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500" r:id="rId2"/>
    <p:sldId id="502" r:id="rId3"/>
    <p:sldId id="259" r:id="rId4"/>
    <p:sldId id="503" r:id="rId5"/>
    <p:sldId id="504" r:id="rId6"/>
    <p:sldId id="506" r:id="rId7"/>
    <p:sldId id="507" r:id="rId8"/>
    <p:sldId id="505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1414"/>
    <a:srgbClr val="33C55A"/>
    <a:srgbClr val="82B553"/>
    <a:srgbClr val="FFFF99"/>
    <a:srgbClr val="E0E4E7"/>
    <a:srgbClr val="DCFFE5"/>
    <a:srgbClr val="F1FBF2"/>
    <a:srgbClr val="E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8"/>
    <p:restoredTop sz="94652"/>
  </p:normalViewPr>
  <p:slideViewPr>
    <p:cSldViewPr snapToGrid="0">
      <p:cViewPr varScale="1">
        <p:scale>
          <a:sx n="60" d="100"/>
          <a:sy n="60" d="100"/>
        </p:scale>
        <p:origin x="8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4A7A6F-75DE-479C-B54F-D5A5144A7768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B43F3-904B-4D66-BCC4-85CA0AC2AD18}" type="slidenum">
              <a:rPr lang="en-IN" smtClean="0"/>
              <a:t>‹#›</a:t>
            </a:fld>
            <a:endParaRPr lang="en-IN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11DA1060-2FE2-DC35-6750-A8D5552B58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156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B43F3-904B-4D66-BCC4-85CA0AC2AD18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3008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B43F3-904B-4D66-BCC4-85CA0AC2AD18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5091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B43F3-904B-4D66-BCC4-85CA0AC2AD18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159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B43F3-904B-4D66-BCC4-85CA0AC2AD18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8608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B43F3-904B-4D66-BCC4-85CA0AC2AD18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9973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AFB56-735F-8142-B62D-7BE4EB760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CCA9F8-951D-4948-96E6-8EED61943C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4ABE7-FE91-864D-9DC8-0D2C6B7AB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491A-B3AF-1544-8045-EEBAFF8B681B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42529-1394-1F44-858D-C49A4A20C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131DA-3B38-BB40-825A-DD9ECAB88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E8E9C-89D2-E340-BE3D-F63EB4BAA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99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748FF-2B32-F240-96A5-0A04A7CAA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009DDD-604F-444C-9D39-2A6454067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82C7C-D799-C347-B976-6A3FBD27C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491A-B3AF-1544-8045-EEBAFF8B681B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9DFD6-8FBE-E64E-9186-ECCDC0B5E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9DEC4-1868-254B-AB99-BC175D265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E8E9C-89D2-E340-BE3D-F63EB4BAA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808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1D7AFC-D3D4-6E4C-B468-94559FD093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39D2B8-2EC6-4F42-AC1A-96F21E21D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849BF-E213-0E4F-A3D6-87FE45D9C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491A-B3AF-1544-8045-EEBAFF8B681B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0DEF2-0E2C-374F-B4EA-CE8ECA492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34829-DF91-8043-A9EB-1910C67AC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E8E9C-89D2-E340-BE3D-F63EB4BAA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80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E1299-D0CB-884F-9013-B3E9D92A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2BD68-7969-C442-976C-83711122B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9A1E2-F3FE-C042-A4A6-5BBF231A3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491A-B3AF-1544-8045-EEBAFF8B681B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06877-E896-F748-96A0-52E508B9C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7AD81-2F1B-EE46-A912-0564DECF2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E8E9C-89D2-E340-BE3D-F63EB4BAA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695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89AD9-9566-114F-867D-7AAE35F5E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58FCA1-38B3-6E4B-AF7E-D0123ED30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BFFE6-2802-F544-9528-42E88A4C8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491A-B3AF-1544-8045-EEBAFF8B681B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0A4BC-EB77-7348-893D-EE6F7F886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768E0-F3CA-0A4A-B219-2CD23F542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E8E9C-89D2-E340-BE3D-F63EB4BAA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31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DC7BD-4663-394F-B3B6-6C9AEC091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8F8A8-EFA4-024E-8155-45C09905F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ACF419-2587-734B-902D-C818D6F06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EED86-1B31-F343-A514-3DCB5061E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491A-B3AF-1544-8045-EEBAFF8B681B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0A974F-C026-9742-8B83-43582DD56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2EC7B-4DDF-114E-A703-D728EDB81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E8E9C-89D2-E340-BE3D-F63EB4BAA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496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22915-1716-504F-B7E3-B4402CB8B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2BEFB7-DC6E-4042-861D-FB741FD9C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3F3777-84AB-E143-840B-44813284A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C4AB6C-7283-D944-A71E-DD6A65D532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B0A6D5-9D6A-DA4B-B4C2-EE1BF44128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9016D6-B5D2-E04E-BEBD-455CA8191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491A-B3AF-1544-8045-EEBAFF8B681B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4DCA8A-7A40-0C45-B336-0D897675A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532858-198E-8C47-BC95-F5BEE82CC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E8E9C-89D2-E340-BE3D-F63EB4BAA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775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122D2-212C-C644-B841-8BB6602A6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EA05EA-2B2A-1E48-8C02-2F2ECCB27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491A-B3AF-1544-8045-EEBAFF8B681B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161653-D171-D046-9D40-ADC476FF1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D16877-B103-4949-82B7-661B4A7A5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E8E9C-89D2-E340-BE3D-F63EB4BAA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051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863D6A-5FF3-E540-8F73-8F18AA86E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491A-B3AF-1544-8045-EEBAFF8B681B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1B6D35-A72E-0741-951F-CDE02A9D7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F2B6A-DA37-294D-A7F0-BAE60A605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E8E9C-89D2-E340-BE3D-F63EB4BAA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49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A35E8-529B-A84B-9B85-57F3D66A9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01150-F70B-B24A-9D86-CFC5DCA58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D24D3F-8232-A64C-B19F-6910BCDD9E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E2F705-0592-E641-B529-2D32C6545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491A-B3AF-1544-8045-EEBAFF8B681B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E5AA5F-3390-004A-84D0-9613366F9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D45E24-B2C3-3A48-BCE6-53F82AA29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E8E9C-89D2-E340-BE3D-F63EB4BAA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067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35EFB-B941-D449-B75A-40C968589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5A312B-72AE-9942-AA73-CA8A1C313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203276-3132-5045-809A-714E21E68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491A-B3AF-1544-8045-EEBAFF8B681B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3400D-36DD-C840-BC7F-1BEBC6042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07ED33-60E8-3A48-9C8D-B17EF4E49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E8E9C-89D2-E340-BE3D-F63EB4BAA25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EF7101-3FDB-4A4F-A96F-40FFC27D13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24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7000">
              <a:srgbClr val="DEF2E6"/>
            </a:gs>
            <a:gs pos="0">
              <a:srgbClr val="E0E4E7"/>
            </a:gs>
            <a:gs pos="100000">
              <a:srgbClr val="DCFFE5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FDE282-9916-8541-B803-3F0E601AE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5F1BCC-C49C-1F4E-92F0-CA8AC1995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534393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FFAD4-CBA3-024B-BA7C-D88A2D9DD9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9491A-B3AF-1544-8045-EEBAFF8B681B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D9BBA-31BE-2945-A01E-4E323DF8DD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47BFF-3A78-5344-995D-6EAD7CD3B2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E8E9C-89D2-E340-BE3D-F63EB4BAA25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B08299-1D2A-A32F-F292-51ECB6BED8F1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-9939"/>
            <a:ext cx="12192000" cy="278220"/>
          </a:xfrm>
          <a:prstGeom prst="rect">
            <a:avLst/>
          </a:prstGeom>
        </p:spPr>
      </p:pic>
      <p:pic>
        <p:nvPicPr>
          <p:cNvPr id="9" name="Picture 8" descr="Logo&#10;&#10;Description automatically generated with low confidence">
            <a:extLst>
              <a:ext uri="{FF2B5EF4-FFF2-40B4-BE49-F238E27FC236}">
                <a16:creationId xmlns:a16="http://schemas.microsoft.com/office/drawing/2014/main" id="{3F76006E-E096-6C97-62A8-A38DED31E89D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915939" y="101601"/>
            <a:ext cx="2353733" cy="120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967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2">
            <a:extLst>
              <a:ext uri="{FF2B5EF4-FFF2-40B4-BE49-F238E27FC236}">
                <a16:creationId xmlns:a16="http://schemas.microsoft.com/office/drawing/2014/main" id="{7028AA1A-5E97-5056-5313-2D04DF2AD411}"/>
              </a:ext>
            </a:extLst>
          </p:cNvPr>
          <p:cNvSpPr/>
          <p:nvPr/>
        </p:nvSpPr>
        <p:spPr>
          <a:xfrm>
            <a:off x="2808682" y="2781790"/>
            <a:ext cx="5883255" cy="5456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4328"/>
              </a:lnSpc>
            </a:pP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aleway" pitchFamily="2" charset="0"/>
                <a:cs typeface="Helvetica" panose="020B0604020202020204" pitchFamily="34" charset="0"/>
              </a:rPr>
              <a:t>ALU DESIGN DOCUMENT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Raleway" pitchFamily="2" charset="0"/>
              <a:cs typeface="Helvetica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00E05A-6EDE-1152-D2E8-41BAE382AE9E}"/>
              </a:ext>
            </a:extLst>
          </p:cNvPr>
          <p:cNvSpPr txBox="1"/>
          <p:nvPr/>
        </p:nvSpPr>
        <p:spPr>
          <a:xfrm>
            <a:off x="8904682" y="6488668"/>
            <a:ext cx="328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By Priya Ananthakrishnan</a:t>
            </a:r>
            <a:endParaRPr lang="en-IN" dirty="0">
              <a:solidFill>
                <a:schemeClr val="bg2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446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A6AC0-20C6-59D2-A794-BE86DE4D5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007" y="262651"/>
            <a:ext cx="10515600" cy="921692"/>
          </a:xfrm>
        </p:spPr>
        <p:txBody>
          <a:bodyPr>
            <a:normAutofit/>
          </a:bodyPr>
          <a:lstStyle/>
          <a:p>
            <a:r>
              <a:rPr lang="en-US" b="1" dirty="0"/>
              <a:t>ALU_DESIGN</a:t>
            </a:r>
            <a:endParaRPr lang="en-US" sz="32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3FA5BF-283A-CEB7-844B-9CFEA249599D}"/>
              </a:ext>
            </a:extLst>
          </p:cNvPr>
          <p:cNvSpPr/>
          <p:nvPr/>
        </p:nvSpPr>
        <p:spPr>
          <a:xfrm>
            <a:off x="5003515" y="2132084"/>
            <a:ext cx="2404152" cy="436079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ALU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D0F397D-B1F4-8F3D-D638-979CF1AE364B}"/>
              </a:ext>
            </a:extLst>
          </p:cNvPr>
          <p:cNvCxnSpPr/>
          <p:nvPr/>
        </p:nvCxnSpPr>
        <p:spPr>
          <a:xfrm>
            <a:off x="3308279" y="2424700"/>
            <a:ext cx="1695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FAD22C3-5951-5BDD-1145-13168EF4FB2B}"/>
              </a:ext>
            </a:extLst>
          </p:cNvPr>
          <p:cNvCxnSpPr/>
          <p:nvPr/>
        </p:nvCxnSpPr>
        <p:spPr>
          <a:xfrm>
            <a:off x="3308279" y="2875052"/>
            <a:ext cx="1695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C726CE6-AEC3-DC58-F9B1-51F65CB15190}"/>
              </a:ext>
            </a:extLst>
          </p:cNvPr>
          <p:cNvCxnSpPr/>
          <p:nvPr/>
        </p:nvCxnSpPr>
        <p:spPr>
          <a:xfrm>
            <a:off x="3308279" y="3263758"/>
            <a:ext cx="1695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16A80F5-8870-A860-BB70-101F3D16A76E}"/>
              </a:ext>
            </a:extLst>
          </p:cNvPr>
          <p:cNvCxnSpPr/>
          <p:nvPr/>
        </p:nvCxnSpPr>
        <p:spPr>
          <a:xfrm>
            <a:off x="3308279" y="3796301"/>
            <a:ext cx="1695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9F01ADC-A732-E9F3-5253-F37400076EFB}"/>
              </a:ext>
            </a:extLst>
          </p:cNvPr>
          <p:cNvCxnSpPr/>
          <p:nvPr/>
        </p:nvCxnSpPr>
        <p:spPr>
          <a:xfrm>
            <a:off x="3308279" y="4312479"/>
            <a:ext cx="1695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CEE5F9C-0519-9151-0CAE-43A99B21887A}"/>
              </a:ext>
            </a:extLst>
          </p:cNvPr>
          <p:cNvCxnSpPr/>
          <p:nvPr/>
        </p:nvCxnSpPr>
        <p:spPr>
          <a:xfrm>
            <a:off x="3308279" y="4810017"/>
            <a:ext cx="1695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D862EC6-135D-190F-37AE-A9F6A0841357}"/>
              </a:ext>
            </a:extLst>
          </p:cNvPr>
          <p:cNvCxnSpPr/>
          <p:nvPr/>
        </p:nvCxnSpPr>
        <p:spPr>
          <a:xfrm>
            <a:off x="3308279" y="5270643"/>
            <a:ext cx="1695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CA0DDF-DDB9-4D83-A042-47108A2CDF1C}"/>
              </a:ext>
            </a:extLst>
          </p:cNvPr>
          <p:cNvCxnSpPr/>
          <p:nvPr/>
        </p:nvCxnSpPr>
        <p:spPr>
          <a:xfrm>
            <a:off x="3308279" y="5710719"/>
            <a:ext cx="1695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5EE0A6-BC1E-7556-ECB4-D1B56A4CA6A7}"/>
              </a:ext>
            </a:extLst>
          </p:cNvPr>
          <p:cNvCxnSpPr/>
          <p:nvPr/>
        </p:nvCxnSpPr>
        <p:spPr>
          <a:xfrm>
            <a:off x="3308279" y="6212441"/>
            <a:ext cx="1695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CDA8005-2885-06AB-7DEA-61C66B991C82}"/>
              </a:ext>
            </a:extLst>
          </p:cNvPr>
          <p:cNvSpPr txBox="1"/>
          <p:nvPr/>
        </p:nvSpPr>
        <p:spPr>
          <a:xfrm>
            <a:off x="2948683" y="213208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C21875E-A486-9FA4-691E-5F7F23D9C810}"/>
              </a:ext>
            </a:extLst>
          </p:cNvPr>
          <p:cNvSpPr txBox="1"/>
          <p:nvPr/>
        </p:nvSpPr>
        <p:spPr>
          <a:xfrm>
            <a:off x="2938409" y="2584573"/>
            <a:ext cx="52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RST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ED721A9-E0A1-309F-DB33-FDC2719085F7}"/>
              </a:ext>
            </a:extLst>
          </p:cNvPr>
          <p:cNvSpPr txBox="1"/>
          <p:nvPr/>
        </p:nvSpPr>
        <p:spPr>
          <a:xfrm>
            <a:off x="2698551" y="2943532"/>
            <a:ext cx="1177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INP_VALID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CC20B8-6FF5-2CAD-5A8C-B99C7CADDABB}"/>
              </a:ext>
            </a:extLst>
          </p:cNvPr>
          <p:cNvSpPr txBox="1"/>
          <p:nvPr/>
        </p:nvSpPr>
        <p:spPr>
          <a:xfrm>
            <a:off x="2937926" y="3404806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264D49A-57A2-CB31-CE00-46DA83A85D81}"/>
              </a:ext>
            </a:extLst>
          </p:cNvPr>
          <p:cNvSpPr txBox="1"/>
          <p:nvPr/>
        </p:nvSpPr>
        <p:spPr>
          <a:xfrm>
            <a:off x="2963239" y="3968392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CMD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BB529DA-32D6-4A66-4914-4277AD5DF682}"/>
              </a:ext>
            </a:extLst>
          </p:cNvPr>
          <p:cNvSpPr txBox="1"/>
          <p:nvPr/>
        </p:nvSpPr>
        <p:spPr>
          <a:xfrm>
            <a:off x="2963239" y="445086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E392CA7-488B-28DD-81F8-A7C15BBBCCEB}"/>
              </a:ext>
            </a:extLst>
          </p:cNvPr>
          <p:cNvSpPr txBox="1"/>
          <p:nvPr/>
        </p:nvSpPr>
        <p:spPr>
          <a:xfrm>
            <a:off x="2963239" y="4880761"/>
            <a:ext cx="571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0F37CBE-1440-8CFF-4527-96CBA09B5AF0}"/>
              </a:ext>
            </a:extLst>
          </p:cNvPr>
          <p:cNvSpPr txBox="1"/>
          <p:nvPr/>
        </p:nvSpPr>
        <p:spPr>
          <a:xfrm>
            <a:off x="2937926" y="5331212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OPB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0B26232-37B9-CA60-CFB6-39B2D1ED51F1}"/>
              </a:ext>
            </a:extLst>
          </p:cNvPr>
          <p:cNvSpPr txBox="1"/>
          <p:nvPr/>
        </p:nvSpPr>
        <p:spPr>
          <a:xfrm>
            <a:off x="2963239" y="5874249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851661-F79C-430C-BE0B-42448A3F0926}"/>
              </a:ext>
            </a:extLst>
          </p:cNvPr>
          <p:cNvSpPr txBox="1"/>
          <p:nvPr/>
        </p:nvSpPr>
        <p:spPr>
          <a:xfrm>
            <a:off x="8919495" y="1997614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FA0F9B8-8E1D-06E4-18D1-E2B6E2A0BC65}"/>
              </a:ext>
            </a:extLst>
          </p:cNvPr>
          <p:cNvSpPr txBox="1"/>
          <p:nvPr/>
        </p:nvSpPr>
        <p:spPr>
          <a:xfrm>
            <a:off x="8933058" y="2732766"/>
            <a:ext cx="525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9159AB0-6B1A-20CB-D57B-4AB5237F4759}"/>
              </a:ext>
            </a:extLst>
          </p:cNvPr>
          <p:cNvSpPr txBox="1"/>
          <p:nvPr/>
        </p:nvSpPr>
        <p:spPr>
          <a:xfrm>
            <a:off x="8844535" y="4080569"/>
            <a:ext cx="718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E57DA37-6783-0200-A988-6F41931886E8}"/>
              </a:ext>
            </a:extLst>
          </p:cNvPr>
          <p:cNvSpPr txBox="1"/>
          <p:nvPr/>
        </p:nvSpPr>
        <p:spPr>
          <a:xfrm>
            <a:off x="9042681" y="4749811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4F79408-0F9B-A3C2-463F-5824279A83C6}"/>
              </a:ext>
            </a:extLst>
          </p:cNvPr>
          <p:cNvSpPr txBox="1"/>
          <p:nvPr/>
        </p:nvSpPr>
        <p:spPr>
          <a:xfrm>
            <a:off x="9102903" y="5360717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73B0019-A7F4-0E0A-8957-BCF2905518D0}"/>
              </a:ext>
            </a:extLst>
          </p:cNvPr>
          <p:cNvSpPr txBox="1"/>
          <p:nvPr/>
        </p:nvSpPr>
        <p:spPr>
          <a:xfrm>
            <a:off x="9102903" y="585013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DEBD932-B542-3112-2E85-8F5A0BAC5CA4}"/>
              </a:ext>
            </a:extLst>
          </p:cNvPr>
          <p:cNvSpPr txBox="1"/>
          <p:nvPr/>
        </p:nvSpPr>
        <p:spPr>
          <a:xfrm>
            <a:off x="8852893" y="3492043"/>
            <a:ext cx="890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OFLOW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361F024-5EDF-9ADC-9419-CE2295C7DB02}"/>
              </a:ext>
            </a:extLst>
          </p:cNvPr>
          <p:cNvCxnSpPr>
            <a:cxnSpLocks/>
          </p:cNvCxnSpPr>
          <p:nvPr/>
        </p:nvCxnSpPr>
        <p:spPr>
          <a:xfrm>
            <a:off x="7407667" y="2366946"/>
            <a:ext cx="1992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BCF8CE6-EC3C-D906-29D0-905E3380477C}"/>
              </a:ext>
            </a:extLst>
          </p:cNvPr>
          <p:cNvCxnSpPr>
            <a:cxnSpLocks/>
          </p:cNvCxnSpPr>
          <p:nvPr/>
        </p:nvCxnSpPr>
        <p:spPr>
          <a:xfrm>
            <a:off x="7407667" y="3102098"/>
            <a:ext cx="1992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AE115C9-69E9-BBB8-255E-72692802B12C}"/>
              </a:ext>
            </a:extLst>
          </p:cNvPr>
          <p:cNvCxnSpPr>
            <a:cxnSpLocks/>
          </p:cNvCxnSpPr>
          <p:nvPr/>
        </p:nvCxnSpPr>
        <p:spPr>
          <a:xfrm>
            <a:off x="7407667" y="3819027"/>
            <a:ext cx="1992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84087AD-251D-CCAF-5AC7-5FB0E5FFCA85}"/>
              </a:ext>
            </a:extLst>
          </p:cNvPr>
          <p:cNvCxnSpPr>
            <a:cxnSpLocks/>
          </p:cNvCxnSpPr>
          <p:nvPr/>
        </p:nvCxnSpPr>
        <p:spPr>
          <a:xfrm>
            <a:off x="7407667" y="4449901"/>
            <a:ext cx="1992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F9A0EB3-34B2-4C6C-A7A6-63A84A95D154}"/>
              </a:ext>
            </a:extLst>
          </p:cNvPr>
          <p:cNvCxnSpPr>
            <a:cxnSpLocks/>
          </p:cNvCxnSpPr>
          <p:nvPr/>
        </p:nvCxnSpPr>
        <p:spPr>
          <a:xfrm>
            <a:off x="7407667" y="5065427"/>
            <a:ext cx="1992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9407D95-EDBA-F165-D1DB-0F291E7A19C4}"/>
              </a:ext>
            </a:extLst>
          </p:cNvPr>
          <p:cNvCxnSpPr>
            <a:cxnSpLocks/>
          </p:cNvCxnSpPr>
          <p:nvPr/>
        </p:nvCxnSpPr>
        <p:spPr>
          <a:xfrm>
            <a:off x="7407667" y="5700023"/>
            <a:ext cx="1992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09E1E0A-C49F-5B51-0E11-5729A64D0C2A}"/>
              </a:ext>
            </a:extLst>
          </p:cNvPr>
          <p:cNvCxnSpPr>
            <a:cxnSpLocks/>
          </p:cNvCxnSpPr>
          <p:nvPr/>
        </p:nvCxnSpPr>
        <p:spPr>
          <a:xfrm>
            <a:off x="7407667" y="6211920"/>
            <a:ext cx="1992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CF3A7DE-2DE8-7D56-175C-3BBD728117DA}"/>
              </a:ext>
            </a:extLst>
          </p:cNvPr>
          <p:cNvSpPr txBox="1"/>
          <p:nvPr/>
        </p:nvSpPr>
        <p:spPr>
          <a:xfrm>
            <a:off x="3534870" y="1839074"/>
            <a:ext cx="1332261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Inputs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23EE57-7A1C-712F-6775-A08C97B871A8}"/>
              </a:ext>
            </a:extLst>
          </p:cNvPr>
          <p:cNvSpPr txBox="1"/>
          <p:nvPr/>
        </p:nvSpPr>
        <p:spPr>
          <a:xfrm>
            <a:off x="7527153" y="1792336"/>
            <a:ext cx="1332261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Outputs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720ABEC-571E-9E8D-DEB4-C61B739EC086}"/>
              </a:ext>
            </a:extLst>
          </p:cNvPr>
          <p:cNvCxnSpPr>
            <a:endCxn id="35" idx="1"/>
          </p:cNvCxnSpPr>
          <p:nvPr/>
        </p:nvCxnSpPr>
        <p:spPr>
          <a:xfrm flipV="1">
            <a:off x="2291137" y="5065427"/>
            <a:ext cx="672102" cy="205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0CC17E6-3B5E-B57F-E819-0913CF6F0136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2291137" y="5360717"/>
            <a:ext cx="646789" cy="155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356FA92B-43C3-42D0-814A-3DADF3D4DDDE}"/>
              </a:ext>
            </a:extLst>
          </p:cNvPr>
          <p:cNvSpPr txBox="1"/>
          <p:nvPr/>
        </p:nvSpPr>
        <p:spPr>
          <a:xfrm>
            <a:off x="967370" y="5131014"/>
            <a:ext cx="1332261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Data pins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EC45C9F-D849-5EAC-1DBD-A2011B202935}"/>
              </a:ext>
            </a:extLst>
          </p:cNvPr>
          <p:cNvSpPr txBox="1"/>
          <p:nvPr/>
        </p:nvSpPr>
        <p:spPr>
          <a:xfrm>
            <a:off x="671593" y="3505743"/>
            <a:ext cx="1332261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Control pins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EB546AB-2C0B-66DD-3BD9-8368B84B6814}"/>
              </a:ext>
            </a:extLst>
          </p:cNvPr>
          <p:cNvCxnSpPr>
            <a:stCxn id="67" idx="3"/>
          </p:cNvCxnSpPr>
          <p:nvPr/>
        </p:nvCxnSpPr>
        <p:spPr>
          <a:xfrm flipV="1">
            <a:off x="2003854" y="3263758"/>
            <a:ext cx="694697" cy="426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90AF440-EFAD-047C-6058-B62D2BC9F885}"/>
              </a:ext>
            </a:extLst>
          </p:cNvPr>
          <p:cNvCxnSpPr>
            <a:cxnSpLocks/>
            <a:stCxn id="67" idx="3"/>
          </p:cNvCxnSpPr>
          <p:nvPr/>
        </p:nvCxnSpPr>
        <p:spPr>
          <a:xfrm flipV="1">
            <a:off x="2003854" y="3641931"/>
            <a:ext cx="970682" cy="48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9BA2441-D2D7-EF14-F83C-C5C0F5A16439}"/>
              </a:ext>
            </a:extLst>
          </p:cNvPr>
          <p:cNvCxnSpPr>
            <a:cxnSpLocks/>
            <a:stCxn id="67" idx="3"/>
            <a:endCxn id="34" idx="1"/>
          </p:cNvCxnSpPr>
          <p:nvPr/>
        </p:nvCxnSpPr>
        <p:spPr>
          <a:xfrm>
            <a:off x="2003854" y="3690409"/>
            <a:ext cx="959385" cy="945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98D97C3F-FF91-BBD8-786D-8E37DB70A360}"/>
              </a:ext>
            </a:extLst>
          </p:cNvPr>
          <p:cNvSpPr txBox="1"/>
          <p:nvPr/>
        </p:nvSpPr>
        <p:spPr>
          <a:xfrm>
            <a:off x="793041" y="1113033"/>
            <a:ext cx="6133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Pin out diagram of ALU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DC36428-DAB8-F385-E67E-C47503C30B9E}"/>
              </a:ext>
            </a:extLst>
          </p:cNvPr>
          <p:cNvCxnSpPr>
            <a:cxnSpLocks/>
            <a:stCxn id="64" idx="3"/>
            <a:endCxn id="37" idx="1"/>
          </p:cNvCxnSpPr>
          <p:nvPr/>
        </p:nvCxnSpPr>
        <p:spPr>
          <a:xfrm>
            <a:off x="2299631" y="5315680"/>
            <a:ext cx="663608" cy="743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445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42FA5-4441-FFE5-D301-81A56C20B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1306"/>
          </a:xfrm>
        </p:spPr>
        <p:txBody>
          <a:bodyPr/>
          <a:lstStyle/>
          <a:p>
            <a:r>
              <a:rPr lang="en-US" dirty="0"/>
              <a:t>ALU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761FA-EE18-7957-5E23-BB495BF41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Arithmetic</a:t>
            </a:r>
          </a:p>
          <a:p>
            <a:pPr lvl="1"/>
            <a:r>
              <a:rPr lang="en-US" dirty="0"/>
              <a:t>Signed/Unsigned addition</a:t>
            </a:r>
          </a:p>
          <a:p>
            <a:pPr lvl="1"/>
            <a:r>
              <a:rPr lang="en-US" dirty="0"/>
              <a:t>Signed/Unsigned subtraction</a:t>
            </a:r>
          </a:p>
          <a:p>
            <a:r>
              <a:rPr lang="en-US" dirty="0"/>
              <a:t>Logic</a:t>
            </a:r>
          </a:p>
          <a:p>
            <a:pPr lvl="1"/>
            <a:r>
              <a:rPr lang="en-US" dirty="0"/>
              <a:t>Logical NOT, AND, OR, EXOR</a:t>
            </a:r>
          </a:p>
          <a:p>
            <a:pPr lvl="1"/>
            <a:r>
              <a:rPr lang="en-US" dirty="0"/>
              <a:t>For logical operation sign is not considered</a:t>
            </a:r>
          </a:p>
          <a:p>
            <a:r>
              <a:rPr lang="en-US" dirty="0"/>
              <a:t>Others</a:t>
            </a:r>
          </a:p>
          <a:p>
            <a:pPr lvl="1"/>
            <a:r>
              <a:rPr lang="en-US" dirty="0"/>
              <a:t>Rotate right/left</a:t>
            </a:r>
          </a:p>
          <a:p>
            <a:pPr lvl="1"/>
            <a:r>
              <a:rPr lang="en-US" dirty="0"/>
              <a:t>Shift right/left</a:t>
            </a:r>
          </a:p>
        </p:txBody>
      </p:sp>
    </p:spTree>
    <p:extLst>
      <p:ext uri="{BB962C8B-B14F-4D97-AF65-F5344CB8AC3E}">
        <p14:creationId xmlns:p14="http://schemas.microsoft.com/office/powerpoint/2010/main" val="3130863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1EEE8-719B-690F-FACE-4D2E06D5E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6561"/>
          </a:xfrm>
        </p:spPr>
        <p:txBody>
          <a:bodyPr/>
          <a:lstStyle/>
          <a:p>
            <a:r>
              <a:rPr lang="en-US" dirty="0"/>
              <a:t>PIN LEVEL DESCRIPTION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01E3ED5-1F6E-5D14-DB04-CBFAB0DC40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78682"/>
              </p:ext>
            </p:extLst>
          </p:nvPr>
        </p:nvGraphicFramePr>
        <p:xfrm>
          <a:off x="838200" y="1089219"/>
          <a:ext cx="10975085" cy="605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5017">
                  <a:extLst>
                    <a:ext uri="{9D8B030D-6E8A-4147-A177-3AD203B41FA5}">
                      <a16:colId xmlns:a16="http://schemas.microsoft.com/office/drawing/2014/main" val="2489305003"/>
                    </a:ext>
                  </a:extLst>
                </a:gridCol>
                <a:gridCol w="2195017">
                  <a:extLst>
                    <a:ext uri="{9D8B030D-6E8A-4147-A177-3AD203B41FA5}">
                      <a16:colId xmlns:a16="http://schemas.microsoft.com/office/drawing/2014/main" val="3225511336"/>
                    </a:ext>
                  </a:extLst>
                </a:gridCol>
                <a:gridCol w="1119198">
                  <a:extLst>
                    <a:ext uri="{9D8B030D-6E8A-4147-A177-3AD203B41FA5}">
                      <a16:colId xmlns:a16="http://schemas.microsoft.com/office/drawing/2014/main" val="1919922573"/>
                    </a:ext>
                  </a:extLst>
                </a:gridCol>
                <a:gridCol w="1232899">
                  <a:extLst>
                    <a:ext uri="{9D8B030D-6E8A-4147-A177-3AD203B41FA5}">
                      <a16:colId xmlns:a16="http://schemas.microsoft.com/office/drawing/2014/main" val="1761021899"/>
                    </a:ext>
                  </a:extLst>
                </a:gridCol>
                <a:gridCol w="4232954">
                  <a:extLst>
                    <a:ext uri="{9D8B030D-6E8A-4147-A177-3AD203B41FA5}">
                      <a16:colId xmlns:a16="http://schemas.microsoft.com/office/drawing/2014/main" val="1958845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Serial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Pin 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Direction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of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984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Parameterized operand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290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Parameterized operand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689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is the active high carry in input signal of 1-bit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156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is the clock signal to the design and it is edge sensitive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548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is the active high asynchronous reset to the design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814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INPUT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is the active high clock enable signal 1-bit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75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INPUT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 signal 1 bit  is high, then this is an Arithmetic Operation otherwise it is logical operation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280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INP_VALID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Operands are valid as per below table</a:t>
                      </a:r>
                    </a:p>
                    <a:p>
                      <a:r>
                        <a:rPr lang="en-US" dirty="0"/>
                        <a:t>00 : No operand is valid</a:t>
                      </a:r>
                    </a:p>
                    <a:p>
                      <a:r>
                        <a:rPr lang="en-US" dirty="0"/>
                        <a:t>01: Operand A is valid</a:t>
                      </a:r>
                    </a:p>
                    <a:p>
                      <a:r>
                        <a:rPr lang="en-US" dirty="0"/>
                        <a:t>10: Operand B is valid</a:t>
                      </a:r>
                    </a:p>
                    <a:p>
                      <a:r>
                        <a:rPr lang="en-US" dirty="0"/>
                        <a:t>11: Operand A and B both 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322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5524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1EEE8-719B-690F-FACE-4D2E06D5E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6561"/>
          </a:xfrm>
        </p:spPr>
        <p:txBody>
          <a:bodyPr/>
          <a:lstStyle/>
          <a:p>
            <a:r>
              <a:rPr lang="en-US" dirty="0"/>
              <a:t>PIN LEVEL DESCRIPTION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01E3ED5-1F6E-5D14-DB04-CBFAB0DC40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244670"/>
              </p:ext>
            </p:extLst>
          </p:nvPr>
        </p:nvGraphicFramePr>
        <p:xfrm>
          <a:off x="852755" y="1089219"/>
          <a:ext cx="10960530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6593">
                  <a:extLst>
                    <a:ext uri="{9D8B030D-6E8A-4147-A177-3AD203B41FA5}">
                      <a16:colId xmlns:a16="http://schemas.microsoft.com/office/drawing/2014/main" val="2489305003"/>
                    </a:ext>
                  </a:extLst>
                </a:gridCol>
                <a:gridCol w="1089061">
                  <a:extLst>
                    <a:ext uri="{9D8B030D-6E8A-4147-A177-3AD203B41FA5}">
                      <a16:colId xmlns:a16="http://schemas.microsoft.com/office/drawing/2014/main" val="3225511336"/>
                    </a:ext>
                  </a:extLst>
                </a:gridCol>
                <a:gridCol w="1284270">
                  <a:extLst>
                    <a:ext uri="{9D8B030D-6E8A-4147-A177-3AD203B41FA5}">
                      <a16:colId xmlns:a16="http://schemas.microsoft.com/office/drawing/2014/main" val="1919922573"/>
                    </a:ext>
                  </a:extLst>
                </a:gridCol>
                <a:gridCol w="811658">
                  <a:extLst>
                    <a:ext uri="{9D8B030D-6E8A-4147-A177-3AD203B41FA5}">
                      <a16:colId xmlns:a16="http://schemas.microsoft.com/office/drawing/2014/main" val="1761021899"/>
                    </a:ext>
                  </a:extLst>
                </a:gridCol>
                <a:gridCol w="6778948">
                  <a:extLst>
                    <a:ext uri="{9D8B030D-6E8A-4147-A177-3AD203B41FA5}">
                      <a16:colId xmlns:a16="http://schemas.microsoft.com/office/drawing/2014/main" val="1958845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Serial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Pin 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Direction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of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984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Parametrizd</a:t>
                      </a:r>
                      <a:r>
                        <a:rPr lang="en-US" dirty="0"/>
                        <a:t> (4 bit default) </a:t>
                      </a:r>
                      <a:r>
                        <a:rPr lang="en-US" dirty="0" err="1"/>
                        <a:t>Arithematic</a:t>
                      </a:r>
                      <a:r>
                        <a:rPr lang="en-US" dirty="0"/>
                        <a:t> Commands CMD = </a:t>
                      </a:r>
                    </a:p>
                    <a:p>
                      <a:r>
                        <a:rPr lang="en-US" dirty="0"/>
                        <a:t>0 :ADD , </a:t>
                      </a:r>
                    </a:p>
                    <a:p>
                      <a:r>
                        <a:rPr lang="en-US" dirty="0"/>
                        <a:t>1: SUB,</a:t>
                      </a:r>
                    </a:p>
                    <a:p>
                      <a:r>
                        <a:rPr lang="en-US" dirty="0"/>
                        <a:t>2: ADD_CIN, </a:t>
                      </a:r>
                    </a:p>
                    <a:p>
                      <a:r>
                        <a:rPr lang="en-US" dirty="0"/>
                        <a:t>3: SUB_CIN,</a:t>
                      </a:r>
                    </a:p>
                    <a:p>
                      <a:r>
                        <a:rPr lang="en-US" dirty="0"/>
                        <a:t> 4 :INC_A ,</a:t>
                      </a:r>
                    </a:p>
                    <a:p>
                      <a:r>
                        <a:rPr lang="en-US" dirty="0"/>
                        <a:t> 5:DEC_A ,</a:t>
                      </a:r>
                    </a:p>
                    <a:p>
                      <a:r>
                        <a:rPr lang="en-US" dirty="0"/>
                        <a:t>6: INC_B </a:t>
                      </a:r>
                    </a:p>
                    <a:p>
                      <a:r>
                        <a:rPr lang="en-US" dirty="0"/>
                        <a:t>7: DEC_B, </a:t>
                      </a:r>
                    </a:p>
                    <a:p>
                      <a:r>
                        <a:rPr lang="en-US" dirty="0"/>
                        <a:t>8: CMP,</a:t>
                      </a:r>
                    </a:p>
                    <a:p>
                      <a:r>
                        <a:rPr lang="en-US" dirty="0"/>
                        <a:t> 9: </a:t>
                      </a:r>
                      <a:r>
                        <a:rPr lang="en-US" dirty="0" err="1"/>
                        <a:t>oprand</a:t>
                      </a:r>
                      <a:r>
                        <a:rPr lang="en-US" dirty="0"/>
                        <a:t> A and B both </a:t>
                      </a:r>
                      <a:r>
                        <a:rPr lang="en-US" dirty="0" err="1"/>
                        <a:t>incr</a:t>
                      </a:r>
                      <a:r>
                        <a:rPr lang="en-US" dirty="0"/>
                        <a:t> by 1 and then multiplication performed. </a:t>
                      </a:r>
                    </a:p>
                    <a:p>
                      <a:r>
                        <a:rPr lang="en-US" dirty="0"/>
                        <a:t>10: Operand A left shift by 1 and then multiply with B. </a:t>
                      </a:r>
                    </a:p>
                    <a:p>
                      <a:r>
                        <a:rPr lang="en-US" dirty="0"/>
                        <a:t>Logical Commands CMD = 0: AND, 1: NAND,2: OR,</a:t>
                      </a:r>
                    </a:p>
                    <a:p>
                      <a:r>
                        <a:rPr lang="en-US" dirty="0"/>
                        <a:t>                                              3: NOR,4: XOR, 5: XNOR,</a:t>
                      </a:r>
                    </a:p>
                    <a:p>
                      <a:r>
                        <a:rPr lang="en-US" dirty="0"/>
                        <a:t>                                              6: NOT_A, 7: NOT_B,</a:t>
                      </a:r>
                    </a:p>
                    <a:p>
                      <a:r>
                        <a:rPr lang="en-US" dirty="0"/>
                        <a:t>                                              8: SHR1_A, 9: SHL1_A, </a:t>
                      </a:r>
                    </a:p>
                    <a:p>
                      <a:r>
                        <a:rPr lang="en-US" dirty="0"/>
                        <a:t>                                              10: SHR1_B,11: SHL1_B,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2909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2370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1EEE8-719B-690F-FACE-4D2E06D5E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6561"/>
          </a:xfrm>
        </p:spPr>
        <p:txBody>
          <a:bodyPr/>
          <a:lstStyle/>
          <a:p>
            <a:r>
              <a:rPr lang="en-US" dirty="0"/>
              <a:t>PIN LEVEL DESCRIPTION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01E3ED5-1F6E-5D14-DB04-CBFAB0DC40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625877"/>
              </p:ext>
            </p:extLst>
          </p:nvPr>
        </p:nvGraphicFramePr>
        <p:xfrm>
          <a:off x="852755" y="1089219"/>
          <a:ext cx="1096053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094">
                  <a:extLst>
                    <a:ext uri="{9D8B030D-6E8A-4147-A177-3AD203B41FA5}">
                      <a16:colId xmlns:a16="http://schemas.microsoft.com/office/drawing/2014/main" val="2489305003"/>
                    </a:ext>
                  </a:extLst>
                </a:gridCol>
                <a:gridCol w="863030">
                  <a:extLst>
                    <a:ext uri="{9D8B030D-6E8A-4147-A177-3AD203B41FA5}">
                      <a16:colId xmlns:a16="http://schemas.microsoft.com/office/drawing/2014/main" val="3225511336"/>
                    </a:ext>
                  </a:extLst>
                </a:gridCol>
                <a:gridCol w="1068512">
                  <a:extLst>
                    <a:ext uri="{9D8B030D-6E8A-4147-A177-3AD203B41FA5}">
                      <a16:colId xmlns:a16="http://schemas.microsoft.com/office/drawing/2014/main" val="1919922573"/>
                    </a:ext>
                  </a:extLst>
                </a:gridCol>
                <a:gridCol w="678094">
                  <a:extLst>
                    <a:ext uri="{9D8B030D-6E8A-4147-A177-3AD203B41FA5}">
                      <a16:colId xmlns:a16="http://schemas.microsoft.com/office/drawing/2014/main" val="1761021899"/>
                    </a:ext>
                  </a:extLst>
                </a:gridCol>
                <a:gridCol w="7672800">
                  <a:extLst>
                    <a:ext uri="{9D8B030D-6E8A-4147-A177-3AD203B41FA5}">
                      <a16:colId xmlns:a16="http://schemas.microsoft.com/office/drawing/2014/main" val="1958845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Serial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Pin 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Direction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of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984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12: ROL_A_B </a:t>
                      </a:r>
                    </a:p>
                    <a:p>
                      <a:r>
                        <a:rPr lang="en-US" dirty="0"/>
                        <a:t> if </a:t>
                      </a:r>
                      <a:r>
                        <a:rPr lang="en-US" dirty="0" err="1"/>
                        <a:t>operandB</a:t>
                      </a:r>
                      <a:r>
                        <a:rPr lang="en-US" dirty="0"/>
                        <a:t> 0000_X000 : output is </a:t>
                      </a:r>
                      <a:r>
                        <a:rPr lang="en-US" dirty="0" err="1"/>
                        <a:t>operandA</a:t>
                      </a:r>
                      <a:r>
                        <a:rPr lang="en-US" dirty="0"/>
                        <a:t> </a:t>
                      </a:r>
                    </a:p>
                    <a:p>
                      <a:r>
                        <a:rPr lang="en-US" dirty="0"/>
                        <a:t> if </a:t>
                      </a:r>
                      <a:r>
                        <a:rPr lang="en-US" dirty="0" err="1"/>
                        <a:t>operandB</a:t>
                      </a:r>
                      <a:r>
                        <a:rPr lang="en-US" dirty="0"/>
                        <a:t> 0000_X001 : output is </a:t>
                      </a:r>
                      <a:r>
                        <a:rPr lang="en-US" dirty="0" err="1"/>
                        <a:t>operandA</a:t>
                      </a:r>
                      <a:r>
                        <a:rPr lang="en-US" dirty="0"/>
                        <a:t> left rotate by 1 </a:t>
                      </a:r>
                    </a:p>
                    <a:p>
                      <a:r>
                        <a:rPr lang="en-US" dirty="0"/>
                        <a:t> if </a:t>
                      </a:r>
                      <a:r>
                        <a:rPr lang="en-US" dirty="0" err="1"/>
                        <a:t>operandB</a:t>
                      </a:r>
                      <a:r>
                        <a:rPr lang="en-US" dirty="0"/>
                        <a:t> 0000_X010 : output is </a:t>
                      </a:r>
                      <a:r>
                        <a:rPr lang="en-US" dirty="0" err="1"/>
                        <a:t>operandA</a:t>
                      </a:r>
                      <a:r>
                        <a:rPr lang="en-US" dirty="0"/>
                        <a:t> left rotate by 2 </a:t>
                      </a:r>
                    </a:p>
                    <a:p>
                      <a:r>
                        <a:rPr lang="en-US" dirty="0"/>
                        <a:t> if </a:t>
                      </a:r>
                      <a:r>
                        <a:rPr lang="en-US" dirty="0" err="1"/>
                        <a:t>operandB</a:t>
                      </a:r>
                      <a:r>
                        <a:rPr lang="en-US" dirty="0"/>
                        <a:t> 0000_X011 : output is </a:t>
                      </a:r>
                      <a:r>
                        <a:rPr lang="en-US" dirty="0" err="1"/>
                        <a:t>operandA</a:t>
                      </a:r>
                      <a:r>
                        <a:rPr lang="en-US" dirty="0"/>
                        <a:t> left rotate by 3 </a:t>
                      </a:r>
                    </a:p>
                    <a:p>
                      <a:r>
                        <a:rPr lang="en-US" dirty="0"/>
                        <a:t> if </a:t>
                      </a:r>
                      <a:r>
                        <a:rPr lang="en-US" dirty="0" err="1"/>
                        <a:t>operandB</a:t>
                      </a:r>
                      <a:r>
                        <a:rPr lang="en-US" dirty="0"/>
                        <a:t> 0000_X100 : output is </a:t>
                      </a:r>
                      <a:r>
                        <a:rPr lang="en-US" dirty="0" err="1"/>
                        <a:t>operandA</a:t>
                      </a:r>
                      <a:r>
                        <a:rPr lang="en-US" dirty="0"/>
                        <a:t> left rotate by 4 </a:t>
                      </a:r>
                    </a:p>
                    <a:p>
                      <a:r>
                        <a:rPr lang="en-US" dirty="0"/>
                        <a:t> if </a:t>
                      </a:r>
                      <a:r>
                        <a:rPr lang="en-US" dirty="0" err="1"/>
                        <a:t>operandB</a:t>
                      </a:r>
                      <a:r>
                        <a:rPr lang="en-US" dirty="0"/>
                        <a:t> 0000_X101 : output is </a:t>
                      </a:r>
                      <a:r>
                        <a:rPr lang="en-US" dirty="0" err="1"/>
                        <a:t>operandA</a:t>
                      </a:r>
                      <a:r>
                        <a:rPr lang="en-US" dirty="0"/>
                        <a:t> left rotate by 5</a:t>
                      </a:r>
                    </a:p>
                    <a:p>
                      <a:r>
                        <a:rPr lang="en-US" dirty="0"/>
                        <a:t> if </a:t>
                      </a:r>
                      <a:r>
                        <a:rPr lang="en-US" dirty="0" err="1"/>
                        <a:t>operandB</a:t>
                      </a:r>
                      <a:r>
                        <a:rPr lang="en-US" dirty="0"/>
                        <a:t> 0000_X110 : output is </a:t>
                      </a:r>
                      <a:r>
                        <a:rPr lang="en-US" dirty="0" err="1"/>
                        <a:t>operandA</a:t>
                      </a:r>
                      <a:r>
                        <a:rPr lang="en-US" dirty="0"/>
                        <a:t> left rotate by 6</a:t>
                      </a:r>
                    </a:p>
                    <a:p>
                      <a:r>
                        <a:rPr lang="en-US" dirty="0"/>
                        <a:t> if </a:t>
                      </a:r>
                      <a:r>
                        <a:rPr lang="en-US" dirty="0" err="1"/>
                        <a:t>operandB</a:t>
                      </a:r>
                      <a:r>
                        <a:rPr lang="en-US" dirty="0"/>
                        <a:t> 0000_X111 : output is </a:t>
                      </a:r>
                      <a:r>
                        <a:rPr lang="en-US" dirty="0" err="1"/>
                        <a:t>operandA</a:t>
                      </a:r>
                      <a:r>
                        <a:rPr lang="en-US" dirty="0"/>
                        <a:t> left rotate by 7</a:t>
                      </a:r>
                    </a:p>
                    <a:p>
                      <a:r>
                        <a:rPr lang="en-US" dirty="0"/>
                        <a:t> if </a:t>
                      </a:r>
                      <a:r>
                        <a:rPr lang="en-US" dirty="0" err="1"/>
                        <a:t>operandB</a:t>
                      </a:r>
                      <a:r>
                        <a:rPr lang="en-US" dirty="0"/>
                        <a:t> [7:4] any bit is 1 then its error whereas output will be as per [2:0 as mentioned above]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2909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2864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1EEE8-719B-690F-FACE-4D2E06D5E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6561"/>
          </a:xfrm>
        </p:spPr>
        <p:txBody>
          <a:bodyPr/>
          <a:lstStyle/>
          <a:p>
            <a:r>
              <a:rPr lang="en-US" dirty="0"/>
              <a:t>PIN LEVEL DESCRIPTION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01E3ED5-1F6E-5D14-DB04-CBFAB0DC40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402561"/>
              </p:ext>
            </p:extLst>
          </p:nvPr>
        </p:nvGraphicFramePr>
        <p:xfrm>
          <a:off x="852755" y="1089219"/>
          <a:ext cx="1096053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094">
                  <a:extLst>
                    <a:ext uri="{9D8B030D-6E8A-4147-A177-3AD203B41FA5}">
                      <a16:colId xmlns:a16="http://schemas.microsoft.com/office/drawing/2014/main" val="2489305003"/>
                    </a:ext>
                  </a:extLst>
                </a:gridCol>
                <a:gridCol w="863030">
                  <a:extLst>
                    <a:ext uri="{9D8B030D-6E8A-4147-A177-3AD203B41FA5}">
                      <a16:colId xmlns:a16="http://schemas.microsoft.com/office/drawing/2014/main" val="3225511336"/>
                    </a:ext>
                  </a:extLst>
                </a:gridCol>
                <a:gridCol w="1068512">
                  <a:extLst>
                    <a:ext uri="{9D8B030D-6E8A-4147-A177-3AD203B41FA5}">
                      <a16:colId xmlns:a16="http://schemas.microsoft.com/office/drawing/2014/main" val="1919922573"/>
                    </a:ext>
                  </a:extLst>
                </a:gridCol>
                <a:gridCol w="678094">
                  <a:extLst>
                    <a:ext uri="{9D8B030D-6E8A-4147-A177-3AD203B41FA5}">
                      <a16:colId xmlns:a16="http://schemas.microsoft.com/office/drawing/2014/main" val="1761021899"/>
                    </a:ext>
                  </a:extLst>
                </a:gridCol>
                <a:gridCol w="7672800">
                  <a:extLst>
                    <a:ext uri="{9D8B030D-6E8A-4147-A177-3AD203B41FA5}">
                      <a16:colId xmlns:a16="http://schemas.microsoft.com/office/drawing/2014/main" val="1958845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Serial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Pin 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Direction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of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984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13:ROR_A_B.</a:t>
                      </a:r>
                    </a:p>
                    <a:p>
                      <a:r>
                        <a:rPr lang="en-US" dirty="0"/>
                        <a:t> if </a:t>
                      </a:r>
                      <a:r>
                        <a:rPr lang="en-US" dirty="0" err="1"/>
                        <a:t>operandB</a:t>
                      </a:r>
                      <a:r>
                        <a:rPr lang="en-US" dirty="0"/>
                        <a:t> 0000_X000 : output is </a:t>
                      </a:r>
                      <a:r>
                        <a:rPr lang="en-US" dirty="0" err="1"/>
                        <a:t>operandA</a:t>
                      </a:r>
                      <a:r>
                        <a:rPr lang="en-US" dirty="0"/>
                        <a:t> </a:t>
                      </a:r>
                    </a:p>
                    <a:p>
                      <a:r>
                        <a:rPr lang="en-US" dirty="0"/>
                        <a:t> if </a:t>
                      </a:r>
                      <a:r>
                        <a:rPr lang="en-US" dirty="0" err="1"/>
                        <a:t>operandB</a:t>
                      </a:r>
                      <a:r>
                        <a:rPr lang="en-US" dirty="0"/>
                        <a:t> 0000_X001 : output is </a:t>
                      </a:r>
                      <a:r>
                        <a:rPr lang="en-US" dirty="0" err="1"/>
                        <a:t>operandA</a:t>
                      </a:r>
                      <a:r>
                        <a:rPr lang="en-US" dirty="0"/>
                        <a:t> left rotate by 1 </a:t>
                      </a:r>
                    </a:p>
                    <a:p>
                      <a:r>
                        <a:rPr lang="en-US" dirty="0"/>
                        <a:t> if </a:t>
                      </a:r>
                      <a:r>
                        <a:rPr lang="en-US" dirty="0" err="1"/>
                        <a:t>operandB</a:t>
                      </a:r>
                      <a:r>
                        <a:rPr lang="en-US" dirty="0"/>
                        <a:t> 0000_X010 : output is </a:t>
                      </a:r>
                      <a:r>
                        <a:rPr lang="en-US" dirty="0" err="1"/>
                        <a:t>operandA</a:t>
                      </a:r>
                      <a:r>
                        <a:rPr lang="en-US" dirty="0"/>
                        <a:t> left rotate by 2 </a:t>
                      </a:r>
                    </a:p>
                    <a:p>
                      <a:r>
                        <a:rPr lang="en-US" dirty="0"/>
                        <a:t> if </a:t>
                      </a:r>
                      <a:r>
                        <a:rPr lang="en-US" dirty="0" err="1"/>
                        <a:t>operandB</a:t>
                      </a:r>
                      <a:r>
                        <a:rPr lang="en-US" dirty="0"/>
                        <a:t> 0000_X011 : output is </a:t>
                      </a:r>
                      <a:r>
                        <a:rPr lang="en-US" dirty="0" err="1"/>
                        <a:t>operandA</a:t>
                      </a:r>
                      <a:r>
                        <a:rPr lang="en-US" dirty="0"/>
                        <a:t> left rotate by 3 </a:t>
                      </a:r>
                    </a:p>
                    <a:p>
                      <a:r>
                        <a:rPr lang="en-US" dirty="0"/>
                        <a:t> if </a:t>
                      </a:r>
                      <a:r>
                        <a:rPr lang="en-US" dirty="0" err="1"/>
                        <a:t>operandB</a:t>
                      </a:r>
                      <a:r>
                        <a:rPr lang="en-US" dirty="0"/>
                        <a:t> 0000_X100 : output is </a:t>
                      </a:r>
                      <a:r>
                        <a:rPr lang="en-US" dirty="0" err="1"/>
                        <a:t>operandA</a:t>
                      </a:r>
                      <a:r>
                        <a:rPr lang="en-US" dirty="0"/>
                        <a:t> left rotate by 4 </a:t>
                      </a:r>
                    </a:p>
                    <a:p>
                      <a:r>
                        <a:rPr lang="en-US" dirty="0"/>
                        <a:t> if </a:t>
                      </a:r>
                      <a:r>
                        <a:rPr lang="en-US" dirty="0" err="1"/>
                        <a:t>operandB</a:t>
                      </a:r>
                      <a:r>
                        <a:rPr lang="en-US" dirty="0"/>
                        <a:t> 0000_X101 : output is </a:t>
                      </a:r>
                      <a:r>
                        <a:rPr lang="en-US" dirty="0" err="1"/>
                        <a:t>operandA</a:t>
                      </a:r>
                      <a:r>
                        <a:rPr lang="en-US" dirty="0"/>
                        <a:t> left rotate by 5</a:t>
                      </a:r>
                    </a:p>
                    <a:p>
                      <a:r>
                        <a:rPr lang="en-US" dirty="0"/>
                        <a:t> if </a:t>
                      </a:r>
                      <a:r>
                        <a:rPr lang="en-US" dirty="0" err="1"/>
                        <a:t>operandB</a:t>
                      </a:r>
                      <a:r>
                        <a:rPr lang="en-US" dirty="0"/>
                        <a:t> 0000_X110 : output is </a:t>
                      </a:r>
                      <a:r>
                        <a:rPr lang="en-US" dirty="0" err="1"/>
                        <a:t>operandA</a:t>
                      </a:r>
                      <a:r>
                        <a:rPr lang="en-US" dirty="0"/>
                        <a:t> left rotate by 6</a:t>
                      </a:r>
                    </a:p>
                    <a:p>
                      <a:r>
                        <a:rPr lang="en-US" dirty="0"/>
                        <a:t> if </a:t>
                      </a:r>
                      <a:r>
                        <a:rPr lang="en-US" dirty="0" err="1"/>
                        <a:t>operandB</a:t>
                      </a:r>
                      <a:r>
                        <a:rPr lang="en-US" dirty="0"/>
                        <a:t> 0000_X111 : output is </a:t>
                      </a:r>
                      <a:r>
                        <a:rPr lang="en-US" dirty="0" err="1"/>
                        <a:t>operandA</a:t>
                      </a:r>
                      <a:r>
                        <a:rPr lang="en-US" dirty="0"/>
                        <a:t> left rotate by 7</a:t>
                      </a:r>
                    </a:p>
                    <a:p>
                      <a:r>
                        <a:rPr lang="en-US" dirty="0"/>
                        <a:t> if </a:t>
                      </a:r>
                      <a:r>
                        <a:rPr lang="en-US" dirty="0" err="1"/>
                        <a:t>operandB</a:t>
                      </a:r>
                      <a:r>
                        <a:rPr lang="en-US" dirty="0"/>
                        <a:t> [7:4] any bit is 1 then its error whereas output will be as per [2:0 as mentioned above]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2909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4408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1EEE8-719B-690F-FACE-4D2E06D5E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6561"/>
          </a:xfrm>
        </p:spPr>
        <p:txBody>
          <a:bodyPr/>
          <a:lstStyle/>
          <a:p>
            <a:r>
              <a:rPr lang="en-US" dirty="0"/>
              <a:t>PIN LEVEL DESCRIPTION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8C7BE2A-ADB5-F067-9A62-ECFC64040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280653"/>
              </p:ext>
            </p:extLst>
          </p:nvPr>
        </p:nvGraphicFramePr>
        <p:xfrm>
          <a:off x="390418" y="1181686"/>
          <a:ext cx="11657745" cy="4893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319">
                  <a:extLst>
                    <a:ext uri="{9D8B030D-6E8A-4147-A177-3AD203B41FA5}">
                      <a16:colId xmlns:a16="http://schemas.microsoft.com/office/drawing/2014/main" val="648737376"/>
                    </a:ext>
                  </a:extLst>
                </a:gridCol>
                <a:gridCol w="1222625">
                  <a:extLst>
                    <a:ext uri="{9D8B030D-6E8A-4147-A177-3AD203B41FA5}">
                      <a16:colId xmlns:a16="http://schemas.microsoft.com/office/drawing/2014/main" val="1289903310"/>
                    </a:ext>
                  </a:extLst>
                </a:gridCol>
                <a:gridCol w="1335641">
                  <a:extLst>
                    <a:ext uri="{9D8B030D-6E8A-4147-A177-3AD203B41FA5}">
                      <a16:colId xmlns:a16="http://schemas.microsoft.com/office/drawing/2014/main" val="3321052786"/>
                    </a:ext>
                  </a:extLst>
                </a:gridCol>
                <a:gridCol w="1140431">
                  <a:extLst>
                    <a:ext uri="{9D8B030D-6E8A-4147-A177-3AD203B41FA5}">
                      <a16:colId xmlns:a16="http://schemas.microsoft.com/office/drawing/2014/main" val="3012008696"/>
                    </a:ext>
                  </a:extLst>
                </a:gridCol>
                <a:gridCol w="6972729">
                  <a:extLst>
                    <a:ext uri="{9D8B030D-6E8A-4147-A177-3AD203B41FA5}">
                      <a16:colId xmlns:a16="http://schemas.microsoft.com/office/drawing/2014/main" val="1997238294"/>
                    </a:ext>
                  </a:extLst>
                </a:gridCol>
              </a:tblGrid>
              <a:tr h="342126">
                <a:tc>
                  <a:txBody>
                    <a:bodyPr/>
                    <a:lstStyle/>
                    <a:p>
                      <a:r>
                        <a:rPr lang="en-US" dirty="0"/>
                        <a:t>Serial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Pin 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Direction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of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488459"/>
                  </a:ext>
                </a:extLst>
              </a:tr>
              <a:tr h="603094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is the total parameterized plus 1 bits  result of the instruction performed by the ALU.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096517"/>
                  </a:ext>
                </a:extLst>
              </a:tr>
              <a:tr h="363706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1-bit signal indicates an output overflow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624047"/>
                  </a:ext>
                </a:extLst>
              </a:tr>
              <a:tr h="37809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is the carry out signal of 1-bit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049119"/>
                  </a:ext>
                </a:extLst>
              </a:tr>
              <a:tr h="595901"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is the comparator output of 1-bit,which indicates that the value of OPA is greater than the value of OPB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505242"/>
                  </a:ext>
                </a:extLst>
              </a:tr>
              <a:tr h="675012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is the comparator output of 1-bit,which indicates that the value of OPA is lesser than the value of OPB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962198"/>
                  </a:ext>
                </a:extLst>
              </a:tr>
              <a:tr h="34212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This is the comparator output of 1-bit,which indicates that the value of OPA is equal to the value of OPB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415377"/>
                  </a:ext>
                </a:extLst>
              </a:tr>
              <a:tr h="342126"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ERR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When </a:t>
                      </a:r>
                      <a:r>
                        <a:rPr lang="en-US" dirty="0" err="1"/>
                        <a:t>Cmd</a:t>
                      </a:r>
                      <a:r>
                        <a:rPr lang="en-US" dirty="0"/>
                        <a:t> is selected as 12 or 13 and mode is logical operation , if  4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,5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,6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and 7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bit of OPB are 1, then ERR bit will be 1 else it is high impedance 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229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4688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3F28E-D1BF-CB37-141F-DE89C02FB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488" y="310498"/>
            <a:ext cx="10515600" cy="1325563"/>
          </a:xfrm>
        </p:spPr>
        <p:txBody>
          <a:bodyPr/>
          <a:lstStyle/>
          <a:p>
            <a:r>
              <a:rPr lang="en-US" dirty="0"/>
              <a:t>TIMING DIAGRAM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0A0F82-37EA-C357-5D00-11D73C379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912" y="1371600"/>
            <a:ext cx="11051325" cy="5121275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B0011E-07D8-EE43-6F25-C0010CC7D247}"/>
              </a:ext>
            </a:extLst>
          </p:cNvPr>
          <p:cNvCxnSpPr>
            <a:cxnSpLocks/>
          </p:cNvCxnSpPr>
          <p:nvPr/>
        </p:nvCxnSpPr>
        <p:spPr>
          <a:xfrm flipH="1">
            <a:off x="5225399" y="2445249"/>
            <a:ext cx="1939114" cy="11482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9B6889E-0315-1DB1-F450-9EFA18C6881A}"/>
              </a:ext>
            </a:extLst>
          </p:cNvPr>
          <p:cNvSpPr txBox="1"/>
          <p:nvPr/>
        </p:nvSpPr>
        <p:spPr>
          <a:xfrm>
            <a:off x="7164513" y="1923612"/>
            <a:ext cx="1551397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Inputs applied to DUT here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8238614-E949-1895-3529-C6905F252D64}"/>
              </a:ext>
            </a:extLst>
          </p:cNvPr>
          <p:cNvCxnSpPr/>
          <p:nvPr/>
        </p:nvCxnSpPr>
        <p:spPr>
          <a:xfrm>
            <a:off x="6096000" y="1414790"/>
            <a:ext cx="0" cy="507808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B1D0D94-79D6-E14A-6B4F-32089D345853}"/>
              </a:ext>
            </a:extLst>
          </p:cNvPr>
          <p:cNvCxnSpPr>
            <a:cxnSpLocks/>
          </p:cNvCxnSpPr>
          <p:nvPr/>
        </p:nvCxnSpPr>
        <p:spPr>
          <a:xfrm flipH="1">
            <a:off x="6096000" y="5609690"/>
            <a:ext cx="684944" cy="3578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C069380-74B7-7F71-63D4-E4FBD9F11063}"/>
              </a:ext>
            </a:extLst>
          </p:cNvPr>
          <p:cNvSpPr txBox="1"/>
          <p:nvPr/>
        </p:nvSpPr>
        <p:spPr>
          <a:xfrm>
            <a:off x="6780944" y="5286524"/>
            <a:ext cx="1551397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Capture response here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BBD1E9-54D8-CE8E-2DE6-6B6E2E764C29}"/>
              </a:ext>
            </a:extLst>
          </p:cNvPr>
          <p:cNvSpPr txBox="1"/>
          <p:nvPr/>
        </p:nvSpPr>
        <p:spPr>
          <a:xfrm>
            <a:off x="5277493" y="484413"/>
            <a:ext cx="2321958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Helps in driver monitor development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205D8B4-7EFD-7616-1555-8BFE6EC9E9DA}"/>
              </a:ext>
            </a:extLst>
          </p:cNvPr>
          <p:cNvCxnSpPr/>
          <p:nvPr/>
        </p:nvCxnSpPr>
        <p:spPr>
          <a:xfrm>
            <a:off x="9330647" y="1414790"/>
            <a:ext cx="0" cy="507808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21DC5A7-29BD-C3CC-98E7-952FFDB10120}"/>
              </a:ext>
            </a:extLst>
          </p:cNvPr>
          <p:cNvCxnSpPr/>
          <p:nvPr/>
        </p:nvCxnSpPr>
        <p:spPr>
          <a:xfrm>
            <a:off x="10171416" y="1414790"/>
            <a:ext cx="0" cy="507808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D5CE5BE-4340-6880-E76F-8E49BE6C4A36}"/>
              </a:ext>
            </a:extLst>
          </p:cNvPr>
          <p:cNvCxnSpPr/>
          <p:nvPr/>
        </p:nvCxnSpPr>
        <p:spPr>
          <a:xfrm>
            <a:off x="10940265" y="1536367"/>
            <a:ext cx="0" cy="507808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5072AE0-34F8-92D3-64D5-CF2B5AB53C60}"/>
              </a:ext>
            </a:extLst>
          </p:cNvPr>
          <p:cNvCxnSpPr>
            <a:cxnSpLocks/>
          </p:cNvCxnSpPr>
          <p:nvPr/>
        </p:nvCxnSpPr>
        <p:spPr>
          <a:xfrm>
            <a:off x="8715910" y="2198003"/>
            <a:ext cx="614737" cy="127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0503FE0-9644-9720-F9F6-A2028AB97F76}"/>
              </a:ext>
            </a:extLst>
          </p:cNvPr>
          <p:cNvCxnSpPr>
            <a:cxnSpLocks/>
          </p:cNvCxnSpPr>
          <p:nvPr/>
        </p:nvCxnSpPr>
        <p:spPr>
          <a:xfrm flipH="1">
            <a:off x="10158573" y="2391001"/>
            <a:ext cx="684944" cy="3578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41CF971-A03A-0B64-0309-624F47226362}"/>
              </a:ext>
            </a:extLst>
          </p:cNvPr>
          <p:cNvCxnSpPr>
            <a:cxnSpLocks/>
          </p:cNvCxnSpPr>
          <p:nvPr/>
        </p:nvCxnSpPr>
        <p:spPr>
          <a:xfrm flipH="1">
            <a:off x="10939837" y="3774890"/>
            <a:ext cx="684944" cy="3578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3BC2495-A7FF-DBF8-0D9B-5A3C4841BE43}"/>
              </a:ext>
            </a:extLst>
          </p:cNvPr>
          <p:cNvSpPr txBox="1"/>
          <p:nvPr/>
        </p:nvSpPr>
        <p:spPr>
          <a:xfrm>
            <a:off x="10840949" y="2050832"/>
            <a:ext cx="1210636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Processing operation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871D42-AFEF-A9D8-F85D-F05F44B183F3}"/>
              </a:ext>
            </a:extLst>
          </p:cNvPr>
          <p:cNvSpPr txBox="1"/>
          <p:nvPr/>
        </p:nvSpPr>
        <p:spPr>
          <a:xfrm>
            <a:off x="10602930" y="3122285"/>
            <a:ext cx="1617270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Capture response here</a:t>
            </a:r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C32C8C32-FC00-4CCF-9E98-9F58CCE1A9BA}"/>
              </a:ext>
            </a:extLst>
          </p:cNvPr>
          <p:cNvSpPr/>
          <p:nvPr/>
        </p:nvSpPr>
        <p:spPr>
          <a:xfrm rot="16200000">
            <a:off x="9928155" y="329284"/>
            <a:ext cx="497181" cy="1630638"/>
          </a:xfrm>
          <a:prstGeom prst="rightBrac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48F643E-FEF8-3079-0A22-CBE4BC2DD558}"/>
              </a:ext>
            </a:extLst>
          </p:cNvPr>
          <p:cNvSpPr txBox="1"/>
          <p:nvPr/>
        </p:nvSpPr>
        <p:spPr>
          <a:xfrm>
            <a:off x="9548117" y="260644"/>
            <a:ext cx="1220911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3cycle operation</a:t>
            </a:r>
          </a:p>
        </p:txBody>
      </p:sp>
    </p:spTree>
    <p:extLst>
      <p:ext uri="{BB962C8B-B14F-4D97-AF65-F5344CB8AC3E}">
        <p14:creationId xmlns:p14="http://schemas.microsoft.com/office/powerpoint/2010/main" val="1403675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32928</TotalTime>
  <Words>906</Words>
  <Application>Microsoft Office PowerPoint</Application>
  <PresentationFormat>Widescreen</PresentationFormat>
  <Paragraphs>199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Raleway</vt:lpstr>
      <vt:lpstr>Roboto</vt:lpstr>
      <vt:lpstr>Office Theme</vt:lpstr>
      <vt:lpstr>PowerPoint Presentation</vt:lpstr>
      <vt:lpstr>ALU_DESIGN</vt:lpstr>
      <vt:lpstr>ALU Functions</vt:lpstr>
      <vt:lpstr>PIN LEVEL DESCRIPTION</vt:lpstr>
      <vt:lpstr>PIN LEVEL DESCRIPTION</vt:lpstr>
      <vt:lpstr>PIN LEVEL DESCRIPTION</vt:lpstr>
      <vt:lpstr>PIN LEVEL DESCRIPTION</vt:lpstr>
      <vt:lpstr>PIN LEVEL DESCRIPTION</vt:lpstr>
      <vt:lpstr>TIMING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chhabranaveen@mirafra2.onmicrosoft.com</dc:creator>
  <cp:lastModifiedBy>Meenal Sitaram Pannase</cp:lastModifiedBy>
  <cp:revision>116</cp:revision>
  <dcterms:created xsi:type="dcterms:W3CDTF">2021-05-03T10:05:34Z</dcterms:created>
  <dcterms:modified xsi:type="dcterms:W3CDTF">2024-06-07T04:17:51Z</dcterms:modified>
</cp:coreProperties>
</file>