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AFA674-54D9-4980-8E57-C91E21BC43AE}">
  <a:tblStyle styleId="{74AFA674-54D9-4980-8E57-C91E21BC43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af4f0de06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af4f0de06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ff572c50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ff572c50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ff572c50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ff572c50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ff572c50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ff572c50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ff572c507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ff572c507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ff572c50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ff572c50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ff572c507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3ff572c507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ff572c507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3ff572c507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ff572c507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3ff572c507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ff572c50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3ff572c50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ff572c507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3ff572c507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83f9af5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83f9af5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ff572c507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3ff572c507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ff572c50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ff572c50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ff572c507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3ff572c507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ff572c507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3ff572c50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3ff572c507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3ff572c507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ff572c50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3ff572c50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3ff572c50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3ff572c50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ff572c50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3ff572c50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ff572c50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3ff572c50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ff572c50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ff572c50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83f9af5a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83f9af5a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ff572c50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3ff572c50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ff572c50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3ff572c50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3ff572c50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3ff572c50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3ff572c50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3ff572c50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ff572c50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3ff572c50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3ff572c507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3ff572c507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3ff572c507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3ff572c507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ff572c507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3ff572c507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3ff572c507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3ff572c507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ff572c507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3ff572c507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f4f0de06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f4f0de06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3ff572c507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3ff572c50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3ff572c50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3ff572c50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3ff572c50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3ff572c50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3ff572c50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3ff572c50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3ff572c50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3ff572c50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3ff572c50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3ff572c50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3ff572c50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3ff572c50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3ff572c50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3ff572c50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43017acf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43017acf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a83f9af5a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a83f9af5a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f4f0de06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f4f0de06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b0f0ea41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b0f0ea41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b0f0ea41d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b0f0ea41d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af4f0de0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af4f0de0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f4f0de06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f4f0de06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af4f0de06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af4f0de06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83f9af5a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83f9af5a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ff572c5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ff572c5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ff572c50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ff572c50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ff572c50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ff572c50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97595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597595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597595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97595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97595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597595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97595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97595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97595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597595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597595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97595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087" y="4795450"/>
            <a:ext cx="311700" cy="311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10;p1"/>
          <p:cNvCxnSpPr/>
          <p:nvPr/>
        </p:nvCxnSpPr>
        <p:spPr>
          <a:xfrm>
            <a:off x="-9075" y="4749413"/>
            <a:ext cx="9169200" cy="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kennametal.com" TargetMode="External"/><Relationship Id="rId4" Type="http://schemas.openxmlformats.org/officeDocument/2006/relationships/hyperlink" Target="https://www.sandvik.coromant.com/en-gb/pages/default.aspx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752700"/>
            <a:ext cx="8520600" cy="27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Ontology Architecture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for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Metal Cutting Tooling System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/>
          <p:nvPr/>
        </p:nvSpPr>
        <p:spPr>
          <a:xfrm>
            <a:off x="46900" y="46825"/>
            <a:ext cx="1264200" cy="59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Grade</a:t>
            </a:r>
            <a:endParaRPr/>
          </a:p>
        </p:txBody>
      </p:sp>
      <p:graphicFrame>
        <p:nvGraphicFramePr>
          <p:cNvPr id="181" name="Google Shape;181;p22"/>
          <p:cNvGraphicFramePr/>
          <p:nvPr/>
        </p:nvGraphicFramePr>
        <p:xfrm>
          <a:off x="556475" y="94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{74AFA674-54D9-4980-8E57-C91E21BC43AE}</a:tableStyleId>
              </a:tblPr>
              <a:tblGrid>
                <a:gridCol w="1228600"/>
                <a:gridCol w="1000825"/>
                <a:gridCol w="1404500"/>
                <a:gridCol w="1597675"/>
                <a:gridCol w="2955750"/>
              </a:tblGrid>
              <a:tr h="62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Coating on Grade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Grade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Substrate and Coating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Materials that can be processed with this grade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Annotations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07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PVD Coated Carbide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KC5510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tungsten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carbide substrate with 6% cobalt and PVD coating of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TiAlN (Titanium Aluminium Nitride)</a:t>
                      </a:r>
                      <a:r>
                        <a:rPr lang="en" sz="1000"/>
                        <a:t>,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fine-grained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P, M, K, N, 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Partly H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Specially designed for high-temperature alloys at speeds double the conventional PVD coating due to 6% cobalt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excellent toughness and deformation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resistance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62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PVD Coated Carbide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KC5525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tungsten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carbide substrate with 10% cobalt and PVD coating of TiAlN (Titanium Aluminium Nitride), fine-grained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P, M, K, N, 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Higher cobalt allows for </a:t>
                      </a:r>
                      <a:r>
                        <a:rPr lang="en" sz="1000"/>
                        <a:t>interrupted</a:t>
                      </a:r>
                      <a:r>
                        <a:rPr lang="en" sz="1000"/>
                        <a:t> cutting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Medium</a:t>
                      </a:r>
                      <a:r>
                        <a:rPr lang="en" sz="1000"/>
                        <a:t> and heavy </a:t>
                      </a:r>
                      <a:r>
                        <a:rPr lang="en" sz="1000"/>
                        <a:t>interrupted</a:t>
                      </a:r>
                      <a:r>
                        <a:rPr lang="en" sz="1000"/>
                        <a:t> cuts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Tungsten carbide resist deformation at higher speeds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/>
          <p:nvPr/>
        </p:nvSpPr>
        <p:spPr>
          <a:xfrm>
            <a:off x="46900" y="46825"/>
            <a:ext cx="1264200" cy="59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Grade</a:t>
            </a:r>
            <a:endParaRPr/>
          </a:p>
        </p:txBody>
      </p:sp>
      <p:graphicFrame>
        <p:nvGraphicFramePr>
          <p:cNvPr id="187" name="Google Shape;187;p23"/>
          <p:cNvGraphicFramePr/>
          <p:nvPr/>
        </p:nvGraphicFramePr>
        <p:xfrm>
          <a:off x="556475" y="63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{74AFA674-54D9-4980-8E57-C91E21BC43AE}</a:tableStyleId>
              </a:tblPr>
              <a:tblGrid>
                <a:gridCol w="1101150"/>
                <a:gridCol w="847175"/>
                <a:gridCol w="1743300"/>
                <a:gridCol w="1543900"/>
                <a:gridCol w="3081825"/>
              </a:tblGrid>
              <a:tr h="79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Coating on Grade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Substrate and Coating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Materials that can be processed with this grade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Annotations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40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PVD Coated Carbide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KU10T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carbide substrate and PVD coating of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TiAlN (Titanium Aluminium Nitride) and TiN (Titanium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Nitride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fine-grained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P, M, K, N, 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Partly H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highly deformation resistant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Multi-layer coating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Semi finishing and finishing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machining hardened and short-chipping materials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85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PVD Coated Carbide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KU25T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carbide substrate and PVD coating of TiAlN (Titanium Aluminium Nitride) and TiN (Titanium Nitride), fine-grained 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P, M, K, N, 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 higher cobalt 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content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than KU10T grade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Suitable for grooving, threading, cut-off operations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Roughing, semi-finishing and finishing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machining hardened and short-chipping materials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Multi-layer coating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/>
          <p:nvPr/>
        </p:nvSpPr>
        <p:spPr>
          <a:xfrm>
            <a:off x="46900" y="46825"/>
            <a:ext cx="1264200" cy="59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Grade</a:t>
            </a:r>
            <a:endParaRPr/>
          </a:p>
        </p:txBody>
      </p:sp>
      <p:graphicFrame>
        <p:nvGraphicFramePr>
          <p:cNvPr id="193" name="Google Shape;193;p24"/>
          <p:cNvGraphicFramePr/>
          <p:nvPr/>
        </p:nvGraphicFramePr>
        <p:xfrm>
          <a:off x="556475" y="63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{74AFA674-54D9-4980-8E57-C91E21BC43AE}</a:tableStyleId>
              </a:tblPr>
              <a:tblGrid>
                <a:gridCol w="900775"/>
                <a:gridCol w="933000"/>
                <a:gridCol w="1800150"/>
                <a:gridCol w="1620275"/>
                <a:gridCol w="2933150"/>
              </a:tblGrid>
              <a:tr h="62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Coating on Grade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Substrate </a:t>
                      </a: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 Coating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Materials that can be processed with this grade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Annotations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07875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CVD Coated Carbide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KC8050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advanced cobalt-enriched carbide substrate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 CVD coating of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TiCN (Titanium Carbo Nitride), thick Al2O3(Aluminium Oxide) and TiN (Titanium Nitride)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fine-grained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P, M, K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highly wear resistant and can operate without coolant at high speeds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Multi-layer coating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Roughing, Semi finishing and Finishing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Excellent edge 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strength and suitable for interrupted machining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resists workpiece build-up and microchipping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0787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KC9040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cobalt-enriched Carbide substrate with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CVD coating - TiN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(Titanium Nitride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/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thick Al2O3(Aluminium Oxide) / TiC (Titanium Carbide) / TiCN (Titanium Carbo Nitride)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heavy roughing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 toughness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 layer coating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/>
          <p:nvPr/>
        </p:nvSpPr>
        <p:spPr>
          <a:xfrm>
            <a:off x="46900" y="46825"/>
            <a:ext cx="1264200" cy="59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Grade</a:t>
            </a:r>
            <a:endParaRPr/>
          </a:p>
        </p:txBody>
      </p:sp>
      <p:graphicFrame>
        <p:nvGraphicFramePr>
          <p:cNvPr id="199" name="Google Shape;199;p25"/>
          <p:cNvGraphicFramePr/>
          <p:nvPr/>
        </p:nvGraphicFramePr>
        <p:xfrm>
          <a:off x="564275" y="54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{74AFA674-54D9-4980-8E57-C91E21BC43AE}</a:tableStyleId>
              </a:tblPr>
              <a:tblGrid>
                <a:gridCol w="900775"/>
                <a:gridCol w="933000"/>
                <a:gridCol w="1800150"/>
                <a:gridCol w="1620275"/>
                <a:gridCol w="2933150"/>
              </a:tblGrid>
              <a:tr h="62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Coating on Grade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Substrate and Coating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Materials that can be processed with this grade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Annotations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07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CVD Coated Carbide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KC9110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advanced cobalt-enriched carbide substrate with  CVD coating of thick MT-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TiCN (medium temperature Titanium Carbo Nitride), thick Al2O3(Aluminium Oxide) and TiN (Titanium Nitride),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P, K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Maximum wear resistance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Semi-finishing and finishing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cobalt-enriched substrate offers a balanced combination of deformation resistance and edge toughness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thick coating layers offer outstanding abrasion resistance and crater wear resistance for high-speed machining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resistance to edge build-up and microchipping and produces excellent surface finishes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/>
          <p:nvPr/>
        </p:nvSpPr>
        <p:spPr>
          <a:xfrm>
            <a:off x="46900" y="46825"/>
            <a:ext cx="1264200" cy="59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Grade</a:t>
            </a:r>
            <a:endParaRPr/>
          </a:p>
        </p:txBody>
      </p:sp>
      <p:graphicFrame>
        <p:nvGraphicFramePr>
          <p:cNvPr id="205" name="Google Shape;205;p26"/>
          <p:cNvGraphicFramePr/>
          <p:nvPr/>
        </p:nvGraphicFramePr>
        <p:xfrm>
          <a:off x="792875" y="16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{74AFA674-54D9-4980-8E57-C91E21BC43AE}</a:tableStyleId>
              </a:tblPr>
              <a:tblGrid>
                <a:gridCol w="900775"/>
                <a:gridCol w="933000"/>
                <a:gridCol w="1800150"/>
                <a:gridCol w="1620275"/>
                <a:gridCol w="2933150"/>
              </a:tblGrid>
              <a:tr h="62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Coating on Grade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Substrate and Coating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Materials that can be processed with this grade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Annotations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07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CVD Coated Carbide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KC9125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advanced cobalt-enriched carbide substrate with  CVD coating of thick MT-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TiCN (medium temperature Titanium Carbo Nitride), thick Al2O3(Aluminium Oxide) and TiN (Titanium Nitride)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P, M, K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Coating has superior inter layer adhesion than KC9110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Maximum wear resistance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Roughing, Semi-finishing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cobalt-enrichment, assures adequate deformation resistance along with excellent bulk toughness and insert edge strength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Reduced frictional heat, minimizes microchipping, and improves workpiece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surface finishes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thick coating layers offer outstanding abrasion resistance and crater wear resistance for high-speed machining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resistance to edge build-up and microchipping and produces excellent surface finishes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/>
          <p:nvPr/>
        </p:nvSpPr>
        <p:spPr>
          <a:xfrm>
            <a:off x="46900" y="46825"/>
            <a:ext cx="1264200" cy="59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Grade</a:t>
            </a:r>
            <a:endParaRPr/>
          </a:p>
        </p:txBody>
      </p:sp>
      <p:graphicFrame>
        <p:nvGraphicFramePr>
          <p:cNvPr id="211" name="Google Shape;211;p27"/>
          <p:cNvGraphicFramePr/>
          <p:nvPr/>
        </p:nvGraphicFramePr>
        <p:xfrm>
          <a:off x="452888" y="69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{74AFA674-54D9-4980-8E57-C91E21BC43AE}</a:tableStyleId>
              </a:tblPr>
              <a:tblGrid>
                <a:gridCol w="906375"/>
                <a:gridCol w="938800"/>
                <a:gridCol w="1811325"/>
                <a:gridCol w="1630350"/>
                <a:gridCol w="2951375"/>
              </a:tblGrid>
              <a:tr h="87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Coating on Grade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Substrate and Coating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Materials that can be processed with this grade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Annotations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1421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CVD Coated Carbide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KC9140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Tough carbide grade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Multi-layered 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coating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TiN / Al2O3 / MT-TiCn / TiN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1905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Roughing applications of alloy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steel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905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Long tool life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905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 edge strength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1421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KC9225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Cobalt enriched carbide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Multi-layered coating: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TiN / Al2O3 / MT-TiCN / TiN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P, M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1905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Resistance to depth-of-cut notching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905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Reduced burr formation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905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Toughness and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deformation resistance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905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Minimal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build-up edge formations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905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Produces superior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surface finish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/>
          <p:nvPr/>
        </p:nvSpPr>
        <p:spPr>
          <a:xfrm>
            <a:off x="46900" y="46825"/>
            <a:ext cx="1264200" cy="59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Grade</a:t>
            </a:r>
            <a:endParaRPr/>
          </a:p>
        </p:txBody>
      </p:sp>
      <p:graphicFrame>
        <p:nvGraphicFramePr>
          <p:cNvPr id="217" name="Google Shape;217;p28"/>
          <p:cNvGraphicFramePr/>
          <p:nvPr/>
        </p:nvGraphicFramePr>
        <p:xfrm>
          <a:off x="556475" y="63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{74AFA674-54D9-4980-8E57-C91E21BC43AE}</a:tableStyleId>
              </a:tblPr>
              <a:tblGrid>
                <a:gridCol w="900775"/>
                <a:gridCol w="933000"/>
                <a:gridCol w="1800150"/>
                <a:gridCol w="1620275"/>
                <a:gridCol w="2933150"/>
              </a:tblGrid>
              <a:tr h="62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Coating on Grade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Substrate and Coating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Materials that can be processed with this grade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Annotations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07875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CVD Coated Carbide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</a:t>
                      </a: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9240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Carbide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Multilayered CVD coating: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TiN / Al2O3 / MT-TiCN / TiN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P, M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1905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Suitable for tough applications with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moderate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speed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and feed-rates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905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Toughness,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built-up edge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resistant and wear resistance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905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Excellent thermal and mechanical shock resistant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0787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</a:t>
                      </a: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9245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Super tough c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arbide substrate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Multilayered CVD coating: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TiN / Al2O3 / MT-TiCN / TiN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P, M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1905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Machining of </a:t>
                      </a: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stainless steel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905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Withstands heavy </a:t>
                      </a: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interruptions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905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Resist </a:t>
                      </a: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build-up edge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formation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905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Suitable for </a:t>
                      </a: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heavy feed-rates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and </a:t>
                      </a: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depth of cuts (DoC)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/>
          <p:nvPr/>
        </p:nvSpPr>
        <p:spPr>
          <a:xfrm>
            <a:off x="46900" y="46825"/>
            <a:ext cx="1264200" cy="59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Grade</a:t>
            </a:r>
            <a:endParaRPr/>
          </a:p>
        </p:txBody>
      </p:sp>
      <p:graphicFrame>
        <p:nvGraphicFramePr>
          <p:cNvPr id="223" name="Google Shape;223;p29"/>
          <p:cNvGraphicFramePr/>
          <p:nvPr/>
        </p:nvGraphicFramePr>
        <p:xfrm>
          <a:off x="122225" y="69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{74AFA674-54D9-4980-8E57-C91E21BC43AE}</a:tableStyleId>
              </a:tblPr>
              <a:tblGrid>
                <a:gridCol w="979125"/>
                <a:gridCol w="817550"/>
                <a:gridCol w="2153350"/>
                <a:gridCol w="2156850"/>
                <a:gridCol w="2657025"/>
              </a:tblGrid>
              <a:tr h="56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Coating on Grade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Substrate and Coating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Materials that can be processed with this grade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Annotations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35825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CVD Coated Carbide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KC9315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Carbide substrate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Multi-layered CVD coating: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TiN / Al2O3 / MT-TiCN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P, M, K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Multi-layered coating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Maximum wear 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resistance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Longer tool life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Machining of ductile and cast iron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Suitable for interrupted cutting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9081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KC9325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Carbide substrate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Al2O3 / TiCN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P, K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●"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Multi-layered coating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●"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Machining of ductile or cast iron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9081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KU30T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Tough cobalt enriched substrate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Multi-layered CVD coating: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TiN / TiCN / TiN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P, M, K, 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 wide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range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of work materials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Roughing to finishing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 coating treatment resists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build-up edge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and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micro-chipping</a:t>
                      </a:r>
                      <a:endParaRPr b="1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/>
          <p:nvPr/>
        </p:nvSpPr>
        <p:spPr>
          <a:xfrm>
            <a:off x="150425" y="195125"/>
            <a:ext cx="1457100" cy="5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Grade</a:t>
            </a:r>
            <a:endParaRPr/>
          </a:p>
        </p:txBody>
      </p:sp>
      <p:graphicFrame>
        <p:nvGraphicFramePr>
          <p:cNvPr id="229" name="Google Shape;229;p30"/>
          <p:cNvGraphicFramePr/>
          <p:nvPr/>
        </p:nvGraphicFramePr>
        <p:xfrm>
          <a:off x="213450" y="104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{74AFA674-54D9-4980-8E57-C91E21BC43AE}</a:tableStyleId>
              </a:tblPr>
              <a:tblGrid>
                <a:gridCol w="1186150"/>
                <a:gridCol w="922100"/>
                <a:gridCol w="1759325"/>
                <a:gridCol w="2294375"/>
                <a:gridCol w="2555125"/>
              </a:tblGrid>
              <a:tr h="4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Coating on Grade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Substrate and Coating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Materials that can be processed with this grade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Annotations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4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PVD - Coated cermet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KT315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Multi-layered PVD TiN / TiCN / TiN coated - turning grade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P, M, K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Multi-layered coating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 speed machining.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Long and consistent tool life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Produces excellent surface finish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/>
          <p:nvPr/>
        </p:nvSpPr>
        <p:spPr>
          <a:xfrm>
            <a:off x="150425" y="195125"/>
            <a:ext cx="1457100" cy="34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Grade</a:t>
            </a:r>
            <a:endParaRPr/>
          </a:p>
        </p:txBody>
      </p:sp>
      <p:graphicFrame>
        <p:nvGraphicFramePr>
          <p:cNvPr id="235" name="Google Shape;235;p31"/>
          <p:cNvGraphicFramePr/>
          <p:nvPr/>
        </p:nvGraphicFramePr>
        <p:xfrm>
          <a:off x="329575" y="95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{74AFA674-54D9-4980-8E57-C91E21BC43AE}</a:tableStyleId>
              </a:tblPr>
              <a:tblGrid>
                <a:gridCol w="1050500"/>
                <a:gridCol w="1005800"/>
                <a:gridCol w="1811275"/>
                <a:gridCol w="2149225"/>
                <a:gridCol w="2468050"/>
              </a:tblGrid>
              <a:tr h="4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Coating on Grade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Substrate and Coating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Materials that can be processed with this grade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Annotations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485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Uncoated 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Ceramics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KY1310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Advanced Sialon ceramic grade - No coating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1460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Maximum wear resistance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460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 speed 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continuous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turning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316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KY1525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SiC (Silicon Carbide) - reinforced aluminium oxynitirde - No coating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1460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Wear resistance, edge toughness and thermal shock resistant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460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Finish machining of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temperature alloys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460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Excellent depth-of-cut notch resistant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648900"/>
            <a:ext cx="8520600" cy="3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</a:rPr>
              <a:t>Identification of tools for a specific application</a:t>
            </a:r>
            <a:endParaRPr b="1" sz="2000">
              <a:solidFill>
                <a:srgbClr val="980000"/>
              </a:solidFill>
            </a:endParaRPr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Restricted</a:t>
            </a:r>
            <a:r>
              <a:rPr lang="en"/>
              <a:t> to highly skilled application engineer, Tool Supplier, Tool Mfg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Awareness of cutting tool technology</a:t>
            </a:r>
            <a:endParaRPr b="1">
              <a:solidFill>
                <a:srgbClr val="980000"/>
              </a:solidFill>
            </a:endParaRPr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temperature applications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 walled </a:t>
            </a:r>
            <a:r>
              <a:rPr lang="en"/>
              <a:t>structures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Niche applications like deep boring, complex surface machining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Suitability of a machine + tooling system</a:t>
            </a:r>
            <a:endParaRPr b="1">
              <a:solidFill>
                <a:srgbClr val="980000"/>
              </a:solidFill>
            </a:endParaRPr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Machine specific stability of particular tool for a particular process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/>
          <p:nvPr/>
        </p:nvSpPr>
        <p:spPr>
          <a:xfrm>
            <a:off x="150425" y="195125"/>
            <a:ext cx="1457100" cy="5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Grade</a:t>
            </a:r>
            <a:endParaRPr/>
          </a:p>
        </p:txBody>
      </p:sp>
      <p:graphicFrame>
        <p:nvGraphicFramePr>
          <p:cNvPr id="241" name="Google Shape;241;p32"/>
          <p:cNvGraphicFramePr/>
          <p:nvPr/>
        </p:nvGraphicFramePr>
        <p:xfrm>
          <a:off x="329575" y="94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{74AFA674-54D9-4980-8E57-C91E21BC43AE}</a:tableStyleId>
              </a:tblPr>
              <a:tblGrid>
                <a:gridCol w="993975"/>
                <a:gridCol w="858850"/>
                <a:gridCol w="2014750"/>
                <a:gridCol w="2149225"/>
                <a:gridCol w="2468050"/>
              </a:tblGrid>
              <a:tr h="4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Coating on Grade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Substrate and Coating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Materials that can be processed with this grade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Annotations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316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Uncoated 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Ceramics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KY1540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Advanced Sialon material -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coating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1460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Excellent wear properties, fracture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toughness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and thermal shock resistant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460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Provides superior depth-of-cut notch resistant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316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KY1615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Advanced alumina/TiC (Titanium Carbide) ceramic (black) -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coating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K, H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1460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Toughness and wear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resistant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460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Machining of steels with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hardness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above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 HRC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/>
          <p:nvPr/>
        </p:nvSpPr>
        <p:spPr>
          <a:xfrm>
            <a:off x="150425" y="195125"/>
            <a:ext cx="1457100" cy="5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Grade</a:t>
            </a:r>
            <a:endParaRPr/>
          </a:p>
        </p:txBody>
      </p:sp>
      <p:graphicFrame>
        <p:nvGraphicFramePr>
          <p:cNvPr id="247" name="Google Shape;247;p33"/>
          <p:cNvGraphicFramePr/>
          <p:nvPr/>
        </p:nvGraphicFramePr>
        <p:xfrm>
          <a:off x="329575" y="106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{74AFA674-54D9-4980-8E57-C91E21BC43AE}</a:tableStyleId>
              </a:tblPr>
              <a:tblGrid>
                <a:gridCol w="1095700"/>
                <a:gridCol w="881475"/>
                <a:gridCol w="1890400"/>
                <a:gridCol w="2149225"/>
                <a:gridCol w="2468050"/>
              </a:tblGrid>
              <a:tr h="4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Coating on Grade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Substrate and Coating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Materials that can be processed with this grade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Annotations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Uncoated 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Ceramics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KY2100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Advanced Sialon grade - No coating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K, H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1460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Mechanical shock resistant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460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Wear resistant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460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Machining of high-temperature alloys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ated Ceramics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KY3400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CVD coated pure 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silicon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nitride (SiN) grade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1460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Toughness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460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Edge wear resistant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/>
          <p:nvPr/>
        </p:nvSpPr>
        <p:spPr>
          <a:xfrm>
            <a:off x="150425" y="195125"/>
            <a:ext cx="1457100" cy="5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Grade</a:t>
            </a:r>
            <a:endParaRPr/>
          </a:p>
        </p:txBody>
      </p:sp>
      <p:graphicFrame>
        <p:nvGraphicFramePr>
          <p:cNvPr id="253" name="Google Shape;253;p34"/>
          <p:cNvGraphicFramePr/>
          <p:nvPr/>
        </p:nvGraphicFramePr>
        <p:xfrm>
          <a:off x="329575" y="101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{74AFA674-54D9-4980-8E57-C91E21BC43AE}</a:tableStyleId>
              </a:tblPr>
              <a:tblGrid>
                <a:gridCol w="960050"/>
                <a:gridCol w="971925"/>
                <a:gridCol w="1935600"/>
                <a:gridCol w="2149225"/>
                <a:gridCol w="2468050"/>
              </a:tblGrid>
              <a:tr h="4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Coating on Grade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Grade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Substrate and Coating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Materials that can be processed with this grade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Annotations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Uncoated Ceramics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KY3500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Pure silicon nitride (SiN)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grade - No coating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460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Toughness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460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feed-rates for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rough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machining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460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Suitable for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machining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through  interruptions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Coated Ceramics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KY4400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PVD TiN coating over aluminium 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oxide (Al</a:t>
                      </a:r>
                      <a:r>
                        <a:rPr baseline="-25000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r>
                        <a:rPr baseline="-25000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and 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titanium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carbonitride ceramic (TiCN)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460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Finish turning of hardened steels and irons with hardness above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 HRC</a:t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460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Finish turning of powder metals, nickel alloys and cobalt alloys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/>
          <p:nvPr/>
        </p:nvSpPr>
        <p:spPr>
          <a:xfrm>
            <a:off x="150425" y="195125"/>
            <a:ext cx="1457100" cy="5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Grade</a:t>
            </a:r>
            <a:endParaRPr/>
          </a:p>
        </p:txBody>
      </p:sp>
      <p:graphicFrame>
        <p:nvGraphicFramePr>
          <p:cNvPr id="259" name="Google Shape;259;p35"/>
          <p:cNvGraphicFramePr/>
          <p:nvPr/>
        </p:nvGraphicFramePr>
        <p:xfrm>
          <a:off x="329575" y="910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{74AFA674-54D9-4980-8E57-C91E21BC43AE}</a:tableStyleId>
              </a:tblPr>
              <a:tblGrid>
                <a:gridCol w="1118325"/>
                <a:gridCol w="870175"/>
                <a:gridCol w="1686900"/>
                <a:gridCol w="1957050"/>
                <a:gridCol w="2852400"/>
              </a:tblGrid>
              <a:tr h="4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Coating on Grade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Substrate and Coating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Materials that can be processed with this grade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Annotations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85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PCBN – Polycrystalline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Cubic Boron Nitride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KB5625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PVD TiAlN coating over a PCBN tip brazed on to a carbide insert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1460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Machining of hardened steels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(bearing steel, hot and cold worked tool steel, die steels and hard coatings)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with hardness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&gt;45 HRC</a:t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6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KB9610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PCBN grade with a TiN/Al2O3/TiCn CVD 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coating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K, H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1460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 layered coating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460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 machining of hardened steels (bearing steel, hot and cold worked tool steel,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die steels and hard coatings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 with hardness &gt;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 HRC</a:t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460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Multi-tip format with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edge preps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and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wiper geometries</a:t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/>
          <p:nvPr/>
        </p:nvSpPr>
        <p:spPr>
          <a:xfrm>
            <a:off x="150425" y="195125"/>
            <a:ext cx="1457100" cy="5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Grade</a:t>
            </a:r>
            <a:endParaRPr/>
          </a:p>
        </p:txBody>
      </p:sp>
      <p:graphicFrame>
        <p:nvGraphicFramePr>
          <p:cNvPr id="265" name="Google Shape;265;p36"/>
          <p:cNvGraphicFramePr/>
          <p:nvPr/>
        </p:nvGraphicFramePr>
        <p:xfrm>
          <a:off x="329575" y="91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{74AFA674-54D9-4980-8E57-C91E21BC43AE}</a:tableStyleId>
              </a:tblPr>
              <a:tblGrid>
                <a:gridCol w="1107025"/>
                <a:gridCol w="836250"/>
                <a:gridCol w="1483425"/>
                <a:gridCol w="2250975"/>
                <a:gridCol w="2807175"/>
              </a:tblGrid>
              <a:tr h="4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Coating on Grade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Grade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Substrate and Coating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Materials that can be processed with this grade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Annotations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6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PCBN – Polycrystalline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Cubic Boron Nitride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KB9640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 CBN content, solid PCBN 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structure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with multiple cutting edges and a CVD alumina coating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K, H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4605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Machining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of hardened steels and irons with hardness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&gt;45 HRC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6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KD120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 CBN content, PCBN tip brazed onto a carbide insert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K, H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4605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Machining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of hardened steels and irons with hardness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&gt;45 HRC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/>
          <p:nvPr/>
        </p:nvSpPr>
        <p:spPr>
          <a:xfrm>
            <a:off x="150425" y="195125"/>
            <a:ext cx="1457100" cy="5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Grade</a:t>
            </a:r>
            <a:endParaRPr/>
          </a:p>
        </p:txBody>
      </p:sp>
      <p:graphicFrame>
        <p:nvGraphicFramePr>
          <p:cNvPr id="271" name="Google Shape;271;p37"/>
          <p:cNvGraphicFramePr/>
          <p:nvPr/>
        </p:nvGraphicFramePr>
        <p:xfrm>
          <a:off x="149925" y="107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{74AFA674-54D9-4980-8E57-C91E21BC43AE}</a:tableStyleId>
              </a:tblPr>
              <a:tblGrid>
                <a:gridCol w="1236375"/>
                <a:gridCol w="840100"/>
                <a:gridCol w="1954875"/>
                <a:gridCol w="1816625"/>
                <a:gridCol w="2996150"/>
              </a:tblGrid>
              <a:tr h="74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Coating on Grade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Substrate and Coating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Materials that can be processed with this grade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Annotations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9651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PCD - Polycrystalline Diamond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KD100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Polycrystalline Diamond tip - brazed on to carbide substrate - No coating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032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Produces good </a:t>
                      </a: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surface finish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032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Best </a:t>
                      </a: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mechanical shock resistant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032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Sharp and operates and </a:t>
                      </a: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higher speeds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9882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KD1405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CVD (chemical vapour deposition) deposited diamond sheet tool - brazed onto carbide substrate - No coating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032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Abrasion resistant suitable for non-ferrous metals and non-metallic materials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" name="Google Shape;276;p38"/>
          <p:cNvGraphicFramePr/>
          <p:nvPr/>
        </p:nvGraphicFramePr>
        <p:xfrm>
          <a:off x="281250" y="35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{74AFA674-54D9-4980-8E57-C91E21BC43AE}</a:tableStyleId>
              </a:tblPr>
              <a:tblGrid>
                <a:gridCol w="840500"/>
                <a:gridCol w="1583425"/>
                <a:gridCol w="1063475"/>
                <a:gridCol w="1745675"/>
                <a:gridCol w="988550"/>
                <a:gridCol w="1244325"/>
                <a:gridCol w="1244325"/>
              </a:tblGrid>
              <a:tr h="396225">
                <a:tc gridSpan="7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Turning Insert  Designation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Clearance Angle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Tolerance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Groove / Hole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Thickness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Nose Radius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77" name="Google Shape;2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950" y="2030725"/>
            <a:ext cx="6505901" cy="170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2" name="Google Shape;282;p39"/>
          <p:cNvGraphicFramePr/>
          <p:nvPr/>
        </p:nvGraphicFramePr>
        <p:xfrm>
          <a:off x="221300" y="35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{74AFA674-54D9-4980-8E57-C91E21BC43AE}</a:tableStyleId>
              </a:tblPr>
              <a:tblGrid>
                <a:gridCol w="678575"/>
                <a:gridCol w="798775"/>
                <a:gridCol w="773975"/>
                <a:gridCol w="881475"/>
                <a:gridCol w="535550"/>
                <a:gridCol w="773525"/>
                <a:gridCol w="663200"/>
                <a:gridCol w="864700"/>
                <a:gridCol w="931250"/>
                <a:gridCol w="931250"/>
                <a:gridCol w="931250"/>
              </a:tblGrid>
              <a:tr h="396225">
                <a:tc gridSpan="11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Milling Insert  Designation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124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Shape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Clearance Angle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Tolerance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Hole / Chipbreaker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Size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Thickness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Nose Radius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Wiper lead Angle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Wiper Clearance Angle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Cutting Edge Preparation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Cutting Direction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83" name="Google Shape;28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750" y="2640325"/>
            <a:ext cx="6505901" cy="170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/>
          <p:nvPr/>
        </p:nvSpPr>
        <p:spPr>
          <a:xfrm>
            <a:off x="109325" y="109275"/>
            <a:ext cx="1147200" cy="101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Geometry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</a:t>
            </a:r>
            <a:endParaRPr/>
          </a:p>
        </p:txBody>
      </p:sp>
      <p:graphicFrame>
        <p:nvGraphicFramePr>
          <p:cNvPr id="289" name="Google Shape;289;p40"/>
          <p:cNvGraphicFramePr/>
          <p:nvPr/>
        </p:nvGraphicFramePr>
        <p:xfrm>
          <a:off x="1671900" y="42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{74AFA674-54D9-4980-8E57-C91E21BC43AE}</a:tableStyleId>
              </a:tblPr>
              <a:tblGrid>
                <a:gridCol w="1108525"/>
                <a:gridCol w="2847325"/>
                <a:gridCol w="1297575"/>
              </a:tblGrid>
              <a:tr h="60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Nose Angle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 parallelogram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 parallelogram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 rhombic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9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rhombic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00"/>
                    </a:solidFill>
                  </a:tcPr>
                </a:tc>
              </a:tr>
              <a:tr h="39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rhombic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Hexagon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 parallelogram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Rectangle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 Rhombic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90" name="Google Shape;290;p40"/>
          <p:cNvPicPr preferRelativeResize="0"/>
          <p:nvPr/>
        </p:nvPicPr>
        <p:blipFill rotWithShape="1">
          <a:blip r:embed="rId3">
            <a:alphaModFix/>
          </a:blip>
          <a:srcRect b="0" l="72636" r="0" t="0"/>
          <a:stretch/>
        </p:blipFill>
        <p:spPr>
          <a:xfrm>
            <a:off x="7268726" y="555275"/>
            <a:ext cx="1780224" cy="170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/>
          <p:nvPr/>
        </p:nvSpPr>
        <p:spPr>
          <a:xfrm>
            <a:off x="109325" y="109275"/>
            <a:ext cx="1147200" cy="101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Geometry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</a:t>
            </a:r>
            <a:endParaRPr/>
          </a:p>
        </p:txBody>
      </p:sp>
      <p:graphicFrame>
        <p:nvGraphicFramePr>
          <p:cNvPr id="296" name="Google Shape;296;p41"/>
          <p:cNvGraphicFramePr/>
          <p:nvPr/>
        </p:nvGraphicFramePr>
        <p:xfrm>
          <a:off x="1671900" y="42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{74AFA674-54D9-4980-8E57-C91E21BC43AE}</a:tableStyleId>
              </a:tblPr>
              <a:tblGrid>
                <a:gridCol w="1108525"/>
                <a:gridCol w="2847325"/>
                <a:gridCol w="1297575"/>
              </a:tblGrid>
              <a:tr h="60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Nose Angle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r>
                        <a:rPr lang="en"/>
                        <a:t>5 parallelogram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Octagon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Pentagon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Full Radius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Round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00"/>
                    </a:solidFill>
                  </a:tcPr>
                </a:tc>
              </a:tr>
              <a:tr h="39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Square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39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Triangle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39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 Rhombic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39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Trigon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Any special parallelogram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97" name="Google Shape;297;p41"/>
          <p:cNvPicPr preferRelativeResize="0"/>
          <p:nvPr/>
        </p:nvPicPr>
        <p:blipFill rotWithShape="1">
          <a:blip r:embed="rId3">
            <a:alphaModFix/>
          </a:blip>
          <a:srcRect b="0" l="72636" r="0" t="0"/>
          <a:stretch/>
        </p:blipFill>
        <p:spPr>
          <a:xfrm>
            <a:off x="7268726" y="555275"/>
            <a:ext cx="1780224" cy="170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Tool Selection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602750" y="874000"/>
            <a:ext cx="6921600" cy="24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www.kennametal.com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https://www.sandvik.coromant.com/en-gb/pages/default.aspx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resort to catalogues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to experts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/>
          <p:nvPr/>
        </p:nvSpPr>
        <p:spPr>
          <a:xfrm>
            <a:off x="109325" y="109275"/>
            <a:ext cx="1807200" cy="101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Geometry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Clearance Angle</a:t>
            </a:r>
            <a:endParaRPr/>
          </a:p>
        </p:txBody>
      </p:sp>
      <p:graphicFrame>
        <p:nvGraphicFramePr>
          <p:cNvPr id="303" name="Google Shape;303;p42"/>
          <p:cNvGraphicFramePr/>
          <p:nvPr/>
        </p:nvGraphicFramePr>
        <p:xfrm>
          <a:off x="2659550" y="24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{74AFA674-54D9-4980-8E57-C91E21BC43AE}</a:tableStyleId>
              </a:tblPr>
              <a:tblGrid>
                <a:gridCol w="1108525"/>
                <a:gridCol w="1297575"/>
              </a:tblGrid>
              <a:tr h="60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Angle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9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00"/>
                    </a:solidFill>
                  </a:tcPr>
                </a:tc>
              </a:tr>
              <a:tr h="39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39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304" name="Google Shape;304;p42"/>
          <p:cNvPicPr preferRelativeResize="0"/>
          <p:nvPr/>
        </p:nvPicPr>
        <p:blipFill rotWithShape="1">
          <a:blip r:embed="rId3">
            <a:alphaModFix/>
          </a:blip>
          <a:srcRect b="67602" l="0" r="49606" t="0"/>
          <a:stretch/>
        </p:blipFill>
        <p:spPr>
          <a:xfrm>
            <a:off x="6468675" y="603675"/>
            <a:ext cx="1147200" cy="651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2"/>
          <p:cNvSpPr txBox="1"/>
          <p:nvPr/>
        </p:nvSpPr>
        <p:spPr>
          <a:xfrm>
            <a:off x="7302650" y="1537413"/>
            <a:ext cx="172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Clearance angle</a:t>
            </a:r>
            <a:endParaRPr/>
          </a:p>
        </p:txBody>
      </p:sp>
      <p:cxnSp>
        <p:nvCxnSpPr>
          <p:cNvPr id="306" name="Google Shape;306;p42"/>
          <p:cNvCxnSpPr>
            <a:stCxn id="305" idx="0"/>
            <a:endCxn id="304" idx="2"/>
          </p:cNvCxnSpPr>
          <p:nvPr/>
        </p:nvCxnSpPr>
        <p:spPr>
          <a:xfrm rot="10800000">
            <a:off x="7042400" y="1254813"/>
            <a:ext cx="1125000" cy="28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/>
          <p:nvPr/>
        </p:nvSpPr>
        <p:spPr>
          <a:xfrm>
            <a:off x="109325" y="109275"/>
            <a:ext cx="1147200" cy="101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Geometry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Tolerance</a:t>
            </a:r>
            <a:endParaRPr/>
          </a:p>
        </p:txBody>
      </p:sp>
      <p:graphicFrame>
        <p:nvGraphicFramePr>
          <p:cNvPr id="312" name="Google Shape;312;p43"/>
          <p:cNvGraphicFramePr/>
          <p:nvPr/>
        </p:nvGraphicFramePr>
        <p:xfrm>
          <a:off x="1398725" y="20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{74AFA674-54D9-4980-8E57-C91E21BC43AE}</a:tableStyleId>
              </a:tblPr>
              <a:tblGrid>
                <a:gridCol w="693025"/>
                <a:gridCol w="1475150"/>
                <a:gridCol w="1204875"/>
                <a:gridCol w="1181750"/>
              </a:tblGrid>
              <a:tr h="36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Corner Point (mm)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Thickness (mm)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Inscribed Circle (mm)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0.005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0.013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0.025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0.005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08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0.025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8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0.013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0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0.005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0.05 - 0.13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46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0.013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0.5 - 0.13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0.025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0.5 - 0.13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6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0.05 - 0.13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0.5 - 0.15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0.06  - 0.025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0.08 - 0.25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3" name="Google Shape;313;p43"/>
          <p:cNvSpPr txBox="1"/>
          <p:nvPr/>
        </p:nvSpPr>
        <p:spPr>
          <a:xfrm>
            <a:off x="7053925" y="1944388"/>
            <a:ext cx="172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Inscribed circle</a:t>
            </a:r>
            <a:endParaRPr/>
          </a:p>
        </p:txBody>
      </p:sp>
      <p:cxnSp>
        <p:nvCxnSpPr>
          <p:cNvPr id="314" name="Google Shape;314;p43"/>
          <p:cNvCxnSpPr>
            <a:stCxn id="313" idx="0"/>
          </p:cNvCxnSpPr>
          <p:nvPr/>
        </p:nvCxnSpPr>
        <p:spPr>
          <a:xfrm flipH="1" rot="10800000">
            <a:off x="7918675" y="1209688"/>
            <a:ext cx="141300" cy="7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15" name="Google Shape;315;p43"/>
          <p:cNvPicPr preferRelativeResize="0"/>
          <p:nvPr/>
        </p:nvPicPr>
        <p:blipFill rotWithShape="1">
          <a:blip r:embed="rId3">
            <a:alphaModFix/>
          </a:blip>
          <a:srcRect b="0" l="0" r="30733" t="0"/>
          <a:stretch/>
        </p:blipFill>
        <p:spPr>
          <a:xfrm>
            <a:off x="6373621" y="426450"/>
            <a:ext cx="22629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3"/>
          <p:cNvSpPr txBox="1"/>
          <p:nvPr/>
        </p:nvSpPr>
        <p:spPr>
          <a:xfrm>
            <a:off x="6657725" y="3519675"/>
            <a:ext cx="10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Thickness</a:t>
            </a:r>
            <a:endParaRPr/>
          </a:p>
        </p:txBody>
      </p:sp>
      <p:cxnSp>
        <p:nvCxnSpPr>
          <p:cNvPr id="317" name="Google Shape;317;p43"/>
          <p:cNvCxnSpPr>
            <a:stCxn id="316" idx="0"/>
            <a:endCxn id="318" idx="2"/>
          </p:cNvCxnSpPr>
          <p:nvPr/>
        </p:nvCxnSpPr>
        <p:spPr>
          <a:xfrm flipH="1" rot="10800000">
            <a:off x="7177775" y="3033375"/>
            <a:ext cx="404700" cy="4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43"/>
          <p:cNvSpPr txBox="1"/>
          <p:nvPr/>
        </p:nvSpPr>
        <p:spPr>
          <a:xfrm>
            <a:off x="6373625" y="1413150"/>
            <a:ext cx="135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Corner Point / Nose height</a:t>
            </a:r>
            <a:endParaRPr/>
          </a:p>
        </p:txBody>
      </p:sp>
      <p:cxnSp>
        <p:nvCxnSpPr>
          <p:cNvPr id="320" name="Google Shape;320;p43"/>
          <p:cNvCxnSpPr>
            <a:stCxn id="319" idx="0"/>
          </p:cNvCxnSpPr>
          <p:nvPr/>
        </p:nvCxnSpPr>
        <p:spPr>
          <a:xfrm flipH="1" rot="10800000">
            <a:off x="7052975" y="802650"/>
            <a:ext cx="215700" cy="6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18" name="Google Shape;318;p43"/>
          <p:cNvPicPr preferRelativeResize="0"/>
          <p:nvPr/>
        </p:nvPicPr>
        <p:blipFill rotWithShape="1">
          <a:blip r:embed="rId3">
            <a:alphaModFix/>
          </a:blip>
          <a:srcRect b="0" l="73250" r="0" t="0"/>
          <a:stretch/>
        </p:blipFill>
        <p:spPr>
          <a:xfrm>
            <a:off x="7145566" y="2233388"/>
            <a:ext cx="8739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3"/>
          <p:cNvSpPr txBox="1"/>
          <p:nvPr/>
        </p:nvSpPr>
        <p:spPr>
          <a:xfrm>
            <a:off x="6202475" y="3941100"/>
            <a:ext cx="2635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Tolerance on the dimensions represented in above figures, not the dimensions themselves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4"/>
          <p:cNvSpPr/>
          <p:nvPr/>
        </p:nvSpPr>
        <p:spPr>
          <a:xfrm>
            <a:off x="109325" y="109275"/>
            <a:ext cx="1368000" cy="101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Geometry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Hole / Chip Breaker</a:t>
            </a:r>
            <a:endParaRPr/>
          </a:p>
        </p:txBody>
      </p:sp>
      <p:graphicFrame>
        <p:nvGraphicFramePr>
          <p:cNvPr id="327" name="Google Shape;327;p44"/>
          <p:cNvGraphicFramePr/>
          <p:nvPr/>
        </p:nvGraphicFramePr>
        <p:xfrm>
          <a:off x="1696200" y="24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{74AFA674-54D9-4980-8E57-C91E21BC43AE}</a:tableStyleId>
              </a:tblPr>
              <a:tblGrid>
                <a:gridCol w="990950"/>
                <a:gridCol w="1197450"/>
                <a:gridCol w="2008775"/>
                <a:gridCol w="15365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Mounting 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Hole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Hole Shape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Chipbreaker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Cylindrical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70 - 90° Countersink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Cylindrical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5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 sided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Cylindrical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 sided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4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70 - 90° Countersink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Single sided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Cylindrical / Double Countersink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Single sided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28" name="Google Shape;32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8775" y="1072700"/>
            <a:ext cx="857250" cy="36062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4"/>
          <p:cNvSpPr txBox="1"/>
          <p:nvPr/>
        </p:nvSpPr>
        <p:spPr>
          <a:xfrm>
            <a:off x="7648775" y="546575"/>
            <a:ext cx="14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Mounting hole</a:t>
            </a:r>
            <a:endParaRPr/>
          </a:p>
        </p:txBody>
      </p:sp>
      <p:cxnSp>
        <p:nvCxnSpPr>
          <p:cNvPr id="330" name="Google Shape;330;p44"/>
          <p:cNvCxnSpPr>
            <a:stCxn id="329" idx="2"/>
          </p:cNvCxnSpPr>
          <p:nvPr/>
        </p:nvCxnSpPr>
        <p:spPr>
          <a:xfrm flipH="1">
            <a:off x="7879325" y="946775"/>
            <a:ext cx="4722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5"/>
          <p:cNvSpPr/>
          <p:nvPr/>
        </p:nvSpPr>
        <p:spPr>
          <a:xfrm>
            <a:off x="109325" y="109275"/>
            <a:ext cx="1368000" cy="101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Geometry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Hole / Chip Breaker</a:t>
            </a:r>
            <a:endParaRPr/>
          </a:p>
        </p:txBody>
      </p:sp>
      <p:graphicFrame>
        <p:nvGraphicFramePr>
          <p:cNvPr id="336" name="Google Shape;336;p45"/>
          <p:cNvGraphicFramePr/>
          <p:nvPr/>
        </p:nvGraphicFramePr>
        <p:xfrm>
          <a:off x="1696200" y="24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{74AFA674-54D9-4980-8E57-C91E21BC43AE}</a:tableStyleId>
              </a:tblPr>
              <a:tblGrid>
                <a:gridCol w="990950"/>
                <a:gridCol w="1197450"/>
                <a:gridCol w="2008775"/>
                <a:gridCol w="15365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Mounting Hole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Hole Shape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Chipbreaker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Cylindrical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Hi-double positive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0 - 60° Countersink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Single sided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Cylindrical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Hi-double positive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5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40 - 60° Countersink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Single 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sided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40 - 60° Countersink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 sided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4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40 - 60° Countersink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Cylindrical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 sided or Hi-double positive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37" name="Google Shape;33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8775" y="1072700"/>
            <a:ext cx="857250" cy="3606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5"/>
          <p:cNvSpPr txBox="1"/>
          <p:nvPr/>
        </p:nvSpPr>
        <p:spPr>
          <a:xfrm>
            <a:off x="7648775" y="546575"/>
            <a:ext cx="14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Mounting hole</a:t>
            </a:r>
            <a:endParaRPr/>
          </a:p>
        </p:txBody>
      </p:sp>
      <p:cxnSp>
        <p:nvCxnSpPr>
          <p:cNvPr id="339" name="Google Shape;339;p45"/>
          <p:cNvCxnSpPr>
            <a:stCxn id="338" idx="0"/>
          </p:cNvCxnSpPr>
          <p:nvPr/>
        </p:nvCxnSpPr>
        <p:spPr>
          <a:xfrm flipH="1">
            <a:off x="7901825" y="546575"/>
            <a:ext cx="449700" cy="69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"/>
          <p:cNvSpPr/>
          <p:nvPr/>
        </p:nvSpPr>
        <p:spPr>
          <a:xfrm>
            <a:off x="109325" y="109275"/>
            <a:ext cx="1368000" cy="101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Geometry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</a:t>
            </a:r>
            <a:endParaRPr/>
          </a:p>
        </p:txBody>
      </p:sp>
      <p:graphicFrame>
        <p:nvGraphicFramePr>
          <p:cNvPr id="345" name="Google Shape;345;p46"/>
          <p:cNvGraphicFramePr/>
          <p:nvPr/>
        </p:nvGraphicFramePr>
        <p:xfrm>
          <a:off x="1697850" y="25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{74AFA674-54D9-4980-8E57-C91E21BC43AE}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ANSI CODE</a:t>
                      </a:r>
                      <a:endParaRPr sz="1000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Inscribed Circle Size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ISO Code 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Cutting Edge Length (mm) for specific Insert Shapes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(in)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(in)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0.0625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</a:t>
                      </a:r>
                      <a:r>
                        <a:rPr lang="en" sz="1000"/>
                        <a:t>16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1.2 (5)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0.15625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5/</a:t>
                      </a:r>
                      <a:r>
                        <a:rPr lang="en" sz="1000"/>
                        <a:t>32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S4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04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03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03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06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-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-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1.5 (6)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0.1875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3/</a:t>
                      </a:r>
                      <a:r>
                        <a:rPr lang="en" sz="1000"/>
                        <a:t>16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04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04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04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08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08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S3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1.8 (7)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0.21875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7/</a:t>
                      </a:r>
                      <a:r>
                        <a:rPr lang="en" sz="1000"/>
                        <a:t>32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06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05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05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09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09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03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1/4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06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07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06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06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04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0.3125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5/</a:t>
                      </a:r>
                      <a:r>
                        <a:rPr lang="en" sz="1000"/>
                        <a:t>16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08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07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07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05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0.375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3/8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09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09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09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06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3.5</a:t>
                      </a:r>
                      <a:endParaRPr sz="10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0.4375</a:t>
                      </a:r>
                      <a:endParaRPr sz="10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7/16</a:t>
                      </a:r>
                      <a:endParaRPr sz="10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</a:t>
                      </a:r>
                      <a:endParaRPr sz="10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</a:t>
                      </a:r>
                      <a:endParaRPr sz="10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08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/>
          <p:nvPr/>
        </p:nvSpPr>
        <p:spPr>
          <a:xfrm>
            <a:off x="109325" y="109275"/>
            <a:ext cx="1368000" cy="101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Geometry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</a:t>
            </a:r>
            <a:endParaRPr/>
          </a:p>
        </p:txBody>
      </p:sp>
      <p:graphicFrame>
        <p:nvGraphicFramePr>
          <p:cNvPr id="351" name="Google Shape;351;p47"/>
          <p:cNvGraphicFramePr/>
          <p:nvPr/>
        </p:nvGraphicFramePr>
        <p:xfrm>
          <a:off x="1644625" y="31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{74AFA674-54D9-4980-8E57-C91E21BC43AE}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ANSI CODE</a:t>
                      </a:r>
                      <a:endParaRPr sz="1000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Inscribed Circle Size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ISO Code 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Cutting Edge Length (mm) for specific Insert Shapes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(in)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(in)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0.5625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9/</a:t>
                      </a:r>
                      <a:r>
                        <a:rPr lang="en" sz="1000"/>
                        <a:t>16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09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0.625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5/8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0.6875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11/16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3/4</a:t>
                      </a:r>
                      <a:r>
                        <a:rPr lang="en" sz="1000"/>
                        <a:t>r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0.8125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13/16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0.875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7/8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31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44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44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1.25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1-1/4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31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31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54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54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1.26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/>
          <p:nvPr/>
        </p:nvSpPr>
        <p:spPr>
          <a:xfrm>
            <a:off x="109325" y="109275"/>
            <a:ext cx="1807200" cy="101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Geometry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Thickness</a:t>
            </a:r>
            <a:endParaRPr/>
          </a:p>
        </p:txBody>
      </p:sp>
      <p:graphicFrame>
        <p:nvGraphicFramePr>
          <p:cNvPr id="357" name="Google Shape;357;p48"/>
          <p:cNvGraphicFramePr/>
          <p:nvPr/>
        </p:nvGraphicFramePr>
        <p:xfrm>
          <a:off x="2188300" y="773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{74AFA674-54D9-4980-8E57-C91E21BC43AE}</a:tableStyleId>
              </a:tblPr>
              <a:tblGrid>
                <a:gridCol w="795300"/>
                <a:gridCol w="993025"/>
                <a:gridCol w="993025"/>
                <a:gridCol w="993025"/>
                <a:gridCol w="993025"/>
              </a:tblGrid>
              <a:tr h="67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ANSI </a:t>
                      </a: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ISO Code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Thickness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(in)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Thickness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(in)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Thickness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(mm)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 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0.03125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</a:t>
                      </a:r>
                      <a:r>
                        <a:rPr lang="en"/>
                        <a:t>0"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(2)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5/64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1.98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 (3)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3/32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7/64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2.78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3.18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"/>
          <p:cNvSpPr/>
          <p:nvPr/>
        </p:nvSpPr>
        <p:spPr>
          <a:xfrm>
            <a:off x="109325" y="109275"/>
            <a:ext cx="1807200" cy="101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Geometry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Thickness</a:t>
            </a:r>
            <a:endParaRPr/>
          </a:p>
        </p:txBody>
      </p:sp>
      <p:graphicFrame>
        <p:nvGraphicFramePr>
          <p:cNvPr id="363" name="Google Shape;363;p49"/>
          <p:cNvGraphicFramePr/>
          <p:nvPr/>
        </p:nvGraphicFramePr>
        <p:xfrm>
          <a:off x="2188300" y="773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{74AFA674-54D9-4980-8E57-C91E21BC43AE}</a:tableStyleId>
              </a:tblPr>
              <a:tblGrid>
                <a:gridCol w="795300"/>
                <a:gridCol w="993025"/>
                <a:gridCol w="993025"/>
                <a:gridCol w="993025"/>
                <a:gridCol w="993025"/>
              </a:tblGrid>
              <a:tr h="67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ANSI Code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ISO Code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Thickness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(in)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Thickness(in)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Thickness (mm)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5/</a:t>
                      </a: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3.97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3/</a:t>
                      </a: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4.76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7/</a:t>
                      </a: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5.56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6.35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5/16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3/8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/>
          <p:nvPr/>
        </p:nvSpPr>
        <p:spPr>
          <a:xfrm>
            <a:off x="109325" y="109275"/>
            <a:ext cx="1807200" cy="101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Geometry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Radius</a:t>
            </a:r>
            <a:endParaRPr/>
          </a:p>
        </p:txBody>
      </p:sp>
      <p:graphicFrame>
        <p:nvGraphicFramePr>
          <p:cNvPr id="369" name="Google Shape;369;p50"/>
          <p:cNvGraphicFramePr/>
          <p:nvPr/>
        </p:nvGraphicFramePr>
        <p:xfrm>
          <a:off x="2188300" y="18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{74AFA674-54D9-4980-8E57-C91E21BC43AE}</a:tableStyleId>
              </a:tblPr>
              <a:tblGrid>
                <a:gridCol w="795300"/>
                <a:gridCol w="993025"/>
                <a:gridCol w="993025"/>
                <a:gridCol w="993025"/>
                <a:gridCol w="993025"/>
              </a:tblGrid>
              <a:tr h="67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ANSI Code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ISO Code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Nose Radius (in)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Nose Radius (in)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Nose Radius (mm)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Null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Wiper Flat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Wiper Flat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Wiper Flat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0.004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1"/>
          <p:cNvSpPr/>
          <p:nvPr/>
        </p:nvSpPr>
        <p:spPr>
          <a:xfrm>
            <a:off x="109325" y="109275"/>
            <a:ext cx="1807200" cy="101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Geometry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Radius</a:t>
            </a:r>
            <a:endParaRPr/>
          </a:p>
        </p:txBody>
      </p:sp>
      <p:graphicFrame>
        <p:nvGraphicFramePr>
          <p:cNvPr id="375" name="Google Shape;375;p51"/>
          <p:cNvGraphicFramePr/>
          <p:nvPr/>
        </p:nvGraphicFramePr>
        <p:xfrm>
          <a:off x="2188300" y="36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{74AFA674-54D9-4980-8E57-C91E21BC43AE}</a:tableStyleId>
              </a:tblPr>
              <a:tblGrid>
                <a:gridCol w="795300"/>
                <a:gridCol w="993025"/>
                <a:gridCol w="993025"/>
                <a:gridCol w="993025"/>
                <a:gridCol w="993025"/>
              </a:tblGrid>
              <a:tr h="67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ANSI Code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ISO Code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Nose Radius</a:t>
                      </a:r>
                      <a:r>
                        <a:rPr lang="en"/>
                        <a:t> (in)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Nose Radius (in)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Nose Radius (mm)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08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1/32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3/64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1/16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5/64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3/32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7/64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be queried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564224"/>
            <a:ext cx="8520600" cy="41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suitable insert for machining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For internal turning of aluminium with low Si% less than 12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Tool holder and adapter for external turning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solid carbide drill for drilling Inconel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What is the drill speed and axial feed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Alternate tooling options -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Suitable feed and speed rates for boring austenitic stainless steel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the suitable tools that can be used with a particular machine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Or it inverse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grade of insert has wear resistance and toughness?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the uncoated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Preferred insert geometry for machining aluminium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Tool holder / adapter for undercut boring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/>
          <p:nvPr/>
        </p:nvSpPr>
        <p:spPr>
          <a:xfrm>
            <a:off x="109325" y="109275"/>
            <a:ext cx="1807200" cy="101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Geometry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Wiper Lead Angle</a:t>
            </a:r>
            <a:endParaRPr/>
          </a:p>
        </p:txBody>
      </p:sp>
      <p:graphicFrame>
        <p:nvGraphicFramePr>
          <p:cNvPr id="381" name="Google Shape;381;p52"/>
          <p:cNvGraphicFramePr/>
          <p:nvPr/>
        </p:nvGraphicFramePr>
        <p:xfrm>
          <a:off x="2324700" y="88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{74AFA674-54D9-4980-8E57-C91E21BC43AE}</a:tableStyleId>
              </a:tblPr>
              <a:tblGrid>
                <a:gridCol w="2070725"/>
                <a:gridCol w="2423875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Angle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63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3"/>
          <p:cNvSpPr/>
          <p:nvPr/>
        </p:nvSpPr>
        <p:spPr>
          <a:xfrm>
            <a:off x="109325" y="109275"/>
            <a:ext cx="1807200" cy="101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Geometry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Wiper Clearance Angle</a:t>
            </a:r>
            <a:endParaRPr/>
          </a:p>
        </p:txBody>
      </p:sp>
      <p:graphicFrame>
        <p:nvGraphicFramePr>
          <p:cNvPr id="387" name="Google Shape;387;p53"/>
          <p:cNvGraphicFramePr/>
          <p:nvPr/>
        </p:nvGraphicFramePr>
        <p:xfrm>
          <a:off x="2857100" y="47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{74AFA674-54D9-4980-8E57-C91E21BC43AE}</a:tableStyleId>
              </a:tblPr>
              <a:tblGrid>
                <a:gridCol w="2070725"/>
                <a:gridCol w="2423875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Angle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25-26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63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4"/>
          <p:cNvSpPr/>
          <p:nvPr/>
        </p:nvSpPr>
        <p:spPr>
          <a:xfrm>
            <a:off x="109325" y="109275"/>
            <a:ext cx="1807200" cy="101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Geometry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Cutting Edge Preparation</a:t>
            </a:r>
            <a:endParaRPr/>
          </a:p>
        </p:txBody>
      </p:sp>
      <p:graphicFrame>
        <p:nvGraphicFramePr>
          <p:cNvPr id="393" name="Google Shape;393;p54"/>
          <p:cNvGraphicFramePr/>
          <p:nvPr/>
        </p:nvGraphicFramePr>
        <p:xfrm>
          <a:off x="2324700" y="106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{74AFA674-54D9-4980-8E57-C91E21BC43AE}</a:tableStyleId>
              </a:tblPr>
              <a:tblGrid>
                <a:gridCol w="2070725"/>
                <a:gridCol w="2423875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Edge Preparation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Sharp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Honed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 Land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Honed T Land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0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Special Chamfer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5"/>
          <p:cNvSpPr/>
          <p:nvPr/>
        </p:nvSpPr>
        <p:spPr>
          <a:xfrm>
            <a:off x="109325" y="109275"/>
            <a:ext cx="1807200" cy="101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Geometry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Cutting Direction</a:t>
            </a:r>
            <a:endParaRPr/>
          </a:p>
        </p:txBody>
      </p:sp>
      <p:graphicFrame>
        <p:nvGraphicFramePr>
          <p:cNvPr id="399" name="Google Shape;399;p55"/>
          <p:cNvGraphicFramePr/>
          <p:nvPr/>
        </p:nvGraphicFramePr>
        <p:xfrm>
          <a:off x="2659550" y="24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{74AFA674-54D9-4980-8E57-C91E21BC43AE}</a:tableStyleId>
              </a:tblPr>
              <a:tblGrid>
                <a:gridCol w="1418475"/>
                <a:gridCol w="1660375"/>
              </a:tblGrid>
              <a:tr h="60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Direction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Right Hand Only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Left hand Only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Both Right and Left Hand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6"/>
          <p:cNvSpPr/>
          <p:nvPr/>
        </p:nvSpPr>
        <p:spPr>
          <a:xfrm>
            <a:off x="109325" y="109275"/>
            <a:ext cx="1147200" cy="101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Geometry</a:t>
            </a:r>
            <a:endParaRPr/>
          </a:p>
        </p:txBody>
      </p:sp>
      <p:pic>
        <p:nvPicPr>
          <p:cNvPr id="405" name="Google Shape;40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275" y="66500"/>
            <a:ext cx="6364502" cy="196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8525" y="2150475"/>
            <a:ext cx="6443076" cy="1761333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56"/>
          <p:cNvSpPr txBox="1"/>
          <p:nvPr/>
        </p:nvSpPr>
        <p:spPr>
          <a:xfrm>
            <a:off x="1358075" y="452275"/>
            <a:ext cx="1084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Trade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SNMG</a:t>
            </a:r>
            <a:endParaRPr/>
          </a:p>
        </p:txBody>
      </p:sp>
      <p:sp>
        <p:nvSpPr>
          <p:cNvPr id="408" name="Google Shape;408;p56"/>
          <p:cNvSpPr txBox="1"/>
          <p:nvPr/>
        </p:nvSpPr>
        <p:spPr>
          <a:xfrm>
            <a:off x="1432425" y="2337400"/>
            <a:ext cx="1084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Trade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TNMG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7"/>
          <p:cNvSpPr/>
          <p:nvPr/>
        </p:nvSpPr>
        <p:spPr>
          <a:xfrm>
            <a:off x="109325" y="109275"/>
            <a:ext cx="1147200" cy="101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Geometry</a:t>
            </a:r>
            <a:endParaRPr/>
          </a:p>
        </p:txBody>
      </p:sp>
      <p:pic>
        <p:nvPicPr>
          <p:cNvPr id="414" name="Google Shape;41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525" y="109275"/>
            <a:ext cx="6252051" cy="156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2975" y="1819375"/>
            <a:ext cx="6189599" cy="16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7"/>
          <p:cNvSpPr txBox="1"/>
          <p:nvPr/>
        </p:nvSpPr>
        <p:spPr>
          <a:xfrm>
            <a:off x="1274575" y="2091525"/>
            <a:ext cx="1084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Trade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DNMG</a:t>
            </a:r>
            <a:endParaRPr/>
          </a:p>
        </p:txBody>
      </p:sp>
      <p:sp>
        <p:nvSpPr>
          <p:cNvPr id="417" name="Google Shape;417;p57"/>
          <p:cNvSpPr txBox="1"/>
          <p:nvPr/>
        </p:nvSpPr>
        <p:spPr>
          <a:xfrm>
            <a:off x="1256525" y="64075"/>
            <a:ext cx="1084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Trade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CNMG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050" y="152400"/>
            <a:ext cx="5919550" cy="147885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58"/>
          <p:cNvSpPr/>
          <p:nvPr/>
        </p:nvSpPr>
        <p:spPr>
          <a:xfrm>
            <a:off x="109325" y="109275"/>
            <a:ext cx="1147200" cy="101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Geometry</a:t>
            </a:r>
            <a:endParaRPr/>
          </a:p>
        </p:txBody>
      </p:sp>
      <p:pic>
        <p:nvPicPr>
          <p:cNvPr id="424" name="Google Shape;424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2000" y="1729000"/>
            <a:ext cx="5869598" cy="17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8"/>
          <p:cNvSpPr txBox="1"/>
          <p:nvPr/>
        </p:nvSpPr>
        <p:spPr>
          <a:xfrm>
            <a:off x="1713425" y="333350"/>
            <a:ext cx="1084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Trade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VNMG</a:t>
            </a:r>
            <a:endParaRPr/>
          </a:p>
        </p:txBody>
      </p:sp>
      <p:sp>
        <p:nvSpPr>
          <p:cNvPr id="426" name="Google Shape;426;p58"/>
          <p:cNvSpPr txBox="1"/>
          <p:nvPr/>
        </p:nvSpPr>
        <p:spPr>
          <a:xfrm>
            <a:off x="1826800" y="2097063"/>
            <a:ext cx="1084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Trade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WNMG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776" y="152400"/>
            <a:ext cx="4979825" cy="249885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59"/>
          <p:cNvSpPr/>
          <p:nvPr/>
        </p:nvSpPr>
        <p:spPr>
          <a:xfrm>
            <a:off x="109325" y="109275"/>
            <a:ext cx="1147200" cy="101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Geometry</a:t>
            </a:r>
            <a:endParaRPr/>
          </a:p>
        </p:txBody>
      </p:sp>
      <p:sp>
        <p:nvSpPr>
          <p:cNvPr id="433" name="Google Shape;433;p59"/>
          <p:cNvSpPr txBox="1"/>
          <p:nvPr/>
        </p:nvSpPr>
        <p:spPr>
          <a:xfrm>
            <a:off x="1959500" y="434588"/>
            <a:ext cx="1084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Trade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WNMG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0"/>
          <p:cNvSpPr/>
          <p:nvPr/>
        </p:nvSpPr>
        <p:spPr>
          <a:xfrm>
            <a:off x="109325" y="109275"/>
            <a:ext cx="1147200" cy="101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Holder</a:t>
            </a:r>
            <a:r>
              <a:rPr lang="en"/>
              <a:t> Geometry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Turning</a:t>
            </a:r>
            <a:endParaRPr/>
          </a:p>
        </p:txBody>
      </p:sp>
      <p:graphicFrame>
        <p:nvGraphicFramePr>
          <p:cNvPr id="439" name="Google Shape;439;p60"/>
          <p:cNvGraphicFramePr/>
          <p:nvPr/>
        </p:nvGraphicFramePr>
        <p:xfrm>
          <a:off x="1577125" y="60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{74AFA674-54D9-4980-8E57-C91E21BC43AE}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External Turning - Square / Rectangle Bar Type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Centre Offset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Gage Length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440" name="Google Shape;44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200" y="1917380"/>
            <a:ext cx="4134904" cy="2323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Ontology</a:t>
            </a:r>
            <a:endParaRPr/>
          </a:p>
        </p:txBody>
      </p:sp>
      <p:pic>
        <p:nvPicPr>
          <p:cNvPr id="446" name="Google Shape;446;p61"/>
          <p:cNvPicPr preferRelativeResize="0"/>
          <p:nvPr/>
        </p:nvPicPr>
        <p:blipFill rotWithShape="1">
          <a:blip r:embed="rId3">
            <a:alphaModFix/>
          </a:blip>
          <a:srcRect b="0" l="5114" r="1217" t="6296"/>
          <a:stretch/>
        </p:blipFill>
        <p:spPr>
          <a:xfrm>
            <a:off x="709600" y="572700"/>
            <a:ext cx="7724800" cy="39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be queried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562512"/>
            <a:ext cx="8520600" cy="41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Is the insert and too available at a particular shopfloor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For internal turning of aluminium with low Si% less than 12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Tool holder and adapter for external turning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What insert grades can machine aluminum?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Why?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What insert has multi layer coating?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What insert can give mirror quality surface finish?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Or it inverse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What cermet insert grades are available?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Ceramic insert having PVD coating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Or PVD coating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What materials cermet grades can machine?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What coating technologies are used for coating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What are the inserts that have C4 coating class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2"/>
          <p:cNvSpPr txBox="1"/>
          <p:nvPr>
            <p:ph type="title"/>
          </p:nvPr>
        </p:nvSpPr>
        <p:spPr>
          <a:xfrm>
            <a:off x="350100" y="1271550"/>
            <a:ext cx="8443800" cy="13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Grinding wheel </a:t>
            </a:r>
            <a:endParaRPr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knowledge representation</a:t>
            </a:r>
            <a:endParaRPr i="1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3"/>
          <p:cNvSpPr txBox="1"/>
          <p:nvPr>
            <p:ph type="title"/>
          </p:nvPr>
        </p:nvSpPr>
        <p:spPr>
          <a:xfrm>
            <a:off x="75" y="0"/>
            <a:ext cx="9144000" cy="5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base</a:t>
            </a:r>
            <a:endParaRPr/>
          </a:p>
        </p:txBody>
      </p:sp>
      <p:sp>
        <p:nvSpPr>
          <p:cNvPr id="457" name="Google Shape;457;p63"/>
          <p:cNvSpPr/>
          <p:nvPr/>
        </p:nvSpPr>
        <p:spPr>
          <a:xfrm>
            <a:off x="4576525" y="2039425"/>
            <a:ext cx="1325700" cy="126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Grinding wheel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8" name="Google Shape;458;p63"/>
          <p:cNvGrpSpPr/>
          <p:nvPr/>
        </p:nvGrpSpPr>
        <p:grpSpPr>
          <a:xfrm>
            <a:off x="2287629" y="2806636"/>
            <a:ext cx="1876703" cy="1876883"/>
            <a:chOff x="790325" y="1267800"/>
            <a:chExt cx="2134800" cy="2199300"/>
          </a:xfrm>
        </p:grpSpPr>
        <p:sp>
          <p:nvSpPr>
            <p:cNvPr id="459" name="Google Shape;459;p63"/>
            <p:cNvSpPr/>
            <p:nvPr/>
          </p:nvSpPr>
          <p:spPr>
            <a:xfrm>
              <a:off x="790325" y="1267800"/>
              <a:ext cx="2134800" cy="219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Abrasives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63"/>
            <p:cNvSpPr/>
            <p:nvPr/>
          </p:nvSpPr>
          <p:spPr>
            <a:xfrm>
              <a:off x="1217197" y="2580113"/>
              <a:ext cx="758100" cy="736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Calibri"/>
                  <a:ea typeface="Calibri"/>
                  <a:cs typeface="Calibri"/>
                  <a:sym typeface="Calibri"/>
                </a:rPr>
                <a:t>Type</a:t>
              </a:r>
              <a:endParaRPr sz="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63"/>
            <p:cNvSpPr/>
            <p:nvPr/>
          </p:nvSpPr>
          <p:spPr>
            <a:xfrm>
              <a:off x="1975310" y="1580096"/>
              <a:ext cx="619800" cy="634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Calibri"/>
                  <a:ea typeface="Calibri"/>
                  <a:cs typeface="Calibri"/>
                  <a:sym typeface="Calibri"/>
                </a:rPr>
                <a:t>Size</a:t>
              </a:r>
              <a:endParaRPr sz="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" name="Google Shape;462;p63"/>
          <p:cNvGrpSpPr/>
          <p:nvPr/>
        </p:nvGrpSpPr>
        <p:grpSpPr>
          <a:xfrm>
            <a:off x="2568075" y="496050"/>
            <a:ext cx="1686900" cy="1687500"/>
            <a:chOff x="3173525" y="-1100"/>
            <a:chExt cx="1686900" cy="1687500"/>
          </a:xfrm>
        </p:grpSpPr>
        <p:sp>
          <p:nvSpPr>
            <p:cNvPr id="463" name="Google Shape;463;p63"/>
            <p:cNvSpPr/>
            <p:nvPr/>
          </p:nvSpPr>
          <p:spPr>
            <a:xfrm>
              <a:off x="3173525" y="-1100"/>
              <a:ext cx="1686900" cy="1687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Bond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63"/>
            <p:cNvSpPr/>
            <p:nvPr/>
          </p:nvSpPr>
          <p:spPr>
            <a:xfrm>
              <a:off x="3512375" y="95650"/>
              <a:ext cx="638100" cy="623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Calibri"/>
                  <a:ea typeface="Calibri"/>
                  <a:cs typeface="Calibri"/>
                  <a:sym typeface="Calibri"/>
                </a:rPr>
                <a:t>Grade</a:t>
              </a:r>
              <a:endParaRPr sz="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63"/>
            <p:cNvSpPr/>
            <p:nvPr/>
          </p:nvSpPr>
          <p:spPr>
            <a:xfrm>
              <a:off x="3982375" y="948275"/>
              <a:ext cx="580500" cy="59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Calibri"/>
                  <a:ea typeface="Calibri"/>
                  <a:cs typeface="Calibri"/>
                  <a:sym typeface="Calibri"/>
                </a:rPr>
                <a:t>Type</a:t>
              </a:r>
              <a:endParaRPr sz="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6" name="Google Shape;466;p63"/>
          <p:cNvSpPr/>
          <p:nvPr/>
        </p:nvSpPr>
        <p:spPr>
          <a:xfrm>
            <a:off x="2211150" y="1989325"/>
            <a:ext cx="1283100" cy="1318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</a:t>
            </a:r>
            <a:endParaRPr/>
          </a:p>
        </p:txBody>
      </p:sp>
      <p:sp>
        <p:nvSpPr>
          <p:cNvPr id="467" name="Google Shape;467;p63"/>
          <p:cNvSpPr/>
          <p:nvPr/>
        </p:nvSpPr>
        <p:spPr>
          <a:xfrm>
            <a:off x="6881025" y="3003025"/>
            <a:ext cx="1562100" cy="148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Manufacturer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63"/>
          <p:cNvSpPr/>
          <p:nvPr/>
        </p:nvSpPr>
        <p:spPr>
          <a:xfrm>
            <a:off x="6912683" y="1029012"/>
            <a:ext cx="1443000" cy="144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Geometry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63"/>
          <p:cNvSpPr/>
          <p:nvPr/>
        </p:nvSpPr>
        <p:spPr>
          <a:xfrm>
            <a:off x="4254977" y="112900"/>
            <a:ext cx="1243800" cy="124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Grinding process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0" name="Google Shape;470;p63"/>
          <p:cNvCxnSpPr>
            <a:stCxn id="463" idx="5"/>
            <a:endCxn id="457" idx="2"/>
          </p:cNvCxnSpPr>
          <p:nvPr/>
        </p:nvCxnSpPr>
        <p:spPr>
          <a:xfrm flipH="1" rot="-5400000">
            <a:off x="3923634" y="2020721"/>
            <a:ext cx="737100" cy="568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71" name="Google Shape;471;p63"/>
          <p:cNvCxnSpPr>
            <a:stCxn id="459" idx="6"/>
            <a:endCxn id="457" idx="3"/>
          </p:cNvCxnSpPr>
          <p:nvPr/>
        </p:nvCxnSpPr>
        <p:spPr>
          <a:xfrm flipH="1" rot="10800000">
            <a:off x="4164332" y="3121978"/>
            <a:ext cx="606300" cy="623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72" name="Google Shape;472;p63"/>
          <p:cNvCxnSpPr>
            <a:stCxn id="469" idx="4"/>
            <a:endCxn id="457" idx="0"/>
          </p:cNvCxnSpPr>
          <p:nvPr/>
        </p:nvCxnSpPr>
        <p:spPr>
          <a:xfrm flipH="1" rot="-5400000">
            <a:off x="4715177" y="1515400"/>
            <a:ext cx="685800" cy="3624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73" name="Google Shape;473;p63"/>
          <p:cNvCxnSpPr>
            <a:stCxn id="468" idx="2"/>
            <a:endCxn id="457" idx="7"/>
          </p:cNvCxnSpPr>
          <p:nvPr/>
        </p:nvCxnSpPr>
        <p:spPr>
          <a:xfrm flipH="1">
            <a:off x="5708183" y="1752762"/>
            <a:ext cx="1204500" cy="472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74" name="Google Shape;474;p63"/>
          <p:cNvCxnSpPr>
            <a:stCxn id="467" idx="1"/>
            <a:endCxn id="457" idx="6"/>
          </p:cNvCxnSpPr>
          <p:nvPr/>
        </p:nvCxnSpPr>
        <p:spPr>
          <a:xfrm flipH="1" rot="5400000">
            <a:off x="6232739" y="2343316"/>
            <a:ext cx="546600" cy="1207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75" name="Google Shape;475;p63"/>
          <p:cNvSpPr txBox="1"/>
          <p:nvPr/>
        </p:nvSpPr>
        <p:spPr>
          <a:xfrm rot="3122911">
            <a:off x="3698602" y="2408699"/>
            <a:ext cx="788300" cy="249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hasBond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63"/>
          <p:cNvSpPr txBox="1"/>
          <p:nvPr/>
        </p:nvSpPr>
        <p:spPr>
          <a:xfrm rot="-2435848">
            <a:off x="4168048" y="3507685"/>
            <a:ext cx="975504" cy="249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hasAbrasive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63"/>
          <p:cNvSpPr txBox="1"/>
          <p:nvPr/>
        </p:nvSpPr>
        <p:spPr>
          <a:xfrm rot="1213195">
            <a:off x="6119675" y="2588771"/>
            <a:ext cx="1029441" cy="249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isProducedby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63"/>
          <p:cNvSpPr txBox="1"/>
          <p:nvPr/>
        </p:nvSpPr>
        <p:spPr>
          <a:xfrm rot="-945039">
            <a:off x="5848250" y="1637935"/>
            <a:ext cx="812300" cy="249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hasShape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63"/>
          <p:cNvSpPr txBox="1"/>
          <p:nvPr/>
        </p:nvSpPr>
        <p:spPr>
          <a:xfrm rot="2003">
            <a:off x="4872633" y="1408868"/>
            <a:ext cx="10296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isUsedfor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63"/>
          <p:cNvSpPr/>
          <p:nvPr/>
        </p:nvSpPr>
        <p:spPr>
          <a:xfrm>
            <a:off x="5306477" y="225150"/>
            <a:ext cx="1243800" cy="124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Material and application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1" name="Google Shape;481;p63"/>
          <p:cNvCxnSpPr>
            <a:stCxn id="480" idx="4"/>
            <a:endCxn id="457" idx="0"/>
          </p:cNvCxnSpPr>
          <p:nvPr/>
        </p:nvCxnSpPr>
        <p:spPr>
          <a:xfrm rot="5400000">
            <a:off x="5297027" y="1408200"/>
            <a:ext cx="573600" cy="689100"/>
          </a:xfrm>
          <a:prstGeom prst="curved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4"/>
          <p:cNvSpPr txBox="1"/>
          <p:nvPr>
            <p:ph type="ctrTitle"/>
          </p:nvPr>
        </p:nvSpPr>
        <p:spPr>
          <a:xfrm>
            <a:off x="311700" y="1746375"/>
            <a:ext cx="8520600" cy="105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Ontology Development</a:t>
            </a:r>
            <a:endParaRPr/>
          </a:p>
        </p:txBody>
      </p:sp>
      <p:sp>
        <p:nvSpPr>
          <p:cNvPr id="487" name="Google Shape;487;p64"/>
          <p:cNvSpPr txBox="1"/>
          <p:nvPr>
            <p:ph idx="1" type="subTitle"/>
          </p:nvPr>
        </p:nvSpPr>
        <p:spPr>
          <a:xfrm>
            <a:off x="311700" y="2834125"/>
            <a:ext cx="8520600" cy="6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Web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Web Architecture</a:t>
            </a:r>
            <a:endParaRPr/>
          </a:p>
        </p:txBody>
      </p:sp>
      <p:pic>
        <p:nvPicPr>
          <p:cNvPr id="493" name="Google Shape;49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575" y="725100"/>
            <a:ext cx="3752850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65"/>
          <p:cNvSpPr txBox="1"/>
          <p:nvPr/>
        </p:nvSpPr>
        <p:spPr>
          <a:xfrm>
            <a:off x="0" y="4781700"/>
            <a:ext cx="9144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Source</a:t>
            </a:r>
            <a:r>
              <a:rPr lang="en"/>
              <a:t>: </a:t>
            </a:r>
            <a:r>
              <a:rPr lang="en"/>
              <a:t>https://www.obitko.com/tutorials/ontologies-semantic-web/semantic-web-architecture.html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Logics</a:t>
            </a:r>
            <a:endParaRPr/>
          </a:p>
        </p:txBody>
      </p:sp>
      <p:pic>
        <p:nvPicPr>
          <p:cNvPr id="500" name="Google Shape;50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00" y="572700"/>
            <a:ext cx="4142614" cy="422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66"/>
          <p:cNvSpPr txBox="1"/>
          <p:nvPr/>
        </p:nvSpPr>
        <p:spPr>
          <a:xfrm>
            <a:off x="0" y="4801950"/>
            <a:ext cx="9144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Source</a:t>
            </a:r>
            <a:r>
              <a:rPr lang="en"/>
              <a:t>: https://www.obitko.com/tutorials/ontologies-semantic-web/owl-dl-semantics.html</a:t>
            </a:r>
            <a:endParaRPr/>
          </a:p>
        </p:txBody>
      </p:sp>
      <p:sp>
        <p:nvSpPr>
          <p:cNvPr id="502" name="Google Shape;502;p66"/>
          <p:cNvSpPr txBox="1"/>
          <p:nvPr/>
        </p:nvSpPr>
        <p:spPr>
          <a:xfrm>
            <a:off x="4269600" y="1941300"/>
            <a:ext cx="44403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Descriptions data ranges, properties, individuals and data values syntax and semantics</a:t>
            </a:r>
            <a:endParaRPr sz="2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OWL </a:t>
            </a:r>
            <a:r>
              <a:rPr lang="en"/>
              <a:t>Descriptive Logics - Facts &amp; Axioms </a:t>
            </a:r>
            <a:endParaRPr sz="1900"/>
          </a:p>
        </p:txBody>
      </p:sp>
      <p:sp>
        <p:nvSpPr>
          <p:cNvPr id="508" name="Google Shape;508;p67"/>
          <p:cNvSpPr txBox="1"/>
          <p:nvPr/>
        </p:nvSpPr>
        <p:spPr>
          <a:xfrm>
            <a:off x="0" y="4801950"/>
            <a:ext cx="9144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Source</a:t>
            </a:r>
            <a:r>
              <a:rPr lang="en"/>
              <a:t>: https://www.obitko.com/tutorials/ontologies-semantic-web/owl-dl-semantics.html</a:t>
            </a:r>
            <a:endParaRPr/>
          </a:p>
        </p:txBody>
      </p:sp>
      <p:pic>
        <p:nvPicPr>
          <p:cNvPr id="509" name="Google Shape;50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1113"/>
            <a:ext cx="3243125" cy="43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67"/>
          <p:cNvSpPr txBox="1"/>
          <p:nvPr/>
        </p:nvSpPr>
        <p:spPr>
          <a:xfrm>
            <a:off x="3445800" y="2120850"/>
            <a:ext cx="54348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Determining rule set for establishing Facts &amp; Axioms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Visual representation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" name="Google Shape;86;p18"/>
          <p:cNvSpPr/>
          <p:nvPr/>
        </p:nvSpPr>
        <p:spPr>
          <a:xfrm>
            <a:off x="2648250" y="2461250"/>
            <a:ext cx="2320500" cy="221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202625" y="1207225"/>
            <a:ext cx="1615800" cy="15354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228600" y="1794025"/>
            <a:ext cx="391800" cy="36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CVD</a:t>
            </a:r>
            <a:endParaRPr sz="600"/>
          </a:p>
        </p:txBody>
      </p:sp>
      <p:sp>
        <p:nvSpPr>
          <p:cNvPr id="89" name="Google Shape;89;p18"/>
          <p:cNvSpPr/>
          <p:nvPr/>
        </p:nvSpPr>
        <p:spPr>
          <a:xfrm>
            <a:off x="814625" y="1794025"/>
            <a:ext cx="391800" cy="36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PVD</a:t>
            </a:r>
            <a:endParaRPr sz="600"/>
          </a:p>
        </p:txBody>
      </p:sp>
      <p:sp>
        <p:nvSpPr>
          <p:cNvPr id="90" name="Google Shape;90;p18"/>
          <p:cNvSpPr/>
          <p:nvPr/>
        </p:nvSpPr>
        <p:spPr>
          <a:xfrm>
            <a:off x="1358050" y="1794025"/>
            <a:ext cx="391800" cy="36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UN</a:t>
            </a:r>
            <a:endParaRPr sz="800"/>
          </a:p>
        </p:txBody>
      </p:sp>
      <p:sp>
        <p:nvSpPr>
          <p:cNvPr id="91" name="Google Shape;91;p18"/>
          <p:cNvSpPr/>
          <p:nvPr/>
        </p:nvSpPr>
        <p:spPr>
          <a:xfrm>
            <a:off x="2042700" y="493025"/>
            <a:ext cx="1615800" cy="1535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228600" y="1159338"/>
            <a:ext cx="1615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Coating Technology</a:t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4234200" y="1694850"/>
            <a:ext cx="391800" cy="36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ML</a:t>
            </a:r>
            <a:endParaRPr sz="900"/>
          </a:p>
        </p:txBody>
      </p:sp>
      <p:sp>
        <p:nvSpPr>
          <p:cNvPr id="94" name="Google Shape;94;p18"/>
          <p:cNvSpPr/>
          <p:nvPr/>
        </p:nvSpPr>
        <p:spPr>
          <a:xfrm>
            <a:off x="3826650" y="1545325"/>
            <a:ext cx="391800" cy="36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SL</a:t>
            </a:r>
            <a:endParaRPr sz="900"/>
          </a:p>
        </p:txBody>
      </p:sp>
      <p:sp>
        <p:nvSpPr>
          <p:cNvPr id="95" name="Google Shape;95;p18"/>
          <p:cNvSpPr/>
          <p:nvPr/>
        </p:nvSpPr>
        <p:spPr>
          <a:xfrm>
            <a:off x="131525" y="3485925"/>
            <a:ext cx="1758000" cy="1004700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Manufacturer</a:t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72925" y="4134550"/>
            <a:ext cx="602700" cy="2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</a:t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1459179" y="4134550"/>
            <a:ext cx="897300" cy="2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ISCAR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3235950" y="2411000"/>
            <a:ext cx="114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Insert Grade</a:t>
            </a:r>
            <a:endParaRPr b="1"/>
          </a:p>
        </p:txBody>
      </p:sp>
      <p:sp>
        <p:nvSpPr>
          <p:cNvPr id="99" name="Google Shape;99;p18"/>
          <p:cNvSpPr txBox="1"/>
          <p:nvPr/>
        </p:nvSpPr>
        <p:spPr>
          <a:xfrm>
            <a:off x="2346450" y="457009"/>
            <a:ext cx="10083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Coating Material</a:t>
            </a:r>
            <a:endParaRPr b="1"/>
          </a:p>
        </p:txBody>
      </p:sp>
      <p:sp>
        <p:nvSpPr>
          <p:cNvPr id="100" name="Google Shape;100;p18"/>
          <p:cNvSpPr/>
          <p:nvPr/>
        </p:nvSpPr>
        <p:spPr>
          <a:xfrm>
            <a:off x="2752575" y="3184550"/>
            <a:ext cx="1008300" cy="36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Uncoated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561879" y="4430150"/>
            <a:ext cx="897300" cy="2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Sandvik</a:t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2828775" y="3664300"/>
            <a:ext cx="1193700" cy="36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PVD Coated Carbide</a:t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3285975" y="4121500"/>
            <a:ext cx="1193700" cy="36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VD Coated Carbide</a:t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4047975" y="3588100"/>
            <a:ext cx="897300" cy="36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Cermets</a:t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4124175" y="2902300"/>
            <a:ext cx="602700" cy="36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PCD</a:t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778350" y="3207100"/>
            <a:ext cx="701400" cy="36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PCBN</a:t>
            </a:r>
            <a:endParaRPr/>
          </a:p>
        </p:txBody>
      </p:sp>
      <p:cxnSp>
        <p:nvCxnSpPr>
          <p:cNvPr id="107" name="Google Shape;107;p18"/>
          <p:cNvCxnSpPr>
            <a:endCxn id="86" idx="2"/>
          </p:cNvCxnSpPr>
          <p:nvPr/>
        </p:nvCxnSpPr>
        <p:spPr>
          <a:xfrm flipH="1" rot="10800000">
            <a:off x="1632150" y="3566300"/>
            <a:ext cx="1016100" cy="66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8"/>
          <p:cNvSpPr txBox="1"/>
          <p:nvPr/>
        </p:nvSpPr>
        <p:spPr>
          <a:xfrm>
            <a:off x="1332854" y="3178667"/>
            <a:ext cx="12882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Manufactures</a:t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6345000" y="2373898"/>
            <a:ext cx="2611800" cy="100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4968750" y="258625"/>
            <a:ext cx="1566000" cy="15354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5281554" y="221770"/>
            <a:ext cx="100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Machine</a:t>
            </a:r>
            <a:endParaRPr b="1"/>
          </a:p>
        </p:txBody>
      </p:sp>
      <p:sp>
        <p:nvSpPr>
          <p:cNvPr id="112" name="Google Shape;112;p18"/>
          <p:cNvSpPr txBox="1"/>
          <p:nvPr/>
        </p:nvSpPr>
        <p:spPr>
          <a:xfrm>
            <a:off x="7110354" y="2760629"/>
            <a:ext cx="100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Tools</a:t>
            </a:r>
            <a:endParaRPr b="1"/>
          </a:p>
        </p:txBody>
      </p:sp>
      <p:cxnSp>
        <p:nvCxnSpPr>
          <p:cNvPr id="113" name="Google Shape;113;p18"/>
          <p:cNvCxnSpPr>
            <a:stCxn id="86" idx="6"/>
            <a:endCxn id="114" idx="1"/>
          </p:cNvCxnSpPr>
          <p:nvPr/>
        </p:nvCxnSpPr>
        <p:spPr>
          <a:xfrm flipH="1" rot="10800000">
            <a:off x="4968750" y="2908400"/>
            <a:ext cx="1681500" cy="6579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8"/>
          <p:cNvCxnSpPr>
            <a:endCxn id="86" idx="1"/>
          </p:cNvCxnSpPr>
          <p:nvPr/>
        </p:nvCxnSpPr>
        <p:spPr>
          <a:xfrm>
            <a:off x="1581679" y="2517912"/>
            <a:ext cx="1406400" cy="267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8"/>
          <p:cNvSpPr txBox="1"/>
          <p:nvPr/>
        </p:nvSpPr>
        <p:spPr>
          <a:xfrm>
            <a:off x="1561454" y="2599204"/>
            <a:ext cx="12882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Coating Applied</a:t>
            </a:r>
            <a:endParaRPr sz="1200"/>
          </a:p>
        </p:txBody>
      </p:sp>
      <p:sp>
        <p:nvSpPr>
          <p:cNvPr id="117" name="Google Shape;117;p18"/>
          <p:cNvSpPr txBox="1"/>
          <p:nvPr/>
        </p:nvSpPr>
        <p:spPr>
          <a:xfrm>
            <a:off x="6472351" y="416125"/>
            <a:ext cx="104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Canbeused</a:t>
            </a:r>
            <a:endParaRPr sz="1200"/>
          </a:p>
        </p:txBody>
      </p:sp>
      <p:sp>
        <p:nvSpPr>
          <p:cNvPr id="118" name="Google Shape;118;p18"/>
          <p:cNvSpPr txBox="1"/>
          <p:nvPr/>
        </p:nvSpPr>
        <p:spPr>
          <a:xfrm>
            <a:off x="2608175" y="1999650"/>
            <a:ext cx="1725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</a:t>
            </a:r>
            <a:r>
              <a:rPr lang="en" sz="1200"/>
              <a:t>as </a:t>
            </a:r>
            <a:r>
              <a:rPr lang="en" sz="1200"/>
              <a:t>Coating Material</a:t>
            </a:r>
            <a:endParaRPr sz="1200"/>
          </a:p>
        </p:txBody>
      </p:sp>
      <p:cxnSp>
        <p:nvCxnSpPr>
          <p:cNvPr id="119" name="Google Shape;119;p18"/>
          <p:cNvCxnSpPr>
            <a:stCxn id="91" idx="3"/>
            <a:endCxn id="86" idx="1"/>
          </p:cNvCxnSpPr>
          <p:nvPr/>
        </p:nvCxnSpPr>
        <p:spPr>
          <a:xfrm flipH="1" rot="-5400000">
            <a:off x="2143128" y="1939771"/>
            <a:ext cx="981300" cy="708900"/>
          </a:xfrm>
          <a:prstGeom prst="curvedConnector3">
            <a:avLst>
              <a:gd fmla="val 4496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8"/>
          <p:cNvSpPr/>
          <p:nvPr/>
        </p:nvSpPr>
        <p:spPr>
          <a:xfrm>
            <a:off x="2123554" y="965871"/>
            <a:ext cx="474600" cy="26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TiC</a:t>
            </a:r>
            <a:endParaRPr sz="600"/>
          </a:p>
        </p:txBody>
      </p:sp>
      <p:sp>
        <p:nvSpPr>
          <p:cNvPr id="121" name="Google Shape;121;p18"/>
          <p:cNvSpPr/>
          <p:nvPr/>
        </p:nvSpPr>
        <p:spPr>
          <a:xfrm>
            <a:off x="2656949" y="965875"/>
            <a:ext cx="602700" cy="26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TICN</a:t>
            </a:r>
            <a:endParaRPr sz="600"/>
          </a:p>
        </p:txBody>
      </p:sp>
      <p:sp>
        <p:nvSpPr>
          <p:cNvPr id="122" name="Google Shape;122;p18"/>
          <p:cNvSpPr/>
          <p:nvPr/>
        </p:nvSpPr>
        <p:spPr>
          <a:xfrm>
            <a:off x="2123549" y="1270675"/>
            <a:ext cx="602700" cy="26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Al2O3</a:t>
            </a:r>
            <a:endParaRPr sz="600"/>
          </a:p>
        </p:txBody>
      </p:sp>
      <p:sp>
        <p:nvSpPr>
          <p:cNvPr id="123" name="Google Shape;123;p18"/>
          <p:cNvSpPr/>
          <p:nvPr/>
        </p:nvSpPr>
        <p:spPr>
          <a:xfrm>
            <a:off x="2352150" y="1575475"/>
            <a:ext cx="474600" cy="26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TiN</a:t>
            </a:r>
            <a:endParaRPr sz="600"/>
          </a:p>
        </p:txBody>
      </p:sp>
      <p:sp>
        <p:nvSpPr>
          <p:cNvPr id="124" name="Google Shape;124;p18"/>
          <p:cNvSpPr/>
          <p:nvPr/>
        </p:nvSpPr>
        <p:spPr>
          <a:xfrm>
            <a:off x="2885550" y="1651675"/>
            <a:ext cx="474600" cy="26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TiN</a:t>
            </a:r>
            <a:endParaRPr sz="600"/>
          </a:p>
        </p:txBody>
      </p:sp>
      <p:sp>
        <p:nvSpPr>
          <p:cNvPr id="114" name="Google Shape;114;p18"/>
          <p:cNvSpPr/>
          <p:nvPr/>
        </p:nvSpPr>
        <p:spPr>
          <a:xfrm>
            <a:off x="6650375" y="2742625"/>
            <a:ext cx="701400" cy="33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Inserts</a:t>
            </a:r>
            <a:endParaRPr sz="1200"/>
          </a:p>
        </p:txBody>
      </p:sp>
      <p:sp>
        <p:nvSpPr>
          <p:cNvPr id="125" name="Google Shape;125;p18"/>
          <p:cNvSpPr/>
          <p:nvPr/>
        </p:nvSpPr>
        <p:spPr>
          <a:xfrm>
            <a:off x="7212950" y="210975"/>
            <a:ext cx="1798200" cy="1863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7577600" y="179875"/>
            <a:ext cx="100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Tool Holder</a:t>
            </a:r>
            <a:endParaRPr b="1"/>
          </a:p>
        </p:txBody>
      </p:sp>
      <p:sp>
        <p:nvSpPr>
          <p:cNvPr id="127" name="Google Shape;127;p18"/>
          <p:cNvSpPr/>
          <p:nvPr/>
        </p:nvSpPr>
        <p:spPr>
          <a:xfrm>
            <a:off x="7293325" y="774225"/>
            <a:ext cx="1145100" cy="73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Spindle taper</a:t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8040300" y="1346875"/>
            <a:ext cx="1145100" cy="73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adaptor</a:t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7988200" y="2742625"/>
            <a:ext cx="701400" cy="33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Solid Tools</a:t>
            </a:r>
            <a:endParaRPr sz="1200"/>
          </a:p>
        </p:txBody>
      </p:sp>
      <p:cxnSp>
        <p:nvCxnSpPr>
          <p:cNvPr id="130" name="Google Shape;130;p18"/>
          <p:cNvCxnSpPr>
            <a:endCxn id="98" idx="3"/>
          </p:cNvCxnSpPr>
          <p:nvPr/>
        </p:nvCxnSpPr>
        <p:spPr>
          <a:xfrm flipH="1" rot="-5400000">
            <a:off x="3423750" y="1740050"/>
            <a:ext cx="1110000" cy="804600"/>
          </a:xfrm>
          <a:prstGeom prst="curvedConnector4">
            <a:avLst>
              <a:gd fmla="val 37101" name="adj1"/>
              <a:gd fmla="val 129595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8"/>
          <p:cNvCxnSpPr>
            <a:stCxn id="87" idx="4"/>
            <a:endCxn id="129" idx="0"/>
          </p:cNvCxnSpPr>
          <p:nvPr/>
        </p:nvCxnSpPr>
        <p:spPr>
          <a:xfrm flipH="1" rot="-5400000">
            <a:off x="4674425" y="-921275"/>
            <a:ext cx="600" cy="7328400"/>
          </a:xfrm>
          <a:prstGeom prst="curvedConnector5">
            <a:avLst>
              <a:gd fmla="val 39687500" name="adj1"/>
              <a:gd fmla="val 53119" name="adj2"/>
              <a:gd fmla="val -3968750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8"/>
          <p:cNvCxnSpPr>
            <a:stCxn id="91" idx="6"/>
            <a:endCxn id="129" idx="0"/>
          </p:cNvCxnSpPr>
          <p:nvPr/>
        </p:nvCxnSpPr>
        <p:spPr>
          <a:xfrm>
            <a:off x="3658500" y="1260725"/>
            <a:ext cx="4680300" cy="1482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8"/>
          <p:cNvCxnSpPr>
            <a:endCxn id="110" idx="6"/>
          </p:cNvCxnSpPr>
          <p:nvPr/>
        </p:nvCxnSpPr>
        <p:spPr>
          <a:xfrm rot="10800000">
            <a:off x="6534750" y="1026325"/>
            <a:ext cx="678300" cy="116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8"/>
          <p:cNvSpPr txBox="1"/>
          <p:nvPr/>
        </p:nvSpPr>
        <p:spPr>
          <a:xfrm>
            <a:off x="4918416" y="2827800"/>
            <a:ext cx="1615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hasinsertgrade</a:t>
            </a:r>
            <a:endParaRPr sz="1200"/>
          </a:p>
        </p:txBody>
      </p:sp>
      <p:sp>
        <p:nvSpPr>
          <p:cNvPr id="135" name="Google Shape;135;p18"/>
          <p:cNvSpPr/>
          <p:nvPr/>
        </p:nvSpPr>
        <p:spPr>
          <a:xfrm>
            <a:off x="6128000" y="3737075"/>
            <a:ext cx="2782800" cy="8841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6881750" y="3751225"/>
            <a:ext cx="140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Machining Operation</a:t>
            </a:r>
            <a:endParaRPr b="1"/>
          </a:p>
        </p:txBody>
      </p:sp>
      <p:cxnSp>
        <p:nvCxnSpPr>
          <p:cNvPr id="137" name="Google Shape;137;p18"/>
          <p:cNvCxnSpPr>
            <a:stCxn id="109" idx="0"/>
            <a:endCxn id="125" idx="4"/>
          </p:cNvCxnSpPr>
          <p:nvPr/>
        </p:nvCxnSpPr>
        <p:spPr>
          <a:xfrm rot="-5400000">
            <a:off x="7731900" y="1993798"/>
            <a:ext cx="299100" cy="461100"/>
          </a:xfrm>
          <a:prstGeom prst="curved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18"/>
          <p:cNvSpPr txBox="1"/>
          <p:nvPr/>
        </p:nvSpPr>
        <p:spPr>
          <a:xfrm>
            <a:off x="7128216" y="1989600"/>
            <a:ext cx="1615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usedwith</a:t>
            </a:r>
            <a:endParaRPr sz="1200"/>
          </a:p>
        </p:txBody>
      </p:sp>
      <p:sp>
        <p:nvSpPr>
          <p:cNvPr id="139" name="Google Shape;139;p18"/>
          <p:cNvSpPr/>
          <p:nvPr/>
        </p:nvSpPr>
        <p:spPr>
          <a:xfrm>
            <a:off x="5505150" y="3731975"/>
            <a:ext cx="1145100" cy="47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turning</a:t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5876125" y="4223375"/>
            <a:ext cx="1145100" cy="47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boring</a:t>
            </a:r>
            <a:endParaRPr/>
          </a:p>
        </p:txBody>
      </p:sp>
      <p:cxnSp>
        <p:nvCxnSpPr>
          <p:cNvPr id="141" name="Google Shape;141;p18"/>
          <p:cNvCxnSpPr>
            <a:stCxn id="109" idx="4"/>
            <a:endCxn id="136" idx="0"/>
          </p:cNvCxnSpPr>
          <p:nvPr/>
        </p:nvCxnSpPr>
        <p:spPr>
          <a:xfrm rot="5400000">
            <a:off x="7431600" y="3531898"/>
            <a:ext cx="372600" cy="660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18"/>
          <p:cNvSpPr txBox="1"/>
          <p:nvPr/>
        </p:nvSpPr>
        <p:spPr>
          <a:xfrm>
            <a:off x="6671016" y="3361200"/>
            <a:ext cx="1615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r>
              <a:rPr lang="en" sz="1200"/>
              <a:t>ssuitablefor</a:t>
            </a:r>
            <a:endParaRPr sz="1200"/>
          </a:p>
        </p:txBody>
      </p:sp>
      <p:sp>
        <p:nvSpPr>
          <p:cNvPr id="143" name="Google Shape;143;p18"/>
          <p:cNvSpPr/>
          <p:nvPr/>
        </p:nvSpPr>
        <p:spPr>
          <a:xfrm>
            <a:off x="3698050" y="66550"/>
            <a:ext cx="1145100" cy="111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" name="Google Shape;144;p18"/>
          <p:cNvCxnSpPr>
            <a:stCxn id="86" idx="7"/>
            <a:endCxn id="143" idx="5"/>
          </p:cNvCxnSpPr>
          <p:nvPr/>
        </p:nvCxnSpPr>
        <p:spPr>
          <a:xfrm rot="-5400000">
            <a:off x="3766721" y="1876212"/>
            <a:ext cx="1770900" cy="46500"/>
          </a:xfrm>
          <a:prstGeom prst="curvedConnector3">
            <a:avLst>
              <a:gd fmla="val 5454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8"/>
          <p:cNvSpPr/>
          <p:nvPr/>
        </p:nvSpPr>
        <p:spPr>
          <a:xfrm>
            <a:off x="7731175" y="3439625"/>
            <a:ext cx="1406400" cy="47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threading</a:t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7351775" y="4305125"/>
            <a:ext cx="1406400" cy="47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milling</a:t>
            </a: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4613626" y="1913400"/>
            <a:ext cx="1725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usedformachining</a:t>
            </a:r>
            <a:endParaRPr sz="1200"/>
          </a:p>
        </p:txBody>
      </p:sp>
      <p:sp>
        <p:nvSpPr>
          <p:cNvPr id="148" name="Google Shape;148;p18"/>
          <p:cNvSpPr txBox="1"/>
          <p:nvPr/>
        </p:nvSpPr>
        <p:spPr>
          <a:xfrm>
            <a:off x="3757554" y="69370"/>
            <a:ext cx="100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Material</a:t>
            </a:r>
            <a:endParaRPr b="1"/>
          </a:p>
        </p:txBody>
      </p:sp>
      <p:sp>
        <p:nvSpPr>
          <p:cNvPr id="149" name="Google Shape;149;p18"/>
          <p:cNvSpPr/>
          <p:nvPr/>
        </p:nvSpPr>
        <p:spPr>
          <a:xfrm>
            <a:off x="3698050" y="429600"/>
            <a:ext cx="295800" cy="26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</a:t>
            </a:r>
            <a:endParaRPr sz="600"/>
          </a:p>
        </p:txBody>
      </p:sp>
      <p:sp>
        <p:nvSpPr>
          <p:cNvPr id="150" name="Google Shape;150;p18"/>
          <p:cNvSpPr/>
          <p:nvPr/>
        </p:nvSpPr>
        <p:spPr>
          <a:xfrm>
            <a:off x="3850450" y="734400"/>
            <a:ext cx="295800" cy="26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M</a:t>
            </a:r>
            <a:endParaRPr sz="600"/>
          </a:p>
        </p:txBody>
      </p:sp>
      <p:sp>
        <p:nvSpPr>
          <p:cNvPr id="151" name="Google Shape;151;p18"/>
          <p:cNvSpPr/>
          <p:nvPr/>
        </p:nvSpPr>
        <p:spPr>
          <a:xfrm>
            <a:off x="4155250" y="886800"/>
            <a:ext cx="295800" cy="26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K</a:t>
            </a:r>
            <a:endParaRPr sz="600"/>
          </a:p>
        </p:txBody>
      </p:sp>
      <p:sp>
        <p:nvSpPr>
          <p:cNvPr id="152" name="Google Shape;152;p18"/>
          <p:cNvSpPr/>
          <p:nvPr/>
        </p:nvSpPr>
        <p:spPr>
          <a:xfrm>
            <a:off x="4460050" y="658200"/>
            <a:ext cx="295800" cy="26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</a:t>
            </a:r>
            <a:endParaRPr sz="600"/>
          </a:p>
        </p:txBody>
      </p:sp>
      <p:sp>
        <p:nvSpPr>
          <p:cNvPr id="153" name="Google Shape;153;p18"/>
          <p:cNvSpPr/>
          <p:nvPr/>
        </p:nvSpPr>
        <p:spPr>
          <a:xfrm>
            <a:off x="4079050" y="505800"/>
            <a:ext cx="295800" cy="26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N</a:t>
            </a:r>
            <a:endParaRPr sz="600"/>
          </a:p>
        </p:txBody>
      </p:sp>
      <p:sp>
        <p:nvSpPr>
          <p:cNvPr id="154" name="Google Shape;154;p18"/>
          <p:cNvSpPr txBox="1"/>
          <p:nvPr/>
        </p:nvSpPr>
        <p:spPr>
          <a:xfrm>
            <a:off x="5590650" y="1114350"/>
            <a:ext cx="842400" cy="29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Stability</a:t>
            </a:r>
            <a:endParaRPr/>
          </a:p>
        </p:txBody>
      </p:sp>
      <p:sp>
        <p:nvSpPr>
          <p:cNvPr id="155" name="Google Shape;155;p18"/>
          <p:cNvSpPr txBox="1"/>
          <p:nvPr/>
        </p:nvSpPr>
        <p:spPr>
          <a:xfrm>
            <a:off x="5590650" y="657150"/>
            <a:ext cx="842400" cy="29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</a:t>
            </a:r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4953368" y="612799"/>
            <a:ext cx="754500" cy="73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Feed, Speed, DoC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/>
          <p:nvPr/>
        </p:nvSpPr>
        <p:spPr>
          <a:xfrm>
            <a:off x="281050" y="178925"/>
            <a:ext cx="1732500" cy="104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Grade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2153100" y="179075"/>
            <a:ext cx="6543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Refers to the </a:t>
            </a:r>
            <a:r>
              <a:rPr b="1" lang="en">
                <a:solidFill>
                  <a:schemeClr val="dk1"/>
                </a:solidFill>
              </a:rPr>
              <a:t>Substrate and Coating</a:t>
            </a:r>
            <a:r>
              <a:rPr lang="en"/>
              <a:t> of the insert, mostly some carbide with some single or multi layer coating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Defines its properties such as toughness, wear resistance, etc and suitable for particular material group</a:t>
            </a:r>
            <a:endParaRPr/>
          </a:p>
        </p:txBody>
      </p:sp>
      <p:graphicFrame>
        <p:nvGraphicFramePr>
          <p:cNvPr id="163" name="Google Shape;163;p19"/>
          <p:cNvGraphicFramePr/>
          <p:nvPr/>
        </p:nvGraphicFramePr>
        <p:xfrm>
          <a:off x="509650" y="150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{74AFA674-54D9-4980-8E57-C91E21BC43AE}</a:tableStyleId>
              </a:tblPr>
              <a:tblGrid>
                <a:gridCol w="1228600"/>
                <a:gridCol w="805700"/>
                <a:gridCol w="1599625"/>
                <a:gridCol w="1597675"/>
                <a:gridCol w="2955750"/>
              </a:tblGrid>
              <a:tr h="62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Coating on Grade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Grade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Substrate and Coating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Materials that can be processed with this grade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Annotations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0542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Uncoated Carbide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K313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Unalloyed WC/Co (Tungsten Carbide with Cobalt binder), fine grained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M, K, N, 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Exceptional edge wear resistance combined with very high strength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Superior thermal deformation and depth of cut notch resistance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054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K68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Unalloyed WC/Co (Tungsten Carbide with Cobalt binder), fine grained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M, K, N, 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excellent abrasion resistance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/>
          <p:nvPr/>
        </p:nvSpPr>
        <p:spPr>
          <a:xfrm>
            <a:off x="46900" y="46825"/>
            <a:ext cx="1264200" cy="59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Grade</a:t>
            </a:r>
            <a:endParaRPr/>
          </a:p>
        </p:txBody>
      </p:sp>
      <p:graphicFrame>
        <p:nvGraphicFramePr>
          <p:cNvPr id="169" name="Google Shape;169;p20"/>
          <p:cNvGraphicFramePr/>
          <p:nvPr/>
        </p:nvGraphicFramePr>
        <p:xfrm>
          <a:off x="556475" y="78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{74AFA674-54D9-4980-8E57-C91E21BC43AE}</a:tableStyleId>
              </a:tblPr>
              <a:tblGrid>
                <a:gridCol w="1228600"/>
                <a:gridCol w="1000825"/>
                <a:gridCol w="1404500"/>
                <a:gridCol w="1597675"/>
                <a:gridCol w="2955750"/>
              </a:tblGrid>
              <a:tr h="62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Coating on Grade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Grade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Substrate and Coating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Materials that can be processed with this grade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Annotations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2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PVD Coated Carbide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KC5010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unalloyed carbide substrate with PVD coating of TiAlN (Titanium Aluminium Nitride)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P, M, K, N, 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Partly H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very deformation resistant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machining of hardened and short chipping materials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Roughing, semi-finishing and finishing at higher speeds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2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PVD Coated Carbide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KC5025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ultra-fine grain unalloyed substrate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with PVD coating of TiAlN (Titanium Aluminium Nitride)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P, M, K, N, 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Tough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Roughing, semi-finishing and finishing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at low to medium speeds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Handle interrupted cutting and high feed rates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/>
          <p:nvPr/>
        </p:nvSpPr>
        <p:spPr>
          <a:xfrm>
            <a:off x="46900" y="46825"/>
            <a:ext cx="1264200" cy="59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Grade</a:t>
            </a:r>
            <a:endParaRPr/>
          </a:p>
        </p:txBody>
      </p:sp>
      <p:graphicFrame>
        <p:nvGraphicFramePr>
          <p:cNvPr id="175" name="Google Shape;175;p21"/>
          <p:cNvGraphicFramePr/>
          <p:nvPr/>
        </p:nvGraphicFramePr>
        <p:xfrm>
          <a:off x="556475" y="94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{74AFA674-54D9-4980-8E57-C91E21BC43AE}</a:tableStyleId>
              </a:tblPr>
              <a:tblGrid>
                <a:gridCol w="1228600"/>
                <a:gridCol w="1000825"/>
                <a:gridCol w="1404500"/>
                <a:gridCol w="1597675"/>
                <a:gridCol w="2955750"/>
              </a:tblGrid>
              <a:tr h="62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Coating on Grade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Grade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Substrate and Coating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Materials that can be processed with this grade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Annotations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2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PVD Coated Carbide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KC5410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</a:t>
                      </a:r>
                      <a:r>
                        <a:rPr lang="en" sz="1200"/>
                        <a:t>nalloyed carbide substrate with PVD coating of TiB2 (Titanium Diboride), fine grained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reduced surface friction, speedy chip flow and outstanding wear resistance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built-up edge is prevented because this coating has a very low affinity for aluminum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Sharp edges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Roughing, semi-finishing and finishing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excellent thermal deformation resistance and edge integrity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