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390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12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0363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177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663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577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59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710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93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6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5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8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64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03-Apr-23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89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  <p:sldLayoutId id="214748388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8A704C-590D-8E65-95B9-C40EF4E38AFD}"/>
              </a:ext>
            </a:extLst>
          </p:cNvPr>
          <p:cNvSpPr txBox="1"/>
          <p:nvPr/>
        </p:nvSpPr>
        <p:spPr>
          <a:xfrm>
            <a:off x="2827175" y="1043539"/>
            <a:ext cx="703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Business Data Management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37C68-7CA4-6849-16B9-5DAC6FD3A9B0}"/>
              </a:ext>
            </a:extLst>
          </p:cNvPr>
          <p:cNvSpPr txBox="1"/>
          <p:nvPr/>
        </p:nvSpPr>
        <p:spPr>
          <a:xfrm>
            <a:off x="4592201" y="1658762"/>
            <a:ext cx="2799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Viva Finale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C7608-88D1-E7E9-F4EA-25D8DD680A20}"/>
              </a:ext>
            </a:extLst>
          </p:cNvPr>
          <p:cNvSpPr txBox="1"/>
          <p:nvPr/>
        </p:nvSpPr>
        <p:spPr>
          <a:xfrm>
            <a:off x="9539092" y="5067340"/>
            <a:ext cx="222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Shriram G</a:t>
            </a:r>
          </a:p>
          <a:p>
            <a:r>
              <a:rPr lang="en-US" dirty="0"/>
              <a:t>21f2000668</a:t>
            </a:r>
          </a:p>
          <a:p>
            <a:r>
              <a:rPr lang="en-US" dirty="0"/>
              <a:t>September Term</a:t>
            </a:r>
          </a:p>
          <a:p>
            <a:r>
              <a:rPr lang="en-US" dirty="0"/>
              <a:t>Cycle III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D296A2-E1AC-6E67-EE14-F63FEEE40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68" y="449618"/>
            <a:ext cx="1057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13801-CC49-D81B-28C0-F6185DFBAE67}"/>
              </a:ext>
            </a:extLst>
          </p:cNvPr>
          <p:cNvSpPr txBox="1"/>
          <p:nvPr/>
        </p:nvSpPr>
        <p:spPr>
          <a:xfrm>
            <a:off x="1589314" y="2767280"/>
            <a:ext cx="8621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OPTIMIZING CASH FLOW AND STAGGERED CREDIT SALES SYSTEM FOR A B2B TEXTILE COMPANY </a:t>
            </a:r>
          </a:p>
          <a:p>
            <a:endParaRPr lang="en-US" sz="2000" dirty="0"/>
          </a:p>
          <a:p>
            <a:pPr algn="ctr"/>
            <a:r>
              <a:rPr lang="en-US" sz="2000" dirty="0"/>
              <a:t>R.G. </a:t>
            </a:r>
            <a:r>
              <a:rPr lang="en-US" sz="2000" dirty="0" err="1"/>
              <a:t>Nagappa</a:t>
            </a:r>
            <a:r>
              <a:rPr lang="en-US" sz="2000" dirty="0"/>
              <a:t> </a:t>
            </a:r>
            <a:r>
              <a:rPr lang="en-US" sz="2000" dirty="0" err="1"/>
              <a:t>Mudaliar</a:t>
            </a:r>
            <a:r>
              <a:rPr lang="en-US" sz="2000" dirty="0"/>
              <a:t> And Sons</a:t>
            </a:r>
          </a:p>
        </p:txBody>
      </p:sp>
    </p:spTree>
    <p:extLst>
      <p:ext uri="{BB962C8B-B14F-4D97-AF65-F5344CB8AC3E}">
        <p14:creationId xmlns:p14="http://schemas.microsoft.com/office/powerpoint/2010/main" val="197019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A244A-731F-B840-0AFA-95816BC4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52" y="2615681"/>
            <a:ext cx="10353761" cy="132632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535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5D06-469E-9367-0F5A-5C2119DB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And 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B2076-F47D-4193-8CE5-7CE5C40F2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19467" y="2205037"/>
            <a:ext cx="4926422" cy="4200245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Decades old business -&gt; facing multiple systemic issues</a:t>
            </a:r>
          </a:p>
          <a:p>
            <a:r>
              <a:rPr lang="en-US" sz="1400" dirty="0"/>
              <a:t>Has turnover in crores</a:t>
            </a:r>
          </a:p>
          <a:p>
            <a:r>
              <a:rPr lang="en-US" sz="1400" dirty="0"/>
              <a:t>Various factors influence performance months in advance</a:t>
            </a:r>
          </a:p>
          <a:p>
            <a:r>
              <a:rPr lang="en-US" sz="1400" dirty="0"/>
              <a:t>Complex interrelationships exist between factors</a:t>
            </a:r>
          </a:p>
          <a:p>
            <a:r>
              <a:rPr lang="en-US" sz="1400" dirty="0"/>
              <a:t>Need a unified framework to maintain the business with </a:t>
            </a:r>
            <a:r>
              <a:rPr lang="en-US" sz="1400" dirty="0" err="1"/>
              <a:t>predicitive</a:t>
            </a:r>
            <a:r>
              <a:rPr lang="en-US" sz="1400" dirty="0"/>
              <a:t> analytics</a:t>
            </a:r>
          </a:p>
          <a:p>
            <a:r>
              <a:rPr lang="en-US" sz="1400" dirty="0"/>
              <a:t>Need a unified framework for setting up a Decision Making Process</a:t>
            </a:r>
          </a:p>
          <a:p>
            <a:r>
              <a:rPr lang="en-US" sz="1400" dirty="0"/>
              <a:t>Primary Objectives :</a:t>
            </a:r>
          </a:p>
          <a:p>
            <a:r>
              <a:rPr lang="en-US" sz="1400" dirty="0"/>
              <a:t>1) Optimizing Cash Flow</a:t>
            </a:r>
          </a:p>
          <a:p>
            <a:r>
              <a:rPr lang="en-US" sz="1400" dirty="0"/>
              <a:t>2) Staggered Sale In Credit For Bad Debt Management</a:t>
            </a:r>
          </a:p>
        </p:txBody>
      </p:sp>
      <p:pic>
        <p:nvPicPr>
          <p:cNvPr id="5" name="Picture 4" descr="A sign on a building&#10;&#10;Description automatically generated with medium confidence">
            <a:extLst>
              <a:ext uri="{FF2B5EF4-FFF2-40B4-BE49-F238E27FC236}">
                <a16:creationId xmlns:a16="http://schemas.microsoft.com/office/drawing/2014/main" id="{DAC7A6C8-DB99-3032-E7BF-A81A36F1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205037"/>
            <a:ext cx="5269104" cy="42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0A29AE-CFCA-B80D-5A84-60B0E85B91E5}"/>
              </a:ext>
            </a:extLst>
          </p:cNvPr>
          <p:cNvSpPr txBox="1"/>
          <p:nvPr/>
        </p:nvSpPr>
        <p:spPr>
          <a:xfrm>
            <a:off x="3729136" y="223229"/>
            <a:ext cx="4096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Workflow And Factors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57E2AB0-4FCD-ABA7-BCDD-C9C2E57C85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6" b="1957"/>
          <a:stretch/>
        </p:blipFill>
        <p:spPr>
          <a:xfrm>
            <a:off x="7184570" y="1200353"/>
            <a:ext cx="3191072" cy="5485139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83863F0-F5F6-CD43-A2E4-BF552A5C4D5F}"/>
              </a:ext>
            </a:extLst>
          </p:cNvPr>
          <p:cNvSpPr txBox="1">
            <a:spLocks/>
          </p:cNvSpPr>
          <p:nvPr/>
        </p:nvSpPr>
        <p:spPr>
          <a:xfrm>
            <a:off x="553991" y="5383706"/>
            <a:ext cx="4926422" cy="13892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400" dirty="0"/>
              <a:t>Factors Affecting The Business Are :</a:t>
            </a:r>
          </a:p>
          <a:p>
            <a:r>
              <a:rPr lang="en-US" sz="1400" dirty="0"/>
              <a:t>Yarn Purchase Price</a:t>
            </a:r>
          </a:p>
          <a:p>
            <a:r>
              <a:rPr lang="en-US" sz="1400" dirty="0"/>
              <a:t>Procurement Time And Delay In Processing</a:t>
            </a:r>
          </a:p>
          <a:p>
            <a:r>
              <a:rPr lang="en-US" sz="1400" dirty="0"/>
              <a:t>The Rise Of Bad Debt</a:t>
            </a:r>
          </a:p>
          <a:p>
            <a:r>
              <a:rPr lang="en-US" sz="1400" dirty="0"/>
              <a:t>And Hence The Disturbances The Arise In Cash Flow</a:t>
            </a:r>
          </a:p>
        </p:txBody>
      </p:sp>
      <p:pic>
        <p:nvPicPr>
          <p:cNvPr id="10" name="Picture 9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BBB1693-1BA7-68A4-0134-B3CE63BC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3" y="1153700"/>
            <a:ext cx="6377262" cy="40447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43A2FF-629F-2D6E-AC78-C07ACD9B7EFA}"/>
              </a:ext>
            </a:extLst>
          </p:cNvPr>
          <p:cNvSpPr txBox="1"/>
          <p:nvPr/>
        </p:nvSpPr>
        <p:spPr>
          <a:xfrm>
            <a:off x="278646" y="784368"/>
            <a:ext cx="58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Glance At Balance Sheet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D5943-FA2B-7F99-AF7F-D7A48AFF293B}"/>
              </a:ext>
            </a:extLst>
          </p:cNvPr>
          <p:cNvSpPr txBox="1"/>
          <p:nvPr/>
        </p:nvSpPr>
        <p:spPr>
          <a:xfrm>
            <a:off x="7669763" y="746449"/>
            <a:ext cx="27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92110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44F2-7449-A010-2696-DFCA3AD8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55" y="340751"/>
            <a:ext cx="8367260" cy="73227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 Of Business Owner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DDA91D2-3838-6DFC-2C33-B650A0A79CA3}"/>
              </a:ext>
            </a:extLst>
          </p:cNvPr>
          <p:cNvSpPr txBox="1">
            <a:spLocks/>
          </p:cNvSpPr>
          <p:nvPr/>
        </p:nvSpPr>
        <p:spPr>
          <a:xfrm>
            <a:off x="516669" y="1184931"/>
            <a:ext cx="4926422" cy="951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/>
              <a:t>Create A Model Comprising Entire Business System</a:t>
            </a:r>
          </a:p>
          <a:p>
            <a:r>
              <a:rPr lang="en-US" sz="1400" dirty="0"/>
              <a:t>Establish A Justified System For Sale In Credit To Regular Retailers And Defaulters.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3809C-A2A1-C164-EA65-EF9D6F527F48}"/>
              </a:ext>
            </a:extLst>
          </p:cNvPr>
          <p:cNvSpPr txBox="1"/>
          <p:nvPr/>
        </p:nvSpPr>
        <p:spPr>
          <a:xfrm>
            <a:off x="516669" y="2313992"/>
            <a:ext cx="940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A Glance : Yarn Purchase Trend And Sales Trend Across a Year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A8A129C-CCB3-7775-484A-D3336F7BA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69" y="2860605"/>
            <a:ext cx="5579331" cy="3789987"/>
          </a:xfrm>
          <a:prstGeom prst="rect">
            <a:avLst/>
          </a:prstGeom>
        </p:spPr>
      </p:pic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3E4EF3E7-FC0B-F5C2-F5F4-C4CEAD1D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87" y="2860604"/>
            <a:ext cx="5710335" cy="378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8E19-8E99-2427-9ED7-D661D15A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670713" cy="816245"/>
          </a:xfrm>
        </p:spPr>
        <p:txBody>
          <a:bodyPr>
            <a:normAutofit fontScale="90000"/>
          </a:bodyPr>
          <a:lstStyle/>
          <a:p>
            <a:r>
              <a:rPr lang="en-US" dirty="0"/>
              <a:t>State-Space Analysis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2D294CB-C259-03C8-D25D-D4EF531BC9D0}"/>
              </a:ext>
            </a:extLst>
          </p:cNvPr>
          <p:cNvSpPr txBox="1">
            <a:spLocks/>
          </p:cNvSpPr>
          <p:nvPr/>
        </p:nvSpPr>
        <p:spPr>
          <a:xfrm>
            <a:off x="646111" y="1343552"/>
            <a:ext cx="4926422" cy="951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400" dirty="0"/>
              <a:t>A Complex System Modelling Approach Is Required</a:t>
            </a:r>
          </a:p>
          <a:p>
            <a:r>
              <a:rPr lang="en-US" sz="1400" dirty="0"/>
              <a:t>Concepts State Space Analysis For Financial System Engineering Is Implemented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5000A986-A115-662F-344F-A196FECF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845809"/>
            <a:ext cx="3585471" cy="951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339C2-B701-44F9-0DAB-ECD0F85D21F7}"/>
              </a:ext>
            </a:extLst>
          </p:cNvPr>
          <p:cNvSpPr txBox="1"/>
          <p:nvPr/>
        </p:nvSpPr>
        <p:spPr>
          <a:xfrm>
            <a:off x="588392" y="2385904"/>
            <a:ext cx="123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3AEDF-3022-04A8-ECE5-12079EB2A469}"/>
              </a:ext>
            </a:extLst>
          </p:cNvPr>
          <p:cNvSpPr txBox="1"/>
          <p:nvPr/>
        </p:nvSpPr>
        <p:spPr>
          <a:xfrm>
            <a:off x="6316824" y="2352305"/>
            <a:ext cx="466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Diagram Representation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8DEFF6D-AB2F-9ADF-B7AB-83CF30F26B2C}"/>
              </a:ext>
            </a:extLst>
          </p:cNvPr>
          <p:cNvSpPr txBox="1">
            <a:spLocks/>
          </p:cNvSpPr>
          <p:nvPr/>
        </p:nvSpPr>
        <p:spPr>
          <a:xfrm>
            <a:off x="588392" y="4274382"/>
            <a:ext cx="3942528" cy="1495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400" dirty="0"/>
              <a:t>State Variables Vector :</a:t>
            </a:r>
          </a:p>
          <a:p>
            <a:r>
              <a:rPr lang="en-US" sz="1400" dirty="0"/>
              <a:t>Yarn Price</a:t>
            </a:r>
          </a:p>
          <a:p>
            <a:r>
              <a:rPr lang="en-US" sz="1400" dirty="0"/>
              <a:t>Expected Sales</a:t>
            </a:r>
          </a:p>
          <a:p>
            <a:r>
              <a:rPr lang="en-US" sz="1400" dirty="0"/>
              <a:t>Losses Accumulated At Time ‘T’</a:t>
            </a:r>
          </a:p>
        </p:txBody>
      </p:sp>
      <p:pic>
        <p:nvPicPr>
          <p:cNvPr id="4" name="Picture 3" descr="A diagram of a system&#10;&#10;Description automatically generated with low confidence">
            <a:extLst>
              <a:ext uri="{FF2B5EF4-FFF2-40B4-BE49-F238E27FC236}">
                <a16:creationId xmlns:a16="http://schemas.microsoft.com/office/drawing/2014/main" id="{73342476-EFC3-60A8-CB42-30309B2FB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600" y="2923423"/>
            <a:ext cx="6790008" cy="25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34C68D-177D-E255-5566-525757BD6160}"/>
              </a:ext>
            </a:extLst>
          </p:cNvPr>
          <p:cNvSpPr txBox="1">
            <a:spLocks/>
          </p:cNvSpPr>
          <p:nvPr/>
        </p:nvSpPr>
        <p:spPr>
          <a:xfrm>
            <a:off x="4473155" y="1562590"/>
            <a:ext cx="3143910" cy="1592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257175" indent="-257175" defTabSz="342900">
              <a:lnSpc>
                <a:spcPct val="90000"/>
              </a:lnSpc>
              <a:spcBef>
                <a:spcPts val="750"/>
              </a:spcBef>
            </a:pPr>
            <a:r>
              <a:rPr lang="en-US"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available to us is discrete</a:t>
            </a:r>
          </a:p>
          <a:p>
            <a:pPr marL="257175" indent="-257175" defTabSz="342900">
              <a:lnSpc>
                <a:spcPct val="90000"/>
              </a:lnSpc>
              <a:spcBef>
                <a:spcPts val="750"/>
              </a:spcBef>
            </a:pPr>
            <a:r>
              <a:rPr lang="en-US"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Smoothing Is Done Before Training The State Space System</a:t>
            </a:r>
          </a:p>
          <a:p>
            <a:pPr marL="257175" indent="-257175" defTabSz="342900">
              <a:lnSpc>
                <a:spcPct val="90000"/>
              </a:lnSpc>
              <a:spcBef>
                <a:spcPts val="750"/>
              </a:spcBef>
            </a:pPr>
            <a:r>
              <a:rPr lang="en-US"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Analysis Used For Smoothed Curve Representation</a:t>
            </a:r>
            <a:endParaRPr lang="en-US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D9A21932-B225-6FAD-5CD8-1E62B55E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869" y="1114868"/>
            <a:ext cx="2549594" cy="2233221"/>
          </a:xfrm>
          <a:prstGeom prst="rect">
            <a:avLst/>
          </a:prstGeom>
          <a:effectLst/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8E7E52CE-E02A-EB4A-B1AB-6948B5898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326" y="1115036"/>
            <a:ext cx="2549594" cy="22812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2F9A8E-92D2-4A25-348D-BCA3EF6EFFF0}"/>
              </a:ext>
            </a:extLst>
          </p:cNvPr>
          <p:cNvSpPr txBox="1"/>
          <p:nvPr/>
        </p:nvSpPr>
        <p:spPr>
          <a:xfrm>
            <a:off x="8425235" y="3364148"/>
            <a:ext cx="16469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Yarn Purchase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7D10A-5F21-71C2-9DA8-103D90B2B5D6}"/>
              </a:ext>
            </a:extLst>
          </p:cNvPr>
          <p:cNvSpPr txBox="1"/>
          <p:nvPr/>
        </p:nvSpPr>
        <p:spPr>
          <a:xfrm>
            <a:off x="2262832" y="3396251"/>
            <a:ext cx="16469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Sales Data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23" name="Picture 22" descr="Chart, bar chart&#10;&#10;Description automatically generated">
            <a:extLst>
              <a:ext uri="{FF2B5EF4-FFF2-40B4-BE49-F238E27FC236}">
                <a16:creationId xmlns:a16="http://schemas.microsoft.com/office/drawing/2014/main" id="{4912610A-845D-4128-CE16-4EAC41DC1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379" y="3603163"/>
            <a:ext cx="4515462" cy="213997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D88F286-C07D-2110-3E3A-C2FA95A914B1}"/>
              </a:ext>
            </a:extLst>
          </p:cNvPr>
          <p:cNvSpPr txBox="1"/>
          <p:nvPr/>
        </p:nvSpPr>
        <p:spPr>
          <a:xfrm>
            <a:off x="4910440" y="3270561"/>
            <a:ext cx="25141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spcAft>
                <a:spcPts val="600"/>
              </a:spcAft>
            </a:pPr>
            <a:r>
              <a:rPr lang="en-US" sz="135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Debtors Return Patterns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6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3F44F5-E80C-239F-920B-6890AAB4B39F}"/>
              </a:ext>
            </a:extLst>
          </p:cNvPr>
          <p:cNvSpPr txBox="1"/>
          <p:nvPr/>
        </p:nvSpPr>
        <p:spPr>
          <a:xfrm>
            <a:off x="469603" y="332013"/>
            <a:ext cx="3333676" cy="30969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State Space Analysis Results</a:t>
            </a:r>
          </a:p>
        </p:txBody>
      </p:sp>
      <p:pic>
        <p:nvPicPr>
          <p:cNvPr id="2" name="Picture 1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969B89FE-8B57-42EB-8B07-07620710F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286" y="170008"/>
            <a:ext cx="6426111" cy="4692305"/>
          </a:xfrm>
          <a:prstGeom prst="rect">
            <a:avLst/>
          </a:prstGeom>
          <a:effectLst/>
        </p:spPr>
      </p:pic>
      <p:pic>
        <p:nvPicPr>
          <p:cNvPr id="8" name="Picture 7" descr="A picture containing text, scoreboard, meter&#10;&#10;Description automatically generated">
            <a:extLst>
              <a:ext uri="{FF2B5EF4-FFF2-40B4-BE49-F238E27FC236}">
                <a16:creationId xmlns:a16="http://schemas.microsoft.com/office/drawing/2014/main" id="{EAB993FB-4180-2CB8-967F-1870E279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286" y="4947884"/>
            <a:ext cx="6270662" cy="1740108"/>
          </a:xfrm>
          <a:prstGeom prst="rect">
            <a:avLst/>
          </a:prstGeom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2033E3-9201-C2BE-76BA-8A553BD489B2}"/>
              </a:ext>
            </a:extLst>
          </p:cNvPr>
          <p:cNvSpPr txBox="1"/>
          <p:nvPr/>
        </p:nvSpPr>
        <p:spPr>
          <a:xfrm>
            <a:off x="453643" y="3984171"/>
            <a:ext cx="40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Bode Diagram And Derived State Space Matrices</a:t>
            </a:r>
          </a:p>
        </p:txBody>
      </p:sp>
    </p:spTree>
    <p:extLst>
      <p:ext uri="{BB962C8B-B14F-4D97-AF65-F5344CB8AC3E}">
        <p14:creationId xmlns:p14="http://schemas.microsoft.com/office/powerpoint/2010/main" val="148022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8C1C04-4737-8FB9-6D11-48A278FA2FEB}"/>
              </a:ext>
            </a:extLst>
          </p:cNvPr>
          <p:cNvSpPr txBox="1"/>
          <p:nvPr/>
        </p:nvSpPr>
        <p:spPr>
          <a:xfrm>
            <a:off x="559836" y="615821"/>
            <a:ext cx="71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Debtor’s Credit Scoring System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631E84F-17AE-8F4E-9D1A-CED97148D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02" y="1128939"/>
            <a:ext cx="5346677" cy="82873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285B7355-14F7-DC28-C976-72448B1F6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573" y="1128938"/>
            <a:ext cx="4877699" cy="828735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20CEF659-B378-E16D-DC6D-9E4443A70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810" y="2101458"/>
            <a:ext cx="5041655" cy="656044"/>
          </a:xfrm>
          <a:prstGeom prst="rect">
            <a:avLst/>
          </a:prstGeom>
        </p:spPr>
      </p:pic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E92A1155-8309-1B6F-B1EA-08FDF8B78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46" y="3073978"/>
            <a:ext cx="7643522" cy="2720576"/>
          </a:xfrm>
          <a:prstGeom prst="rect">
            <a:avLst/>
          </a:prstGeom>
        </p:spPr>
      </p:pic>
      <p:pic>
        <p:nvPicPr>
          <p:cNvPr id="19" name="Picture 18" descr="Chart, pie chart&#10;&#10;Description automatically generated">
            <a:extLst>
              <a:ext uri="{FF2B5EF4-FFF2-40B4-BE49-F238E27FC236}">
                <a16:creationId xmlns:a16="http://schemas.microsoft.com/office/drawing/2014/main" id="{B39BB383-30EB-5647-B339-7491F4A6B9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651" t="5895" r="15553" b="19021"/>
          <a:stretch/>
        </p:blipFill>
        <p:spPr>
          <a:xfrm>
            <a:off x="8066294" y="3741575"/>
            <a:ext cx="3988857" cy="278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26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028366-0B95-3843-3234-86432EF16DF3}"/>
              </a:ext>
            </a:extLst>
          </p:cNvPr>
          <p:cNvSpPr txBox="1"/>
          <p:nvPr/>
        </p:nvSpPr>
        <p:spPr>
          <a:xfrm>
            <a:off x="2127379" y="2649893"/>
            <a:ext cx="8724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PITFALLS</a:t>
            </a:r>
          </a:p>
          <a:p>
            <a:r>
              <a:rPr lang="en-US" dirty="0"/>
              <a:t>RECOMMENDATIONS</a:t>
            </a:r>
          </a:p>
          <a:p>
            <a:r>
              <a:rPr lang="en-US" dirty="0"/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89198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266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Wingdings 3</vt:lpstr>
      <vt:lpstr>Damask</vt:lpstr>
      <vt:lpstr>PowerPoint Presentation</vt:lpstr>
      <vt:lpstr>Organization And Problem Statement</vt:lpstr>
      <vt:lpstr>PowerPoint Presentation</vt:lpstr>
      <vt:lpstr>Requirement Of Business Owner</vt:lpstr>
      <vt:lpstr>State-Space Analysis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Shriram  Gunasekar</dc:creator>
  <cp:lastModifiedBy>Shriram  Gunasekar</cp:lastModifiedBy>
  <cp:revision>11</cp:revision>
  <dcterms:created xsi:type="dcterms:W3CDTF">2023-03-29T10:15:45Z</dcterms:created>
  <dcterms:modified xsi:type="dcterms:W3CDTF">2023-04-03T14:24:19Z</dcterms:modified>
</cp:coreProperties>
</file>