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Source Sans Pro SemiBold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D72CD5-05EB-4244-8A59-E10713AF4DE1}">
  <a:tblStyle styleId="{71D72CD5-05EB-4244-8A59-E10713AF4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ourceSansProSemiBold-bold.fntdata"/><Relationship Id="rId12" Type="http://schemas.openxmlformats.org/officeDocument/2006/relationships/font" Target="fonts/SourceSansPr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SansProSemiBold-boldItalic.fntdata"/><Relationship Id="rId14" Type="http://schemas.openxmlformats.org/officeDocument/2006/relationships/font" Target="fonts/SourceSansProSemiBold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f61b91e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f61b91e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0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317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600"/>
              <a:buFont typeface="Arial"/>
              <a:buNone/>
            </a:pPr>
            <a:r>
              <a:rPr b="1" lang="en" sz="2500"/>
              <a:t>DESIGN AND IMPLEMENTATION OF INTELLIGENT TEACHING CHATBOT</a:t>
            </a:r>
            <a:endParaRPr b="1" sz="295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052075"/>
            <a:ext cx="85206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P. S. Sanmuga Mithra (710020106024)</a:t>
            </a:r>
            <a:endParaRPr sz="140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G. Shriram (710020106025)</a:t>
            </a:r>
            <a:endParaRPr sz="140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317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G. S. Shruthi (710020106027)</a:t>
            </a:r>
            <a:endParaRPr sz="166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71250" y="1622650"/>
            <a:ext cx="64059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17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300990" marR="6153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chemeClr val="dk1"/>
                </a:solidFill>
              </a:rPr>
              <a:t>                             </a:t>
            </a:r>
            <a:r>
              <a:rPr i="1" lang="en" sz="1300">
                <a:solidFill>
                  <a:schemeClr val="dk1"/>
                </a:solidFill>
              </a:rPr>
              <a:t>II</a:t>
            </a:r>
            <a:r>
              <a:rPr i="1" lang="en" sz="1300">
                <a:solidFill>
                  <a:schemeClr val="dk1"/>
                </a:solidFill>
              </a:rPr>
              <a:t>- year B.E. - ECE (2020-2024 Batch)</a:t>
            </a:r>
            <a:endParaRPr sz="1300">
              <a:solidFill>
                <a:schemeClr val="dk1"/>
              </a:solidFill>
            </a:endParaRPr>
          </a:p>
          <a:p>
            <a:pPr indent="0" lvl="0" marL="300990" marR="6153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chemeClr val="dk1"/>
                </a:solidFill>
              </a:rPr>
              <a:t>            Department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i="1" lang="en" sz="1300">
                <a:solidFill>
                  <a:schemeClr val="dk1"/>
                </a:solidFill>
              </a:rPr>
              <a:t>of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i="1" lang="en" sz="1300">
                <a:solidFill>
                  <a:schemeClr val="dk1"/>
                </a:solidFill>
              </a:rPr>
              <a:t>Electronics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i="1" lang="en" sz="1300">
                <a:solidFill>
                  <a:schemeClr val="dk1"/>
                </a:solidFill>
              </a:rPr>
              <a:t>and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i="1" lang="en" sz="1300">
                <a:solidFill>
                  <a:schemeClr val="dk1"/>
                </a:solidFill>
              </a:rPr>
              <a:t>Communication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i="1" lang="en" sz="1300">
                <a:solidFill>
                  <a:schemeClr val="dk1"/>
                </a:solidFill>
              </a:rPr>
              <a:t>Engineering</a:t>
            </a:r>
            <a:endParaRPr sz="1300">
              <a:solidFill>
                <a:schemeClr val="dk1"/>
              </a:solidFill>
            </a:endParaRPr>
          </a:p>
          <a:p>
            <a:pPr indent="0" lvl="0" marL="300990" marR="6153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chemeClr val="dk1"/>
                </a:solidFill>
              </a:rPr>
              <a:t>                  Anna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i="1" lang="en" sz="1300">
                <a:solidFill>
                  <a:schemeClr val="dk1"/>
                </a:solidFill>
              </a:rPr>
              <a:t>University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i="1" lang="en" sz="1300">
                <a:solidFill>
                  <a:schemeClr val="dk1"/>
                </a:solidFill>
              </a:rPr>
              <a:t>Regional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i="1" lang="en" sz="1300">
                <a:solidFill>
                  <a:schemeClr val="dk1"/>
                </a:solidFill>
              </a:rPr>
              <a:t>Campus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i="1" lang="en" sz="1300">
                <a:solidFill>
                  <a:schemeClr val="dk1"/>
                </a:solidFill>
              </a:rPr>
              <a:t>Coimbatore</a:t>
            </a:r>
            <a:endParaRPr sz="1560">
              <a:solidFill>
                <a:schemeClr val="accen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725" y="2715550"/>
            <a:ext cx="432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Mentors: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Dr.V.R.Vijaykumar,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Associate  Professor &amp; Head,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Department of Electronics and Communication Engineering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Anna University Regional Campus Coimbatore.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Ph: 9442014139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E-Mail: vr_vijay@yahoo.com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619750" y="3035075"/>
            <a:ext cx="42126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2.   </a:t>
            </a:r>
            <a:r>
              <a:rPr lang="en" sz="1200">
                <a:solidFill>
                  <a:schemeClr val="dk1"/>
                </a:solidFill>
              </a:rPr>
              <a:t>Dr.S.Saravanakumar,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Assistant Professor,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Department of Electronics and Communication Engineering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Anna University Regional Campus Coimbatore.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Ph: 9865285501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E-Mail: sskaucbe@gmail.com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161150"/>
            <a:ext cx="9144000" cy="24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  							      </a:t>
            </a:r>
            <a:r>
              <a:rPr b="1" lang="en" sz="1600" u="sng">
                <a:solidFill>
                  <a:schemeClr val="dk1"/>
                </a:solidFill>
              </a:rPr>
              <a:t>OBJECTIVES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   		</a:t>
            </a:r>
            <a:r>
              <a:rPr lang="en" sz="1600">
                <a:solidFill>
                  <a:schemeClr val="dk1"/>
                </a:solidFill>
              </a:rPr>
              <a:t>Ideally, the chatbot should be able 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marR="325755" rtl="0" algn="just">
              <a:lnSpc>
                <a:spcPct val="115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To provide means to automatically extract summarized content from the input data.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To auto-evaluate answers from given data.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marR="36322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To provide response to users in real-time.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To request human intervention when appropriate. 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To </a:t>
            </a:r>
            <a:r>
              <a:rPr lang="en" sz="1600">
                <a:solidFill>
                  <a:schemeClr val="dk1"/>
                </a:solidFill>
              </a:rPr>
              <a:t>allow tuning of the bot’s responses by the user.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0025" y="2484500"/>
            <a:ext cx="8621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					       </a:t>
            </a:r>
            <a:r>
              <a:rPr b="1" lang="en" sz="1600" u="sng"/>
              <a:t>NOVELTY/ INNOVATION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serves as a highly personalized and customizable natural language processing and generation tool,  which aims to provide the above stated objectives to both students and faculty.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reduces necessity for offline interaction for evaluation purposes and feedback.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automates daily rote tasks for all users involved.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54475" y="953775"/>
            <a:ext cx="3684900" cy="8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Designing the user interface and API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month)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12450" y="3827125"/>
            <a:ext cx="3726900" cy="85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the chatbots response and doing anaphora resolution</a:t>
            </a:r>
            <a:r>
              <a:rPr lang="en" sz="1600"/>
              <a:t> </a:t>
            </a:r>
            <a:r>
              <a:rPr lang="en"/>
              <a:t>(1 month)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33450" y="2363600"/>
            <a:ext cx="3684900" cy="85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efficiency of real time performance (3 weeks)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946800" y="953775"/>
            <a:ext cx="3726900" cy="8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28295" rtl="0" algn="just">
              <a:lnSpc>
                <a:spcPct val="115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Integrating Natural Language Processing algorithms for text pre-processing (1 month)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967800" y="2363588"/>
            <a:ext cx="3684900" cy="85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2766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Implementing Machine Learning algorithms for model training (2 months)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>
            <a:stCxn id="72" idx="2"/>
            <a:endCxn id="73" idx="0"/>
          </p:cNvCxnSpPr>
          <p:nvPr/>
        </p:nvCxnSpPr>
        <p:spPr>
          <a:xfrm>
            <a:off x="6810250" y="1759575"/>
            <a:ext cx="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322300" y="268600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                                         </a:t>
            </a:r>
            <a:r>
              <a:rPr b="1" lang="en" sz="1600" u="sng"/>
              <a:t>WORK PLAN (With Estimated Time)</a:t>
            </a:r>
            <a:endParaRPr b="1" sz="1600"/>
          </a:p>
        </p:txBody>
      </p:sp>
      <p:sp>
        <p:nvSpPr>
          <p:cNvPr id="76" name="Google Shape;76;p15"/>
          <p:cNvSpPr/>
          <p:nvPr/>
        </p:nvSpPr>
        <p:spPr>
          <a:xfrm>
            <a:off x="4967800" y="3853974"/>
            <a:ext cx="3684900" cy="8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</a:t>
            </a:r>
            <a:r>
              <a:rPr lang="en"/>
              <a:t>Deployment (1 week)</a:t>
            </a:r>
            <a:endParaRPr/>
          </a:p>
        </p:txBody>
      </p:sp>
      <p:cxnSp>
        <p:nvCxnSpPr>
          <p:cNvPr id="77" name="Google Shape;77;p15"/>
          <p:cNvCxnSpPr>
            <a:stCxn id="70" idx="3"/>
            <a:endCxn id="76" idx="1"/>
          </p:cNvCxnSpPr>
          <p:nvPr/>
        </p:nvCxnSpPr>
        <p:spPr>
          <a:xfrm>
            <a:off x="3939350" y="4256875"/>
            <a:ext cx="1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stCxn id="70" idx="3"/>
            <a:endCxn id="76" idx="1"/>
          </p:cNvCxnSpPr>
          <p:nvPr/>
        </p:nvCxnSpPr>
        <p:spPr>
          <a:xfrm>
            <a:off x="3939350" y="4256875"/>
            <a:ext cx="1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3" idx="1"/>
            <a:endCxn id="71" idx="3"/>
          </p:cNvCxnSpPr>
          <p:nvPr/>
        </p:nvCxnSpPr>
        <p:spPr>
          <a:xfrm rot="10800000">
            <a:off x="3918400" y="2793338"/>
            <a:ext cx="104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69" idx="3"/>
            <a:endCxn id="72" idx="1"/>
          </p:cNvCxnSpPr>
          <p:nvPr/>
        </p:nvCxnSpPr>
        <p:spPr>
          <a:xfrm>
            <a:off x="3939375" y="1356675"/>
            <a:ext cx="10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1" idx="2"/>
            <a:endCxn id="70" idx="0"/>
          </p:cNvCxnSpPr>
          <p:nvPr/>
        </p:nvCxnSpPr>
        <p:spPr>
          <a:xfrm>
            <a:off x="2075900" y="3223100"/>
            <a:ext cx="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54600" y="712575"/>
            <a:ext cx="8679300" cy="36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          </a:t>
            </a:r>
            <a:r>
              <a:rPr lang="en" sz="2060"/>
              <a:t> </a:t>
            </a:r>
            <a:r>
              <a:rPr b="1" lang="en" sz="2060" u="sng"/>
              <a:t>E</a:t>
            </a:r>
            <a:r>
              <a:rPr b="1" lang="en" sz="2060" u="sng"/>
              <a:t>XPECTED DELIVERABLES AND SOCIETAL RELEVANCE</a:t>
            </a:r>
            <a:endParaRPr sz="206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60"/>
          </a:p>
          <a:p>
            <a:pPr indent="-365760" lvl="0" marL="457200" marR="36258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" sz="2160"/>
              <a:t>It functions as an optimized tool tailored as a web app to all students in need of NLP tools.</a:t>
            </a:r>
            <a:endParaRPr sz="2160"/>
          </a:p>
          <a:p>
            <a:pPr indent="-365760" lvl="0" marL="457200" marR="36258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" sz="2160"/>
              <a:t>It aids them in providing quick summarization for revision of concepts.</a:t>
            </a:r>
            <a:endParaRPr b="1" sz="2160"/>
          </a:p>
          <a:p>
            <a:pPr indent="-365760" lvl="0" marL="457200" marR="36258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" sz="2160"/>
              <a:t>It functions as support tool for online pedagogy.</a:t>
            </a:r>
            <a:endParaRPr sz="2160"/>
          </a:p>
          <a:p>
            <a:pPr indent="-365760" lvl="0" marL="457200" marR="36258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" sz="2160"/>
              <a:t>It can also be used by faculties and administrators for ease of management.</a:t>
            </a:r>
            <a:endParaRPr sz="2160"/>
          </a:p>
          <a:p>
            <a:pPr indent="0" lvl="0" marL="914400" marR="36258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09625" y="52545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184325" y="162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{71D72CD5-05EB-4244-8A59-E10713AF4DE1}</a:tableStyleId>
              </a:tblPr>
              <a:tblGrid>
                <a:gridCol w="3387675"/>
                <a:gridCol w="3387675"/>
              </a:tblGrid>
              <a:tr h="4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MATERIAL/ FABRICATION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Rs.22,000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TRAVEL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Rs.1,000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CONTINGENCY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Rs.1,000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CONSUMABLES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Rs.1,000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Rs.25,000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3020100" y="463675"/>
            <a:ext cx="31038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PROPOSED BUDGET</a:t>
            </a:r>
            <a:endParaRPr sz="1900" u="sng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