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eg"/>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uka R" initials="RR" lastIdx="1" clrIdx="0">
    <p:extLst>
      <p:ext uri="{19B8F6BF-5375-455C-9EA6-DF929625EA0E}">
        <p15:presenceInfo xmlns:p15="http://schemas.microsoft.com/office/powerpoint/2012/main" userId="18cb4333659b66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94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1234.xlsx]Sheet1!PivotTable1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585-4A69-8DBE-DC8600814248}"/>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F585-4A69-8DBE-DC8600814248}"/>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F585-4A69-8DBE-DC8600814248}"/>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F585-4A69-8DBE-DC8600814248}"/>
            </c:ext>
          </c:extLst>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F585-4A69-8DBE-DC8600814248}"/>
            </c:ext>
          </c:extLst>
        </c:ser>
        <c:dLbls>
          <c:showLegendKey val="0"/>
          <c:showVal val="0"/>
          <c:showCatName val="0"/>
          <c:showSerName val="0"/>
          <c:showPercent val="0"/>
          <c:showBubbleSize val="0"/>
        </c:dLbls>
        <c:gapWidth val="219"/>
        <c:overlap val="-27"/>
        <c:axId val="1320603408"/>
        <c:axId val="1320608208"/>
      </c:barChart>
      <c:catAx>
        <c:axId val="1320603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0608208"/>
        <c:crosses val="autoZero"/>
        <c:auto val="1"/>
        <c:lblAlgn val="ctr"/>
        <c:lblOffset val="100"/>
        <c:noMultiLvlLbl val="0"/>
      </c:catAx>
      <c:valAx>
        <c:axId val="1320608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06034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95114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07-09-2024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07-09-2024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07-09-2024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07-09-2024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07-09-2024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07-09-2024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NAME:SHRIRAM R</a:t>
            </a:r>
          </a:p>
          <a:p>
            <a:r>
              <a:rPr lang="en-US" sz="2400" dirty="0"/>
              <a:t>REGISTER NO: [122203466]</a:t>
            </a:r>
          </a:p>
          <a:p>
            <a:r>
              <a:rPr lang="en-US" sz="2400" dirty="0"/>
              <a:t>24A9779E5DD1350925D4BAD8876BC5C0</a:t>
            </a:r>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8D4551E9-C31C-5802-813F-821F0F4D0677}"/>
              </a:ext>
            </a:extLst>
          </p:cNvPr>
          <p:cNvSpPr>
            <a:spLocks noGrp="1"/>
          </p:cNvSpPr>
          <p:nvPr>
            <p:ph type="body" idx="4294967295"/>
          </p:nvPr>
        </p:nvSpPr>
        <p:spPr>
          <a:xfrm>
            <a:off x="418718" y="1049337"/>
            <a:ext cx="10972800" cy="4308872"/>
          </a:xfrm>
        </p:spPr>
        <p:txBody>
          <a:bodyPr/>
          <a:lstStyle/>
          <a:p>
            <a:r>
              <a:rPr lang="en-US" sz="2000" b="1" dirty="0"/>
              <a:t>Data collection: </a:t>
            </a:r>
          </a:p>
          <a:p>
            <a:r>
              <a:rPr lang="en-US" sz="2000" b="1" dirty="0"/>
              <a:t>1)Collected the data from </a:t>
            </a:r>
            <a:r>
              <a:rPr lang="en-US" sz="2000" b="1" dirty="0" err="1"/>
              <a:t>edunet</a:t>
            </a:r>
            <a:r>
              <a:rPr lang="en-US" sz="2000" b="1" dirty="0"/>
              <a:t> dashboard for employee data excel</a:t>
            </a:r>
          </a:p>
          <a:p>
            <a:r>
              <a:rPr lang="en-US" sz="2000" b="1" dirty="0"/>
              <a:t>2</a:t>
            </a:r>
            <a:r>
              <a:rPr lang="en-IN" sz="2000" b="1" dirty="0"/>
              <a:t>) Collected the data from </a:t>
            </a:r>
            <a:r>
              <a:rPr lang="en-IN" sz="2000" b="1" dirty="0" err="1"/>
              <a:t>edunet</a:t>
            </a:r>
            <a:r>
              <a:rPr lang="en-IN" sz="2000" b="1" dirty="0"/>
              <a:t> dashboard for employee dataset ppt</a:t>
            </a:r>
          </a:p>
          <a:p>
            <a:r>
              <a:rPr lang="en-IN" sz="2000" b="1" dirty="0"/>
              <a:t>3) Analysing the data to perform employee performance analysis</a:t>
            </a:r>
          </a:p>
          <a:p>
            <a:r>
              <a:rPr lang="en-US" sz="2000" b="1" dirty="0"/>
              <a:t>Data cleaning: </a:t>
            </a:r>
          </a:p>
          <a:p>
            <a:r>
              <a:rPr lang="en-US" sz="2000" b="1" dirty="0"/>
              <a:t>1)Identifying the blank spaces to then, </a:t>
            </a:r>
          </a:p>
          <a:p>
            <a:r>
              <a:rPr lang="en-US" sz="2000" b="1" dirty="0"/>
              <a:t>2)Removing the blank spaces from the data to make it easier to </a:t>
            </a:r>
            <a:r>
              <a:rPr lang="en-US" sz="2000" b="1" dirty="0" err="1"/>
              <a:t>analyse</a:t>
            </a:r>
            <a:r>
              <a:rPr lang="en-US" sz="2000" b="1" dirty="0"/>
              <a:t> </a:t>
            </a:r>
          </a:p>
          <a:p>
            <a:r>
              <a:rPr lang="en-US" sz="2000" b="1" dirty="0"/>
              <a:t>3)Highlighting the columns which used in the analysis process</a:t>
            </a:r>
          </a:p>
          <a:p>
            <a:r>
              <a:rPr lang="en-US" sz="2000" b="1" dirty="0"/>
              <a:t>Performance level calculation:</a:t>
            </a:r>
          </a:p>
          <a:p>
            <a:r>
              <a:rPr lang="en-US" sz="2000" b="1" dirty="0"/>
              <a:t>1)Changing the employee rating part which is numerical value into text format</a:t>
            </a:r>
          </a:p>
          <a:p>
            <a:r>
              <a:rPr lang="en-US" sz="2000" b="1" dirty="0"/>
              <a:t>2)Create new column name it “performance level” </a:t>
            </a:r>
          </a:p>
          <a:p>
            <a:r>
              <a:rPr lang="en-US" sz="2000" b="1" dirty="0"/>
              <a:t>3)Enter the formula to categorize the rating from numerical rating to text format</a:t>
            </a:r>
          </a:p>
          <a:p>
            <a:r>
              <a:rPr lang="en-US" sz="2000" b="1" dirty="0"/>
              <a:t>4)Categorize the rating into 4 sets low (below 3), med (3), high (4), very high(5)</a:t>
            </a:r>
          </a:p>
          <a:p>
            <a:r>
              <a:rPr lang="en-US" sz="2000" b="1"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EF77BDB7-086F-FCE8-A019-D87C29278B64}"/>
              </a:ext>
            </a:extLst>
          </p:cNvPr>
          <p:cNvSpPr>
            <a:spLocks noGrp="1"/>
          </p:cNvSpPr>
          <p:nvPr>
            <p:ph type="body" idx="1"/>
          </p:nvPr>
        </p:nvSpPr>
        <p:spPr/>
        <p:txBody>
          <a:bodyPr/>
          <a:lstStyle/>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DCA96055-2777-0408-5AD9-4D6EBB30A886}"/>
              </a:ext>
            </a:extLst>
          </p:cNvPr>
          <p:cNvGraphicFramePr>
            <a:graphicFrameLocks/>
          </p:cNvGraphicFramePr>
          <p:nvPr>
            <p:extLst>
              <p:ext uri="{D42A27DB-BD31-4B8C-83A1-F6EECF244321}">
                <p14:modId xmlns:p14="http://schemas.microsoft.com/office/powerpoint/2010/main" val="3403805983"/>
              </p:ext>
            </p:extLst>
          </p:nvPr>
        </p:nvGraphicFramePr>
        <p:xfrm>
          <a:off x="1219200" y="2057399"/>
          <a:ext cx="7162800" cy="3838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97DDB7F-7C00-9254-9BEA-5EAAE4F64D2F}"/>
              </a:ext>
            </a:extLst>
          </p:cNvPr>
          <p:cNvSpPr>
            <a:spLocks noGrp="1"/>
          </p:cNvSpPr>
          <p:nvPr>
            <p:ph type="body" idx="1"/>
          </p:nvPr>
        </p:nvSpPr>
        <p:spPr>
          <a:xfrm>
            <a:off x="609600" y="1577340"/>
            <a:ext cx="10972800" cy="2462213"/>
          </a:xfrm>
        </p:spPr>
        <p:txBody>
          <a:bodyPr/>
          <a:lstStyle/>
          <a:p>
            <a:r>
              <a:rPr lang="en-US" sz="2000" b="1" dirty="0"/>
              <a:t>Therefore, the results conclude that the employees who are performing who are </a:t>
            </a:r>
          </a:p>
          <a:p>
            <a:r>
              <a:rPr lang="en-US" sz="2000" b="1" dirty="0"/>
              <a:t>Performing med i.e., medium are numbers the highest but on the off note their </a:t>
            </a:r>
          </a:p>
          <a:p>
            <a:r>
              <a:rPr lang="en-US" sz="2000" b="1" dirty="0"/>
              <a:t>Presence is rather consistent to say the least. But doesn’t mean we can ignore the other </a:t>
            </a:r>
          </a:p>
          <a:p>
            <a:r>
              <a:rPr lang="en-US" sz="2000" b="1" dirty="0"/>
              <a:t>Levels take low for instance it was constant for 6 out 10 business units where CCDR being </a:t>
            </a:r>
          </a:p>
          <a:p>
            <a:r>
              <a:rPr lang="en-US" sz="2000" b="1" dirty="0"/>
              <a:t>Highest and BPC being the lowest. Across the units it’s seems need to have serious </a:t>
            </a:r>
          </a:p>
          <a:p>
            <a:r>
              <a:rPr lang="en-US" sz="2000" b="1" dirty="0"/>
              <a:t>Management supervising and guidance for the employees to have meet at the </a:t>
            </a:r>
          </a:p>
          <a:p>
            <a:r>
              <a:rPr lang="en-US" sz="2000" b="1" dirty="0"/>
              <a:t>High and very high. It is merely recommendation for the HR they are free to take the</a:t>
            </a:r>
          </a:p>
          <a:p>
            <a:r>
              <a:rPr lang="en-US" sz="2000" b="1" dirty="0"/>
              <a:t>Decisions as they more interactions with the employees of the organization.</a:t>
            </a:r>
            <a:endParaRPr lang="en-IN" sz="2000"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113897" y="121191"/>
            <a:ext cx="2078103" cy="25717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CB910EDC-68F6-93E3-967D-A8FB27840519}"/>
              </a:ext>
            </a:extLst>
          </p:cNvPr>
          <p:cNvSpPr>
            <a:spLocks noGrp="1"/>
          </p:cNvSpPr>
          <p:nvPr>
            <p:ph type="body" idx="1"/>
          </p:nvPr>
        </p:nvSpPr>
        <p:spPr>
          <a:xfrm>
            <a:off x="533400" y="4527604"/>
            <a:ext cx="9067800" cy="1661993"/>
          </a:xfrm>
        </p:spPr>
        <p:txBody>
          <a:bodyPr/>
          <a:lstStyle/>
          <a:p>
            <a:r>
              <a:rPr lang="en-US" b="1" dirty="0"/>
              <a:t>Employee performance analysis using excel involves evaluating and measuring an employee’s work effectiveness and efficiency based on key performance indicators (KPIs). This data is then analyzed using </a:t>
            </a:r>
            <a:r>
              <a:rPr lang="en-US" b="1" dirty="0" err="1"/>
              <a:t>excel’s</a:t>
            </a:r>
            <a:r>
              <a:rPr lang="en-US" b="1" dirty="0"/>
              <a:t> functions and tools, such as pivot tables, charts, and conditional formatting, to identify patterns, strengths and area for improvement. The analysis helps the HR, managers and supervisors in order to make informed decisions regarding training needs, promotions, and overall workforce optimization.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4" name="Picture 13">
            <a:extLst>
              <a:ext uri="{FF2B5EF4-FFF2-40B4-BE49-F238E27FC236}">
                <a16:creationId xmlns:a16="http://schemas.microsoft.com/office/drawing/2014/main" id="{6AD745E1-F20B-9278-7864-93C1DE4AD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1027105"/>
            <a:ext cx="5982082" cy="33316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7A976ED1-8633-F594-20BC-A0230BA9DB16}"/>
              </a:ext>
            </a:extLst>
          </p:cNvPr>
          <p:cNvSpPr>
            <a:spLocks noGrp="1"/>
          </p:cNvSpPr>
          <p:nvPr>
            <p:ph type="body" idx="1"/>
          </p:nvPr>
        </p:nvSpPr>
        <p:spPr>
          <a:xfrm>
            <a:off x="531747" y="1257934"/>
            <a:ext cx="10972800" cy="2462213"/>
          </a:xfrm>
        </p:spPr>
        <p:txBody>
          <a:bodyPr/>
          <a:lstStyle/>
          <a:p>
            <a:r>
              <a:rPr lang="en-US" sz="2000" b="1" dirty="0"/>
              <a:t>Given that the data of the employees is provided . We’re analyzing</a:t>
            </a:r>
          </a:p>
          <a:p>
            <a:r>
              <a:rPr lang="en-US" sz="2000" b="1" dirty="0"/>
              <a:t>The data sets given within the employee data for calculating employee </a:t>
            </a:r>
          </a:p>
          <a:p>
            <a:r>
              <a:rPr lang="en-US" sz="2000" b="1" dirty="0"/>
              <a:t>Performance analysis. The datasets included in the analysis are</a:t>
            </a:r>
          </a:p>
          <a:p>
            <a:r>
              <a:rPr lang="en-US" sz="2000" b="1" dirty="0"/>
              <a:t>First name, business unit, performance level and so on &amp; so forth</a:t>
            </a:r>
            <a:r>
              <a:rPr lang="en-IN" sz="2000" b="1" dirty="0"/>
              <a:t>.</a:t>
            </a:r>
          </a:p>
          <a:p>
            <a:r>
              <a:rPr lang="en-IN" sz="2000" b="1" dirty="0"/>
              <a:t>This analysis will be used find the employees performance ratings</a:t>
            </a:r>
          </a:p>
          <a:p>
            <a:r>
              <a:rPr lang="en-IN" sz="2000" b="1" dirty="0"/>
              <a:t>To decide (by the HR) to see whether which employees is in need of training,</a:t>
            </a:r>
          </a:p>
          <a:p>
            <a:r>
              <a:rPr lang="en-IN" sz="2000" b="1" dirty="0"/>
              <a:t>Which employees will incentives and which employees will ousted</a:t>
            </a:r>
          </a:p>
          <a:p>
            <a:r>
              <a:rPr lang="en-IN" sz="2000" b="1" dirty="0"/>
              <a:t>For poor performance.</a:t>
            </a:r>
            <a:endParaRPr lang="en-US" sz="20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47293" y="4419659"/>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8FCDECF-3A34-AB79-2DA2-1A49A9919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680257"/>
            <a:ext cx="3811541" cy="28586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2B0D4006-F52D-52A8-19B5-99FDA22A1E4D}"/>
              </a:ext>
            </a:extLst>
          </p:cNvPr>
          <p:cNvSpPr>
            <a:spLocks noGrp="1"/>
          </p:cNvSpPr>
          <p:nvPr>
            <p:ph type="body" idx="1"/>
          </p:nvPr>
        </p:nvSpPr>
        <p:spPr>
          <a:xfrm>
            <a:off x="609600" y="1577340"/>
            <a:ext cx="5486400" cy="4001095"/>
          </a:xfrm>
        </p:spPr>
        <p:txBody>
          <a:bodyPr/>
          <a:lstStyle/>
          <a:p>
            <a:r>
              <a:rPr lang="en-US" sz="2000" b="1" dirty="0"/>
              <a:t>Apart from that list there is also the “organization” itself, the “HR” and “many other individuals” &amp; departments who are use this type of analysis to achieve their own objectives that they’ve been </a:t>
            </a:r>
          </a:p>
          <a:p>
            <a:r>
              <a:rPr lang="en-US" sz="2000" b="1" dirty="0"/>
              <a:t>Assigned to which, at it’s core is to focus on profits </a:t>
            </a:r>
          </a:p>
          <a:p>
            <a:r>
              <a:rPr lang="en-US" sz="2000" b="1" dirty="0"/>
              <a:t>Retained by organization which will it in the long run such as its capability survive in the future market conditions.</a:t>
            </a:r>
          </a:p>
          <a:p>
            <a:endParaRPr lang="en-US" sz="2000" b="1" dirty="0"/>
          </a:p>
          <a:p>
            <a:pPr marL="342900" indent="-342900">
              <a:buFont typeface="Arial" panose="020B0604020202020204" pitchFamily="34" charset="0"/>
              <a:buChar char="•"/>
            </a:pPr>
            <a:r>
              <a:rPr lang="en-US" sz="2000" b="1" dirty="0"/>
              <a:t>Human resource (HR) managers</a:t>
            </a:r>
          </a:p>
          <a:p>
            <a:pPr marL="342900" indent="-342900">
              <a:buFont typeface="Arial" panose="020B0604020202020204" pitchFamily="34" charset="0"/>
              <a:buChar char="•"/>
            </a:pPr>
            <a:r>
              <a:rPr lang="en-US" sz="2000" b="1" dirty="0"/>
              <a:t>Department managers/supervisors</a:t>
            </a:r>
          </a:p>
          <a:p>
            <a:pPr marL="342900" indent="-342900">
              <a:buFont typeface="Arial" panose="020B0604020202020204" pitchFamily="34" charset="0"/>
              <a:buChar char="•"/>
            </a:pPr>
            <a:r>
              <a:rPr lang="en-US" sz="2000" b="1" dirty="0"/>
              <a:t>Senior management/</a:t>
            </a:r>
            <a:r>
              <a:rPr lang="en-US" sz="2000" b="1" dirty="0" err="1"/>
              <a:t>excutivees</a:t>
            </a:r>
            <a:endParaRPr lang="en-US" sz="2000" b="1" dirty="0"/>
          </a:p>
          <a:p>
            <a:pPr marL="342900" indent="-342900">
              <a:buFont typeface="Arial" panose="020B0604020202020204" pitchFamily="34" charset="0"/>
              <a:buChar char="•"/>
            </a:pPr>
            <a:r>
              <a:rPr lang="en-US" sz="2000"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845795" y="1257300"/>
            <a:ext cx="5307508" cy="46634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3462"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BCFBE53D-CE8A-9CB3-A68B-D7DA80F6198D}"/>
              </a:ext>
            </a:extLst>
          </p:cNvPr>
          <p:cNvSpPr>
            <a:spLocks noGrp="1"/>
          </p:cNvSpPr>
          <p:nvPr>
            <p:ph type="body" idx="1"/>
          </p:nvPr>
        </p:nvSpPr>
        <p:spPr>
          <a:xfrm>
            <a:off x="2695574" y="1378495"/>
            <a:ext cx="8886826" cy="4308872"/>
          </a:xfrm>
        </p:spPr>
        <p:txBody>
          <a:bodyPr/>
          <a:lstStyle/>
          <a:p>
            <a:r>
              <a:rPr lang="en-US" sz="2000" b="1" dirty="0">
                <a:solidFill>
                  <a:srgbClr val="FF0000"/>
                </a:solidFill>
              </a:rPr>
              <a:t>Data-Driven Insights:</a:t>
            </a:r>
            <a:r>
              <a:rPr lang="en-US" sz="2000" b="1" dirty="0"/>
              <a:t> </a:t>
            </a:r>
            <a:r>
              <a:rPr lang="en-US" sz="2000" dirty="0"/>
              <a:t>Enables managers to make informed decisions based on accurate, real-time performance data,</a:t>
            </a:r>
          </a:p>
          <a:p>
            <a:endParaRPr lang="en-US" sz="2000" b="1" dirty="0"/>
          </a:p>
          <a:p>
            <a:r>
              <a:rPr lang="en-US" sz="2000" b="1" dirty="0">
                <a:solidFill>
                  <a:srgbClr val="FF0000"/>
                </a:solidFill>
              </a:rPr>
              <a:t>Improved Efficiency:</a:t>
            </a:r>
            <a:r>
              <a:rPr lang="en-US" sz="2000" b="1" dirty="0"/>
              <a:t> </a:t>
            </a:r>
            <a:r>
              <a:rPr lang="en-US" sz="2000" dirty="0"/>
              <a:t>Automates the data collection and analysis process, saving time and reducing manual errors.</a:t>
            </a:r>
          </a:p>
          <a:p>
            <a:endParaRPr lang="en-US" sz="2000" b="1" dirty="0"/>
          </a:p>
          <a:p>
            <a:r>
              <a:rPr lang="en-US" sz="2000" b="1" dirty="0">
                <a:solidFill>
                  <a:srgbClr val="FF0000"/>
                </a:solidFill>
              </a:rPr>
              <a:t>Enhanced Employee Development:</a:t>
            </a:r>
            <a:r>
              <a:rPr lang="en-US" sz="2000" b="1" dirty="0"/>
              <a:t> </a:t>
            </a:r>
            <a:r>
              <a:rPr lang="en-US" sz="2000" dirty="0"/>
              <a:t>Identifies training needs and development opportunities, leading to a more skilled workforce.</a:t>
            </a:r>
          </a:p>
          <a:p>
            <a:endParaRPr lang="en-US" sz="2000" b="1" dirty="0"/>
          </a:p>
          <a:p>
            <a:r>
              <a:rPr lang="en-US" sz="2000" b="1" dirty="0">
                <a:solidFill>
                  <a:srgbClr val="FF0000"/>
                </a:solidFill>
              </a:rPr>
              <a:t>Better Performance Management:</a:t>
            </a:r>
            <a:r>
              <a:rPr lang="en-US" sz="2000" b="1" dirty="0"/>
              <a:t> </a:t>
            </a:r>
            <a:r>
              <a:rPr lang="en-US" sz="2000" dirty="0"/>
              <a:t>Helps in recognizing top performers and addressing underperformance, ultimately improving overall productivity.</a:t>
            </a:r>
          </a:p>
          <a:p>
            <a:endParaRPr lang="en-US" sz="2000" b="1" dirty="0"/>
          </a:p>
          <a:p>
            <a:r>
              <a:rPr lang="en-US" sz="2000" b="1" dirty="0">
                <a:solidFill>
                  <a:srgbClr val="FF0000"/>
                </a:solidFill>
              </a:rPr>
              <a:t>Cost-Effective Solution:</a:t>
            </a:r>
            <a:r>
              <a:rPr lang="en-US" sz="2000" b="1" dirty="0"/>
              <a:t> </a:t>
            </a:r>
            <a:r>
              <a:rPr lang="en-US" sz="2000" dirty="0"/>
              <a:t>Leverages the widely accessible Excel platform, avoiding the need for expensive software or tools</a:t>
            </a:r>
            <a:r>
              <a:rPr lang="en-US" sz="2000" b="1" dirty="0"/>
              <a:t>.</a:t>
            </a:r>
            <a:endParaRPr lang="en-IN" sz="2000"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54796D8-B61F-AC95-6C17-6F9C76FBA647}"/>
              </a:ext>
            </a:extLst>
          </p:cNvPr>
          <p:cNvSpPr>
            <a:spLocks noGrp="1"/>
          </p:cNvSpPr>
          <p:nvPr>
            <p:ph type="body" idx="1"/>
          </p:nvPr>
        </p:nvSpPr>
        <p:spPr>
          <a:xfrm>
            <a:off x="609600" y="1577340"/>
            <a:ext cx="10972800" cy="4308872"/>
          </a:xfrm>
        </p:spPr>
        <p:txBody>
          <a:bodyPr/>
          <a:lstStyle/>
          <a:p>
            <a:r>
              <a:rPr lang="en-US" sz="2000" b="1" dirty="0"/>
              <a:t>Employee data:- Kaggle</a:t>
            </a:r>
          </a:p>
          <a:p>
            <a:r>
              <a:rPr lang="en-US" sz="2000" b="1" dirty="0"/>
              <a:t>Total features the dataset consists of:- 26 features</a:t>
            </a:r>
          </a:p>
          <a:p>
            <a:r>
              <a:rPr lang="en-US" sz="2000" b="1" dirty="0"/>
              <a:t>The features which were used in the analysis:- 10 features</a:t>
            </a:r>
          </a:p>
          <a:p>
            <a:r>
              <a:rPr lang="en-US" sz="2000" b="1" dirty="0"/>
              <a:t>The 10 features used in the analysis:-</a:t>
            </a:r>
          </a:p>
          <a:p>
            <a:r>
              <a:rPr lang="en-US" sz="2000" b="1" dirty="0"/>
              <a:t>i)EMP ID: numerical value</a:t>
            </a:r>
          </a:p>
          <a:p>
            <a:r>
              <a:rPr lang="en-US" sz="2000" b="1" dirty="0"/>
              <a:t>ii)First name: text format</a:t>
            </a:r>
          </a:p>
          <a:p>
            <a:r>
              <a:rPr lang="en-US" sz="2000" b="1" dirty="0"/>
              <a:t>iii)Last name : text format </a:t>
            </a:r>
          </a:p>
          <a:p>
            <a:r>
              <a:rPr lang="en-US" sz="2000" b="1" dirty="0"/>
              <a:t>iv)Business unit: text format [BPC, CCDR, EW, MSC, NEL, PL, PYZ, SNG, TNS, WBL]</a:t>
            </a:r>
          </a:p>
          <a:p>
            <a:r>
              <a:rPr lang="en-US" sz="2000" b="1" dirty="0"/>
              <a:t>v)Employee status: text format [active, future start]</a:t>
            </a:r>
          </a:p>
          <a:p>
            <a:r>
              <a:rPr lang="en-US" sz="2000" b="1" dirty="0"/>
              <a:t>vi)Employee type: text format [ full-time, contract ]</a:t>
            </a:r>
          </a:p>
          <a:p>
            <a:r>
              <a:rPr lang="en-US" sz="2000" b="1" dirty="0"/>
              <a:t>vii)Employee class: text format [ </a:t>
            </a:r>
            <a:r>
              <a:rPr lang="en-US" sz="2000" b="1" dirty="0" err="1"/>
              <a:t>temperary</a:t>
            </a:r>
            <a:r>
              <a:rPr lang="en-US" sz="2000" b="1" dirty="0"/>
              <a:t>, part-time, full-time]</a:t>
            </a:r>
          </a:p>
          <a:p>
            <a:r>
              <a:rPr lang="en-US" sz="2000" b="1" dirty="0"/>
              <a:t>viii)Current employee rating: numerical values [1 to 5]</a:t>
            </a:r>
          </a:p>
          <a:p>
            <a:r>
              <a:rPr lang="en-US" sz="2000" b="1" dirty="0"/>
              <a:t>ix)Performance level: text format [low, med, high, very high]</a:t>
            </a:r>
          </a:p>
          <a:p>
            <a:r>
              <a:rPr lang="en-US" sz="2000" b="1" dirty="0"/>
              <a:t>x) Gender code: [male, female]</a:t>
            </a:r>
            <a:endParaRPr lang="en-IN" sz="2000"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4B7D3B07-CFD4-BD84-745F-8430856CBE96}"/>
              </a:ext>
            </a:extLst>
          </p:cNvPr>
          <p:cNvSpPr>
            <a:spLocks noGrp="1"/>
          </p:cNvSpPr>
          <p:nvPr>
            <p:ph type="body" idx="1"/>
          </p:nvPr>
        </p:nvSpPr>
        <p:spPr>
          <a:xfrm>
            <a:off x="533018" y="1298123"/>
            <a:ext cx="10972800" cy="2769989"/>
          </a:xfrm>
        </p:spPr>
        <p:txBody>
          <a:bodyPr/>
          <a:lstStyle/>
          <a:p>
            <a:r>
              <a:rPr lang="en-US" sz="2000" b="1" dirty="0"/>
              <a:t>Performance level formula used in the analysis:-</a:t>
            </a:r>
          </a:p>
          <a:p>
            <a:r>
              <a:rPr lang="en-US" sz="2000" b="1" dirty="0"/>
              <a:t>=IFS(Z8&gt;=5,"VERY HIGH",Z8&gt;=4,"HIGH",Z8&gt;=3,"MED","TRUE","LOW")</a:t>
            </a:r>
          </a:p>
          <a:p>
            <a:endParaRPr lang="en-US" sz="2000" b="1" dirty="0"/>
          </a:p>
          <a:p>
            <a:r>
              <a:rPr lang="en-US" sz="2000" b="1" dirty="0"/>
              <a:t>Predictive analytics: integrating predictive models to forecast future performance trends</a:t>
            </a:r>
          </a:p>
          <a:p>
            <a:r>
              <a:rPr lang="en-US" sz="2000" b="1" dirty="0"/>
              <a:t>Based on historical data, giving managers a proactive approach to workforce planning.</a:t>
            </a:r>
          </a:p>
          <a:p>
            <a:endParaRPr lang="en-US" sz="2000" b="1" dirty="0"/>
          </a:p>
          <a:p>
            <a:r>
              <a:rPr lang="en-US" sz="2000" b="1" dirty="0"/>
              <a:t>Automated Alerts: The tools can be set up to send automated alerts for critical performance </a:t>
            </a:r>
          </a:p>
          <a:p>
            <a:r>
              <a:rPr lang="en-US" sz="2000" b="1" dirty="0"/>
              <a:t>                            issued, ensuring that managers are immediately notified when attention is </a:t>
            </a:r>
          </a:p>
          <a:p>
            <a:r>
              <a:rPr lang="en-US" sz="2000" b="1" dirty="0"/>
              <a:t>                            needed.</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TotalTime>
  <Words>982</Words>
  <Application>Microsoft Office PowerPoint</Application>
  <PresentationFormat>Widescreen</PresentationFormat>
  <Paragraphs>115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Windows User</cp:lastModifiedBy>
  <cp:revision>14</cp:revision>
  <dcterms:created xsi:type="dcterms:W3CDTF">2024-03-29T15:07:22Z</dcterms:created>
  <dcterms:modified xsi:type="dcterms:W3CDTF">2024-09-07T15:13:31Z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