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5.jpg" ContentType="image/png"/>
  <Override PartName="/ppt/notesSlides/notesSlide7.xml" ContentType="application/vnd.openxmlformats-officedocument.presentationml.notesSlide+xml"/>
  <Override PartName="/ppt/media/image8.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1.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5" r:id="rId1"/>
  </p:sldMasterIdLst>
  <p:notesMasterIdLst>
    <p:notesMasterId r:id="rId17"/>
  </p:notesMasterIdLst>
  <p:sldIdLst>
    <p:sldId id="256" r:id="rId2"/>
    <p:sldId id="257" r:id="rId3"/>
    <p:sldId id="258" r:id="rId4"/>
    <p:sldId id="273" r:id="rId5"/>
    <p:sldId id="277" r:id="rId6"/>
    <p:sldId id="264" r:id="rId7"/>
    <p:sldId id="275" r:id="rId8"/>
    <p:sldId id="261" r:id="rId9"/>
    <p:sldId id="267" r:id="rId10"/>
    <p:sldId id="268" r:id="rId11"/>
    <p:sldId id="271" r:id="rId12"/>
    <p:sldId id="280" r:id="rId13"/>
    <p:sldId id="260" r:id="rId14"/>
    <p:sldId id="265" r:id="rId15"/>
    <p:sldId id="266" r:id="rId16"/>
  </p:sldIdLst>
  <p:sldSz cx="14630400" cy="8229600"/>
  <p:notesSz cx="8229600" cy="146304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Lora" panose="020B0604020202020204" charset="0"/>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5274" autoAdjust="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7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557656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63179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3985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96374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056199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479857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217424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52202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90411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2124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92623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235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16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816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687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67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57050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550385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15015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97796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08324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87957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4279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27754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12/2/2024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98618310"/>
      </p:ext>
    </p:extLst>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707383" y="2500414"/>
            <a:ext cx="7152152" cy="1716729"/>
          </a:xfrm>
          <a:prstGeom prst="rect">
            <a:avLst/>
          </a:prstGeom>
          <a:noFill/>
          <a:ln/>
        </p:spPr>
        <p:txBody>
          <a:bodyPr wrap="none" lIns="0" tIns="0" rIns="0" bIns="0" rtlCol="0" anchor="t"/>
          <a:lstStyle/>
          <a:p>
            <a:pPr marL="0" indent="0">
              <a:lnSpc>
                <a:spcPts val="7650"/>
              </a:lnSpc>
              <a:buNone/>
            </a:pPr>
            <a:r>
              <a:rPr lang="en-US" sz="7200" dirty="0">
                <a:solidFill>
                  <a:srgbClr val="FFC000"/>
                </a:solidFill>
                <a:latin typeface="Lora" pitchFamily="34" charset="0"/>
                <a:ea typeface="Lora" pitchFamily="34" charset="-122"/>
                <a:cs typeface="Lora" pitchFamily="34" charset="-120"/>
              </a:rPr>
              <a:t>Online Job </a:t>
            </a:r>
            <a:r>
              <a:rPr lang="en-US" sz="7200" dirty="0" smtClean="0">
                <a:solidFill>
                  <a:srgbClr val="FFC000"/>
                </a:solidFill>
                <a:latin typeface="Lora" pitchFamily="34" charset="0"/>
                <a:ea typeface="Lora" pitchFamily="34" charset="-122"/>
                <a:cs typeface="Lora" pitchFamily="34" charset="-120"/>
              </a:rPr>
              <a:t>Portal </a:t>
            </a:r>
          </a:p>
          <a:p>
            <a:pPr marL="0" indent="0">
              <a:lnSpc>
                <a:spcPts val="7650"/>
              </a:lnSpc>
              <a:buNone/>
            </a:pPr>
            <a:endParaRPr lang="en-US" sz="6100" dirty="0"/>
          </a:p>
        </p:txBody>
      </p:sp>
      <p:sp>
        <p:nvSpPr>
          <p:cNvPr id="4" name="Text 1"/>
          <p:cNvSpPr/>
          <p:nvPr/>
        </p:nvSpPr>
        <p:spPr>
          <a:xfrm>
            <a:off x="1207498" y="4451699"/>
            <a:ext cx="12732361" cy="1532096"/>
          </a:xfrm>
          <a:prstGeom prst="rect">
            <a:avLst/>
          </a:prstGeom>
          <a:noFill/>
          <a:ln/>
        </p:spPr>
        <p:txBody>
          <a:bodyPr wrap="square" lIns="0" tIns="0" rIns="0" bIns="0" rtlCol="0" anchor="t"/>
          <a:lstStyle/>
          <a:p>
            <a:pPr marL="0" indent="0" algn="just">
              <a:lnSpc>
                <a:spcPts val="3000"/>
              </a:lnSpc>
              <a:buNone/>
            </a:pPr>
            <a:r>
              <a:rPr lang="en-US" sz="2400" dirty="0">
                <a:solidFill>
                  <a:srgbClr val="D6E5EF"/>
                </a:solidFill>
                <a:latin typeface="Lora" panose="020B0604020202020204" charset="0"/>
                <a:ea typeface="Source Sans Pro" pitchFamily="34" charset="-122"/>
                <a:cs typeface="Arial" panose="020B0604020202020204" pitchFamily="34" charset="0"/>
              </a:rPr>
              <a:t>This project explores the design and development of an online job portal designed to connect job seekers and employers efficiently. The portal aims to streamline the recruitment process and provide a user-friendly platform for both parties.</a:t>
            </a:r>
            <a:endParaRPr lang="en-US" sz="2400" dirty="0">
              <a:latin typeface="Lora" panose="020B060402020202020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6823" y="1042682"/>
            <a:ext cx="397639" cy="704017"/>
          </a:xfrm>
          <a:prstGeom prst="rect">
            <a:avLst/>
          </a:prstGeom>
          <a:noFill/>
          <a:ln/>
        </p:spPr>
        <p:txBody>
          <a:bodyPr wrap="none" lIns="0" tIns="0" rIns="0" bIns="0" rtlCol="0" anchor="t"/>
          <a:lstStyle/>
          <a:p>
            <a:pPr marL="0" indent="0">
              <a:lnSpc>
                <a:spcPts val="5500"/>
              </a:lnSpc>
              <a:buNone/>
            </a:pPr>
            <a:r>
              <a:rPr lang="en-US" sz="4400" dirty="0" smtClean="0">
                <a:solidFill>
                  <a:srgbClr val="F98AC7"/>
                </a:solidFill>
                <a:latin typeface="Lora" pitchFamily="34" charset="0"/>
              </a:rPr>
              <a:t>     </a:t>
            </a:r>
            <a:r>
              <a:rPr lang="en-US" sz="4400" dirty="0" smtClean="0">
                <a:solidFill>
                  <a:srgbClr val="FFC000"/>
                </a:solidFill>
                <a:latin typeface="Lora" pitchFamily="34" charset="0"/>
              </a:rPr>
              <a:t>Job </a:t>
            </a:r>
            <a:r>
              <a:rPr lang="en-US" sz="4400" dirty="0" smtClean="0">
                <a:solidFill>
                  <a:srgbClr val="FFC000"/>
                </a:solidFill>
                <a:latin typeface="Lora" pitchFamily="34" charset="0"/>
              </a:rPr>
              <a:t>Description Page</a:t>
            </a:r>
            <a:endParaRPr lang="en-US" sz="4400" dirty="0">
              <a:solidFill>
                <a:srgbClr val="FFC000"/>
              </a:solidFill>
            </a:endParaRPr>
          </a:p>
        </p:txBody>
      </p:sp>
      <p:sp>
        <p:nvSpPr>
          <p:cNvPr id="4" name="Text 2"/>
          <p:cNvSpPr/>
          <p:nvPr/>
        </p:nvSpPr>
        <p:spPr>
          <a:xfrm>
            <a:off x="870381"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5" name="Text 3"/>
          <p:cNvSpPr/>
          <p:nvPr/>
        </p:nvSpPr>
        <p:spPr>
          <a:xfrm>
            <a:off x="837724" y="4594860"/>
            <a:ext cx="6185535"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6" name="Text 4"/>
          <p:cNvSpPr/>
          <p:nvPr/>
        </p:nvSpPr>
        <p:spPr>
          <a:xfrm>
            <a:off x="837724"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7" name="Text 5"/>
          <p:cNvSpPr/>
          <p:nvPr/>
        </p:nvSpPr>
        <p:spPr>
          <a:xfrm>
            <a:off x="837724" y="5528310"/>
            <a:ext cx="6185535"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8" name="Text 6"/>
          <p:cNvSpPr/>
          <p:nvPr/>
        </p:nvSpPr>
        <p:spPr>
          <a:xfrm>
            <a:off x="7614761" y="3536871"/>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9" name="Text 7"/>
          <p:cNvSpPr/>
          <p:nvPr/>
        </p:nvSpPr>
        <p:spPr>
          <a:xfrm>
            <a:off x="7614761"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0" name="Text 8"/>
          <p:cNvSpPr/>
          <p:nvPr/>
        </p:nvSpPr>
        <p:spPr>
          <a:xfrm>
            <a:off x="7614761" y="4594860"/>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1" name="Text 9"/>
          <p:cNvSpPr/>
          <p:nvPr/>
        </p:nvSpPr>
        <p:spPr>
          <a:xfrm>
            <a:off x="7614761"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2" name="Text 10"/>
          <p:cNvSpPr/>
          <p:nvPr/>
        </p:nvSpPr>
        <p:spPr>
          <a:xfrm>
            <a:off x="7614761" y="5528310"/>
            <a:ext cx="6185535" cy="383024"/>
          </a:xfrm>
          <a:prstGeom prst="rect">
            <a:avLst/>
          </a:prstGeom>
          <a:noFill/>
          <a:ln/>
        </p:spPr>
        <p:txBody>
          <a:bodyPr wrap="none" lIns="0" tIns="0" rIns="0" bIns="0" rtlCol="0" anchor="t"/>
          <a:lstStyle/>
          <a:p>
            <a:pPr algn="l">
              <a:lnSpc>
                <a:spcPts val="3000"/>
              </a:lnSpc>
              <a:buSzPct val="100000"/>
            </a:pPr>
            <a:endParaRPr lang="en-US" sz="185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23" y="1859611"/>
            <a:ext cx="7092611" cy="5073624"/>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474" y="1859610"/>
            <a:ext cx="6431208" cy="5192155"/>
          </a:xfrm>
          <a:prstGeom prst="rect">
            <a:avLst/>
          </a:prstGeom>
        </p:spPr>
      </p:pic>
      <p:sp>
        <p:nvSpPr>
          <p:cNvPr id="3" name="Rectangle 2"/>
          <p:cNvSpPr/>
          <p:nvPr/>
        </p:nvSpPr>
        <p:spPr>
          <a:xfrm>
            <a:off x="8216716" y="1010001"/>
            <a:ext cx="5583580" cy="769378"/>
          </a:xfrm>
          <a:prstGeom prst="rect">
            <a:avLst/>
          </a:prstGeom>
        </p:spPr>
        <p:txBody>
          <a:bodyPr wrap="none">
            <a:spAutoFit/>
          </a:bodyPr>
          <a:lstStyle/>
          <a:p>
            <a:pPr>
              <a:lnSpc>
                <a:spcPts val="5500"/>
              </a:lnSpc>
            </a:pPr>
            <a:r>
              <a:rPr lang="en-US" sz="4400" dirty="0">
                <a:solidFill>
                  <a:srgbClr val="FFC000"/>
                </a:solidFill>
                <a:latin typeface="Lora" pitchFamily="34" charset="0"/>
              </a:rPr>
              <a:t>Job Application Page</a:t>
            </a:r>
            <a:endParaRPr lang="en-US" sz="4400" dirty="0">
              <a:solidFill>
                <a:srgbClr val="FFC000"/>
              </a:solidFill>
            </a:endParaRPr>
          </a:p>
        </p:txBody>
      </p:sp>
    </p:spTree>
    <p:extLst>
      <p:ext uri="{BB962C8B-B14F-4D97-AF65-F5344CB8AC3E}">
        <p14:creationId xmlns:p14="http://schemas.microsoft.com/office/powerpoint/2010/main" val="1037303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7405" y="1005081"/>
            <a:ext cx="161065" cy="704017"/>
          </a:xfrm>
          <a:prstGeom prst="rect">
            <a:avLst/>
          </a:prstGeom>
          <a:noFill/>
          <a:ln/>
        </p:spPr>
        <p:txBody>
          <a:bodyPr wrap="none" lIns="0" tIns="0" rIns="0" bIns="0" rtlCol="0" anchor="t"/>
          <a:lstStyle/>
          <a:p>
            <a:pPr marL="0" indent="0">
              <a:lnSpc>
                <a:spcPts val="5500"/>
              </a:lnSpc>
              <a:buNone/>
            </a:pPr>
            <a:r>
              <a:rPr lang="en-US" sz="4400" dirty="0" smtClean="0">
                <a:solidFill>
                  <a:srgbClr val="F98AC7"/>
                </a:solidFill>
                <a:latin typeface="Lora" pitchFamily="34" charset="0"/>
              </a:rPr>
              <a:t> </a:t>
            </a:r>
            <a:r>
              <a:rPr lang="en-US" sz="4400" dirty="0" smtClean="0">
                <a:solidFill>
                  <a:srgbClr val="FFC000"/>
                </a:solidFill>
                <a:latin typeface="Lora" pitchFamily="34" charset="0"/>
              </a:rPr>
              <a:t>Application </a:t>
            </a:r>
            <a:r>
              <a:rPr lang="en-US" sz="4400" dirty="0" smtClean="0">
                <a:solidFill>
                  <a:srgbClr val="FFC000"/>
                </a:solidFill>
                <a:latin typeface="Lora" pitchFamily="34" charset="0"/>
              </a:rPr>
              <a:t>Preview Page</a:t>
            </a:r>
            <a:endParaRPr lang="en-US" sz="4400" dirty="0">
              <a:solidFill>
                <a:srgbClr val="FFC000"/>
              </a:solidFill>
            </a:endParaRPr>
          </a:p>
        </p:txBody>
      </p:sp>
      <p:sp>
        <p:nvSpPr>
          <p:cNvPr id="4" name="Text 2"/>
          <p:cNvSpPr/>
          <p:nvPr/>
        </p:nvSpPr>
        <p:spPr>
          <a:xfrm>
            <a:off x="870381"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5" name="Text 3"/>
          <p:cNvSpPr/>
          <p:nvPr/>
        </p:nvSpPr>
        <p:spPr>
          <a:xfrm>
            <a:off x="837724" y="4594860"/>
            <a:ext cx="6185535"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6" name="Text 4"/>
          <p:cNvSpPr/>
          <p:nvPr/>
        </p:nvSpPr>
        <p:spPr>
          <a:xfrm>
            <a:off x="837724"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7" name="Text 5"/>
          <p:cNvSpPr/>
          <p:nvPr/>
        </p:nvSpPr>
        <p:spPr>
          <a:xfrm>
            <a:off x="837724" y="5528310"/>
            <a:ext cx="6185535"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8" name="Text 6"/>
          <p:cNvSpPr/>
          <p:nvPr/>
        </p:nvSpPr>
        <p:spPr>
          <a:xfrm>
            <a:off x="7614761" y="3536871"/>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9" name="Text 7"/>
          <p:cNvSpPr/>
          <p:nvPr/>
        </p:nvSpPr>
        <p:spPr>
          <a:xfrm>
            <a:off x="7614761"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0" name="Text 8"/>
          <p:cNvSpPr/>
          <p:nvPr/>
        </p:nvSpPr>
        <p:spPr>
          <a:xfrm>
            <a:off x="7614761" y="4594860"/>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1" name="Text 9"/>
          <p:cNvSpPr/>
          <p:nvPr/>
        </p:nvSpPr>
        <p:spPr>
          <a:xfrm>
            <a:off x="7614761"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2" name="Text 10"/>
          <p:cNvSpPr/>
          <p:nvPr/>
        </p:nvSpPr>
        <p:spPr>
          <a:xfrm>
            <a:off x="7614761" y="5528310"/>
            <a:ext cx="6185535" cy="383024"/>
          </a:xfrm>
          <a:prstGeom prst="rect">
            <a:avLst/>
          </a:prstGeom>
          <a:noFill/>
          <a:ln/>
        </p:spPr>
        <p:txBody>
          <a:bodyPr wrap="none" lIns="0" tIns="0" rIns="0" bIns="0" rtlCol="0" anchor="t"/>
          <a:lstStyle/>
          <a:p>
            <a:pPr algn="l">
              <a:lnSpc>
                <a:spcPts val="3000"/>
              </a:lnSpc>
              <a:buSzPct val="100000"/>
            </a:pPr>
            <a:endParaRPr lang="en-US" sz="185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36" y="1709098"/>
            <a:ext cx="6448080" cy="560412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8404" y="1642671"/>
            <a:ext cx="6370257" cy="5670549"/>
          </a:xfrm>
          <a:prstGeom prst="rect">
            <a:avLst/>
          </a:prstGeom>
        </p:spPr>
      </p:pic>
      <p:sp>
        <p:nvSpPr>
          <p:cNvPr id="3" name="Rectangle 2"/>
          <p:cNvSpPr/>
          <p:nvPr/>
        </p:nvSpPr>
        <p:spPr>
          <a:xfrm>
            <a:off x="9022853" y="939720"/>
            <a:ext cx="4331635" cy="769378"/>
          </a:xfrm>
          <a:prstGeom prst="rect">
            <a:avLst/>
          </a:prstGeom>
        </p:spPr>
        <p:txBody>
          <a:bodyPr wrap="none">
            <a:spAutoFit/>
          </a:bodyPr>
          <a:lstStyle/>
          <a:p>
            <a:pPr>
              <a:lnSpc>
                <a:spcPts val="5500"/>
              </a:lnSpc>
            </a:pPr>
            <a:r>
              <a:rPr lang="en-US" sz="4400" dirty="0">
                <a:solidFill>
                  <a:srgbClr val="FFC000"/>
                </a:solidFill>
                <a:latin typeface="Lora" pitchFamily="34" charset="0"/>
              </a:rPr>
              <a:t>Mock Test Page</a:t>
            </a:r>
            <a:endParaRPr lang="en-US" sz="4400" dirty="0">
              <a:solidFill>
                <a:srgbClr val="FFC000"/>
              </a:solidFill>
            </a:endParaRPr>
          </a:p>
        </p:txBody>
      </p:sp>
    </p:spTree>
    <p:extLst>
      <p:ext uri="{BB962C8B-B14F-4D97-AF65-F5344CB8AC3E}">
        <p14:creationId xmlns:p14="http://schemas.microsoft.com/office/powerpoint/2010/main" val="453317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305783" y="44918"/>
            <a:ext cx="837402" cy="472241"/>
          </a:xfrm>
          <a:prstGeom prst="rect">
            <a:avLst/>
          </a:prstGeom>
          <a:noFill/>
          <a:ln/>
        </p:spPr>
        <p:txBody>
          <a:bodyPr wrap="none" lIns="0" tIns="0" rIns="0" bIns="0" rtlCol="0" anchor="t"/>
          <a:lstStyle/>
          <a:p>
            <a:pPr marL="0" indent="0">
              <a:lnSpc>
                <a:spcPts val="5500"/>
              </a:lnSpc>
              <a:buNone/>
            </a:pPr>
            <a:r>
              <a:rPr lang="en-US" sz="4400" dirty="0" smtClean="0">
                <a:solidFill>
                  <a:srgbClr val="F98AC7"/>
                </a:solidFill>
                <a:latin typeface="Lora" pitchFamily="34" charset="0"/>
              </a:rPr>
              <a:t>     </a:t>
            </a:r>
            <a:r>
              <a:rPr lang="en-US" sz="4400" dirty="0" smtClean="0">
                <a:solidFill>
                  <a:srgbClr val="FFC000"/>
                </a:solidFill>
                <a:latin typeface="Lora" pitchFamily="34" charset="0"/>
              </a:rPr>
              <a:t>Database </a:t>
            </a:r>
            <a:r>
              <a:rPr lang="en-US" sz="4400" dirty="0" smtClean="0">
                <a:solidFill>
                  <a:srgbClr val="FFC000"/>
                </a:solidFill>
                <a:latin typeface="Lora" pitchFamily="34" charset="0"/>
              </a:rPr>
              <a:t>Images</a:t>
            </a:r>
            <a:endParaRPr lang="en-US" sz="4400" dirty="0">
              <a:solidFill>
                <a:srgbClr val="FFC000"/>
              </a:solidFill>
            </a:endParaRPr>
          </a:p>
        </p:txBody>
      </p:sp>
      <p:sp>
        <p:nvSpPr>
          <p:cNvPr id="4" name="Text 2"/>
          <p:cNvSpPr/>
          <p:nvPr/>
        </p:nvSpPr>
        <p:spPr>
          <a:xfrm>
            <a:off x="870381"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5" name="Text 3"/>
          <p:cNvSpPr/>
          <p:nvPr/>
        </p:nvSpPr>
        <p:spPr>
          <a:xfrm>
            <a:off x="752796" y="321005"/>
            <a:ext cx="6185535" cy="383024"/>
          </a:xfrm>
          <a:prstGeom prst="rect">
            <a:avLst/>
          </a:prstGeom>
          <a:noFill/>
          <a:ln/>
        </p:spPr>
        <p:txBody>
          <a:bodyPr wrap="none" lIns="0" tIns="0" rIns="0" bIns="0" rtlCol="0" anchor="t"/>
          <a:lstStyle/>
          <a:p>
            <a:pPr>
              <a:lnSpc>
                <a:spcPts val="5500"/>
              </a:lnSpc>
            </a:pPr>
            <a:r>
              <a:rPr lang="en-US" sz="2400" dirty="0" smtClean="0">
                <a:solidFill>
                  <a:srgbClr val="FFC000"/>
                </a:solidFill>
                <a:latin typeface="Lora" pitchFamily="34" charset="0"/>
              </a:rPr>
              <a:t>Job Application Database</a:t>
            </a:r>
            <a:endParaRPr lang="en-US" sz="2400" dirty="0">
              <a:solidFill>
                <a:srgbClr val="FFC000"/>
              </a:solidFill>
            </a:endParaRPr>
          </a:p>
        </p:txBody>
      </p:sp>
      <p:sp>
        <p:nvSpPr>
          <p:cNvPr id="6" name="Text 4"/>
          <p:cNvSpPr/>
          <p:nvPr/>
        </p:nvSpPr>
        <p:spPr>
          <a:xfrm>
            <a:off x="837724"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7" name="Text 5"/>
          <p:cNvSpPr/>
          <p:nvPr/>
        </p:nvSpPr>
        <p:spPr>
          <a:xfrm>
            <a:off x="837724" y="5528310"/>
            <a:ext cx="6185535"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8" name="Text 6"/>
          <p:cNvSpPr/>
          <p:nvPr/>
        </p:nvSpPr>
        <p:spPr>
          <a:xfrm>
            <a:off x="7614761" y="3536871"/>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9" name="Text 7"/>
          <p:cNvSpPr/>
          <p:nvPr/>
        </p:nvSpPr>
        <p:spPr>
          <a:xfrm>
            <a:off x="7614761"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0" name="Text 8"/>
          <p:cNvSpPr/>
          <p:nvPr/>
        </p:nvSpPr>
        <p:spPr>
          <a:xfrm>
            <a:off x="7614761" y="4594860"/>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1" name="Text 9"/>
          <p:cNvSpPr/>
          <p:nvPr/>
        </p:nvSpPr>
        <p:spPr>
          <a:xfrm>
            <a:off x="7614761"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2" name="Text 10"/>
          <p:cNvSpPr/>
          <p:nvPr/>
        </p:nvSpPr>
        <p:spPr>
          <a:xfrm>
            <a:off x="10234185" y="3793657"/>
            <a:ext cx="6185535" cy="383024"/>
          </a:xfrm>
          <a:prstGeom prst="rect">
            <a:avLst/>
          </a:prstGeom>
          <a:noFill/>
          <a:ln/>
        </p:spPr>
        <p:txBody>
          <a:bodyPr wrap="none" lIns="0" tIns="0" rIns="0" bIns="0" rtlCol="0" anchor="t"/>
          <a:lstStyle/>
          <a:p>
            <a:pPr>
              <a:lnSpc>
                <a:spcPts val="5500"/>
              </a:lnSpc>
            </a:pPr>
            <a:r>
              <a:rPr lang="en-US" sz="2400" dirty="0">
                <a:solidFill>
                  <a:srgbClr val="FFC000"/>
                </a:solidFill>
                <a:latin typeface="Lora" pitchFamily="34" charset="0"/>
              </a:rPr>
              <a:t>About Us Page</a:t>
            </a:r>
            <a:endParaRPr lang="en-US" sz="2400" dirty="0">
              <a:solidFill>
                <a:srgbClr val="FFC0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8" y="956226"/>
            <a:ext cx="5041039" cy="296114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2506" y="1140322"/>
            <a:ext cx="4887790" cy="2844847"/>
          </a:xfrm>
          <a:prstGeom prst="rect">
            <a:avLst/>
          </a:prstGeom>
        </p:spPr>
      </p:pic>
      <p:sp>
        <p:nvSpPr>
          <p:cNvPr id="3" name="Rectangle 2"/>
          <p:cNvSpPr/>
          <p:nvPr/>
        </p:nvSpPr>
        <p:spPr>
          <a:xfrm>
            <a:off x="9644249" y="354506"/>
            <a:ext cx="4073551" cy="702115"/>
          </a:xfrm>
          <a:prstGeom prst="rect">
            <a:avLst/>
          </a:prstGeom>
        </p:spPr>
        <p:txBody>
          <a:bodyPr wrap="none">
            <a:spAutoFit/>
          </a:bodyPr>
          <a:lstStyle/>
          <a:p>
            <a:pPr>
              <a:lnSpc>
                <a:spcPts val="5500"/>
              </a:lnSpc>
            </a:pPr>
            <a:r>
              <a:rPr lang="en-US" sz="2400" dirty="0">
                <a:solidFill>
                  <a:srgbClr val="FFC000"/>
                </a:solidFill>
                <a:latin typeface="Lora" pitchFamily="34" charset="0"/>
              </a:rPr>
              <a:t>User Registration Database</a:t>
            </a:r>
            <a:endParaRPr lang="en-US" sz="2400" dirty="0">
              <a:solidFill>
                <a:srgbClr val="FFC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9" y="4395366"/>
            <a:ext cx="5041038" cy="3639433"/>
          </a:xfrm>
          <a:prstGeom prst="rect">
            <a:avLst/>
          </a:prstGeom>
        </p:spPr>
      </p:pic>
      <p:sp>
        <p:nvSpPr>
          <p:cNvPr id="16" name="Rectangle 15"/>
          <p:cNvSpPr/>
          <p:nvPr/>
        </p:nvSpPr>
        <p:spPr>
          <a:xfrm>
            <a:off x="1304483" y="3723994"/>
            <a:ext cx="2541080" cy="797654"/>
          </a:xfrm>
          <a:prstGeom prst="rect">
            <a:avLst/>
          </a:prstGeom>
        </p:spPr>
        <p:txBody>
          <a:bodyPr wrap="square">
            <a:spAutoFit/>
          </a:bodyPr>
          <a:lstStyle/>
          <a:p>
            <a:pPr>
              <a:lnSpc>
                <a:spcPts val="5500"/>
              </a:lnSpc>
            </a:pPr>
            <a:r>
              <a:rPr lang="en-US" sz="2400" dirty="0">
                <a:solidFill>
                  <a:srgbClr val="FFC000"/>
                </a:solidFill>
                <a:latin typeface="Lora" pitchFamily="34" charset="0"/>
              </a:rPr>
              <a:t>Contact Us Page</a:t>
            </a:r>
            <a:endParaRPr lang="en-US" sz="2400" dirty="0">
              <a:solidFill>
                <a:srgbClr val="FFC00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4185" y="4395366"/>
            <a:ext cx="2440093" cy="3656203"/>
          </a:xfrm>
          <a:prstGeom prst="rect">
            <a:avLst/>
          </a:prstGeom>
        </p:spPr>
      </p:pic>
    </p:spTree>
    <p:extLst>
      <p:ext uri="{BB962C8B-B14F-4D97-AF65-F5344CB8AC3E}">
        <p14:creationId xmlns:p14="http://schemas.microsoft.com/office/powerpoint/2010/main" val="1536049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3515761" y="704752"/>
            <a:ext cx="8001788" cy="1282303"/>
          </a:xfrm>
          <a:prstGeom prst="rect">
            <a:avLst/>
          </a:prstGeom>
          <a:noFill/>
          <a:ln/>
        </p:spPr>
        <p:txBody>
          <a:bodyPr wrap="square" lIns="0" tIns="0" rIns="0" bIns="0" rtlCol="0" anchor="t"/>
          <a:lstStyle/>
          <a:p>
            <a:pPr marL="0" indent="0">
              <a:lnSpc>
                <a:spcPts val="5000"/>
              </a:lnSpc>
              <a:buNone/>
            </a:pPr>
            <a:r>
              <a:rPr lang="en-US" sz="4000" dirty="0">
                <a:solidFill>
                  <a:srgbClr val="FFC000"/>
                </a:solidFill>
                <a:latin typeface="Lora" pitchFamily="34" charset="0"/>
                <a:ea typeface="Lora" pitchFamily="34" charset="-122"/>
                <a:cs typeface="Lora" pitchFamily="34" charset="-120"/>
              </a:rPr>
              <a:t>Conclusion and </a:t>
            </a:r>
            <a:r>
              <a:rPr lang="en-US" sz="4000" dirty="0" smtClean="0">
                <a:solidFill>
                  <a:srgbClr val="FFC000"/>
                </a:solidFill>
                <a:latin typeface="Lora" pitchFamily="34" charset="0"/>
                <a:ea typeface="Lora" pitchFamily="34" charset="-122"/>
                <a:cs typeface="Lora" pitchFamily="34" charset="-120"/>
              </a:rPr>
              <a:t>Future Roadmap</a:t>
            </a:r>
            <a:endParaRPr lang="en-US" sz="4000" dirty="0">
              <a:solidFill>
                <a:srgbClr val="FFC000"/>
              </a:solidFill>
            </a:endParaRPr>
          </a:p>
        </p:txBody>
      </p:sp>
      <p:pic>
        <p:nvPicPr>
          <p:cNvPr id="4" name="Image 1" descr="preencoded.png"/>
          <p:cNvPicPr>
            <a:picLocks noChangeAspect="1"/>
          </p:cNvPicPr>
          <p:nvPr/>
        </p:nvPicPr>
        <p:blipFill>
          <a:blip r:embed="rId3"/>
          <a:stretch>
            <a:fillRect/>
          </a:stretch>
        </p:blipFill>
        <p:spPr>
          <a:xfrm>
            <a:off x="1006025" y="1940719"/>
            <a:ext cx="1089898" cy="1743789"/>
          </a:xfrm>
          <a:prstGeom prst="rect">
            <a:avLst/>
          </a:prstGeom>
        </p:spPr>
      </p:pic>
      <p:sp>
        <p:nvSpPr>
          <p:cNvPr id="5" name="Text 1"/>
          <p:cNvSpPr/>
          <p:nvPr/>
        </p:nvSpPr>
        <p:spPr>
          <a:xfrm>
            <a:off x="2539601" y="2218418"/>
            <a:ext cx="2564487" cy="320516"/>
          </a:xfrm>
          <a:prstGeom prst="rect">
            <a:avLst/>
          </a:prstGeom>
          <a:noFill/>
          <a:ln/>
        </p:spPr>
        <p:txBody>
          <a:bodyPr wrap="none" lIns="0" tIns="0" rIns="0" bIns="0" rtlCol="0" anchor="t"/>
          <a:lstStyle/>
          <a:p>
            <a:pPr marL="0" indent="0" algn="l">
              <a:lnSpc>
                <a:spcPts val="2500"/>
              </a:lnSpc>
              <a:buNone/>
            </a:pPr>
            <a:r>
              <a:rPr lang="en-US" sz="3200" dirty="0">
                <a:solidFill>
                  <a:srgbClr val="D6E5EF"/>
                </a:solidFill>
                <a:latin typeface="Lora" pitchFamily="34" charset="0"/>
                <a:ea typeface="Lora" pitchFamily="34" charset="-122"/>
                <a:cs typeface="Lora" pitchFamily="34" charset="-120"/>
              </a:rPr>
              <a:t>Project Completion</a:t>
            </a:r>
            <a:endParaRPr lang="en-US" sz="3200" dirty="0"/>
          </a:p>
        </p:txBody>
      </p:sp>
      <p:sp>
        <p:nvSpPr>
          <p:cNvPr id="6" name="Text 2"/>
          <p:cNvSpPr/>
          <p:nvPr/>
        </p:nvSpPr>
        <p:spPr>
          <a:xfrm>
            <a:off x="2539601" y="2770297"/>
            <a:ext cx="7507913" cy="697468"/>
          </a:xfrm>
          <a:prstGeom prst="rect">
            <a:avLst/>
          </a:prstGeom>
          <a:noFill/>
          <a:ln/>
        </p:spPr>
        <p:txBody>
          <a:bodyPr wrap="square" lIns="0" tIns="0" rIns="0" bIns="0" rtlCol="0" anchor="t"/>
          <a:lstStyle/>
          <a:p>
            <a:pPr marL="0" indent="0" algn="just">
              <a:lnSpc>
                <a:spcPts val="2700"/>
              </a:lnSpc>
              <a:buNone/>
            </a:pPr>
            <a:r>
              <a:rPr lang="en-US" sz="2400" dirty="0">
                <a:solidFill>
                  <a:srgbClr val="D6E5EF"/>
                </a:solidFill>
                <a:latin typeface="Lora" panose="020B0604020202020204" charset="0"/>
                <a:ea typeface="Source Sans Pro" pitchFamily="34" charset="-122"/>
                <a:cs typeface="Arial" panose="020B0604020202020204" pitchFamily="34" charset="0"/>
              </a:rPr>
              <a:t>The online job portal will be a valuable resource for connecting job seekers and employers.</a:t>
            </a:r>
            <a:endParaRPr lang="en-US" sz="2400" dirty="0">
              <a:latin typeface="Lora" panose="020B0604020202020204" charset="0"/>
              <a:cs typeface="Arial" panose="020B0604020202020204" pitchFamily="34" charset="0"/>
            </a:endParaRPr>
          </a:p>
        </p:txBody>
      </p:sp>
      <p:pic>
        <p:nvPicPr>
          <p:cNvPr id="7" name="Image 2" descr="preencoded.png"/>
          <p:cNvPicPr>
            <a:picLocks noChangeAspect="1"/>
          </p:cNvPicPr>
          <p:nvPr/>
        </p:nvPicPr>
        <p:blipFill>
          <a:blip r:embed="rId4"/>
          <a:stretch>
            <a:fillRect/>
          </a:stretch>
        </p:blipFill>
        <p:spPr>
          <a:xfrm>
            <a:off x="995356" y="4047530"/>
            <a:ext cx="1089898" cy="1743789"/>
          </a:xfrm>
          <a:prstGeom prst="rect">
            <a:avLst/>
          </a:prstGeom>
        </p:spPr>
      </p:pic>
      <p:sp>
        <p:nvSpPr>
          <p:cNvPr id="8" name="Text 3"/>
          <p:cNvSpPr/>
          <p:nvPr/>
        </p:nvSpPr>
        <p:spPr>
          <a:xfrm>
            <a:off x="2539601" y="4185643"/>
            <a:ext cx="2628543" cy="320516"/>
          </a:xfrm>
          <a:prstGeom prst="rect">
            <a:avLst/>
          </a:prstGeom>
          <a:noFill/>
          <a:ln/>
        </p:spPr>
        <p:txBody>
          <a:bodyPr wrap="none" lIns="0" tIns="0" rIns="0" bIns="0" rtlCol="0" anchor="t"/>
          <a:lstStyle/>
          <a:p>
            <a:pPr marL="0" indent="0" algn="l">
              <a:lnSpc>
                <a:spcPts val="2500"/>
              </a:lnSpc>
              <a:buNone/>
            </a:pPr>
            <a:r>
              <a:rPr lang="en-US" sz="3200" dirty="0">
                <a:solidFill>
                  <a:srgbClr val="D6E5EF"/>
                </a:solidFill>
                <a:latin typeface="Lora" pitchFamily="34" charset="0"/>
                <a:ea typeface="Lora" pitchFamily="34" charset="-122"/>
                <a:cs typeface="Lora" pitchFamily="34" charset="-120"/>
              </a:rPr>
              <a:t>Future Enhancements</a:t>
            </a:r>
            <a:endParaRPr lang="en-US" sz="3200" dirty="0"/>
          </a:p>
        </p:txBody>
      </p:sp>
      <p:sp>
        <p:nvSpPr>
          <p:cNvPr id="9" name="Text 4"/>
          <p:cNvSpPr/>
          <p:nvPr/>
        </p:nvSpPr>
        <p:spPr>
          <a:xfrm>
            <a:off x="2539599" y="4613840"/>
            <a:ext cx="7842891" cy="697468"/>
          </a:xfrm>
          <a:prstGeom prst="rect">
            <a:avLst/>
          </a:prstGeom>
          <a:noFill/>
          <a:ln/>
        </p:spPr>
        <p:txBody>
          <a:bodyPr wrap="square" lIns="0" tIns="0" rIns="0" bIns="0" rtlCol="0" anchor="t"/>
          <a:lstStyle/>
          <a:p>
            <a:pPr marL="0" indent="0" algn="just">
              <a:lnSpc>
                <a:spcPts val="2700"/>
              </a:lnSpc>
              <a:buNone/>
            </a:pPr>
            <a:r>
              <a:rPr lang="en-US" sz="2400" dirty="0">
                <a:solidFill>
                  <a:srgbClr val="D6E5EF"/>
                </a:solidFill>
                <a:latin typeface="Lora" panose="020B0604020202020204" charset="0"/>
                <a:ea typeface="Source Sans Pro" pitchFamily="34" charset="-122"/>
                <a:cs typeface="Arial" panose="020B0604020202020204" pitchFamily="34" charset="0"/>
              </a:rPr>
              <a:t>Continued development, including advanced search features, AI-powered matching, and integration with social media platforms.</a:t>
            </a:r>
            <a:endParaRPr lang="en-US" sz="2400" dirty="0">
              <a:latin typeface="Lora" panose="020B0604020202020204" charset="0"/>
              <a:cs typeface="Arial" panose="020B0604020202020204" pitchFamily="34" charset="0"/>
            </a:endParaRPr>
          </a:p>
        </p:txBody>
      </p:sp>
      <p:pic>
        <p:nvPicPr>
          <p:cNvPr id="10" name="Image 3" descr="preencoded.png"/>
          <p:cNvPicPr>
            <a:picLocks noChangeAspect="1"/>
          </p:cNvPicPr>
          <p:nvPr/>
        </p:nvPicPr>
        <p:blipFill>
          <a:blip r:embed="rId5"/>
          <a:stretch>
            <a:fillRect/>
          </a:stretch>
        </p:blipFill>
        <p:spPr>
          <a:xfrm>
            <a:off x="1006025" y="6020215"/>
            <a:ext cx="1089898" cy="1743789"/>
          </a:xfrm>
          <a:prstGeom prst="rect">
            <a:avLst/>
          </a:prstGeom>
        </p:spPr>
      </p:pic>
      <p:sp>
        <p:nvSpPr>
          <p:cNvPr id="11" name="Text 5"/>
          <p:cNvSpPr/>
          <p:nvPr/>
        </p:nvSpPr>
        <p:spPr>
          <a:xfrm>
            <a:off x="2493309" y="6191250"/>
            <a:ext cx="2564487" cy="320516"/>
          </a:xfrm>
          <a:prstGeom prst="rect">
            <a:avLst/>
          </a:prstGeom>
          <a:noFill/>
          <a:ln/>
        </p:spPr>
        <p:txBody>
          <a:bodyPr wrap="none" lIns="0" tIns="0" rIns="0" bIns="0" rtlCol="0" anchor="t"/>
          <a:lstStyle/>
          <a:p>
            <a:pPr marL="0" indent="0" algn="l">
              <a:lnSpc>
                <a:spcPts val="2500"/>
              </a:lnSpc>
              <a:buNone/>
            </a:pPr>
            <a:r>
              <a:rPr lang="en-US" sz="3200" dirty="0">
                <a:solidFill>
                  <a:srgbClr val="D6E5EF"/>
                </a:solidFill>
                <a:latin typeface="Lora" pitchFamily="34" charset="0"/>
                <a:ea typeface="Lora" pitchFamily="34" charset="-122"/>
                <a:cs typeface="Lora" pitchFamily="34" charset="-120"/>
              </a:rPr>
              <a:t>Impact</a:t>
            </a:r>
            <a:endParaRPr lang="en-US" sz="3200" dirty="0"/>
          </a:p>
        </p:txBody>
      </p:sp>
      <p:sp>
        <p:nvSpPr>
          <p:cNvPr id="12" name="Text 6"/>
          <p:cNvSpPr/>
          <p:nvPr/>
        </p:nvSpPr>
        <p:spPr>
          <a:xfrm>
            <a:off x="2521135" y="6609122"/>
            <a:ext cx="7861355" cy="697468"/>
          </a:xfrm>
          <a:prstGeom prst="rect">
            <a:avLst/>
          </a:prstGeom>
          <a:noFill/>
          <a:ln/>
        </p:spPr>
        <p:txBody>
          <a:bodyPr wrap="square" lIns="0" tIns="0" rIns="0" bIns="0" rtlCol="0" anchor="t"/>
          <a:lstStyle/>
          <a:p>
            <a:pPr marL="0" indent="0" algn="just">
              <a:lnSpc>
                <a:spcPts val="2700"/>
              </a:lnSpc>
              <a:buNone/>
            </a:pPr>
            <a:r>
              <a:rPr lang="en-US" sz="2400" dirty="0">
                <a:solidFill>
                  <a:srgbClr val="D6E5EF"/>
                </a:solidFill>
                <a:latin typeface="Lora" panose="020B0604020202020204" charset="0"/>
                <a:ea typeface="Source Sans Pro" pitchFamily="34" charset="-122"/>
                <a:cs typeface="Arial" panose="020B0604020202020204" pitchFamily="34" charset="0"/>
              </a:rPr>
              <a:t>The project aims to contribute to a smoother and more efficient recruitment process for all stakeholders.</a:t>
            </a:r>
            <a:endParaRPr lang="en-US" sz="2400" dirty="0">
              <a:latin typeface="Lora" panose="020B060402020202020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075754" y="155745"/>
            <a:ext cx="7618333" cy="1282303"/>
          </a:xfrm>
          <a:prstGeom prst="rect">
            <a:avLst/>
          </a:prstGeom>
          <a:noFill/>
          <a:ln/>
        </p:spPr>
        <p:txBody>
          <a:bodyPr wrap="square" lIns="0" tIns="0" rIns="0" bIns="0" rtlCol="0" anchor="t"/>
          <a:lstStyle/>
          <a:p>
            <a:pPr marL="0" indent="0">
              <a:lnSpc>
                <a:spcPts val="5000"/>
              </a:lnSpc>
              <a:buNone/>
            </a:pPr>
            <a:r>
              <a:rPr lang="en-US" sz="4000" dirty="0" smtClean="0">
                <a:solidFill>
                  <a:srgbClr val="FFC000"/>
                </a:solidFill>
                <a:latin typeface="Lora" pitchFamily="34" charset="0"/>
              </a:rPr>
              <a:t>Team Members</a:t>
            </a:r>
            <a:endParaRPr lang="en-US" sz="4000" dirty="0">
              <a:solidFill>
                <a:srgbClr val="FFC000"/>
              </a:solidFill>
            </a:endParaRPr>
          </a:p>
        </p:txBody>
      </p:sp>
      <p:sp>
        <p:nvSpPr>
          <p:cNvPr id="8" name="Text 3"/>
          <p:cNvSpPr/>
          <p:nvPr/>
        </p:nvSpPr>
        <p:spPr>
          <a:xfrm>
            <a:off x="7666077" y="4265414"/>
            <a:ext cx="2628543" cy="320516"/>
          </a:xfrm>
          <a:prstGeom prst="rect">
            <a:avLst/>
          </a:prstGeom>
          <a:noFill/>
          <a:ln/>
        </p:spPr>
        <p:txBody>
          <a:bodyPr wrap="none" lIns="0" tIns="0" rIns="0" bIns="0" rtlCol="0" anchor="t"/>
          <a:lstStyle/>
          <a:p>
            <a:pPr marL="0" indent="0" algn="l">
              <a:lnSpc>
                <a:spcPts val="2500"/>
              </a:lnSpc>
              <a:buNone/>
            </a:pPr>
            <a:endParaRPr lang="en-US" sz="2000" dirty="0"/>
          </a:p>
        </p:txBody>
      </p:sp>
      <p:sp>
        <p:nvSpPr>
          <p:cNvPr id="12" name="Text 6"/>
          <p:cNvSpPr/>
          <p:nvPr/>
        </p:nvSpPr>
        <p:spPr>
          <a:xfrm>
            <a:off x="7666077" y="6460450"/>
            <a:ext cx="6201489" cy="697468"/>
          </a:xfrm>
          <a:prstGeom prst="rect">
            <a:avLst/>
          </a:prstGeom>
          <a:noFill/>
          <a:ln/>
        </p:spPr>
        <p:txBody>
          <a:bodyPr wrap="square" lIns="0" tIns="0" rIns="0" bIns="0" rtlCol="0" anchor="t"/>
          <a:lstStyle/>
          <a:p>
            <a:pPr>
              <a:lnSpc>
                <a:spcPts val="2500"/>
              </a:lnSpc>
            </a:pPr>
            <a:endParaRPr lang="en-US" dirty="0"/>
          </a:p>
        </p:txBody>
      </p:sp>
      <p:sp>
        <p:nvSpPr>
          <p:cNvPr id="13" name="Shape 1"/>
          <p:cNvSpPr/>
          <p:nvPr/>
        </p:nvSpPr>
        <p:spPr>
          <a:xfrm>
            <a:off x="604615" y="849086"/>
            <a:ext cx="45719" cy="6923314"/>
          </a:xfrm>
          <a:prstGeom prst="roundRect">
            <a:avLst>
              <a:gd name="adj" fmla="val 109587"/>
            </a:avLst>
          </a:prstGeom>
          <a:solidFill>
            <a:srgbClr val="5D606B"/>
          </a:solidFill>
          <a:ln/>
        </p:spPr>
      </p:sp>
      <p:sp>
        <p:nvSpPr>
          <p:cNvPr id="16" name="Shape 3"/>
          <p:cNvSpPr/>
          <p:nvPr/>
        </p:nvSpPr>
        <p:spPr>
          <a:xfrm>
            <a:off x="371880" y="1198544"/>
            <a:ext cx="501015" cy="501015"/>
          </a:xfrm>
          <a:prstGeom prst="roundRect">
            <a:avLst>
              <a:gd name="adj" fmla="val 6667"/>
            </a:avLst>
          </a:prstGeom>
          <a:solidFill>
            <a:srgbClr val="444752"/>
          </a:solidFill>
          <a:ln/>
        </p:spPr>
      </p:sp>
      <p:sp>
        <p:nvSpPr>
          <p:cNvPr id="17" name="Shape 3"/>
          <p:cNvSpPr/>
          <p:nvPr/>
        </p:nvSpPr>
        <p:spPr>
          <a:xfrm>
            <a:off x="392049" y="2316524"/>
            <a:ext cx="501015" cy="501015"/>
          </a:xfrm>
          <a:prstGeom prst="roundRect">
            <a:avLst>
              <a:gd name="adj" fmla="val 6667"/>
            </a:avLst>
          </a:prstGeom>
          <a:solidFill>
            <a:srgbClr val="444752"/>
          </a:solidFill>
          <a:ln/>
        </p:spPr>
      </p:sp>
      <p:sp>
        <p:nvSpPr>
          <p:cNvPr id="18" name="Shape 3"/>
          <p:cNvSpPr/>
          <p:nvPr/>
        </p:nvSpPr>
        <p:spPr>
          <a:xfrm>
            <a:off x="368042" y="3459299"/>
            <a:ext cx="501015" cy="501015"/>
          </a:xfrm>
          <a:prstGeom prst="roundRect">
            <a:avLst>
              <a:gd name="adj" fmla="val 6667"/>
            </a:avLst>
          </a:prstGeom>
          <a:solidFill>
            <a:srgbClr val="444752"/>
          </a:solidFill>
          <a:ln/>
        </p:spPr>
      </p:sp>
      <p:sp>
        <p:nvSpPr>
          <p:cNvPr id="19" name="Shape 3"/>
          <p:cNvSpPr/>
          <p:nvPr/>
        </p:nvSpPr>
        <p:spPr>
          <a:xfrm>
            <a:off x="361885" y="4571608"/>
            <a:ext cx="501015" cy="501015"/>
          </a:xfrm>
          <a:prstGeom prst="roundRect">
            <a:avLst>
              <a:gd name="adj" fmla="val 6667"/>
            </a:avLst>
          </a:prstGeom>
          <a:solidFill>
            <a:srgbClr val="444752"/>
          </a:solidFill>
          <a:ln/>
        </p:spPr>
      </p:sp>
      <p:sp>
        <p:nvSpPr>
          <p:cNvPr id="20" name="Shape 3"/>
          <p:cNvSpPr/>
          <p:nvPr/>
        </p:nvSpPr>
        <p:spPr>
          <a:xfrm>
            <a:off x="340412" y="5712719"/>
            <a:ext cx="501015" cy="501015"/>
          </a:xfrm>
          <a:prstGeom prst="roundRect">
            <a:avLst>
              <a:gd name="adj" fmla="val 6667"/>
            </a:avLst>
          </a:prstGeom>
          <a:solidFill>
            <a:srgbClr val="444752"/>
          </a:solidFill>
          <a:ln/>
        </p:spPr>
      </p:sp>
      <p:sp>
        <p:nvSpPr>
          <p:cNvPr id="2" name="Rectangle 1"/>
          <p:cNvSpPr/>
          <p:nvPr/>
        </p:nvSpPr>
        <p:spPr>
          <a:xfrm>
            <a:off x="470604" y="1264385"/>
            <a:ext cx="268022" cy="369332"/>
          </a:xfrm>
          <a:prstGeom prst="rect">
            <a:avLst/>
          </a:prstGeom>
        </p:spPr>
        <p:txBody>
          <a:bodyPr wrap="none">
            <a:spAutoFit/>
          </a:bodyPr>
          <a:lstStyle/>
          <a:p>
            <a:r>
              <a:rPr lang="en-US" dirty="0">
                <a:solidFill>
                  <a:srgbClr val="D6E5EF"/>
                </a:solidFill>
                <a:latin typeface="Lora" pitchFamily="34" charset="0"/>
                <a:ea typeface="Lora" pitchFamily="34" charset="-122"/>
                <a:cs typeface="Lora" pitchFamily="34" charset="-120"/>
              </a:rPr>
              <a:t>1</a:t>
            </a:r>
            <a:endParaRPr lang="en-IN" dirty="0"/>
          </a:p>
        </p:txBody>
      </p:sp>
      <p:sp>
        <p:nvSpPr>
          <p:cNvPr id="4" name="Rectangle 3"/>
          <p:cNvSpPr/>
          <p:nvPr/>
        </p:nvSpPr>
        <p:spPr>
          <a:xfrm>
            <a:off x="462553" y="2403183"/>
            <a:ext cx="308098" cy="369332"/>
          </a:xfrm>
          <a:prstGeom prst="rect">
            <a:avLst/>
          </a:prstGeom>
        </p:spPr>
        <p:txBody>
          <a:bodyPr wrap="none">
            <a:spAutoFit/>
          </a:bodyPr>
          <a:lstStyle/>
          <a:p>
            <a:r>
              <a:rPr lang="en-US" dirty="0">
                <a:solidFill>
                  <a:srgbClr val="D6E5EF"/>
                </a:solidFill>
                <a:latin typeface="Lora" pitchFamily="34" charset="0"/>
              </a:rPr>
              <a:t>2</a:t>
            </a:r>
            <a:endParaRPr lang="en-IN" dirty="0"/>
          </a:p>
        </p:txBody>
      </p:sp>
      <p:sp>
        <p:nvSpPr>
          <p:cNvPr id="6" name="Rectangle 5"/>
          <p:cNvSpPr/>
          <p:nvPr/>
        </p:nvSpPr>
        <p:spPr>
          <a:xfrm>
            <a:off x="436070" y="3542058"/>
            <a:ext cx="312906" cy="369332"/>
          </a:xfrm>
          <a:prstGeom prst="rect">
            <a:avLst/>
          </a:prstGeom>
        </p:spPr>
        <p:txBody>
          <a:bodyPr wrap="none">
            <a:spAutoFit/>
          </a:bodyPr>
          <a:lstStyle/>
          <a:p>
            <a:r>
              <a:rPr lang="en-US" dirty="0" smtClean="0">
                <a:solidFill>
                  <a:srgbClr val="D6E5EF"/>
                </a:solidFill>
                <a:latin typeface="Lora" pitchFamily="34" charset="0"/>
              </a:rPr>
              <a:t>3</a:t>
            </a:r>
            <a:endParaRPr lang="en-IN" dirty="0"/>
          </a:p>
        </p:txBody>
      </p:sp>
      <p:sp>
        <p:nvSpPr>
          <p:cNvPr id="7" name="Rectangle 6"/>
          <p:cNvSpPr/>
          <p:nvPr/>
        </p:nvSpPr>
        <p:spPr>
          <a:xfrm>
            <a:off x="470604" y="4683169"/>
            <a:ext cx="309700" cy="369332"/>
          </a:xfrm>
          <a:prstGeom prst="rect">
            <a:avLst/>
          </a:prstGeom>
        </p:spPr>
        <p:txBody>
          <a:bodyPr wrap="none">
            <a:spAutoFit/>
          </a:bodyPr>
          <a:lstStyle/>
          <a:p>
            <a:r>
              <a:rPr lang="en-US" dirty="0" smtClean="0">
                <a:solidFill>
                  <a:srgbClr val="D6E5EF"/>
                </a:solidFill>
                <a:latin typeface="Lora" pitchFamily="34" charset="0"/>
              </a:rPr>
              <a:t>4</a:t>
            </a:r>
            <a:endParaRPr lang="en-IN" dirty="0"/>
          </a:p>
        </p:txBody>
      </p:sp>
      <p:sp>
        <p:nvSpPr>
          <p:cNvPr id="10" name="Rectangle 9"/>
          <p:cNvSpPr/>
          <p:nvPr/>
        </p:nvSpPr>
        <p:spPr>
          <a:xfrm>
            <a:off x="449765" y="5801421"/>
            <a:ext cx="309700" cy="369332"/>
          </a:xfrm>
          <a:prstGeom prst="rect">
            <a:avLst/>
          </a:prstGeom>
        </p:spPr>
        <p:txBody>
          <a:bodyPr wrap="none">
            <a:spAutoFit/>
          </a:bodyPr>
          <a:lstStyle/>
          <a:p>
            <a:r>
              <a:rPr lang="en-US" dirty="0" smtClean="0">
                <a:solidFill>
                  <a:srgbClr val="D6E5EF"/>
                </a:solidFill>
                <a:latin typeface="Lora" pitchFamily="34" charset="0"/>
              </a:rPr>
              <a:t>5</a:t>
            </a:r>
            <a:endParaRPr lang="en-IN" dirty="0"/>
          </a:p>
        </p:txBody>
      </p:sp>
      <p:sp>
        <p:nvSpPr>
          <p:cNvPr id="21" name="Shape 2"/>
          <p:cNvSpPr/>
          <p:nvPr/>
        </p:nvSpPr>
        <p:spPr>
          <a:xfrm>
            <a:off x="853261" y="1426191"/>
            <a:ext cx="1327210" cy="45719"/>
          </a:xfrm>
          <a:prstGeom prst="roundRect">
            <a:avLst>
              <a:gd name="adj" fmla="val 109587"/>
            </a:avLst>
          </a:prstGeom>
          <a:solidFill>
            <a:srgbClr val="5D606B"/>
          </a:solidFill>
          <a:ln/>
        </p:spPr>
      </p:sp>
      <p:sp>
        <p:nvSpPr>
          <p:cNvPr id="22" name="Shape 2"/>
          <p:cNvSpPr/>
          <p:nvPr/>
        </p:nvSpPr>
        <p:spPr>
          <a:xfrm>
            <a:off x="884672" y="2541300"/>
            <a:ext cx="1321487" cy="45719"/>
          </a:xfrm>
          <a:prstGeom prst="roundRect">
            <a:avLst>
              <a:gd name="adj" fmla="val 109587"/>
            </a:avLst>
          </a:prstGeom>
          <a:solidFill>
            <a:srgbClr val="5D606B"/>
          </a:solidFill>
          <a:ln/>
        </p:spPr>
      </p:sp>
      <p:sp>
        <p:nvSpPr>
          <p:cNvPr id="23" name="Shape 2"/>
          <p:cNvSpPr/>
          <p:nvPr/>
        </p:nvSpPr>
        <p:spPr>
          <a:xfrm flipV="1">
            <a:off x="862900" y="3726724"/>
            <a:ext cx="1306204" cy="45719"/>
          </a:xfrm>
          <a:prstGeom prst="roundRect">
            <a:avLst>
              <a:gd name="adj" fmla="val 109587"/>
            </a:avLst>
          </a:prstGeom>
          <a:solidFill>
            <a:srgbClr val="5D606B"/>
          </a:solidFill>
          <a:ln/>
        </p:spPr>
      </p:sp>
      <p:sp>
        <p:nvSpPr>
          <p:cNvPr id="24" name="Shape 2"/>
          <p:cNvSpPr/>
          <p:nvPr/>
        </p:nvSpPr>
        <p:spPr>
          <a:xfrm>
            <a:off x="862733" y="4844976"/>
            <a:ext cx="1306371" cy="45719"/>
          </a:xfrm>
          <a:prstGeom prst="roundRect">
            <a:avLst>
              <a:gd name="adj" fmla="val 109587"/>
            </a:avLst>
          </a:prstGeom>
          <a:solidFill>
            <a:srgbClr val="5D606B"/>
          </a:solidFill>
          <a:ln/>
        </p:spPr>
      </p:sp>
      <p:sp>
        <p:nvSpPr>
          <p:cNvPr id="25" name="Shape 2"/>
          <p:cNvSpPr/>
          <p:nvPr/>
        </p:nvSpPr>
        <p:spPr>
          <a:xfrm>
            <a:off x="838168" y="5940368"/>
            <a:ext cx="1223515" cy="45719"/>
          </a:xfrm>
          <a:prstGeom prst="roundRect">
            <a:avLst>
              <a:gd name="adj" fmla="val 109587"/>
            </a:avLst>
          </a:prstGeom>
          <a:solidFill>
            <a:srgbClr val="5D606B"/>
          </a:solidFill>
          <a:ln/>
        </p:spPr>
      </p:sp>
      <p:sp>
        <p:nvSpPr>
          <p:cNvPr id="5" name="Rectangle 4"/>
          <p:cNvSpPr/>
          <p:nvPr/>
        </p:nvSpPr>
        <p:spPr>
          <a:xfrm>
            <a:off x="2627421" y="1320202"/>
            <a:ext cx="2896947" cy="440505"/>
          </a:xfrm>
          <a:prstGeom prst="rect">
            <a:avLst/>
          </a:prstGeom>
        </p:spPr>
        <p:txBody>
          <a:bodyPr wrap="none">
            <a:spAutoFit/>
          </a:bodyPr>
          <a:lstStyle/>
          <a:p>
            <a:pPr>
              <a:lnSpc>
                <a:spcPts val="2500"/>
              </a:lnSpc>
            </a:pPr>
            <a:r>
              <a:rPr lang="en-US" sz="3200" dirty="0" smtClean="0">
                <a:solidFill>
                  <a:srgbClr val="D6E5EF"/>
                </a:solidFill>
                <a:latin typeface="Lora" pitchFamily="34" charset="0"/>
              </a:rPr>
              <a:t>Omkar Bhesar</a:t>
            </a:r>
            <a:endParaRPr lang="en-US" sz="3200" dirty="0"/>
          </a:p>
        </p:txBody>
      </p:sp>
      <p:sp>
        <p:nvSpPr>
          <p:cNvPr id="9" name="Rectangle 8"/>
          <p:cNvSpPr/>
          <p:nvPr/>
        </p:nvSpPr>
        <p:spPr>
          <a:xfrm>
            <a:off x="2627421" y="2389934"/>
            <a:ext cx="2263761" cy="440505"/>
          </a:xfrm>
          <a:prstGeom prst="rect">
            <a:avLst/>
          </a:prstGeom>
        </p:spPr>
        <p:txBody>
          <a:bodyPr wrap="none">
            <a:spAutoFit/>
          </a:bodyPr>
          <a:lstStyle/>
          <a:p>
            <a:pPr>
              <a:lnSpc>
                <a:spcPts val="2500"/>
              </a:lnSpc>
            </a:pPr>
            <a:r>
              <a:rPr lang="en-US" sz="3200" dirty="0" smtClean="0">
                <a:solidFill>
                  <a:srgbClr val="D6E5EF"/>
                </a:solidFill>
                <a:latin typeface="Lora" pitchFamily="34" charset="0"/>
              </a:rPr>
              <a:t>Ram Dagar</a:t>
            </a:r>
            <a:endParaRPr lang="en-US" sz="3200" dirty="0"/>
          </a:p>
        </p:txBody>
      </p:sp>
      <p:sp>
        <p:nvSpPr>
          <p:cNvPr id="11" name="Rectangle 10"/>
          <p:cNvSpPr/>
          <p:nvPr/>
        </p:nvSpPr>
        <p:spPr>
          <a:xfrm>
            <a:off x="2627421" y="3562656"/>
            <a:ext cx="2743059" cy="440505"/>
          </a:xfrm>
          <a:prstGeom prst="rect">
            <a:avLst/>
          </a:prstGeom>
        </p:spPr>
        <p:txBody>
          <a:bodyPr wrap="none">
            <a:spAutoFit/>
          </a:bodyPr>
          <a:lstStyle/>
          <a:p>
            <a:pPr>
              <a:lnSpc>
                <a:spcPts val="2500"/>
              </a:lnSpc>
            </a:pPr>
            <a:r>
              <a:rPr lang="en-US" sz="3200" dirty="0" smtClean="0">
                <a:solidFill>
                  <a:srgbClr val="D6E5EF"/>
                </a:solidFill>
                <a:latin typeface="Lora" pitchFamily="34" charset="0"/>
              </a:rPr>
              <a:t>Hemesh Vasa</a:t>
            </a:r>
            <a:endParaRPr lang="en-US" sz="3200" dirty="0"/>
          </a:p>
        </p:txBody>
      </p:sp>
      <p:sp>
        <p:nvSpPr>
          <p:cNvPr id="14" name="Rectangle 13"/>
          <p:cNvSpPr/>
          <p:nvPr/>
        </p:nvSpPr>
        <p:spPr>
          <a:xfrm>
            <a:off x="2627421" y="4723971"/>
            <a:ext cx="2738250" cy="412934"/>
          </a:xfrm>
          <a:prstGeom prst="rect">
            <a:avLst/>
          </a:prstGeom>
        </p:spPr>
        <p:txBody>
          <a:bodyPr wrap="none">
            <a:spAutoFit/>
          </a:bodyPr>
          <a:lstStyle/>
          <a:p>
            <a:pPr>
              <a:lnSpc>
                <a:spcPts val="2500"/>
              </a:lnSpc>
            </a:pPr>
            <a:r>
              <a:rPr lang="en-US" sz="3200" dirty="0" smtClean="0">
                <a:solidFill>
                  <a:srgbClr val="D6E5EF"/>
                </a:solidFill>
                <a:latin typeface="Lora" pitchFamily="34" charset="0"/>
              </a:rPr>
              <a:t>Mahesh Gore</a:t>
            </a:r>
            <a:endParaRPr lang="en-US" sz="3200" dirty="0"/>
          </a:p>
        </p:txBody>
      </p:sp>
      <p:sp>
        <p:nvSpPr>
          <p:cNvPr id="15" name="Rectangle 14"/>
          <p:cNvSpPr/>
          <p:nvPr/>
        </p:nvSpPr>
        <p:spPr>
          <a:xfrm>
            <a:off x="2627421" y="5825271"/>
            <a:ext cx="2736647" cy="440505"/>
          </a:xfrm>
          <a:prstGeom prst="rect">
            <a:avLst/>
          </a:prstGeom>
        </p:spPr>
        <p:txBody>
          <a:bodyPr wrap="none">
            <a:spAutoFit/>
          </a:bodyPr>
          <a:lstStyle/>
          <a:p>
            <a:pPr>
              <a:lnSpc>
                <a:spcPts val="2500"/>
              </a:lnSpc>
            </a:pPr>
            <a:r>
              <a:rPr lang="en-US" sz="3200" dirty="0" smtClean="0">
                <a:solidFill>
                  <a:srgbClr val="D6E5EF"/>
                </a:solidFill>
                <a:latin typeface="Lora" pitchFamily="34" charset="0"/>
              </a:rPr>
              <a:t>Gogu Revathi</a:t>
            </a:r>
            <a:endParaRPr lang="en-US" sz="3200" dirty="0"/>
          </a:p>
        </p:txBody>
      </p:sp>
      <p:sp>
        <p:nvSpPr>
          <p:cNvPr id="26" name="Shape 3"/>
          <p:cNvSpPr/>
          <p:nvPr/>
        </p:nvSpPr>
        <p:spPr>
          <a:xfrm>
            <a:off x="363390" y="6756867"/>
            <a:ext cx="501015" cy="501015"/>
          </a:xfrm>
          <a:prstGeom prst="roundRect">
            <a:avLst>
              <a:gd name="adj" fmla="val 6667"/>
            </a:avLst>
          </a:prstGeom>
          <a:solidFill>
            <a:srgbClr val="444752"/>
          </a:solidFill>
          <a:ln/>
        </p:spPr>
      </p:sp>
      <p:sp>
        <p:nvSpPr>
          <p:cNvPr id="27" name="Rectangle 26"/>
          <p:cNvSpPr/>
          <p:nvPr/>
        </p:nvSpPr>
        <p:spPr>
          <a:xfrm>
            <a:off x="453534" y="6822708"/>
            <a:ext cx="317716" cy="369332"/>
          </a:xfrm>
          <a:prstGeom prst="rect">
            <a:avLst/>
          </a:prstGeom>
        </p:spPr>
        <p:txBody>
          <a:bodyPr wrap="none">
            <a:spAutoFit/>
          </a:bodyPr>
          <a:lstStyle/>
          <a:p>
            <a:r>
              <a:rPr lang="en-US" dirty="0" smtClean="0">
                <a:solidFill>
                  <a:srgbClr val="D6E5EF"/>
                </a:solidFill>
                <a:latin typeface="Lora" pitchFamily="34" charset="0"/>
              </a:rPr>
              <a:t>6</a:t>
            </a:r>
            <a:endParaRPr lang="en-IN" dirty="0"/>
          </a:p>
        </p:txBody>
      </p:sp>
      <p:sp>
        <p:nvSpPr>
          <p:cNvPr id="28" name="Shape 2"/>
          <p:cNvSpPr/>
          <p:nvPr/>
        </p:nvSpPr>
        <p:spPr>
          <a:xfrm>
            <a:off x="853261" y="6982371"/>
            <a:ext cx="1223515" cy="45719"/>
          </a:xfrm>
          <a:prstGeom prst="roundRect">
            <a:avLst>
              <a:gd name="adj" fmla="val 109587"/>
            </a:avLst>
          </a:prstGeom>
          <a:solidFill>
            <a:srgbClr val="5D606B"/>
          </a:solidFill>
          <a:ln/>
        </p:spPr>
      </p:sp>
      <p:sp>
        <p:nvSpPr>
          <p:cNvPr id="29" name="Rectangle 28"/>
          <p:cNvSpPr/>
          <p:nvPr/>
        </p:nvSpPr>
        <p:spPr>
          <a:xfrm>
            <a:off x="2627421" y="6733889"/>
            <a:ext cx="3203121" cy="440505"/>
          </a:xfrm>
          <a:prstGeom prst="rect">
            <a:avLst/>
          </a:prstGeom>
        </p:spPr>
        <p:txBody>
          <a:bodyPr wrap="none">
            <a:spAutoFit/>
          </a:bodyPr>
          <a:lstStyle/>
          <a:p>
            <a:pPr>
              <a:lnSpc>
                <a:spcPts val="2500"/>
              </a:lnSpc>
            </a:pPr>
            <a:r>
              <a:rPr lang="en-US" sz="3200" dirty="0" smtClean="0">
                <a:solidFill>
                  <a:srgbClr val="D6E5EF"/>
                </a:solidFill>
                <a:latin typeface="Lora" pitchFamily="34" charset="0"/>
              </a:rPr>
              <a:t>Kokkula</a:t>
            </a:r>
            <a:r>
              <a:rPr lang="en-US" sz="2400" dirty="0" smtClean="0">
                <a:solidFill>
                  <a:srgbClr val="D6E5EF"/>
                </a:solidFill>
                <a:latin typeface="Lora" pitchFamily="34" charset="0"/>
              </a:rPr>
              <a:t> </a:t>
            </a:r>
            <a:r>
              <a:rPr lang="en-US" sz="3200" dirty="0" smtClean="0">
                <a:solidFill>
                  <a:srgbClr val="D6E5EF"/>
                </a:solidFill>
                <a:latin typeface="Lora" pitchFamily="34" charset="0"/>
              </a:rPr>
              <a:t>Amulya</a:t>
            </a:r>
            <a:endParaRPr lang="en-US" sz="3200" dirty="0"/>
          </a:p>
        </p:txBody>
      </p:sp>
    </p:spTree>
    <p:extLst>
      <p:ext uri="{BB962C8B-B14F-4D97-AF65-F5344CB8AC3E}">
        <p14:creationId xmlns:p14="http://schemas.microsoft.com/office/powerpoint/2010/main" val="1525060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3131" y="3597798"/>
            <a:ext cx="6075680" cy="797654"/>
          </a:xfrm>
          <a:prstGeom prst="rect">
            <a:avLst/>
          </a:prstGeom>
        </p:spPr>
        <p:txBody>
          <a:bodyPr wrap="square">
            <a:spAutoFit/>
          </a:bodyPr>
          <a:lstStyle/>
          <a:p>
            <a:pPr>
              <a:lnSpc>
                <a:spcPts val="5500"/>
              </a:lnSpc>
            </a:pPr>
            <a:r>
              <a:rPr lang="en-US" dirty="0" smtClean="0">
                <a:solidFill>
                  <a:srgbClr val="F98AC7"/>
                </a:solidFill>
                <a:latin typeface="Lora" pitchFamily="34" charset="0"/>
                <a:ea typeface="Lora" pitchFamily="34" charset="-122"/>
                <a:cs typeface="Lora" pitchFamily="34" charset="-120"/>
              </a:rPr>
              <a:t>                       </a:t>
            </a:r>
            <a:r>
              <a:rPr lang="en-US" sz="4800" dirty="0" smtClean="0">
                <a:solidFill>
                  <a:srgbClr val="FFC000"/>
                </a:solidFill>
                <a:latin typeface="Lora" pitchFamily="34" charset="0"/>
                <a:ea typeface="Lora" pitchFamily="34" charset="-122"/>
                <a:cs typeface="Lora" pitchFamily="34" charset="-120"/>
              </a:rPr>
              <a:t>THANK YOU !</a:t>
            </a:r>
            <a:endParaRPr lang="en-US" sz="4800" dirty="0">
              <a:solidFill>
                <a:srgbClr val="FFC000"/>
              </a:solidFill>
            </a:endParaRPr>
          </a:p>
        </p:txBody>
      </p:sp>
    </p:spTree>
    <p:extLst>
      <p:ext uri="{BB962C8B-B14F-4D97-AF65-F5344CB8AC3E}">
        <p14:creationId xmlns:p14="http://schemas.microsoft.com/office/powerpoint/2010/main" val="2249237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3853299" y="424101"/>
            <a:ext cx="6756321" cy="704017"/>
          </a:xfrm>
          <a:prstGeom prst="rect">
            <a:avLst/>
          </a:prstGeom>
          <a:noFill/>
          <a:ln/>
        </p:spPr>
        <p:txBody>
          <a:bodyPr wrap="none" lIns="0" tIns="0" rIns="0" bIns="0" rtlCol="0" anchor="t"/>
          <a:lstStyle/>
          <a:p>
            <a:pPr marL="0" indent="0">
              <a:lnSpc>
                <a:spcPts val="5500"/>
              </a:lnSpc>
              <a:buNone/>
            </a:pPr>
            <a:r>
              <a:rPr lang="en-US" sz="4400" dirty="0">
                <a:solidFill>
                  <a:srgbClr val="FFC000"/>
                </a:solidFill>
                <a:latin typeface="Lora" pitchFamily="34" charset="0"/>
                <a:ea typeface="Lora" pitchFamily="34" charset="-122"/>
                <a:cs typeface="Lora" pitchFamily="34" charset="-120"/>
              </a:rPr>
              <a:t>Introduction to Job Portal</a:t>
            </a:r>
            <a:endParaRPr lang="en-US" sz="4400" dirty="0">
              <a:solidFill>
                <a:srgbClr val="FFC000"/>
              </a:solidFill>
            </a:endParaRPr>
          </a:p>
        </p:txBody>
      </p:sp>
      <p:sp>
        <p:nvSpPr>
          <p:cNvPr id="6" name="Text 3"/>
          <p:cNvSpPr/>
          <p:nvPr/>
        </p:nvSpPr>
        <p:spPr>
          <a:xfrm>
            <a:off x="1615559" y="2499003"/>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7" name="Text 4"/>
          <p:cNvSpPr/>
          <p:nvPr/>
        </p:nvSpPr>
        <p:spPr>
          <a:xfrm>
            <a:off x="1012865" y="2027933"/>
            <a:ext cx="11560135" cy="909219"/>
          </a:xfrm>
          <a:prstGeom prst="rect">
            <a:avLst/>
          </a:prstGeom>
          <a:noFill/>
          <a:ln/>
        </p:spPr>
        <p:txBody>
          <a:bodyPr wrap="square" lIns="0" tIns="0" rIns="0" bIns="0" rtlCol="0" anchor="t"/>
          <a:lstStyle/>
          <a:p>
            <a:pPr marL="342900" indent="-342900" algn="just">
              <a:lnSpc>
                <a:spcPts val="3000"/>
              </a:lnSpc>
              <a:buFont typeface="Wingdings" panose="05000000000000000000" pitchFamily="2" charset="2"/>
              <a:buChar char="q"/>
              <a:tabLst>
                <a:tab pos="11387138" algn="l"/>
              </a:tabLst>
            </a:pPr>
            <a:r>
              <a:rPr lang="en-US" sz="2400" dirty="0">
                <a:solidFill>
                  <a:srgbClr val="D6E5EF"/>
                </a:solidFill>
                <a:latin typeface="Lora" panose="020B0604020202020204" charset="0"/>
                <a:ea typeface="Source Sans Pro" pitchFamily="34" charset="-122"/>
                <a:cs typeface="Arial" panose="020B0604020202020204" pitchFamily="34" charset="0"/>
              </a:rPr>
              <a:t>Online job portals have revolutionized the recruitment industry by providing a centralized platform for job seekers and employers to connect.</a:t>
            </a:r>
            <a:endParaRPr lang="en-US" sz="2400" dirty="0">
              <a:latin typeface="Lora" panose="020B0604020202020204" charset="0"/>
              <a:cs typeface="Arial" panose="020B0604020202020204" pitchFamily="34" charset="0"/>
            </a:endParaRPr>
          </a:p>
        </p:txBody>
      </p:sp>
      <p:sp>
        <p:nvSpPr>
          <p:cNvPr id="9" name="Text 6"/>
          <p:cNvSpPr/>
          <p:nvPr/>
        </p:nvSpPr>
        <p:spPr>
          <a:xfrm>
            <a:off x="4870132" y="2599253"/>
            <a:ext cx="181570" cy="337899"/>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10" name="Text 7"/>
          <p:cNvSpPr/>
          <p:nvPr/>
        </p:nvSpPr>
        <p:spPr>
          <a:xfrm>
            <a:off x="5469494" y="2499003"/>
            <a:ext cx="2781878"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11" name="Text 8"/>
          <p:cNvSpPr/>
          <p:nvPr/>
        </p:nvSpPr>
        <p:spPr>
          <a:xfrm>
            <a:off x="974187" y="3461742"/>
            <a:ext cx="11511727" cy="1012287"/>
          </a:xfrm>
          <a:prstGeom prst="rect">
            <a:avLst/>
          </a:prstGeom>
          <a:noFill/>
          <a:ln/>
        </p:spPr>
        <p:txBody>
          <a:bodyPr wrap="square" lIns="0" tIns="0" rIns="0" bIns="0" rtlCol="0" anchor="t"/>
          <a:lstStyle/>
          <a:p>
            <a:pPr marL="342900" indent="-342900" algn="just">
              <a:lnSpc>
                <a:spcPts val="3000"/>
              </a:lnSpc>
              <a:buFont typeface="Wingdings" panose="05000000000000000000" pitchFamily="2" charset="2"/>
              <a:buChar char="q"/>
            </a:pPr>
            <a:r>
              <a:rPr lang="en-US" sz="2400" dirty="0">
                <a:solidFill>
                  <a:srgbClr val="D6E5EF"/>
                </a:solidFill>
                <a:latin typeface="Lora" panose="020B0604020202020204" charset="0"/>
                <a:ea typeface="Source Sans Pro" pitchFamily="34" charset="-122"/>
                <a:cs typeface="Arial" panose="020B0604020202020204" pitchFamily="34" charset="0"/>
              </a:rPr>
              <a:t>These portals typically offer a range of features such as job search, application tracking, and employer profiles.</a:t>
            </a:r>
            <a:endParaRPr lang="en-US" sz="2400" dirty="0">
              <a:latin typeface="Lora" panose="020B0604020202020204" charset="0"/>
              <a:cs typeface="Arial" panose="020B0604020202020204" pitchFamily="34" charset="0"/>
            </a:endParaRPr>
          </a:p>
        </p:txBody>
      </p:sp>
      <p:sp>
        <p:nvSpPr>
          <p:cNvPr id="13" name="Text 10"/>
          <p:cNvSpPr/>
          <p:nvPr/>
        </p:nvSpPr>
        <p:spPr>
          <a:xfrm>
            <a:off x="1012865" y="5901452"/>
            <a:ext cx="188238" cy="337899"/>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14" name="Text 11"/>
          <p:cNvSpPr/>
          <p:nvPr/>
        </p:nvSpPr>
        <p:spPr>
          <a:xfrm>
            <a:off x="1615559" y="5801201"/>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15" name="Text 12"/>
          <p:cNvSpPr/>
          <p:nvPr/>
        </p:nvSpPr>
        <p:spPr>
          <a:xfrm>
            <a:off x="974187" y="4873109"/>
            <a:ext cx="11511728" cy="766048"/>
          </a:xfrm>
          <a:prstGeom prst="rect">
            <a:avLst/>
          </a:prstGeom>
          <a:noFill/>
          <a:ln/>
        </p:spPr>
        <p:txBody>
          <a:bodyPr wrap="square" lIns="0" tIns="0" rIns="0" bIns="0" rtlCol="0" anchor="t"/>
          <a:lstStyle/>
          <a:p>
            <a:pPr marL="342900" indent="-342900" algn="just">
              <a:lnSpc>
                <a:spcPts val="3000"/>
              </a:lnSpc>
              <a:buFont typeface="Wingdings" panose="05000000000000000000" pitchFamily="2" charset="2"/>
              <a:buChar char="q"/>
            </a:pPr>
            <a:r>
              <a:rPr lang="en-US" sz="2400" dirty="0">
                <a:solidFill>
                  <a:srgbClr val="D6E5EF"/>
                </a:solidFill>
                <a:latin typeface="Lora" panose="020B0604020202020204" charset="0"/>
                <a:ea typeface="Source Sans Pro" pitchFamily="34" charset="-122"/>
                <a:cs typeface="Arial" panose="020B0604020202020204" pitchFamily="34" charset="0"/>
              </a:rPr>
              <a:t>A well-designed job portal prioritizes user experience, offering an intuitive interface and efficient functionality.</a:t>
            </a:r>
            <a:endParaRPr lang="en-US" sz="2400" dirty="0">
              <a:latin typeface="Lora" panose="020B0604020202020204" charset="0"/>
              <a:cs typeface="Arial" panose="020B0604020202020204" pitchFamily="34" charset="0"/>
            </a:endParaRPr>
          </a:p>
        </p:txBody>
      </p:sp>
      <p:sp>
        <p:nvSpPr>
          <p:cNvPr id="16" name="Rectangle 15"/>
          <p:cNvSpPr/>
          <p:nvPr/>
        </p:nvSpPr>
        <p:spPr>
          <a:xfrm>
            <a:off x="936172" y="6199592"/>
            <a:ext cx="11789228" cy="830997"/>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Lora" panose="020B0604020202020204" charset="0"/>
              </a:rPr>
              <a:t>The system boasts a wide range of job opportunities across various industries and locations.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86400" cy="8229600"/>
          </a:xfrm>
          <a:prstGeom prst="rect">
            <a:avLst/>
          </a:prstGeom>
        </p:spPr>
      </p:pic>
      <p:sp>
        <p:nvSpPr>
          <p:cNvPr id="3" name="Text 0"/>
          <p:cNvSpPr/>
          <p:nvPr/>
        </p:nvSpPr>
        <p:spPr>
          <a:xfrm>
            <a:off x="6265664" y="969526"/>
            <a:ext cx="5239464" cy="654963"/>
          </a:xfrm>
          <a:prstGeom prst="rect">
            <a:avLst/>
          </a:prstGeom>
          <a:noFill/>
          <a:ln/>
        </p:spPr>
        <p:txBody>
          <a:bodyPr wrap="none" lIns="0" tIns="0" rIns="0" bIns="0" rtlCol="0" anchor="t"/>
          <a:lstStyle/>
          <a:p>
            <a:pPr marL="0" indent="0">
              <a:lnSpc>
                <a:spcPts val="5150"/>
              </a:lnSpc>
              <a:buNone/>
            </a:pPr>
            <a:r>
              <a:rPr lang="en-US" sz="4100" dirty="0">
                <a:solidFill>
                  <a:srgbClr val="FFC000"/>
                </a:solidFill>
                <a:latin typeface="Lora" pitchFamily="34" charset="0"/>
                <a:ea typeface="Lora" pitchFamily="34" charset="-122"/>
                <a:cs typeface="Lora" pitchFamily="34" charset="-120"/>
              </a:rPr>
              <a:t>Project Overview</a:t>
            </a:r>
            <a:endParaRPr lang="en-US" sz="4100" dirty="0">
              <a:solidFill>
                <a:srgbClr val="FFC000"/>
              </a:solidFill>
            </a:endParaRPr>
          </a:p>
        </p:txBody>
      </p:sp>
      <p:sp>
        <p:nvSpPr>
          <p:cNvPr id="4" name="Shape 1"/>
          <p:cNvSpPr/>
          <p:nvPr/>
        </p:nvSpPr>
        <p:spPr>
          <a:xfrm>
            <a:off x="6584394" y="1958459"/>
            <a:ext cx="30480" cy="5301615"/>
          </a:xfrm>
          <a:prstGeom prst="roundRect">
            <a:avLst>
              <a:gd name="adj" fmla="val 109587"/>
            </a:avLst>
          </a:prstGeom>
          <a:solidFill>
            <a:srgbClr val="5D606B"/>
          </a:solidFill>
          <a:ln/>
        </p:spPr>
      </p:sp>
      <p:sp>
        <p:nvSpPr>
          <p:cNvPr id="5" name="Shape 2"/>
          <p:cNvSpPr/>
          <p:nvPr/>
        </p:nvSpPr>
        <p:spPr>
          <a:xfrm>
            <a:off x="6819662" y="2444234"/>
            <a:ext cx="779264" cy="30480"/>
          </a:xfrm>
          <a:prstGeom prst="roundRect">
            <a:avLst>
              <a:gd name="adj" fmla="val 109587"/>
            </a:avLst>
          </a:prstGeom>
          <a:solidFill>
            <a:srgbClr val="5D606B"/>
          </a:solidFill>
          <a:ln/>
        </p:spPr>
      </p:sp>
      <p:sp>
        <p:nvSpPr>
          <p:cNvPr id="6" name="Shape 3"/>
          <p:cNvSpPr/>
          <p:nvPr/>
        </p:nvSpPr>
        <p:spPr>
          <a:xfrm>
            <a:off x="6349127" y="2208967"/>
            <a:ext cx="501015" cy="501015"/>
          </a:xfrm>
          <a:prstGeom prst="roundRect">
            <a:avLst>
              <a:gd name="adj" fmla="val 6667"/>
            </a:avLst>
          </a:prstGeom>
          <a:solidFill>
            <a:srgbClr val="444752"/>
          </a:solidFill>
          <a:ln/>
        </p:spPr>
      </p:sp>
      <p:sp>
        <p:nvSpPr>
          <p:cNvPr id="7" name="Text 4"/>
          <p:cNvSpPr/>
          <p:nvPr/>
        </p:nvSpPr>
        <p:spPr>
          <a:xfrm>
            <a:off x="6542365" y="2302312"/>
            <a:ext cx="114419" cy="314325"/>
          </a:xfrm>
          <a:prstGeom prst="rect">
            <a:avLst/>
          </a:prstGeom>
          <a:noFill/>
          <a:ln/>
        </p:spPr>
        <p:txBody>
          <a:bodyPr wrap="none" lIns="0" tIns="0" rIns="0" bIns="0" rtlCol="0" anchor="t"/>
          <a:lstStyle/>
          <a:p>
            <a:pPr marL="0" indent="0" algn="ctr">
              <a:lnSpc>
                <a:spcPts val="2450"/>
              </a:lnSpc>
              <a:buNone/>
            </a:pPr>
            <a:r>
              <a:rPr lang="en-US" sz="2450" dirty="0">
                <a:solidFill>
                  <a:srgbClr val="D6E5EF"/>
                </a:solidFill>
                <a:latin typeface="Lora" pitchFamily="34" charset="0"/>
                <a:ea typeface="Lora" pitchFamily="34" charset="-122"/>
                <a:cs typeface="Lora" pitchFamily="34" charset="-120"/>
              </a:rPr>
              <a:t>1</a:t>
            </a:r>
            <a:endParaRPr lang="en-US" sz="2450" dirty="0"/>
          </a:p>
        </p:txBody>
      </p:sp>
      <p:sp>
        <p:nvSpPr>
          <p:cNvPr id="8" name="Text 5"/>
          <p:cNvSpPr/>
          <p:nvPr/>
        </p:nvSpPr>
        <p:spPr>
          <a:xfrm>
            <a:off x="7824311" y="2181106"/>
            <a:ext cx="2864644" cy="327422"/>
          </a:xfrm>
          <a:prstGeom prst="rect">
            <a:avLst/>
          </a:prstGeom>
          <a:noFill/>
          <a:ln/>
        </p:spPr>
        <p:txBody>
          <a:bodyPr wrap="none" lIns="0" tIns="0" rIns="0" bIns="0" rtlCol="0" anchor="t"/>
          <a:lstStyle/>
          <a:p>
            <a:pPr marL="0" indent="0" algn="l">
              <a:lnSpc>
                <a:spcPts val="2550"/>
              </a:lnSpc>
              <a:buNone/>
            </a:pPr>
            <a:r>
              <a:rPr lang="en-US" sz="2400" dirty="0">
                <a:solidFill>
                  <a:srgbClr val="D6E5EF"/>
                </a:solidFill>
                <a:latin typeface="Lora" pitchFamily="34" charset="0"/>
                <a:ea typeface="Lora" pitchFamily="34" charset="-122"/>
                <a:cs typeface="Lora" pitchFamily="34" charset="-120"/>
              </a:rPr>
              <a:t>Requirement Gathering</a:t>
            </a:r>
            <a:endParaRPr lang="en-US" sz="2400" dirty="0"/>
          </a:p>
        </p:txBody>
      </p:sp>
      <p:sp>
        <p:nvSpPr>
          <p:cNvPr id="9" name="Text 6"/>
          <p:cNvSpPr/>
          <p:nvPr/>
        </p:nvSpPr>
        <p:spPr>
          <a:xfrm>
            <a:off x="7824311" y="2642116"/>
            <a:ext cx="6026825" cy="712470"/>
          </a:xfrm>
          <a:prstGeom prst="rect">
            <a:avLst/>
          </a:prstGeom>
          <a:noFill/>
          <a:ln/>
        </p:spPr>
        <p:txBody>
          <a:bodyPr wrap="square" lIns="0" tIns="0" rIns="0" bIns="0" rtlCol="0" anchor="t"/>
          <a:lstStyle/>
          <a:p>
            <a:pPr marL="0" indent="0" algn="just">
              <a:lnSpc>
                <a:spcPts val="2800"/>
              </a:lnSpc>
              <a:buNone/>
            </a:pPr>
            <a:r>
              <a:rPr lang="en-US" dirty="0">
                <a:solidFill>
                  <a:srgbClr val="D6E5EF"/>
                </a:solidFill>
                <a:latin typeface="Lora" panose="020B0604020202020204" charset="0"/>
                <a:ea typeface="Source Sans Pro" pitchFamily="34" charset="-122"/>
                <a:cs typeface="Arial" panose="020B0604020202020204" pitchFamily="34" charset="0"/>
              </a:rPr>
              <a:t>Understanding the needs of both job seekers and employers to define key functionalities and features.</a:t>
            </a:r>
            <a:endParaRPr lang="en-US" dirty="0">
              <a:latin typeface="Lora" panose="020B0604020202020204" charset="0"/>
              <a:cs typeface="Arial" panose="020B0604020202020204" pitchFamily="34" charset="0"/>
            </a:endParaRPr>
          </a:p>
        </p:txBody>
      </p:sp>
      <p:sp>
        <p:nvSpPr>
          <p:cNvPr id="10" name="Shape 7"/>
          <p:cNvSpPr/>
          <p:nvPr/>
        </p:nvSpPr>
        <p:spPr>
          <a:xfrm>
            <a:off x="6819662" y="4285655"/>
            <a:ext cx="779264" cy="30480"/>
          </a:xfrm>
          <a:prstGeom prst="roundRect">
            <a:avLst>
              <a:gd name="adj" fmla="val 109587"/>
            </a:avLst>
          </a:prstGeom>
          <a:solidFill>
            <a:srgbClr val="5D606B"/>
          </a:solidFill>
          <a:ln/>
        </p:spPr>
      </p:sp>
      <p:sp>
        <p:nvSpPr>
          <p:cNvPr id="11" name="Shape 8"/>
          <p:cNvSpPr/>
          <p:nvPr/>
        </p:nvSpPr>
        <p:spPr>
          <a:xfrm>
            <a:off x="6349127" y="4050387"/>
            <a:ext cx="501015" cy="501015"/>
          </a:xfrm>
          <a:prstGeom prst="roundRect">
            <a:avLst>
              <a:gd name="adj" fmla="val 6667"/>
            </a:avLst>
          </a:prstGeom>
          <a:solidFill>
            <a:srgbClr val="444752"/>
          </a:solidFill>
          <a:ln/>
        </p:spPr>
      </p:sp>
      <p:sp>
        <p:nvSpPr>
          <p:cNvPr id="12" name="Text 9"/>
          <p:cNvSpPr/>
          <p:nvPr/>
        </p:nvSpPr>
        <p:spPr>
          <a:xfrm>
            <a:off x="6515219" y="4143732"/>
            <a:ext cx="168831" cy="314325"/>
          </a:xfrm>
          <a:prstGeom prst="rect">
            <a:avLst/>
          </a:prstGeom>
          <a:noFill/>
          <a:ln/>
        </p:spPr>
        <p:txBody>
          <a:bodyPr wrap="none" lIns="0" tIns="0" rIns="0" bIns="0" rtlCol="0" anchor="t"/>
          <a:lstStyle/>
          <a:p>
            <a:pPr marL="0" indent="0" algn="ctr">
              <a:lnSpc>
                <a:spcPts val="2450"/>
              </a:lnSpc>
              <a:buNone/>
            </a:pPr>
            <a:r>
              <a:rPr lang="en-US" sz="2450" dirty="0">
                <a:solidFill>
                  <a:srgbClr val="D6E5EF"/>
                </a:solidFill>
                <a:latin typeface="Lora" pitchFamily="34" charset="0"/>
                <a:ea typeface="Lora" pitchFamily="34" charset="-122"/>
                <a:cs typeface="Lora" pitchFamily="34" charset="-120"/>
              </a:rPr>
              <a:t>2</a:t>
            </a:r>
            <a:endParaRPr lang="en-US" sz="2450" dirty="0"/>
          </a:p>
        </p:txBody>
      </p:sp>
      <p:sp>
        <p:nvSpPr>
          <p:cNvPr id="13" name="Text 10"/>
          <p:cNvSpPr/>
          <p:nvPr/>
        </p:nvSpPr>
        <p:spPr>
          <a:xfrm>
            <a:off x="7824311" y="4022527"/>
            <a:ext cx="3048238" cy="327422"/>
          </a:xfrm>
          <a:prstGeom prst="rect">
            <a:avLst/>
          </a:prstGeom>
          <a:noFill/>
          <a:ln/>
        </p:spPr>
        <p:txBody>
          <a:bodyPr wrap="none" lIns="0" tIns="0" rIns="0" bIns="0" rtlCol="0" anchor="t"/>
          <a:lstStyle/>
          <a:p>
            <a:pPr marL="0" indent="0" algn="l">
              <a:lnSpc>
                <a:spcPts val="2550"/>
              </a:lnSpc>
              <a:buNone/>
            </a:pPr>
            <a:r>
              <a:rPr lang="en-US" sz="2400" dirty="0">
                <a:solidFill>
                  <a:srgbClr val="D6E5EF"/>
                </a:solidFill>
                <a:latin typeface="Lora" pitchFamily="34" charset="0"/>
                <a:ea typeface="Lora" pitchFamily="34" charset="-122"/>
                <a:cs typeface="Lora" pitchFamily="34" charset="-120"/>
              </a:rPr>
              <a:t>Design and Development</a:t>
            </a:r>
            <a:endParaRPr lang="en-US" sz="2400" dirty="0"/>
          </a:p>
        </p:txBody>
      </p:sp>
      <p:sp>
        <p:nvSpPr>
          <p:cNvPr id="14" name="Text 11"/>
          <p:cNvSpPr/>
          <p:nvPr/>
        </p:nvSpPr>
        <p:spPr>
          <a:xfrm>
            <a:off x="7824311" y="4483537"/>
            <a:ext cx="6026825" cy="712470"/>
          </a:xfrm>
          <a:prstGeom prst="rect">
            <a:avLst/>
          </a:prstGeom>
          <a:noFill/>
          <a:ln/>
        </p:spPr>
        <p:txBody>
          <a:bodyPr wrap="square" lIns="0" tIns="0" rIns="0" bIns="0" rtlCol="0" anchor="t"/>
          <a:lstStyle/>
          <a:p>
            <a:pPr marL="0" indent="0" algn="just">
              <a:lnSpc>
                <a:spcPts val="2800"/>
              </a:lnSpc>
              <a:buNone/>
            </a:pPr>
            <a:r>
              <a:rPr lang="en-US" dirty="0">
                <a:solidFill>
                  <a:srgbClr val="D6E5EF"/>
                </a:solidFill>
                <a:latin typeface="Lora" panose="020B0604020202020204" charset="0"/>
                <a:ea typeface="Source Sans Pro" pitchFamily="34" charset="-122"/>
                <a:cs typeface="Arial" panose="020B0604020202020204" pitchFamily="34" charset="0"/>
              </a:rPr>
              <a:t>Creating a user-friendly interface, implementing database management, and integrating relevant search functionalities</a:t>
            </a:r>
            <a:r>
              <a:rPr lang="en-US" dirty="0">
                <a:solidFill>
                  <a:srgbClr val="D6E5EF"/>
                </a:solidFill>
                <a:latin typeface="Lora" panose="020B0604020202020204" charset="0"/>
                <a:ea typeface="Source Sans Pro" pitchFamily="34" charset="-122"/>
                <a:cs typeface="Source Sans Pro" pitchFamily="34" charset="-120"/>
              </a:rPr>
              <a:t>.</a:t>
            </a:r>
            <a:endParaRPr lang="en-US" dirty="0">
              <a:latin typeface="Lora" panose="020B0604020202020204" charset="0"/>
            </a:endParaRPr>
          </a:p>
        </p:txBody>
      </p:sp>
      <p:sp>
        <p:nvSpPr>
          <p:cNvPr id="15" name="Shape 12"/>
          <p:cNvSpPr/>
          <p:nvPr/>
        </p:nvSpPr>
        <p:spPr>
          <a:xfrm>
            <a:off x="6819662" y="6127075"/>
            <a:ext cx="779264" cy="30480"/>
          </a:xfrm>
          <a:prstGeom prst="roundRect">
            <a:avLst>
              <a:gd name="adj" fmla="val 109587"/>
            </a:avLst>
          </a:prstGeom>
          <a:solidFill>
            <a:srgbClr val="5D606B"/>
          </a:solidFill>
          <a:ln/>
        </p:spPr>
      </p:sp>
      <p:sp>
        <p:nvSpPr>
          <p:cNvPr id="16" name="Shape 13"/>
          <p:cNvSpPr/>
          <p:nvPr/>
        </p:nvSpPr>
        <p:spPr>
          <a:xfrm>
            <a:off x="6349127" y="5891808"/>
            <a:ext cx="501015" cy="501015"/>
          </a:xfrm>
          <a:prstGeom prst="roundRect">
            <a:avLst>
              <a:gd name="adj" fmla="val 6667"/>
            </a:avLst>
          </a:prstGeom>
          <a:solidFill>
            <a:srgbClr val="444752"/>
          </a:solidFill>
          <a:ln/>
        </p:spPr>
      </p:sp>
      <p:sp>
        <p:nvSpPr>
          <p:cNvPr id="17" name="Text 14"/>
          <p:cNvSpPr/>
          <p:nvPr/>
        </p:nvSpPr>
        <p:spPr>
          <a:xfrm>
            <a:off x="6512004" y="5985153"/>
            <a:ext cx="175141" cy="314325"/>
          </a:xfrm>
          <a:prstGeom prst="rect">
            <a:avLst/>
          </a:prstGeom>
          <a:noFill/>
          <a:ln/>
        </p:spPr>
        <p:txBody>
          <a:bodyPr wrap="none" lIns="0" tIns="0" rIns="0" bIns="0" rtlCol="0" anchor="t"/>
          <a:lstStyle/>
          <a:p>
            <a:pPr marL="0" indent="0" algn="ctr">
              <a:lnSpc>
                <a:spcPts val="2450"/>
              </a:lnSpc>
              <a:buNone/>
            </a:pPr>
            <a:r>
              <a:rPr lang="en-US" sz="2450" dirty="0">
                <a:solidFill>
                  <a:srgbClr val="D6E5EF"/>
                </a:solidFill>
                <a:latin typeface="Lora" pitchFamily="34" charset="0"/>
                <a:ea typeface="Lora" pitchFamily="34" charset="-122"/>
                <a:cs typeface="Lora" pitchFamily="34" charset="-120"/>
              </a:rPr>
              <a:t>3</a:t>
            </a:r>
            <a:endParaRPr lang="en-US" sz="2450" dirty="0"/>
          </a:p>
        </p:txBody>
      </p:sp>
      <p:sp>
        <p:nvSpPr>
          <p:cNvPr id="18" name="Text 15"/>
          <p:cNvSpPr/>
          <p:nvPr/>
        </p:nvSpPr>
        <p:spPr>
          <a:xfrm>
            <a:off x="7824311" y="5863947"/>
            <a:ext cx="2973824" cy="327422"/>
          </a:xfrm>
          <a:prstGeom prst="rect">
            <a:avLst/>
          </a:prstGeom>
          <a:noFill/>
          <a:ln/>
        </p:spPr>
        <p:txBody>
          <a:bodyPr wrap="none" lIns="0" tIns="0" rIns="0" bIns="0" rtlCol="0" anchor="t"/>
          <a:lstStyle/>
          <a:p>
            <a:pPr marL="0" indent="0" algn="l">
              <a:lnSpc>
                <a:spcPts val="2550"/>
              </a:lnSpc>
              <a:buNone/>
            </a:pPr>
            <a:r>
              <a:rPr lang="en-US" sz="2400" dirty="0">
                <a:solidFill>
                  <a:srgbClr val="D6E5EF"/>
                </a:solidFill>
                <a:latin typeface="Lora" pitchFamily="34" charset="0"/>
                <a:ea typeface="Lora" pitchFamily="34" charset="-122"/>
                <a:cs typeface="Lora" pitchFamily="34" charset="-120"/>
              </a:rPr>
              <a:t>Testing and Deployment</a:t>
            </a:r>
            <a:endParaRPr lang="en-US" sz="2400" dirty="0"/>
          </a:p>
        </p:txBody>
      </p:sp>
      <p:sp>
        <p:nvSpPr>
          <p:cNvPr id="19" name="Text 16"/>
          <p:cNvSpPr/>
          <p:nvPr/>
        </p:nvSpPr>
        <p:spPr>
          <a:xfrm>
            <a:off x="7824311" y="6324957"/>
            <a:ext cx="6026825" cy="712470"/>
          </a:xfrm>
          <a:prstGeom prst="rect">
            <a:avLst/>
          </a:prstGeom>
          <a:noFill/>
          <a:ln/>
        </p:spPr>
        <p:txBody>
          <a:bodyPr wrap="square" lIns="0" tIns="0" rIns="0" bIns="0" rtlCol="0" anchor="t"/>
          <a:lstStyle/>
          <a:p>
            <a:pPr marL="0" indent="0" algn="just">
              <a:lnSpc>
                <a:spcPts val="2800"/>
              </a:lnSpc>
              <a:buNone/>
            </a:pPr>
            <a:r>
              <a:rPr lang="en-US" dirty="0">
                <a:solidFill>
                  <a:srgbClr val="D6E5EF"/>
                </a:solidFill>
                <a:latin typeface="Lora" panose="020B0604020202020204" charset="0"/>
                <a:ea typeface="Source Sans Pro" pitchFamily="34" charset="-122"/>
                <a:cs typeface="Arial" panose="020B0604020202020204" pitchFamily="34" charset="0"/>
              </a:rPr>
              <a:t>Rigorous testing to ensure the portal's functionality and user experience, followed by deployment to the live environment.</a:t>
            </a:r>
            <a:endParaRPr lang="en-US" dirty="0">
              <a:latin typeface="Lora" panose="020B060402020202020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600012" y="257342"/>
            <a:ext cx="5802562" cy="1028395"/>
          </a:xfrm>
          <a:prstGeom prst="rect">
            <a:avLst/>
          </a:prstGeom>
          <a:noFill/>
          <a:ln/>
        </p:spPr>
        <p:txBody>
          <a:bodyPr wrap="none" lIns="0" tIns="0" rIns="0" bIns="0" rtlCol="0" anchor="t"/>
          <a:lstStyle/>
          <a:p>
            <a:pPr marL="0" indent="0">
              <a:lnSpc>
                <a:spcPts val="7650"/>
              </a:lnSpc>
              <a:buNone/>
            </a:pPr>
            <a:r>
              <a:rPr lang="en-US" sz="6100" dirty="0" smtClean="0">
                <a:solidFill>
                  <a:srgbClr val="FFC000"/>
                </a:solidFill>
                <a:latin typeface="Lora" pitchFamily="34" charset="0"/>
                <a:ea typeface="Lora" pitchFamily="34" charset="-122"/>
                <a:cs typeface="Lora" pitchFamily="34" charset="-120"/>
              </a:rPr>
              <a:t>User Features </a:t>
            </a:r>
          </a:p>
          <a:p>
            <a:pPr marL="0" indent="0">
              <a:lnSpc>
                <a:spcPts val="7650"/>
              </a:lnSpc>
              <a:buNone/>
            </a:pPr>
            <a:endParaRPr lang="en-US" sz="6100" dirty="0"/>
          </a:p>
        </p:txBody>
      </p:sp>
      <p:sp>
        <p:nvSpPr>
          <p:cNvPr id="5" name="Shape 1"/>
          <p:cNvSpPr/>
          <p:nvPr/>
        </p:nvSpPr>
        <p:spPr>
          <a:xfrm>
            <a:off x="621198" y="1230086"/>
            <a:ext cx="45719" cy="6313714"/>
          </a:xfrm>
          <a:prstGeom prst="roundRect">
            <a:avLst>
              <a:gd name="adj" fmla="val 109587"/>
            </a:avLst>
          </a:prstGeom>
          <a:solidFill>
            <a:srgbClr val="5D606B"/>
          </a:solidFill>
          <a:ln/>
        </p:spPr>
      </p:sp>
      <p:sp>
        <p:nvSpPr>
          <p:cNvPr id="6" name="Shape 3"/>
          <p:cNvSpPr/>
          <p:nvPr/>
        </p:nvSpPr>
        <p:spPr>
          <a:xfrm>
            <a:off x="393549" y="1621138"/>
            <a:ext cx="501015" cy="501015"/>
          </a:xfrm>
          <a:prstGeom prst="roundRect">
            <a:avLst>
              <a:gd name="adj" fmla="val 6667"/>
            </a:avLst>
          </a:prstGeom>
          <a:solidFill>
            <a:srgbClr val="444752"/>
          </a:solidFill>
          <a:ln/>
        </p:spPr>
      </p:sp>
      <p:sp>
        <p:nvSpPr>
          <p:cNvPr id="8" name="Rectangle 7"/>
          <p:cNvSpPr/>
          <p:nvPr/>
        </p:nvSpPr>
        <p:spPr>
          <a:xfrm>
            <a:off x="484517" y="1660488"/>
            <a:ext cx="268022" cy="461665"/>
          </a:xfrm>
          <a:prstGeom prst="rect">
            <a:avLst/>
          </a:prstGeom>
        </p:spPr>
        <p:txBody>
          <a:bodyPr wrap="square">
            <a:spAutoFit/>
          </a:bodyPr>
          <a:lstStyle/>
          <a:p>
            <a:r>
              <a:rPr lang="en-US" sz="2400" dirty="0">
                <a:solidFill>
                  <a:srgbClr val="D6E5EF"/>
                </a:solidFill>
                <a:latin typeface="Lora" pitchFamily="34" charset="0"/>
                <a:ea typeface="Lora" pitchFamily="34" charset="-122"/>
                <a:cs typeface="Lora" pitchFamily="34" charset="-120"/>
              </a:rPr>
              <a:t>1</a:t>
            </a:r>
            <a:endParaRPr lang="en-IN" sz="2400" dirty="0"/>
          </a:p>
        </p:txBody>
      </p:sp>
      <p:sp>
        <p:nvSpPr>
          <p:cNvPr id="9" name="Shape 8"/>
          <p:cNvSpPr/>
          <p:nvPr/>
        </p:nvSpPr>
        <p:spPr>
          <a:xfrm>
            <a:off x="393548" y="2893729"/>
            <a:ext cx="501015" cy="501015"/>
          </a:xfrm>
          <a:prstGeom prst="roundRect">
            <a:avLst>
              <a:gd name="adj" fmla="val 6667"/>
            </a:avLst>
          </a:prstGeom>
          <a:solidFill>
            <a:srgbClr val="444752"/>
          </a:solidFill>
          <a:ln/>
        </p:spPr>
      </p:sp>
      <p:sp>
        <p:nvSpPr>
          <p:cNvPr id="10" name="Rectangle 9"/>
          <p:cNvSpPr/>
          <p:nvPr/>
        </p:nvSpPr>
        <p:spPr>
          <a:xfrm>
            <a:off x="461809" y="2900040"/>
            <a:ext cx="349776" cy="461665"/>
          </a:xfrm>
          <a:prstGeom prst="rect">
            <a:avLst/>
          </a:prstGeom>
        </p:spPr>
        <p:txBody>
          <a:bodyPr wrap="none">
            <a:spAutoFit/>
          </a:bodyPr>
          <a:lstStyle/>
          <a:p>
            <a:r>
              <a:rPr lang="en-US" sz="2400" dirty="0" smtClean="0">
                <a:solidFill>
                  <a:srgbClr val="D6E5EF"/>
                </a:solidFill>
                <a:latin typeface="Lora" pitchFamily="34" charset="0"/>
              </a:rPr>
              <a:t>2</a:t>
            </a:r>
            <a:endParaRPr lang="en-IN" sz="2400" dirty="0"/>
          </a:p>
        </p:txBody>
      </p:sp>
      <p:sp>
        <p:nvSpPr>
          <p:cNvPr id="11" name="Shape 8"/>
          <p:cNvSpPr/>
          <p:nvPr/>
        </p:nvSpPr>
        <p:spPr>
          <a:xfrm>
            <a:off x="393549" y="4071257"/>
            <a:ext cx="501015" cy="501015"/>
          </a:xfrm>
          <a:prstGeom prst="roundRect">
            <a:avLst>
              <a:gd name="adj" fmla="val 6667"/>
            </a:avLst>
          </a:prstGeom>
          <a:solidFill>
            <a:srgbClr val="444752"/>
          </a:solidFill>
          <a:ln/>
        </p:spPr>
      </p:sp>
      <p:sp>
        <p:nvSpPr>
          <p:cNvPr id="12" name="Rectangle 11"/>
          <p:cNvSpPr/>
          <p:nvPr/>
        </p:nvSpPr>
        <p:spPr>
          <a:xfrm>
            <a:off x="443104" y="4110607"/>
            <a:ext cx="356188" cy="461665"/>
          </a:xfrm>
          <a:prstGeom prst="rect">
            <a:avLst/>
          </a:prstGeom>
        </p:spPr>
        <p:txBody>
          <a:bodyPr wrap="none">
            <a:spAutoFit/>
          </a:bodyPr>
          <a:lstStyle/>
          <a:p>
            <a:r>
              <a:rPr lang="en-US" sz="2400" dirty="0" smtClean="0">
                <a:solidFill>
                  <a:srgbClr val="D6E5EF"/>
                </a:solidFill>
                <a:latin typeface="Lora" pitchFamily="34" charset="0"/>
              </a:rPr>
              <a:t>3</a:t>
            </a:r>
            <a:endParaRPr lang="en-IN" sz="2400" dirty="0"/>
          </a:p>
        </p:txBody>
      </p:sp>
      <p:sp>
        <p:nvSpPr>
          <p:cNvPr id="13" name="Shape 8"/>
          <p:cNvSpPr/>
          <p:nvPr/>
        </p:nvSpPr>
        <p:spPr>
          <a:xfrm>
            <a:off x="398184" y="5242474"/>
            <a:ext cx="501015" cy="501015"/>
          </a:xfrm>
          <a:prstGeom prst="roundRect">
            <a:avLst>
              <a:gd name="adj" fmla="val 6667"/>
            </a:avLst>
          </a:prstGeom>
          <a:solidFill>
            <a:srgbClr val="444752"/>
          </a:solidFill>
          <a:ln/>
        </p:spPr>
      </p:sp>
      <p:sp>
        <p:nvSpPr>
          <p:cNvPr id="14" name="Rectangle 13"/>
          <p:cNvSpPr/>
          <p:nvPr/>
        </p:nvSpPr>
        <p:spPr>
          <a:xfrm>
            <a:off x="442839" y="5281824"/>
            <a:ext cx="351378" cy="461665"/>
          </a:xfrm>
          <a:prstGeom prst="rect">
            <a:avLst/>
          </a:prstGeom>
        </p:spPr>
        <p:txBody>
          <a:bodyPr wrap="none">
            <a:spAutoFit/>
          </a:bodyPr>
          <a:lstStyle/>
          <a:p>
            <a:r>
              <a:rPr lang="en-US" sz="2400" dirty="0" smtClean="0">
                <a:solidFill>
                  <a:srgbClr val="D6E5EF"/>
                </a:solidFill>
                <a:latin typeface="Lora" pitchFamily="34" charset="0"/>
              </a:rPr>
              <a:t>4</a:t>
            </a:r>
            <a:endParaRPr lang="en-IN" sz="2400" dirty="0"/>
          </a:p>
        </p:txBody>
      </p:sp>
      <p:sp>
        <p:nvSpPr>
          <p:cNvPr id="15" name="Shape 8"/>
          <p:cNvSpPr/>
          <p:nvPr/>
        </p:nvSpPr>
        <p:spPr>
          <a:xfrm>
            <a:off x="377323" y="6521376"/>
            <a:ext cx="501015" cy="501015"/>
          </a:xfrm>
          <a:prstGeom prst="roundRect">
            <a:avLst>
              <a:gd name="adj" fmla="val 6667"/>
            </a:avLst>
          </a:prstGeom>
          <a:solidFill>
            <a:srgbClr val="444752"/>
          </a:solidFill>
          <a:ln/>
        </p:spPr>
      </p:sp>
      <p:sp>
        <p:nvSpPr>
          <p:cNvPr id="16" name="Rectangle 15"/>
          <p:cNvSpPr/>
          <p:nvPr/>
        </p:nvSpPr>
        <p:spPr>
          <a:xfrm>
            <a:off x="441235" y="6565968"/>
            <a:ext cx="352982" cy="461665"/>
          </a:xfrm>
          <a:prstGeom prst="rect">
            <a:avLst/>
          </a:prstGeom>
        </p:spPr>
        <p:txBody>
          <a:bodyPr wrap="square">
            <a:spAutoFit/>
          </a:bodyPr>
          <a:lstStyle/>
          <a:p>
            <a:r>
              <a:rPr lang="en-US" sz="2400" dirty="0" smtClean="0">
                <a:solidFill>
                  <a:srgbClr val="D6E5EF"/>
                </a:solidFill>
                <a:latin typeface="Lora" pitchFamily="34" charset="0"/>
              </a:rPr>
              <a:t>5</a:t>
            </a:r>
            <a:endParaRPr lang="en-IN" sz="2400" dirty="0"/>
          </a:p>
        </p:txBody>
      </p:sp>
      <p:sp>
        <p:nvSpPr>
          <p:cNvPr id="17" name="Shape 2"/>
          <p:cNvSpPr/>
          <p:nvPr/>
        </p:nvSpPr>
        <p:spPr>
          <a:xfrm>
            <a:off x="878338" y="1851521"/>
            <a:ext cx="779264" cy="45719"/>
          </a:xfrm>
          <a:prstGeom prst="roundRect">
            <a:avLst>
              <a:gd name="adj" fmla="val 109587"/>
            </a:avLst>
          </a:prstGeom>
          <a:solidFill>
            <a:srgbClr val="5D606B"/>
          </a:solidFill>
          <a:ln/>
        </p:spPr>
      </p:sp>
      <p:sp>
        <p:nvSpPr>
          <p:cNvPr id="18" name="Shape 2"/>
          <p:cNvSpPr/>
          <p:nvPr/>
        </p:nvSpPr>
        <p:spPr>
          <a:xfrm>
            <a:off x="899199" y="3118786"/>
            <a:ext cx="779264" cy="45719"/>
          </a:xfrm>
          <a:prstGeom prst="roundRect">
            <a:avLst>
              <a:gd name="adj" fmla="val 109587"/>
            </a:avLst>
          </a:prstGeom>
          <a:solidFill>
            <a:srgbClr val="5D606B"/>
          </a:solidFill>
          <a:ln/>
        </p:spPr>
      </p:sp>
      <p:sp>
        <p:nvSpPr>
          <p:cNvPr id="19" name="Shape 2"/>
          <p:cNvSpPr/>
          <p:nvPr/>
        </p:nvSpPr>
        <p:spPr>
          <a:xfrm>
            <a:off x="878338" y="4303369"/>
            <a:ext cx="779264" cy="30480"/>
          </a:xfrm>
          <a:prstGeom prst="roundRect">
            <a:avLst>
              <a:gd name="adj" fmla="val 109587"/>
            </a:avLst>
          </a:prstGeom>
          <a:solidFill>
            <a:srgbClr val="5D606B"/>
          </a:solidFill>
          <a:ln/>
        </p:spPr>
      </p:sp>
      <p:sp>
        <p:nvSpPr>
          <p:cNvPr id="20" name="Shape 2"/>
          <p:cNvSpPr/>
          <p:nvPr/>
        </p:nvSpPr>
        <p:spPr>
          <a:xfrm>
            <a:off x="901797" y="5561316"/>
            <a:ext cx="779264" cy="30480"/>
          </a:xfrm>
          <a:prstGeom prst="roundRect">
            <a:avLst>
              <a:gd name="adj" fmla="val 109587"/>
            </a:avLst>
          </a:prstGeom>
          <a:solidFill>
            <a:srgbClr val="5D606B"/>
          </a:solidFill>
          <a:ln/>
        </p:spPr>
      </p:sp>
      <p:sp>
        <p:nvSpPr>
          <p:cNvPr id="21" name="Shape 2"/>
          <p:cNvSpPr/>
          <p:nvPr/>
        </p:nvSpPr>
        <p:spPr>
          <a:xfrm>
            <a:off x="889931" y="6744197"/>
            <a:ext cx="779264" cy="45719"/>
          </a:xfrm>
          <a:prstGeom prst="roundRect">
            <a:avLst>
              <a:gd name="adj" fmla="val 109587"/>
            </a:avLst>
          </a:prstGeom>
          <a:solidFill>
            <a:srgbClr val="5D606B"/>
          </a:solidFill>
          <a:ln/>
        </p:spPr>
      </p:sp>
      <p:sp>
        <p:nvSpPr>
          <p:cNvPr id="23" name="Rectangle 22"/>
          <p:cNvSpPr/>
          <p:nvPr/>
        </p:nvSpPr>
        <p:spPr>
          <a:xfrm>
            <a:off x="1736648" y="1660488"/>
            <a:ext cx="3910233" cy="759182"/>
          </a:xfrm>
          <a:prstGeom prst="rect">
            <a:avLst/>
          </a:prstGeom>
        </p:spPr>
        <p:txBody>
          <a:bodyPr wrap="square">
            <a:spAutoFit/>
          </a:bodyPr>
          <a:lstStyle/>
          <a:p>
            <a:pPr>
              <a:lnSpc>
                <a:spcPts val="2550"/>
              </a:lnSpc>
            </a:pPr>
            <a:r>
              <a:rPr lang="en-US" sz="2400" dirty="0" smtClean="0">
                <a:solidFill>
                  <a:srgbClr val="D6E5EF"/>
                </a:solidFill>
                <a:latin typeface="Lora" pitchFamily="34" charset="0"/>
                <a:ea typeface="Lora" pitchFamily="34" charset="-122"/>
                <a:cs typeface="Lora" pitchFamily="34" charset="-120"/>
              </a:rPr>
              <a:t>Register and Create Profile</a:t>
            </a:r>
            <a:endParaRPr lang="en-US" sz="2400" dirty="0"/>
          </a:p>
        </p:txBody>
      </p:sp>
      <p:sp>
        <p:nvSpPr>
          <p:cNvPr id="24" name="Rectangle 23"/>
          <p:cNvSpPr/>
          <p:nvPr/>
        </p:nvSpPr>
        <p:spPr>
          <a:xfrm>
            <a:off x="1721746" y="2928766"/>
            <a:ext cx="4041491" cy="425758"/>
          </a:xfrm>
          <a:prstGeom prst="rect">
            <a:avLst/>
          </a:prstGeom>
        </p:spPr>
        <p:txBody>
          <a:bodyPr wrap="none">
            <a:spAutoFit/>
          </a:bodyPr>
          <a:lstStyle/>
          <a:p>
            <a:pPr>
              <a:lnSpc>
                <a:spcPts val="2550"/>
              </a:lnSpc>
            </a:pPr>
            <a:r>
              <a:rPr lang="en-US" sz="2400" dirty="0" smtClean="0">
                <a:solidFill>
                  <a:srgbClr val="D6E5EF"/>
                </a:solidFill>
                <a:latin typeface="Lora" pitchFamily="34" charset="0"/>
              </a:rPr>
              <a:t>Update Profile Information</a:t>
            </a:r>
            <a:endParaRPr lang="en-US" sz="2400" dirty="0"/>
          </a:p>
        </p:txBody>
      </p:sp>
      <p:sp>
        <p:nvSpPr>
          <p:cNvPr id="25" name="Rectangle 24"/>
          <p:cNvSpPr/>
          <p:nvPr/>
        </p:nvSpPr>
        <p:spPr>
          <a:xfrm>
            <a:off x="1736648" y="4128560"/>
            <a:ext cx="2948243" cy="425758"/>
          </a:xfrm>
          <a:prstGeom prst="rect">
            <a:avLst/>
          </a:prstGeom>
        </p:spPr>
        <p:txBody>
          <a:bodyPr wrap="none">
            <a:spAutoFit/>
          </a:bodyPr>
          <a:lstStyle/>
          <a:p>
            <a:pPr>
              <a:lnSpc>
                <a:spcPts val="2550"/>
              </a:lnSpc>
            </a:pPr>
            <a:r>
              <a:rPr lang="en-US" sz="2400" dirty="0" smtClean="0">
                <a:solidFill>
                  <a:srgbClr val="D6E5EF"/>
                </a:solidFill>
                <a:latin typeface="Lora" pitchFamily="34" charset="0"/>
              </a:rPr>
              <a:t>View Job Vacancies</a:t>
            </a:r>
            <a:endParaRPr lang="en-US" sz="2400" dirty="0"/>
          </a:p>
        </p:txBody>
      </p:sp>
      <p:sp>
        <p:nvSpPr>
          <p:cNvPr id="26" name="Rectangle 25"/>
          <p:cNvSpPr/>
          <p:nvPr/>
        </p:nvSpPr>
        <p:spPr>
          <a:xfrm>
            <a:off x="1743060" y="5378917"/>
            <a:ext cx="2941831" cy="425758"/>
          </a:xfrm>
          <a:prstGeom prst="rect">
            <a:avLst/>
          </a:prstGeom>
        </p:spPr>
        <p:txBody>
          <a:bodyPr wrap="none">
            <a:spAutoFit/>
          </a:bodyPr>
          <a:lstStyle/>
          <a:p>
            <a:pPr>
              <a:lnSpc>
                <a:spcPts val="2550"/>
              </a:lnSpc>
            </a:pPr>
            <a:r>
              <a:rPr lang="en-US" sz="2400" dirty="0" smtClean="0">
                <a:solidFill>
                  <a:srgbClr val="D6E5EF"/>
                </a:solidFill>
                <a:latin typeface="Lora" pitchFamily="34" charset="0"/>
              </a:rPr>
              <a:t>Apply For Positions</a:t>
            </a:r>
            <a:endParaRPr lang="en-US" sz="2400" dirty="0"/>
          </a:p>
        </p:txBody>
      </p:sp>
      <p:sp>
        <p:nvSpPr>
          <p:cNvPr id="27" name="Rectangle 26"/>
          <p:cNvSpPr/>
          <p:nvPr/>
        </p:nvSpPr>
        <p:spPr>
          <a:xfrm>
            <a:off x="1746298" y="6554177"/>
            <a:ext cx="3211135" cy="425758"/>
          </a:xfrm>
          <a:prstGeom prst="rect">
            <a:avLst/>
          </a:prstGeom>
        </p:spPr>
        <p:txBody>
          <a:bodyPr wrap="none">
            <a:spAutoFit/>
          </a:bodyPr>
          <a:lstStyle/>
          <a:p>
            <a:pPr>
              <a:lnSpc>
                <a:spcPts val="2550"/>
              </a:lnSpc>
            </a:pPr>
            <a:r>
              <a:rPr lang="en-US" sz="2400" dirty="0" smtClean="0">
                <a:solidFill>
                  <a:srgbClr val="D6E5EF"/>
                </a:solidFill>
                <a:latin typeface="Lora" pitchFamily="34" charset="0"/>
                <a:ea typeface="Lora" pitchFamily="34" charset="-122"/>
                <a:cs typeface="Lora" pitchFamily="34" charset="-120"/>
              </a:rPr>
              <a:t>Receive Notifications</a:t>
            </a:r>
            <a:endParaRPr lang="en-US" sz="2400" dirty="0"/>
          </a:p>
        </p:txBody>
      </p:sp>
    </p:spTree>
    <p:extLst>
      <p:ext uri="{BB962C8B-B14F-4D97-AF65-F5344CB8AC3E}">
        <p14:creationId xmlns:p14="http://schemas.microsoft.com/office/powerpoint/2010/main" val="714108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96158" y="557689"/>
            <a:ext cx="4680109" cy="584954"/>
          </a:xfrm>
          <a:prstGeom prst="rect">
            <a:avLst/>
          </a:prstGeom>
          <a:noFill/>
          <a:ln/>
        </p:spPr>
        <p:txBody>
          <a:bodyPr wrap="none" lIns="0" tIns="0" rIns="0" bIns="0" rtlCol="0" anchor="t"/>
          <a:lstStyle/>
          <a:p>
            <a:pPr marL="0" indent="0">
              <a:lnSpc>
                <a:spcPts val="4600"/>
              </a:lnSpc>
              <a:buNone/>
            </a:pPr>
            <a:r>
              <a:rPr lang="en-US" sz="3650" dirty="0">
                <a:solidFill>
                  <a:srgbClr val="FFC000"/>
                </a:solidFill>
                <a:latin typeface="Lora" pitchFamily="34" charset="0"/>
                <a:ea typeface="Lora" pitchFamily="34" charset="-122"/>
                <a:cs typeface="Lora" pitchFamily="34" charset="-120"/>
              </a:rPr>
              <a:t>Technology Stack</a:t>
            </a:r>
            <a:endParaRPr lang="en-US" sz="3650" dirty="0">
              <a:solidFill>
                <a:srgbClr val="FFC000"/>
              </a:solidFill>
            </a:endParaRPr>
          </a:p>
        </p:txBody>
      </p:sp>
      <p:sp>
        <p:nvSpPr>
          <p:cNvPr id="3" name="Text 1"/>
          <p:cNvSpPr/>
          <p:nvPr/>
        </p:nvSpPr>
        <p:spPr>
          <a:xfrm>
            <a:off x="696158" y="1639729"/>
            <a:ext cx="2505670" cy="292418"/>
          </a:xfrm>
          <a:prstGeom prst="rect">
            <a:avLst/>
          </a:prstGeom>
          <a:noFill/>
          <a:ln/>
        </p:spPr>
        <p:txBody>
          <a:bodyPr wrap="none" lIns="0" tIns="0" rIns="0" bIns="0" rtlCol="0" anchor="t"/>
          <a:lstStyle/>
          <a:p>
            <a:pPr marL="0" indent="0">
              <a:lnSpc>
                <a:spcPts val="2300"/>
              </a:lnSpc>
              <a:buNone/>
            </a:pPr>
            <a:r>
              <a:rPr lang="en-US" sz="2400" dirty="0">
                <a:solidFill>
                  <a:srgbClr val="FFC000"/>
                </a:solidFill>
                <a:latin typeface="Lora" pitchFamily="34" charset="0"/>
                <a:ea typeface="Lora" pitchFamily="34" charset="-122"/>
                <a:cs typeface="Lora" pitchFamily="34" charset="-120"/>
              </a:rPr>
              <a:t>Frontend Technologies</a:t>
            </a:r>
            <a:endParaRPr lang="en-US" sz="2400" dirty="0">
              <a:solidFill>
                <a:srgbClr val="FFC000"/>
              </a:solidFill>
            </a:endParaRPr>
          </a:p>
        </p:txBody>
      </p:sp>
      <p:sp>
        <p:nvSpPr>
          <p:cNvPr id="4" name="Shape 2"/>
          <p:cNvSpPr/>
          <p:nvPr/>
        </p:nvSpPr>
        <p:spPr>
          <a:xfrm>
            <a:off x="696158" y="2155865"/>
            <a:ext cx="4088606" cy="1525429"/>
          </a:xfrm>
          <a:prstGeom prst="roundRect">
            <a:avLst>
              <a:gd name="adj" fmla="val 1956"/>
            </a:avLst>
          </a:prstGeom>
          <a:solidFill>
            <a:srgbClr val="444752"/>
          </a:solidFill>
          <a:ln/>
        </p:spPr>
      </p:sp>
      <p:sp>
        <p:nvSpPr>
          <p:cNvPr id="5" name="Text 3"/>
          <p:cNvSpPr/>
          <p:nvPr/>
        </p:nvSpPr>
        <p:spPr>
          <a:xfrm>
            <a:off x="894993" y="2354699"/>
            <a:ext cx="2340054" cy="292418"/>
          </a:xfrm>
          <a:prstGeom prst="rect">
            <a:avLst/>
          </a:prstGeom>
          <a:noFill/>
          <a:ln/>
        </p:spPr>
        <p:txBody>
          <a:bodyPr wrap="none" lIns="0" tIns="0" rIns="0" bIns="0" rtlCol="0" anchor="t"/>
          <a:lstStyle/>
          <a:p>
            <a:pPr marL="0" indent="0">
              <a:lnSpc>
                <a:spcPts val="2300"/>
              </a:lnSpc>
              <a:buNone/>
            </a:pPr>
            <a:r>
              <a:rPr lang="en-US" sz="1800" dirty="0">
                <a:solidFill>
                  <a:srgbClr val="D6E5EF"/>
                </a:solidFill>
                <a:latin typeface="Lora" pitchFamily="34" charset="0"/>
                <a:ea typeface="Lora" pitchFamily="34" charset="-122"/>
                <a:cs typeface="Lora" pitchFamily="34" charset="-120"/>
              </a:rPr>
              <a:t>ReactJS</a:t>
            </a:r>
            <a:endParaRPr lang="en-US" sz="1800" dirty="0"/>
          </a:p>
        </p:txBody>
      </p:sp>
      <p:sp>
        <p:nvSpPr>
          <p:cNvPr id="6" name="Text 4"/>
          <p:cNvSpPr/>
          <p:nvPr/>
        </p:nvSpPr>
        <p:spPr>
          <a:xfrm>
            <a:off x="894993" y="2845951"/>
            <a:ext cx="3690937" cy="636508"/>
          </a:xfrm>
          <a:prstGeom prst="rect">
            <a:avLst/>
          </a:prstGeom>
          <a:noFill/>
          <a:ln/>
        </p:spPr>
        <p:txBody>
          <a:bodyPr wrap="square" lIns="0" tIns="0" rIns="0" bIns="0" rtlCol="0" anchor="t"/>
          <a:lstStyle/>
          <a:p>
            <a:pPr marL="0" indent="0">
              <a:lnSpc>
                <a:spcPts val="2500"/>
              </a:lnSpc>
              <a:buNone/>
            </a:pPr>
            <a:r>
              <a:rPr lang="en-US" sz="1550" dirty="0">
                <a:solidFill>
                  <a:srgbClr val="D6E5EF"/>
                </a:solidFill>
                <a:latin typeface="Lora" panose="020B0604020202020204" charset="0"/>
                <a:ea typeface="Source Sans Pro" pitchFamily="34" charset="-122"/>
                <a:cs typeface="Source Sans Pro" pitchFamily="34" charset="-120"/>
              </a:rPr>
              <a:t>Frontend framework for building a dynamic and responsive user interface</a:t>
            </a:r>
            <a:r>
              <a:rPr lang="en-US" sz="1550" dirty="0">
                <a:solidFill>
                  <a:srgbClr val="D6E5EF"/>
                </a:solidFill>
                <a:latin typeface="Source Sans Pro" pitchFamily="34" charset="0"/>
                <a:ea typeface="Source Sans Pro" pitchFamily="34" charset="-122"/>
                <a:cs typeface="Source Sans Pro" pitchFamily="34" charset="-120"/>
              </a:rPr>
              <a:t>.</a:t>
            </a:r>
            <a:endParaRPr lang="en-US" sz="1550" dirty="0"/>
          </a:p>
        </p:txBody>
      </p:sp>
      <p:sp>
        <p:nvSpPr>
          <p:cNvPr id="7" name="Shape 5"/>
          <p:cNvSpPr/>
          <p:nvPr/>
        </p:nvSpPr>
        <p:spPr>
          <a:xfrm>
            <a:off x="696157" y="3880127"/>
            <a:ext cx="4088606" cy="1843683"/>
          </a:xfrm>
          <a:prstGeom prst="roundRect">
            <a:avLst>
              <a:gd name="adj" fmla="val 1618"/>
            </a:avLst>
          </a:prstGeom>
          <a:solidFill>
            <a:srgbClr val="444752"/>
          </a:solidFill>
          <a:ln/>
        </p:spPr>
        <p:txBody>
          <a:bodyPr/>
          <a:lstStyle/>
          <a:p>
            <a:endParaRPr lang="en-IN" dirty="0"/>
          </a:p>
        </p:txBody>
      </p:sp>
      <p:sp>
        <p:nvSpPr>
          <p:cNvPr id="8" name="Text 6"/>
          <p:cNvSpPr/>
          <p:nvPr/>
        </p:nvSpPr>
        <p:spPr>
          <a:xfrm>
            <a:off x="894993" y="4078962"/>
            <a:ext cx="2742009" cy="292418"/>
          </a:xfrm>
          <a:prstGeom prst="rect">
            <a:avLst/>
          </a:prstGeom>
          <a:noFill/>
          <a:ln/>
        </p:spPr>
        <p:txBody>
          <a:bodyPr wrap="none" lIns="0" tIns="0" rIns="0" bIns="0" rtlCol="0" anchor="t"/>
          <a:lstStyle/>
          <a:p>
            <a:pPr marL="0" indent="0">
              <a:lnSpc>
                <a:spcPts val="2300"/>
              </a:lnSpc>
              <a:buNone/>
            </a:pPr>
            <a:r>
              <a:rPr lang="en-US" sz="1800" dirty="0">
                <a:solidFill>
                  <a:srgbClr val="D6E5EF"/>
                </a:solidFill>
                <a:latin typeface="Lora" pitchFamily="34" charset="0"/>
                <a:ea typeface="Lora" pitchFamily="34" charset="-122"/>
                <a:cs typeface="Lora" pitchFamily="34" charset="-120"/>
              </a:rPr>
              <a:t>TypeScript Mantine Core</a:t>
            </a:r>
            <a:endParaRPr lang="en-US" sz="1800" dirty="0"/>
          </a:p>
        </p:txBody>
      </p:sp>
      <p:sp>
        <p:nvSpPr>
          <p:cNvPr id="9" name="Text 7"/>
          <p:cNvSpPr/>
          <p:nvPr/>
        </p:nvSpPr>
        <p:spPr>
          <a:xfrm>
            <a:off x="894993" y="4475677"/>
            <a:ext cx="3690937" cy="954762"/>
          </a:xfrm>
          <a:prstGeom prst="rect">
            <a:avLst/>
          </a:prstGeom>
          <a:noFill/>
          <a:ln/>
        </p:spPr>
        <p:txBody>
          <a:bodyPr wrap="square" lIns="0" tIns="0" rIns="0" bIns="0" rtlCol="0" anchor="t"/>
          <a:lstStyle/>
          <a:p>
            <a:pPr marL="0" indent="0">
              <a:lnSpc>
                <a:spcPts val="2500"/>
              </a:lnSpc>
              <a:buNone/>
            </a:pPr>
            <a:r>
              <a:rPr lang="en-US" sz="1550" dirty="0" smtClean="0">
                <a:solidFill>
                  <a:srgbClr val="D6E5EF"/>
                </a:solidFill>
                <a:latin typeface="Lora" panose="020B0604020202020204" charset="0"/>
                <a:ea typeface="Source Sans Pro" pitchFamily="34" charset="-122"/>
                <a:cs typeface="Source Sans Pro" pitchFamily="34" charset="-120"/>
              </a:rPr>
              <a:t>Framework used for building type-safe and maintainable frontend code. Provides a set of ready-to-use components</a:t>
            </a:r>
            <a:r>
              <a:rPr lang="en-US" sz="1550" dirty="0" smtClean="0">
                <a:solidFill>
                  <a:srgbClr val="D6E5EF"/>
                </a:solidFill>
                <a:latin typeface="Source Sans Pro" pitchFamily="34" charset="0"/>
                <a:ea typeface="Source Sans Pro" pitchFamily="34" charset="-122"/>
                <a:cs typeface="Source Sans Pro" pitchFamily="34" charset="-120"/>
              </a:rPr>
              <a:t>.</a:t>
            </a:r>
            <a:endParaRPr lang="en-US" sz="1550" dirty="0"/>
          </a:p>
        </p:txBody>
      </p:sp>
      <p:sp>
        <p:nvSpPr>
          <p:cNvPr id="10" name="Shape 8"/>
          <p:cNvSpPr/>
          <p:nvPr/>
        </p:nvSpPr>
        <p:spPr>
          <a:xfrm>
            <a:off x="696158" y="5922645"/>
            <a:ext cx="4088606" cy="1525429"/>
          </a:xfrm>
          <a:prstGeom prst="roundRect">
            <a:avLst>
              <a:gd name="adj" fmla="val 1956"/>
            </a:avLst>
          </a:prstGeom>
          <a:solidFill>
            <a:srgbClr val="444752"/>
          </a:solidFill>
          <a:ln/>
        </p:spPr>
      </p:sp>
      <p:sp>
        <p:nvSpPr>
          <p:cNvPr id="11" name="Text 9"/>
          <p:cNvSpPr/>
          <p:nvPr/>
        </p:nvSpPr>
        <p:spPr>
          <a:xfrm>
            <a:off x="894993" y="6121479"/>
            <a:ext cx="2340054" cy="292418"/>
          </a:xfrm>
          <a:prstGeom prst="rect">
            <a:avLst/>
          </a:prstGeom>
          <a:noFill/>
          <a:ln/>
        </p:spPr>
        <p:txBody>
          <a:bodyPr wrap="none" lIns="0" tIns="0" rIns="0" bIns="0" rtlCol="0" anchor="t"/>
          <a:lstStyle/>
          <a:p>
            <a:pPr marL="0" indent="0">
              <a:lnSpc>
                <a:spcPts val="2300"/>
              </a:lnSpc>
              <a:buNone/>
            </a:pPr>
            <a:r>
              <a:rPr lang="en-US" sz="1800" dirty="0">
                <a:solidFill>
                  <a:srgbClr val="D6E5EF"/>
                </a:solidFill>
                <a:latin typeface="Lora" pitchFamily="34" charset="0"/>
                <a:ea typeface="Lora" pitchFamily="34" charset="-122"/>
                <a:cs typeface="Lora" pitchFamily="34" charset="-120"/>
              </a:rPr>
              <a:t>CSS</a:t>
            </a:r>
            <a:endParaRPr lang="en-US" sz="1800" dirty="0"/>
          </a:p>
        </p:txBody>
      </p:sp>
      <p:sp>
        <p:nvSpPr>
          <p:cNvPr id="12" name="Text 10"/>
          <p:cNvSpPr/>
          <p:nvPr/>
        </p:nvSpPr>
        <p:spPr>
          <a:xfrm>
            <a:off x="894992" y="6456793"/>
            <a:ext cx="3690937" cy="636508"/>
          </a:xfrm>
          <a:prstGeom prst="rect">
            <a:avLst/>
          </a:prstGeom>
          <a:noFill/>
          <a:ln/>
        </p:spPr>
        <p:txBody>
          <a:bodyPr wrap="square" lIns="0" tIns="0" rIns="0" bIns="0" rtlCol="0" anchor="t"/>
          <a:lstStyle/>
          <a:p>
            <a:pPr marL="0" indent="0">
              <a:lnSpc>
                <a:spcPts val="2500"/>
              </a:lnSpc>
              <a:buNone/>
            </a:pPr>
            <a:r>
              <a:rPr lang="en-US" sz="1550" dirty="0">
                <a:solidFill>
                  <a:srgbClr val="D6E5EF"/>
                </a:solidFill>
                <a:latin typeface="Lora" panose="020B0604020202020204" charset="0"/>
                <a:ea typeface="Source Sans Pro" pitchFamily="34" charset="-122"/>
                <a:cs typeface="Source Sans Pro" pitchFamily="34" charset="-120"/>
              </a:rPr>
              <a:t>Styling language used to enhance the visual appeal and responsiveness of the frontend.</a:t>
            </a:r>
            <a:endParaRPr lang="en-US" sz="1550" dirty="0">
              <a:latin typeface="Lora" panose="020B0604020202020204" charset="0"/>
            </a:endParaRPr>
          </a:p>
        </p:txBody>
      </p:sp>
      <p:sp>
        <p:nvSpPr>
          <p:cNvPr id="13" name="Text 11"/>
          <p:cNvSpPr/>
          <p:nvPr/>
        </p:nvSpPr>
        <p:spPr>
          <a:xfrm>
            <a:off x="5277683" y="1639729"/>
            <a:ext cx="2427565" cy="292418"/>
          </a:xfrm>
          <a:prstGeom prst="rect">
            <a:avLst/>
          </a:prstGeom>
          <a:noFill/>
          <a:ln/>
        </p:spPr>
        <p:txBody>
          <a:bodyPr wrap="none" lIns="0" tIns="0" rIns="0" bIns="0" rtlCol="0" anchor="t"/>
          <a:lstStyle/>
          <a:p>
            <a:pPr marL="0" indent="0">
              <a:lnSpc>
                <a:spcPts val="2300"/>
              </a:lnSpc>
              <a:buNone/>
            </a:pPr>
            <a:r>
              <a:rPr lang="en-US" sz="2400" dirty="0">
                <a:solidFill>
                  <a:srgbClr val="FFC000"/>
                </a:solidFill>
                <a:latin typeface="Lora" pitchFamily="34" charset="0"/>
                <a:ea typeface="Lora" pitchFamily="34" charset="-122"/>
                <a:cs typeface="Lora" pitchFamily="34" charset="-120"/>
              </a:rPr>
              <a:t>Backend Technologies</a:t>
            </a:r>
            <a:endParaRPr lang="en-US" sz="2400" dirty="0">
              <a:solidFill>
                <a:srgbClr val="FFC000"/>
              </a:solidFill>
            </a:endParaRPr>
          </a:p>
        </p:txBody>
      </p:sp>
      <p:sp>
        <p:nvSpPr>
          <p:cNvPr id="14" name="Shape 12"/>
          <p:cNvSpPr/>
          <p:nvPr/>
        </p:nvSpPr>
        <p:spPr>
          <a:xfrm>
            <a:off x="5277683" y="2155865"/>
            <a:ext cx="4088606" cy="1843683"/>
          </a:xfrm>
          <a:prstGeom prst="roundRect">
            <a:avLst>
              <a:gd name="adj" fmla="val 1618"/>
            </a:avLst>
          </a:prstGeom>
          <a:solidFill>
            <a:srgbClr val="444752"/>
          </a:solidFill>
          <a:ln/>
        </p:spPr>
      </p:sp>
      <p:sp>
        <p:nvSpPr>
          <p:cNvPr id="15" name="Text 13"/>
          <p:cNvSpPr/>
          <p:nvPr/>
        </p:nvSpPr>
        <p:spPr>
          <a:xfrm>
            <a:off x="5476518" y="2354699"/>
            <a:ext cx="3069193" cy="292418"/>
          </a:xfrm>
          <a:prstGeom prst="rect">
            <a:avLst/>
          </a:prstGeom>
          <a:noFill/>
          <a:ln/>
        </p:spPr>
        <p:txBody>
          <a:bodyPr wrap="none" lIns="0" tIns="0" rIns="0" bIns="0" rtlCol="0" anchor="t"/>
          <a:lstStyle/>
          <a:p>
            <a:pPr marL="0" indent="0">
              <a:lnSpc>
                <a:spcPts val="2300"/>
              </a:lnSpc>
              <a:buNone/>
            </a:pPr>
            <a:r>
              <a:rPr lang="en-US" sz="1800" dirty="0">
                <a:solidFill>
                  <a:srgbClr val="D6E5EF"/>
                </a:solidFill>
                <a:latin typeface="Lora" pitchFamily="34" charset="0"/>
                <a:ea typeface="Lora" pitchFamily="34" charset="-122"/>
                <a:cs typeface="Lora" pitchFamily="34" charset="-120"/>
              </a:rPr>
              <a:t>Java Spring Boot Framework</a:t>
            </a:r>
            <a:endParaRPr lang="en-US" sz="1800" dirty="0"/>
          </a:p>
        </p:txBody>
      </p:sp>
      <p:sp>
        <p:nvSpPr>
          <p:cNvPr id="16" name="Text 14"/>
          <p:cNvSpPr/>
          <p:nvPr/>
        </p:nvSpPr>
        <p:spPr>
          <a:xfrm>
            <a:off x="5476518" y="2845951"/>
            <a:ext cx="3690937" cy="954762"/>
          </a:xfrm>
          <a:prstGeom prst="rect">
            <a:avLst/>
          </a:prstGeom>
          <a:noFill/>
          <a:ln/>
        </p:spPr>
        <p:txBody>
          <a:bodyPr wrap="square" lIns="0" tIns="0" rIns="0" bIns="0" rtlCol="0" anchor="t"/>
          <a:lstStyle/>
          <a:p>
            <a:pPr marL="0" indent="0">
              <a:lnSpc>
                <a:spcPts val="2500"/>
              </a:lnSpc>
              <a:buNone/>
            </a:pPr>
            <a:r>
              <a:rPr lang="en-US" sz="1550" dirty="0">
                <a:solidFill>
                  <a:srgbClr val="D6E5EF"/>
                </a:solidFill>
                <a:latin typeface="Lora" panose="020B0604020202020204" charset="0"/>
                <a:ea typeface="Source Sans Pro" pitchFamily="34" charset="-122"/>
                <a:cs typeface="Source Sans Pro" pitchFamily="34" charset="-120"/>
              </a:rPr>
              <a:t>Backend framework using Java for building robust and scalable server-side logic and microservices/APIs</a:t>
            </a:r>
            <a:r>
              <a:rPr lang="en-US" sz="1550" dirty="0">
                <a:solidFill>
                  <a:srgbClr val="D6E5EF"/>
                </a:solidFill>
                <a:latin typeface="Source Sans Pro" pitchFamily="34" charset="0"/>
                <a:ea typeface="Source Sans Pro" pitchFamily="34" charset="-122"/>
                <a:cs typeface="Source Sans Pro" pitchFamily="34" charset="-120"/>
              </a:rPr>
              <a:t>.</a:t>
            </a:r>
            <a:endParaRPr lang="en-US" sz="1550" dirty="0"/>
          </a:p>
        </p:txBody>
      </p:sp>
      <p:sp>
        <p:nvSpPr>
          <p:cNvPr id="17" name="Text 15"/>
          <p:cNvSpPr/>
          <p:nvPr/>
        </p:nvSpPr>
        <p:spPr>
          <a:xfrm>
            <a:off x="9859208" y="1639729"/>
            <a:ext cx="2499598" cy="292418"/>
          </a:xfrm>
          <a:prstGeom prst="rect">
            <a:avLst/>
          </a:prstGeom>
          <a:noFill/>
          <a:ln/>
        </p:spPr>
        <p:txBody>
          <a:bodyPr wrap="none" lIns="0" tIns="0" rIns="0" bIns="0" rtlCol="0" anchor="t"/>
          <a:lstStyle/>
          <a:p>
            <a:pPr marL="0" indent="0">
              <a:lnSpc>
                <a:spcPts val="2300"/>
              </a:lnSpc>
              <a:buNone/>
            </a:pPr>
            <a:r>
              <a:rPr lang="en-US" sz="2400" dirty="0">
                <a:solidFill>
                  <a:srgbClr val="FFC000"/>
                </a:solidFill>
                <a:latin typeface="Lora" pitchFamily="34" charset="0"/>
                <a:ea typeface="Lora" pitchFamily="34" charset="-122"/>
                <a:cs typeface="Lora" pitchFamily="34" charset="-120"/>
              </a:rPr>
              <a:t>Database Technologies</a:t>
            </a:r>
            <a:endParaRPr lang="en-US" sz="2400" dirty="0">
              <a:solidFill>
                <a:srgbClr val="FFC000"/>
              </a:solidFill>
            </a:endParaRPr>
          </a:p>
        </p:txBody>
      </p:sp>
      <p:sp>
        <p:nvSpPr>
          <p:cNvPr id="18" name="Shape 16"/>
          <p:cNvSpPr/>
          <p:nvPr/>
        </p:nvSpPr>
        <p:spPr>
          <a:xfrm>
            <a:off x="9859208" y="2155865"/>
            <a:ext cx="4088606" cy="1525429"/>
          </a:xfrm>
          <a:prstGeom prst="roundRect">
            <a:avLst>
              <a:gd name="adj" fmla="val 1956"/>
            </a:avLst>
          </a:prstGeom>
          <a:solidFill>
            <a:srgbClr val="444752"/>
          </a:solidFill>
          <a:ln/>
        </p:spPr>
      </p:sp>
      <p:sp>
        <p:nvSpPr>
          <p:cNvPr id="19" name="Text 17"/>
          <p:cNvSpPr/>
          <p:nvPr/>
        </p:nvSpPr>
        <p:spPr>
          <a:xfrm>
            <a:off x="10058043" y="2354699"/>
            <a:ext cx="2340054" cy="292418"/>
          </a:xfrm>
          <a:prstGeom prst="rect">
            <a:avLst/>
          </a:prstGeom>
          <a:noFill/>
          <a:ln/>
        </p:spPr>
        <p:txBody>
          <a:bodyPr wrap="none" lIns="0" tIns="0" rIns="0" bIns="0" rtlCol="0" anchor="t"/>
          <a:lstStyle/>
          <a:p>
            <a:pPr marL="0" indent="0">
              <a:lnSpc>
                <a:spcPts val="2300"/>
              </a:lnSpc>
              <a:buNone/>
            </a:pPr>
            <a:r>
              <a:rPr lang="en-US" sz="1800" dirty="0">
                <a:solidFill>
                  <a:srgbClr val="D6E5EF"/>
                </a:solidFill>
                <a:latin typeface="Lora" pitchFamily="34" charset="0"/>
                <a:ea typeface="Lora" pitchFamily="34" charset="-122"/>
                <a:cs typeface="Lora" pitchFamily="34" charset="-120"/>
              </a:rPr>
              <a:t>MongoDB</a:t>
            </a:r>
            <a:endParaRPr lang="en-US" sz="1800" dirty="0"/>
          </a:p>
        </p:txBody>
      </p:sp>
      <p:sp>
        <p:nvSpPr>
          <p:cNvPr id="20" name="Text 18"/>
          <p:cNvSpPr/>
          <p:nvPr/>
        </p:nvSpPr>
        <p:spPr>
          <a:xfrm>
            <a:off x="10058043" y="2845951"/>
            <a:ext cx="3690937" cy="636508"/>
          </a:xfrm>
          <a:prstGeom prst="rect">
            <a:avLst/>
          </a:prstGeom>
          <a:noFill/>
          <a:ln/>
        </p:spPr>
        <p:txBody>
          <a:bodyPr wrap="square" lIns="0" tIns="0" rIns="0" bIns="0" rtlCol="0" anchor="t"/>
          <a:lstStyle/>
          <a:p>
            <a:pPr marL="0" indent="0">
              <a:lnSpc>
                <a:spcPts val="2500"/>
              </a:lnSpc>
              <a:buNone/>
            </a:pPr>
            <a:r>
              <a:rPr lang="en-US" sz="1550" dirty="0">
                <a:solidFill>
                  <a:srgbClr val="D6E5EF"/>
                </a:solidFill>
                <a:latin typeface="Lora" panose="020B0604020202020204" charset="0"/>
                <a:ea typeface="Source Sans Pro" pitchFamily="34" charset="-122"/>
                <a:cs typeface="Source Sans Pro" pitchFamily="34" charset="-120"/>
              </a:rPr>
              <a:t>NoSQL database used for storing and managing application data efficiently</a:t>
            </a:r>
            <a:r>
              <a:rPr lang="en-US" sz="1550" dirty="0">
                <a:solidFill>
                  <a:srgbClr val="D6E5EF"/>
                </a:solidFill>
                <a:latin typeface="Source Sans Pro" pitchFamily="34" charset="0"/>
                <a:ea typeface="Source Sans Pro" pitchFamily="34" charset="-122"/>
                <a:cs typeface="Source Sans Pro" pitchFamily="34" charset="-120"/>
              </a:rPr>
              <a:t>.</a:t>
            </a:r>
            <a:endParaRPr lang="en-US" sz="1550" dirty="0"/>
          </a:p>
        </p:txBody>
      </p:sp>
    </p:spTree>
    <p:extLst>
      <p:ext uri="{BB962C8B-B14F-4D97-AF65-F5344CB8AC3E}">
        <p14:creationId xmlns:p14="http://schemas.microsoft.com/office/powerpoint/2010/main" val="70656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96560" y="-133942"/>
            <a:ext cx="3484880" cy="1502976"/>
          </a:xfrm>
          <a:prstGeom prst="rect">
            <a:avLst/>
          </a:prstGeom>
        </p:spPr>
        <p:txBody>
          <a:bodyPr wrap="square">
            <a:spAutoFit/>
          </a:bodyPr>
          <a:lstStyle/>
          <a:p>
            <a:pPr>
              <a:lnSpc>
                <a:spcPts val="5500"/>
              </a:lnSpc>
            </a:pPr>
            <a:r>
              <a:rPr lang="en-US" sz="4800" dirty="0" smtClean="0">
                <a:solidFill>
                  <a:srgbClr val="F98AC7"/>
                </a:solidFill>
                <a:latin typeface="Lora" pitchFamily="34" charset="0"/>
                <a:ea typeface="Lora" pitchFamily="34" charset="-122"/>
                <a:cs typeface="Lora" pitchFamily="34" charset="-120"/>
              </a:rPr>
              <a:t>            </a:t>
            </a:r>
            <a:r>
              <a:rPr lang="en-US" sz="4800" dirty="0" smtClean="0">
                <a:solidFill>
                  <a:srgbClr val="FFC000"/>
                </a:solidFill>
                <a:latin typeface="Lora" pitchFamily="34" charset="0"/>
                <a:ea typeface="Lora" pitchFamily="34" charset="-122"/>
                <a:cs typeface="Lora" pitchFamily="34" charset="-120"/>
              </a:rPr>
              <a:t>Milestones</a:t>
            </a:r>
            <a:endParaRPr lang="en-US" sz="4800" dirty="0">
              <a:solidFill>
                <a:srgbClr val="FFC000"/>
              </a:solidFill>
            </a:endParaRPr>
          </a:p>
        </p:txBody>
      </p:sp>
      <p:pic>
        <p:nvPicPr>
          <p:cNvPr id="6" name="Image 1" descr="preencoded.png"/>
          <p:cNvPicPr>
            <a:picLocks noChangeAspect="1"/>
          </p:cNvPicPr>
          <p:nvPr/>
        </p:nvPicPr>
        <p:blipFill>
          <a:blip r:embed="rId2"/>
          <a:stretch>
            <a:fillRect/>
          </a:stretch>
        </p:blipFill>
        <p:spPr>
          <a:xfrm>
            <a:off x="1689904" y="1789735"/>
            <a:ext cx="1251398" cy="1939208"/>
          </a:xfrm>
          <a:prstGeom prst="rect">
            <a:avLst/>
          </a:prstGeom>
        </p:spPr>
      </p:pic>
      <p:pic>
        <p:nvPicPr>
          <p:cNvPr id="7" name="Image 2" descr="preencoded.png"/>
          <p:cNvPicPr>
            <a:picLocks noChangeAspect="1"/>
          </p:cNvPicPr>
          <p:nvPr/>
        </p:nvPicPr>
        <p:blipFill>
          <a:blip r:embed="rId3"/>
          <a:stretch>
            <a:fillRect/>
          </a:stretch>
        </p:blipFill>
        <p:spPr>
          <a:xfrm>
            <a:off x="1585733" y="4861367"/>
            <a:ext cx="1274820" cy="2125467"/>
          </a:xfrm>
          <a:prstGeom prst="rect">
            <a:avLst/>
          </a:prstGeom>
        </p:spPr>
      </p:pic>
      <p:sp>
        <p:nvSpPr>
          <p:cNvPr id="2" name="Rectangle 1"/>
          <p:cNvSpPr/>
          <p:nvPr/>
        </p:nvSpPr>
        <p:spPr>
          <a:xfrm>
            <a:off x="3103769" y="1868434"/>
            <a:ext cx="9617462" cy="412934"/>
          </a:xfrm>
          <a:prstGeom prst="rect">
            <a:avLst/>
          </a:prstGeom>
        </p:spPr>
        <p:txBody>
          <a:bodyPr wrap="square">
            <a:spAutoFit/>
          </a:bodyPr>
          <a:lstStyle/>
          <a:p>
            <a:pPr>
              <a:lnSpc>
                <a:spcPts val="2500"/>
              </a:lnSpc>
            </a:pPr>
            <a:r>
              <a:rPr lang="en-US" sz="4000" dirty="0" smtClean="0">
                <a:solidFill>
                  <a:srgbClr val="D6E5EF"/>
                </a:solidFill>
                <a:latin typeface="Lora" pitchFamily="34" charset="0"/>
              </a:rPr>
              <a:t>User Authentication and Registration</a:t>
            </a:r>
            <a:endParaRPr lang="en-US" sz="4000" dirty="0"/>
          </a:p>
        </p:txBody>
      </p:sp>
      <p:sp>
        <p:nvSpPr>
          <p:cNvPr id="4" name="Rectangle 3"/>
          <p:cNvSpPr/>
          <p:nvPr/>
        </p:nvSpPr>
        <p:spPr>
          <a:xfrm>
            <a:off x="3103769" y="4951288"/>
            <a:ext cx="6949338" cy="412934"/>
          </a:xfrm>
          <a:prstGeom prst="rect">
            <a:avLst/>
          </a:prstGeom>
        </p:spPr>
        <p:txBody>
          <a:bodyPr wrap="none">
            <a:spAutoFit/>
          </a:bodyPr>
          <a:lstStyle/>
          <a:p>
            <a:pPr>
              <a:lnSpc>
                <a:spcPts val="2500"/>
              </a:lnSpc>
            </a:pPr>
            <a:r>
              <a:rPr lang="en-US" sz="4000" dirty="0" smtClean="0">
                <a:solidFill>
                  <a:srgbClr val="D6E5EF"/>
                </a:solidFill>
                <a:latin typeface="Lora" pitchFamily="34" charset="0"/>
              </a:rPr>
              <a:t>Job Availability Management</a:t>
            </a:r>
            <a:endParaRPr lang="en-US" sz="4000" dirty="0"/>
          </a:p>
        </p:txBody>
      </p:sp>
      <p:sp>
        <p:nvSpPr>
          <p:cNvPr id="5" name="Rectangle 4"/>
          <p:cNvSpPr/>
          <p:nvPr/>
        </p:nvSpPr>
        <p:spPr>
          <a:xfrm>
            <a:off x="3103769" y="2416888"/>
            <a:ext cx="9153545" cy="1477328"/>
          </a:xfrm>
          <a:prstGeom prst="rect">
            <a:avLst/>
          </a:prstGeom>
        </p:spPr>
        <p:txBody>
          <a:bodyPr wrap="square">
            <a:spAutoFit/>
          </a:bodyPr>
          <a:lstStyle/>
          <a:p>
            <a:pPr algn="just">
              <a:lnSpc>
                <a:spcPts val="2700"/>
              </a:lnSpc>
              <a:tabLst>
                <a:tab pos="8704263" algn="l"/>
                <a:tab pos="8970963" algn="l"/>
              </a:tabLst>
            </a:pPr>
            <a:r>
              <a:rPr lang="en-US" sz="2400" dirty="0">
                <a:solidFill>
                  <a:srgbClr val="D6E5EF"/>
                </a:solidFill>
                <a:latin typeface="Lora" panose="020B0604020202020204" charset="0"/>
                <a:ea typeface="Source Sans Pro" pitchFamily="34" charset="-122"/>
                <a:cs typeface="Arial" panose="020B0604020202020204" pitchFamily="34" charset="0"/>
              </a:rPr>
              <a:t>Graduates can securely register, log in, and manage their job availability with email verification and password reset for account security. This enables relevant job matching based on updated </a:t>
            </a:r>
            <a:r>
              <a:rPr lang="en-US" sz="2400" dirty="0" smtClean="0">
                <a:solidFill>
                  <a:srgbClr val="D6E5EF"/>
                </a:solidFill>
                <a:latin typeface="Lora" panose="020B0604020202020204" charset="0"/>
                <a:ea typeface="Source Sans Pro" pitchFamily="34" charset="-122"/>
                <a:cs typeface="Arial" panose="020B0604020202020204" pitchFamily="34" charset="0"/>
              </a:rPr>
              <a:t>availability.</a:t>
            </a:r>
            <a:endParaRPr lang="en-US" sz="2400" dirty="0">
              <a:latin typeface="Lora" panose="020B0604020202020204" charset="0"/>
              <a:cs typeface="Arial" panose="020B0604020202020204" pitchFamily="34" charset="0"/>
            </a:endParaRPr>
          </a:p>
        </p:txBody>
      </p:sp>
      <p:sp>
        <p:nvSpPr>
          <p:cNvPr id="8" name="Rectangle 7"/>
          <p:cNvSpPr/>
          <p:nvPr/>
        </p:nvSpPr>
        <p:spPr>
          <a:xfrm>
            <a:off x="3103768" y="5509506"/>
            <a:ext cx="9153545" cy="1477328"/>
          </a:xfrm>
          <a:prstGeom prst="rect">
            <a:avLst/>
          </a:prstGeom>
        </p:spPr>
        <p:txBody>
          <a:bodyPr wrap="square">
            <a:spAutoFit/>
          </a:bodyPr>
          <a:lstStyle/>
          <a:p>
            <a:pPr algn="just">
              <a:lnSpc>
                <a:spcPts val="2700"/>
              </a:lnSpc>
            </a:pPr>
            <a:r>
              <a:rPr lang="en-US" sz="2400" dirty="0">
                <a:solidFill>
                  <a:srgbClr val="D6E5EF"/>
                </a:solidFill>
                <a:latin typeface="Lora" panose="020B0604020202020204" charset="0"/>
                <a:ea typeface="Source Sans Pro" pitchFamily="34" charset="-122"/>
                <a:cs typeface="Arial" panose="020B0604020202020204" pitchFamily="34" charset="0"/>
              </a:rPr>
              <a:t>Administrators manage user verification for account security and maintain job availability data through the Job Management Interface. This ensures accuracy and upholds platform integrity. Here all jobs available on the platform are shown</a:t>
            </a:r>
            <a:endParaRPr lang="en-US" sz="2400" dirty="0">
              <a:latin typeface="Lora" panose="020B0604020202020204" charset="0"/>
              <a:cs typeface="Arial" panose="020B0604020202020204" pitchFamily="34" charset="0"/>
            </a:endParaRPr>
          </a:p>
        </p:txBody>
      </p:sp>
    </p:spTree>
    <p:extLst>
      <p:ext uri="{BB962C8B-B14F-4D97-AF65-F5344CB8AC3E}">
        <p14:creationId xmlns:p14="http://schemas.microsoft.com/office/powerpoint/2010/main" val="4250828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12307" y="-190521"/>
            <a:ext cx="3484880" cy="1502976"/>
          </a:xfrm>
          <a:prstGeom prst="rect">
            <a:avLst/>
          </a:prstGeom>
        </p:spPr>
        <p:txBody>
          <a:bodyPr wrap="square">
            <a:spAutoFit/>
          </a:bodyPr>
          <a:lstStyle/>
          <a:p>
            <a:pPr>
              <a:lnSpc>
                <a:spcPts val="5500"/>
              </a:lnSpc>
            </a:pPr>
            <a:r>
              <a:rPr lang="en-US" sz="4800" dirty="0" smtClean="0">
                <a:solidFill>
                  <a:srgbClr val="F98AC7"/>
                </a:solidFill>
                <a:latin typeface="Lora" pitchFamily="34" charset="0"/>
                <a:ea typeface="Lora" pitchFamily="34" charset="-122"/>
                <a:cs typeface="Lora" pitchFamily="34" charset="-120"/>
              </a:rPr>
              <a:t>            </a:t>
            </a:r>
            <a:r>
              <a:rPr lang="en-US" sz="4800" dirty="0" smtClean="0">
                <a:solidFill>
                  <a:srgbClr val="FFC000"/>
                </a:solidFill>
                <a:latin typeface="Lora" pitchFamily="34" charset="0"/>
                <a:ea typeface="Lora" pitchFamily="34" charset="-122"/>
                <a:cs typeface="Lora" pitchFamily="34" charset="-120"/>
              </a:rPr>
              <a:t>Milestones</a:t>
            </a:r>
            <a:endParaRPr lang="en-US" sz="4800" dirty="0">
              <a:solidFill>
                <a:srgbClr val="FFC000"/>
              </a:solidFill>
            </a:endParaRPr>
          </a:p>
        </p:txBody>
      </p:sp>
      <p:pic>
        <p:nvPicPr>
          <p:cNvPr id="7" name="Image 2" descr="preencoded.png"/>
          <p:cNvPicPr>
            <a:picLocks noChangeAspect="1"/>
          </p:cNvPicPr>
          <p:nvPr/>
        </p:nvPicPr>
        <p:blipFill>
          <a:blip r:embed="rId2"/>
          <a:stretch>
            <a:fillRect/>
          </a:stretch>
        </p:blipFill>
        <p:spPr>
          <a:xfrm>
            <a:off x="1678329" y="4791919"/>
            <a:ext cx="1262973" cy="2109743"/>
          </a:xfrm>
          <a:prstGeom prst="rect">
            <a:avLst/>
          </a:prstGeom>
        </p:spPr>
      </p:pic>
      <p:pic>
        <p:nvPicPr>
          <p:cNvPr id="5" name="Image 3" descr="preencoded.png"/>
          <p:cNvPicPr>
            <a:picLocks noChangeAspect="1"/>
          </p:cNvPicPr>
          <p:nvPr/>
        </p:nvPicPr>
        <p:blipFill>
          <a:blip r:embed="rId3"/>
          <a:stretch>
            <a:fillRect/>
          </a:stretch>
        </p:blipFill>
        <p:spPr>
          <a:xfrm>
            <a:off x="1678329" y="1632030"/>
            <a:ext cx="1262973" cy="2452307"/>
          </a:xfrm>
          <a:prstGeom prst="rect">
            <a:avLst/>
          </a:prstGeom>
        </p:spPr>
      </p:pic>
      <p:sp>
        <p:nvSpPr>
          <p:cNvPr id="2" name="Rectangle 1"/>
          <p:cNvSpPr/>
          <p:nvPr/>
        </p:nvSpPr>
        <p:spPr>
          <a:xfrm>
            <a:off x="2220664" y="5798934"/>
            <a:ext cx="351378" cy="461665"/>
          </a:xfrm>
          <a:prstGeom prst="rect">
            <a:avLst/>
          </a:prstGeom>
        </p:spPr>
        <p:txBody>
          <a:bodyPr wrap="none">
            <a:spAutoFit/>
          </a:bodyPr>
          <a:lstStyle/>
          <a:p>
            <a:r>
              <a:rPr lang="en-US" sz="2400" dirty="0">
                <a:solidFill>
                  <a:srgbClr val="D6E5EF"/>
                </a:solidFill>
                <a:latin typeface="Lora" pitchFamily="34" charset="0"/>
              </a:rPr>
              <a:t>4</a:t>
            </a:r>
            <a:endParaRPr lang="en-IN" sz="2400" dirty="0"/>
          </a:p>
        </p:txBody>
      </p:sp>
      <p:sp>
        <p:nvSpPr>
          <p:cNvPr id="8" name="Shape 8"/>
          <p:cNvSpPr/>
          <p:nvPr/>
        </p:nvSpPr>
        <p:spPr>
          <a:xfrm>
            <a:off x="2072523" y="5655601"/>
            <a:ext cx="501015" cy="501015"/>
          </a:xfrm>
          <a:prstGeom prst="roundRect">
            <a:avLst>
              <a:gd name="adj" fmla="val 6667"/>
            </a:avLst>
          </a:prstGeom>
          <a:solidFill>
            <a:srgbClr val="444752"/>
          </a:solidFill>
          <a:ln/>
        </p:spPr>
      </p:sp>
      <p:sp>
        <p:nvSpPr>
          <p:cNvPr id="9" name="Rectangle 8"/>
          <p:cNvSpPr/>
          <p:nvPr/>
        </p:nvSpPr>
        <p:spPr>
          <a:xfrm>
            <a:off x="2025570" y="5613722"/>
            <a:ext cx="490213" cy="584775"/>
          </a:xfrm>
          <a:prstGeom prst="rect">
            <a:avLst/>
          </a:prstGeom>
        </p:spPr>
        <p:txBody>
          <a:bodyPr wrap="square">
            <a:spAutoFit/>
          </a:bodyPr>
          <a:lstStyle/>
          <a:p>
            <a:r>
              <a:rPr lang="en-US" sz="3200" dirty="0" smtClean="0">
                <a:solidFill>
                  <a:srgbClr val="D6E5EF"/>
                </a:solidFill>
                <a:latin typeface="Lora" pitchFamily="34" charset="0"/>
              </a:rPr>
              <a:t>4</a:t>
            </a:r>
            <a:endParaRPr lang="en-IN" sz="3200" dirty="0"/>
          </a:p>
        </p:txBody>
      </p:sp>
      <p:sp>
        <p:nvSpPr>
          <p:cNvPr id="4" name="Rectangle 3"/>
          <p:cNvSpPr/>
          <p:nvPr/>
        </p:nvSpPr>
        <p:spPr>
          <a:xfrm>
            <a:off x="3206324" y="1737495"/>
            <a:ext cx="7440320" cy="412934"/>
          </a:xfrm>
          <a:prstGeom prst="rect">
            <a:avLst/>
          </a:prstGeom>
        </p:spPr>
        <p:txBody>
          <a:bodyPr wrap="square">
            <a:spAutoFit/>
          </a:bodyPr>
          <a:lstStyle/>
          <a:p>
            <a:pPr>
              <a:lnSpc>
                <a:spcPts val="2500"/>
              </a:lnSpc>
            </a:pPr>
            <a:r>
              <a:rPr lang="en-US" sz="4000" dirty="0" smtClean="0">
                <a:solidFill>
                  <a:srgbClr val="D6E5EF"/>
                </a:solidFill>
                <a:latin typeface="Lora" pitchFamily="34" charset="0"/>
              </a:rPr>
              <a:t>Job Information Management</a:t>
            </a:r>
            <a:endParaRPr lang="en-US" sz="4000" dirty="0"/>
          </a:p>
        </p:txBody>
      </p:sp>
      <p:sp>
        <p:nvSpPr>
          <p:cNvPr id="6" name="Rectangle 5"/>
          <p:cNvSpPr/>
          <p:nvPr/>
        </p:nvSpPr>
        <p:spPr>
          <a:xfrm>
            <a:off x="3289274" y="4951406"/>
            <a:ext cx="2900977" cy="412934"/>
          </a:xfrm>
          <a:prstGeom prst="rect">
            <a:avLst/>
          </a:prstGeom>
        </p:spPr>
        <p:txBody>
          <a:bodyPr wrap="square">
            <a:spAutoFit/>
          </a:bodyPr>
          <a:lstStyle/>
          <a:p>
            <a:pPr>
              <a:lnSpc>
                <a:spcPts val="2500"/>
              </a:lnSpc>
            </a:pPr>
            <a:r>
              <a:rPr lang="en-US" sz="4000" dirty="0" smtClean="0">
                <a:solidFill>
                  <a:srgbClr val="D6E5EF"/>
                </a:solidFill>
                <a:latin typeface="Lora" pitchFamily="34" charset="0"/>
              </a:rPr>
              <a:t>Mock Test</a:t>
            </a:r>
            <a:endParaRPr lang="en-US" sz="4000" dirty="0"/>
          </a:p>
        </p:txBody>
      </p:sp>
      <p:sp>
        <p:nvSpPr>
          <p:cNvPr id="10" name="Rectangle 9"/>
          <p:cNvSpPr/>
          <p:nvPr/>
        </p:nvSpPr>
        <p:spPr>
          <a:xfrm>
            <a:off x="3206324" y="2190323"/>
            <a:ext cx="10069975" cy="2169825"/>
          </a:xfrm>
          <a:prstGeom prst="rect">
            <a:avLst/>
          </a:prstGeom>
        </p:spPr>
        <p:txBody>
          <a:bodyPr wrap="square">
            <a:spAutoFit/>
          </a:bodyPr>
          <a:lstStyle/>
          <a:p>
            <a:pPr algn="just">
              <a:lnSpc>
                <a:spcPts val="2700"/>
              </a:lnSpc>
            </a:pPr>
            <a:r>
              <a:rPr lang="en-US" sz="2400" dirty="0">
                <a:solidFill>
                  <a:srgbClr val="D6E5EF"/>
                </a:solidFill>
                <a:latin typeface="Lora" panose="020B0604020202020204" charset="0"/>
                <a:ea typeface="Source Sans Pro" pitchFamily="34" charset="-122"/>
                <a:cs typeface="Arial" panose="020B0604020202020204" pitchFamily="34" charset="0"/>
              </a:rPr>
              <a:t>Design and develop the interface for submitting application. Implement functionality for users to select Job, and upload their </a:t>
            </a:r>
            <a:r>
              <a:rPr lang="en-US" sz="2400" dirty="0" smtClean="0">
                <a:solidFill>
                  <a:srgbClr val="D6E5EF"/>
                </a:solidFill>
                <a:latin typeface="Lora" panose="020B0604020202020204" charset="0"/>
                <a:ea typeface="Source Sans Pro" pitchFamily="34" charset="-122"/>
                <a:cs typeface="Arial" panose="020B0604020202020204" pitchFamily="34" charset="0"/>
              </a:rPr>
              <a:t>personal detail, qualifications </a:t>
            </a:r>
            <a:r>
              <a:rPr lang="en-US" sz="2400" dirty="0">
                <a:solidFill>
                  <a:srgbClr val="D6E5EF"/>
                </a:solidFill>
                <a:latin typeface="Lora" panose="020B0604020202020204" charset="0"/>
                <a:ea typeface="Source Sans Pro" pitchFamily="34" charset="-122"/>
                <a:cs typeface="Arial" panose="020B0604020202020204" pitchFamily="34" charset="0"/>
              </a:rPr>
              <a:t>and skills also and submit to </a:t>
            </a:r>
            <a:r>
              <a:rPr lang="en-US" sz="2400" dirty="0" smtClean="0">
                <a:solidFill>
                  <a:srgbClr val="D6E5EF"/>
                </a:solidFill>
                <a:latin typeface="Lora" panose="020B0604020202020204" charset="0"/>
                <a:ea typeface="Source Sans Pro" pitchFamily="34" charset="-122"/>
                <a:cs typeface="Arial" panose="020B0604020202020204" pitchFamily="34" charset="0"/>
              </a:rPr>
              <a:t>company</a:t>
            </a:r>
            <a:r>
              <a:rPr lang="en-US" sz="2400" dirty="0">
                <a:solidFill>
                  <a:srgbClr val="D6E5EF"/>
                </a:solidFill>
                <a:latin typeface="Lora" panose="020B0604020202020204" charset="0"/>
                <a:ea typeface="Source Sans Pro" pitchFamily="34" charset="-122"/>
                <a:cs typeface="Arial" panose="020B0604020202020204" pitchFamily="34" charset="0"/>
              </a:rPr>
              <a:t>. Connect database with backend so that user registration details and applicant form submission can be stored and user can also retrieve their account by forgetting </a:t>
            </a:r>
            <a:r>
              <a:rPr lang="en-US" sz="2400" dirty="0" smtClean="0">
                <a:solidFill>
                  <a:srgbClr val="D6E5EF"/>
                </a:solidFill>
                <a:latin typeface="Lora" panose="020B0604020202020204" charset="0"/>
                <a:ea typeface="Source Sans Pro" pitchFamily="34" charset="-122"/>
                <a:cs typeface="Arial" panose="020B0604020202020204" pitchFamily="34" charset="0"/>
              </a:rPr>
              <a:t>password.</a:t>
            </a:r>
            <a:endParaRPr lang="en-US" sz="2400" dirty="0">
              <a:latin typeface="Lora" panose="020B0604020202020204" charset="0"/>
              <a:cs typeface="Arial" panose="020B0604020202020204" pitchFamily="34" charset="0"/>
            </a:endParaRPr>
          </a:p>
        </p:txBody>
      </p:sp>
      <p:sp>
        <p:nvSpPr>
          <p:cNvPr id="11" name="Rectangle 10"/>
          <p:cNvSpPr/>
          <p:nvPr/>
        </p:nvSpPr>
        <p:spPr>
          <a:xfrm>
            <a:off x="3260325" y="5525781"/>
            <a:ext cx="10015974" cy="1131079"/>
          </a:xfrm>
          <a:prstGeom prst="rect">
            <a:avLst/>
          </a:prstGeom>
        </p:spPr>
        <p:txBody>
          <a:bodyPr wrap="square">
            <a:spAutoFit/>
          </a:bodyPr>
          <a:lstStyle/>
          <a:p>
            <a:pPr algn="just">
              <a:lnSpc>
                <a:spcPts val="2700"/>
              </a:lnSpc>
              <a:tabLst>
                <a:tab pos="8704263" algn="l"/>
                <a:tab pos="8970963" algn="l"/>
              </a:tabLst>
            </a:pPr>
            <a:r>
              <a:rPr lang="en-US" sz="2400" dirty="0">
                <a:solidFill>
                  <a:srgbClr val="D6E5EF"/>
                </a:solidFill>
                <a:latin typeface="Lora" panose="020B0604020202020204" charset="0"/>
                <a:ea typeface="Source Sans Pro" pitchFamily="34" charset="-122"/>
                <a:cs typeface="Arial" panose="020B0604020202020204" pitchFamily="34" charset="0"/>
              </a:rPr>
              <a:t>Design mock test page so that user can take demo of final examination or test for that job it involves question related to skill required in job</a:t>
            </a:r>
            <a:endParaRPr lang="en-US" sz="2400" dirty="0">
              <a:latin typeface="Lora" panose="020B0604020202020204" charset="0"/>
              <a:cs typeface="Arial" panose="020B0604020202020204" pitchFamily="34" charset="0"/>
            </a:endParaRPr>
          </a:p>
        </p:txBody>
      </p:sp>
    </p:spTree>
    <p:extLst>
      <p:ext uri="{BB962C8B-B14F-4D97-AF65-F5344CB8AC3E}">
        <p14:creationId xmlns:p14="http://schemas.microsoft.com/office/powerpoint/2010/main" val="1849366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843674"/>
            <a:ext cx="388139" cy="704017"/>
          </a:xfrm>
          <a:prstGeom prst="rect">
            <a:avLst/>
          </a:prstGeom>
          <a:noFill/>
          <a:ln/>
        </p:spPr>
        <p:txBody>
          <a:bodyPr wrap="none" lIns="0" tIns="0" rIns="0" bIns="0" rtlCol="0" anchor="t"/>
          <a:lstStyle/>
          <a:p>
            <a:pPr marL="0" indent="0">
              <a:lnSpc>
                <a:spcPts val="5500"/>
              </a:lnSpc>
              <a:buNone/>
            </a:pPr>
            <a:r>
              <a:rPr lang="en-US" sz="4400" dirty="0" smtClean="0">
                <a:solidFill>
                  <a:srgbClr val="F98AC7"/>
                </a:solidFill>
                <a:latin typeface="Lora" pitchFamily="34" charset="0"/>
              </a:rPr>
              <a:t>   </a:t>
            </a:r>
            <a:r>
              <a:rPr lang="en-US" sz="4400" dirty="0" smtClean="0">
                <a:solidFill>
                  <a:srgbClr val="FFC000"/>
                </a:solidFill>
                <a:latin typeface="Lora" pitchFamily="34" charset="0"/>
              </a:rPr>
              <a:t>Home </a:t>
            </a:r>
            <a:r>
              <a:rPr lang="en-US" sz="4400" dirty="0" smtClean="0">
                <a:solidFill>
                  <a:srgbClr val="FFC000"/>
                </a:solidFill>
                <a:latin typeface="Lora" pitchFamily="34" charset="0"/>
              </a:rPr>
              <a:t>Page</a:t>
            </a:r>
            <a:endParaRPr lang="en-US" sz="4400" dirty="0">
              <a:solidFill>
                <a:srgbClr val="FFC000"/>
              </a:solidFill>
            </a:endParaRPr>
          </a:p>
        </p:txBody>
      </p:sp>
      <p:sp>
        <p:nvSpPr>
          <p:cNvPr id="4" name="Text 2"/>
          <p:cNvSpPr/>
          <p:nvPr/>
        </p:nvSpPr>
        <p:spPr>
          <a:xfrm>
            <a:off x="837724"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5" name="Text 3"/>
          <p:cNvSpPr/>
          <p:nvPr/>
        </p:nvSpPr>
        <p:spPr>
          <a:xfrm>
            <a:off x="837724" y="4594860"/>
            <a:ext cx="6185535"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6" name="Text 4"/>
          <p:cNvSpPr/>
          <p:nvPr/>
        </p:nvSpPr>
        <p:spPr>
          <a:xfrm>
            <a:off x="837724"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7" name="Text 5"/>
          <p:cNvSpPr/>
          <p:nvPr/>
        </p:nvSpPr>
        <p:spPr>
          <a:xfrm>
            <a:off x="837724" y="5528310"/>
            <a:ext cx="6185535"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8" name="Text 6"/>
          <p:cNvSpPr/>
          <p:nvPr/>
        </p:nvSpPr>
        <p:spPr>
          <a:xfrm>
            <a:off x="7614761" y="3536871"/>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9" name="Text 7"/>
          <p:cNvSpPr/>
          <p:nvPr/>
        </p:nvSpPr>
        <p:spPr>
          <a:xfrm>
            <a:off x="7614761"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0" name="Text 8"/>
          <p:cNvSpPr/>
          <p:nvPr/>
        </p:nvSpPr>
        <p:spPr>
          <a:xfrm>
            <a:off x="7614761" y="4594860"/>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1" name="Text 9"/>
          <p:cNvSpPr/>
          <p:nvPr/>
        </p:nvSpPr>
        <p:spPr>
          <a:xfrm>
            <a:off x="7614761"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2" name="Text 10"/>
          <p:cNvSpPr/>
          <p:nvPr/>
        </p:nvSpPr>
        <p:spPr>
          <a:xfrm>
            <a:off x="7614761" y="5528310"/>
            <a:ext cx="6185535" cy="383024"/>
          </a:xfrm>
          <a:prstGeom prst="rect">
            <a:avLst/>
          </a:prstGeom>
          <a:noFill/>
          <a:ln/>
        </p:spPr>
        <p:txBody>
          <a:bodyPr wrap="none" lIns="0" tIns="0" rIns="0" bIns="0" rtlCol="0" anchor="t"/>
          <a:lstStyle/>
          <a:p>
            <a:pPr algn="l">
              <a:lnSpc>
                <a:spcPts val="3000"/>
              </a:lnSpc>
              <a:buSzPct val="100000"/>
            </a:pPr>
            <a:endParaRPr lang="en-US" sz="185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2" y="1878674"/>
            <a:ext cx="6137912" cy="487611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4907" y="1878674"/>
            <a:ext cx="7565242" cy="4881945"/>
          </a:xfrm>
          <a:prstGeom prst="rect">
            <a:avLst/>
          </a:prstGeom>
        </p:spPr>
      </p:pic>
      <p:sp>
        <p:nvSpPr>
          <p:cNvPr id="3" name="Rectangle 2"/>
          <p:cNvSpPr/>
          <p:nvPr/>
        </p:nvSpPr>
        <p:spPr>
          <a:xfrm>
            <a:off x="8437961" y="778313"/>
            <a:ext cx="4782078" cy="769378"/>
          </a:xfrm>
          <a:prstGeom prst="rect">
            <a:avLst/>
          </a:prstGeom>
        </p:spPr>
        <p:txBody>
          <a:bodyPr wrap="none">
            <a:spAutoFit/>
          </a:bodyPr>
          <a:lstStyle/>
          <a:p>
            <a:pPr>
              <a:lnSpc>
                <a:spcPts val="5500"/>
              </a:lnSpc>
            </a:pPr>
            <a:r>
              <a:rPr lang="en-US" sz="4400" dirty="0">
                <a:solidFill>
                  <a:srgbClr val="FFC000"/>
                </a:solidFill>
                <a:latin typeface="Lora" pitchFamily="34" charset="0"/>
              </a:rPr>
              <a:t>Registration Page</a:t>
            </a:r>
            <a:endParaRPr lang="en-US" sz="4400" dirty="0">
              <a:solidFill>
                <a:srgbClr val="FFC000"/>
              </a:solidFill>
            </a:endParaRPr>
          </a:p>
        </p:txBody>
      </p:sp>
    </p:spTree>
    <p:extLst>
      <p:ext uri="{BB962C8B-B14F-4D97-AF65-F5344CB8AC3E}">
        <p14:creationId xmlns:p14="http://schemas.microsoft.com/office/powerpoint/2010/main" val="3344171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48905" y="1275807"/>
            <a:ext cx="371339" cy="704017"/>
          </a:xfrm>
          <a:prstGeom prst="rect">
            <a:avLst/>
          </a:prstGeom>
          <a:noFill/>
          <a:ln/>
        </p:spPr>
        <p:txBody>
          <a:bodyPr wrap="none" lIns="0" tIns="0" rIns="0" bIns="0" rtlCol="0" anchor="t"/>
          <a:lstStyle/>
          <a:p>
            <a:pPr marL="0" indent="0">
              <a:lnSpc>
                <a:spcPts val="5500"/>
              </a:lnSpc>
              <a:buNone/>
            </a:pPr>
            <a:r>
              <a:rPr lang="en-US" sz="4400" dirty="0" smtClean="0">
                <a:solidFill>
                  <a:srgbClr val="F98AC7"/>
                </a:solidFill>
                <a:latin typeface="Lora" pitchFamily="34" charset="0"/>
              </a:rPr>
              <a:t>     </a:t>
            </a:r>
            <a:r>
              <a:rPr lang="en-US" sz="4400" dirty="0" smtClean="0">
                <a:solidFill>
                  <a:srgbClr val="FFC000"/>
                </a:solidFill>
                <a:latin typeface="Lora" pitchFamily="34" charset="0"/>
              </a:rPr>
              <a:t>Login </a:t>
            </a:r>
            <a:r>
              <a:rPr lang="en-US" sz="4400" dirty="0" smtClean="0">
                <a:solidFill>
                  <a:srgbClr val="FFC000"/>
                </a:solidFill>
                <a:latin typeface="Lora" pitchFamily="34" charset="0"/>
              </a:rPr>
              <a:t>Page</a:t>
            </a:r>
            <a:endParaRPr lang="en-US" sz="4400" dirty="0">
              <a:solidFill>
                <a:srgbClr val="FFC000"/>
              </a:solidFill>
            </a:endParaRPr>
          </a:p>
        </p:txBody>
      </p:sp>
      <p:sp>
        <p:nvSpPr>
          <p:cNvPr id="4" name="Text 2"/>
          <p:cNvSpPr/>
          <p:nvPr/>
        </p:nvSpPr>
        <p:spPr>
          <a:xfrm>
            <a:off x="837724"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5" name="Text 3"/>
          <p:cNvSpPr/>
          <p:nvPr/>
        </p:nvSpPr>
        <p:spPr>
          <a:xfrm>
            <a:off x="837724" y="4594860"/>
            <a:ext cx="6185535"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6" name="Text 4"/>
          <p:cNvSpPr/>
          <p:nvPr/>
        </p:nvSpPr>
        <p:spPr>
          <a:xfrm>
            <a:off x="837724"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7" name="Text 5"/>
          <p:cNvSpPr/>
          <p:nvPr/>
        </p:nvSpPr>
        <p:spPr>
          <a:xfrm>
            <a:off x="837724" y="5528310"/>
            <a:ext cx="6185535"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8" name="Text 6"/>
          <p:cNvSpPr/>
          <p:nvPr/>
        </p:nvSpPr>
        <p:spPr>
          <a:xfrm>
            <a:off x="7614761" y="3536871"/>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9" name="Text 7"/>
          <p:cNvSpPr/>
          <p:nvPr/>
        </p:nvSpPr>
        <p:spPr>
          <a:xfrm>
            <a:off x="7614761" y="412813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0" name="Text 8"/>
          <p:cNvSpPr/>
          <p:nvPr/>
        </p:nvSpPr>
        <p:spPr>
          <a:xfrm>
            <a:off x="7614761" y="4594860"/>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1" name="Text 9"/>
          <p:cNvSpPr/>
          <p:nvPr/>
        </p:nvSpPr>
        <p:spPr>
          <a:xfrm>
            <a:off x="7614761" y="5061585"/>
            <a:ext cx="6185535" cy="383024"/>
          </a:xfrm>
          <a:prstGeom prst="rect">
            <a:avLst/>
          </a:prstGeom>
          <a:noFill/>
          <a:ln/>
        </p:spPr>
        <p:txBody>
          <a:bodyPr wrap="none" lIns="0" tIns="0" rIns="0" bIns="0" rtlCol="0" anchor="t"/>
          <a:lstStyle/>
          <a:p>
            <a:pPr algn="l">
              <a:lnSpc>
                <a:spcPts val="3000"/>
              </a:lnSpc>
              <a:buSzPct val="100000"/>
            </a:pPr>
            <a:endParaRPr lang="en-US" sz="1850" dirty="0"/>
          </a:p>
        </p:txBody>
      </p:sp>
      <p:sp>
        <p:nvSpPr>
          <p:cNvPr id="12" name="Text 10"/>
          <p:cNvSpPr/>
          <p:nvPr/>
        </p:nvSpPr>
        <p:spPr>
          <a:xfrm>
            <a:off x="7614761" y="5528310"/>
            <a:ext cx="6185535" cy="383024"/>
          </a:xfrm>
          <a:prstGeom prst="rect">
            <a:avLst/>
          </a:prstGeom>
          <a:noFill/>
          <a:ln/>
        </p:spPr>
        <p:txBody>
          <a:bodyPr wrap="none" lIns="0" tIns="0" rIns="0" bIns="0" rtlCol="0" anchor="t"/>
          <a:lstStyle/>
          <a:p>
            <a:pPr algn="l">
              <a:lnSpc>
                <a:spcPts val="3000"/>
              </a:lnSpc>
              <a:buSzPct val="100000"/>
            </a:pPr>
            <a:endParaRPr lang="en-US" sz="185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22" y="2237874"/>
            <a:ext cx="6850883" cy="442096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2084" y="2168814"/>
            <a:ext cx="6253035" cy="4490021"/>
          </a:xfrm>
          <a:prstGeom prst="rect">
            <a:avLst/>
          </a:prstGeom>
        </p:spPr>
      </p:pic>
      <p:sp>
        <p:nvSpPr>
          <p:cNvPr id="3" name="Rectangle 2"/>
          <p:cNvSpPr/>
          <p:nvPr/>
        </p:nvSpPr>
        <p:spPr>
          <a:xfrm>
            <a:off x="8496077" y="1357586"/>
            <a:ext cx="5218095" cy="769378"/>
          </a:xfrm>
          <a:prstGeom prst="rect">
            <a:avLst/>
          </a:prstGeom>
        </p:spPr>
        <p:txBody>
          <a:bodyPr wrap="none">
            <a:spAutoFit/>
          </a:bodyPr>
          <a:lstStyle/>
          <a:p>
            <a:pPr>
              <a:lnSpc>
                <a:spcPts val="5500"/>
              </a:lnSpc>
            </a:pPr>
            <a:r>
              <a:rPr lang="en-US" sz="4400" dirty="0">
                <a:solidFill>
                  <a:srgbClr val="FFC000"/>
                </a:solidFill>
                <a:latin typeface="Lora" pitchFamily="34" charset="0"/>
              </a:rPr>
              <a:t>Job Searching Page</a:t>
            </a:r>
            <a:endParaRPr lang="en-US" sz="4400" dirty="0">
              <a:solidFill>
                <a:srgbClr val="FFC000"/>
              </a:solidFill>
            </a:endParaRPr>
          </a:p>
        </p:txBody>
      </p:sp>
    </p:spTree>
    <p:extLst>
      <p:ext uri="{BB962C8B-B14F-4D97-AF65-F5344CB8AC3E}">
        <p14:creationId xmlns:p14="http://schemas.microsoft.com/office/powerpoint/2010/main" val="2637851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905</TotalTime>
  <Words>604</Words>
  <Application>Microsoft Office PowerPoint</Application>
  <PresentationFormat>Custom</PresentationFormat>
  <Paragraphs>100</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Calibri Light</vt:lpstr>
      <vt:lpstr>Lora</vt:lpstr>
      <vt:lpstr>Wingdings</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Omkar Bhesar</cp:lastModifiedBy>
  <cp:revision>67</cp:revision>
  <dcterms:created xsi:type="dcterms:W3CDTF">2024-11-08T09:09:36Z</dcterms:created>
  <dcterms:modified xsi:type="dcterms:W3CDTF">2024-12-02T06:34:53Z</dcterms:modified>
</cp:coreProperties>
</file>