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002D9E-BC63-4670-8DFF-6C4F89FFE3FB}">
  <a:tblStyle styleId="{D9002D9E-BC63-4670-8DFF-6C4F89FFE3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46237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73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8328bb55d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8328bb55d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073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328bb55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8328bb55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22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8328bb55d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8328bb55d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409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8328bb55d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8328bb55d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192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8328bb55d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8328bb55d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737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8328bb55d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8328bb55d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7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328bb55d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8328bb55d_7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93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0cbcbc81c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0cbcbc81c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258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0cbcbc81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0cbcbc81c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531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0cbcbc81c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0cbcbc81c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54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8328bb5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8328bb5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21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0cbcbc81c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0cbcbc81c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98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328bb55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328bb55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138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334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32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63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8328bb5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8328bb5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78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28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328bb55d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8328bb55d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82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 System using Graphs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Analysis of Algorithms Course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645900" y="1981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457225" y="1797625"/>
            <a:ext cx="59853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114300" y="1111825"/>
            <a:ext cx="87387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Average"/>
              <a:buAutoNum type="arabicPeriod"/>
            </a:pP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If, Adjacency List is used - </a:t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Average"/>
              <a:buAutoNum type="alphaLcPeriod"/>
            </a:pP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DFS - Visits each vertex once &amp; each edge twice</a:t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Average"/>
              <a:buAutoNum type="alphaLcPeriod"/>
            </a:pP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Checking of vertex status - O(1) </a:t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Total Time Complexity - O ( V + E )</a:t>
            </a:r>
            <a:endParaRPr sz="1600" b="1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Average"/>
              <a:buAutoNum type="arabicPeriod"/>
            </a:pP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If, Adjacency Matrix is used - O ( V^2)</a:t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Average"/>
              <a:buAutoNum type="alphaLcPeriod"/>
            </a:pP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DFS - O (V^2)</a:t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Average"/>
              <a:buAutoNum type="alphaLcPeriod"/>
            </a:pP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Checking of vertex status - O(1)</a:t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600" b="1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Total Time Complexity - O ( V^2 )</a:t>
            </a:r>
            <a:endParaRPr sz="1600" b="1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 idx="4294967295"/>
          </p:nvPr>
        </p:nvSpPr>
        <p:spPr>
          <a:xfrm>
            <a:off x="311700" y="294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Finding Best Movie Recommendation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B7B7B7"/>
                </a:solidFill>
              </a:rPr>
              <a:t>Strategy</a:t>
            </a:r>
            <a:r>
              <a:rPr lang="en" sz="1600">
                <a:solidFill>
                  <a:srgbClr val="B7B7B7"/>
                </a:solidFill>
              </a:rPr>
              <a:t>: Finding Shortest path from source to destination and recommending the movies in the path</a:t>
            </a:r>
            <a:endParaRPr sz="16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The two given actors/actresses are stored as source and destination vertices.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Modified Dijkstra’s Algorithm is called with given input and Shortest path is calculated.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This path is then stored and movies as well as actors and actresses are extracted from the path and than stored separately.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These movies are than added with individual movies of the given actors/actresses.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Final Recommendation List is than given as output</a:t>
            </a:r>
            <a:endParaRPr sz="16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 idx="4294967295"/>
          </p:nvPr>
        </p:nvSpPr>
        <p:spPr>
          <a:xfrm>
            <a:off x="0" y="181700"/>
            <a:ext cx="90854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Underlying Algorithm (Modified Dijkstra’s Algorithm)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4294967295"/>
          </p:nvPr>
        </p:nvSpPr>
        <p:spPr>
          <a:xfrm>
            <a:off x="311700" y="754400"/>
            <a:ext cx="8520600" cy="3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B7B7B7"/>
                </a:solidFill>
              </a:rPr>
              <a:t>1) Initialize distances of all vertices as infinite.</a:t>
            </a:r>
            <a:endParaRPr sz="1700" dirty="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B7B7B7"/>
                </a:solidFill>
              </a:rPr>
              <a:t>2) Create an empty </a:t>
            </a:r>
            <a:r>
              <a:rPr lang="en" sz="1700" b="1" dirty="0">
                <a:solidFill>
                  <a:srgbClr val="B7B7B7"/>
                </a:solidFill>
              </a:rPr>
              <a:t>p</a:t>
            </a:r>
            <a:r>
              <a:rPr lang="en" sz="1700" dirty="0">
                <a:solidFill>
                  <a:srgbClr val="B7B7B7"/>
                </a:solidFill>
              </a:rPr>
              <a:t>riority_</a:t>
            </a:r>
            <a:r>
              <a:rPr lang="en" sz="1700" b="1" dirty="0">
                <a:solidFill>
                  <a:srgbClr val="B7B7B7"/>
                </a:solidFill>
              </a:rPr>
              <a:t>q</a:t>
            </a:r>
            <a:r>
              <a:rPr lang="en" sz="1700" dirty="0">
                <a:solidFill>
                  <a:srgbClr val="B7B7B7"/>
                </a:solidFill>
              </a:rPr>
              <a:t>ueue </a:t>
            </a:r>
            <a:r>
              <a:rPr lang="en" sz="1700" b="1" dirty="0">
                <a:solidFill>
                  <a:srgbClr val="B7B7B7"/>
                </a:solidFill>
              </a:rPr>
              <a:t>pq</a:t>
            </a:r>
            <a:r>
              <a:rPr lang="en" sz="1700" dirty="0">
                <a:solidFill>
                  <a:srgbClr val="B7B7B7"/>
                </a:solidFill>
              </a:rPr>
              <a:t>.  Every item of pq is a pair (weight, vertex).</a:t>
            </a:r>
            <a:endParaRPr sz="1700" dirty="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B7B7B7"/>
                </a:solidFill>
              </a:rPr>
              <a:t>3) Insert source vertex into pq and make its distance as 0.</a:t>
            </a:r>
            <a:endParaRPr sz="1700" dirty="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B7B7B7"/>
                </a:solidFill>
              </a:rPr>
              <a:t> 4) While either pq doesn't become empty</a:t>
            </a:r>
            <a:endParaRPr sz="1700" dirty="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B7B7B7"/>
                </a:solidFill>
              </a:rPr>
              <a:t>    a) Extract minimum distance vertex from pq. Let the extracted vertex be u.</a:t>
            </a:r>
            <a:endParaRPr sz="1700" dirty="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B7B7B7"/>
                </a:solidFill>
              </a:rPr>
              <a:t>    b) Loop through all adjacent of u and do following for every vertex v.</a:t>
            </a:r>
            <a:endParaRPr sz="1700" dirty="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B7B7B7"/>
                </a:solidFill>
              </a:rPr>
              <a:t>            If dist[v] &gt; dist[u] + weight(u, v)</a:t>
            </a:r>
            <a:endParaRPr sz="1700" dirty="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B7B7B7"/>
                </a:solidFill>
              </a:rPr>
              <a:t>           	(i) Update distance of v, i.e., do dist[v] = dist[u] + weight(u, v)</a:t>
            </a:r>
            <a:endParaRPr sz="1700" dirty="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B7B7B7"/>
                </a:solidFill>
              </a:rPr>
              <a:t>           	(ii) Insert v into the pq (Even if v is already there)</a:t>
            </a:r>
            <a:endParaRPr sz="1700" dirty="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B7B7B7"/>
                </a:solidFill>
              </a:rPr>
              <a:t>           	(iii) Modify the parent array    	</a:t>
            </a:r>
            <a:endParaRPr sz="1700" dirty="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B7B7B7"/>
                </a:solidFill>
              </a:rPr>
              <a:t>5) Print required path using parent array</a:t>
            </a:r>
            <a:endParaRPr sz="1700" dirty="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B7B7B7"/>
                </a:solidFill>
              </a:rPr>
              <a:t> </a:t>
            </a:r>
            <a:endParaRPr sz="1700" dirty="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 idx="4294967295"/>
          </p:nvPr>
        </p:nvSpPr>
        <p:spPr>
          <a:xfrm>
            <a:off x="311700" y="147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Complexity Analysis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4294967295"/>
          </p:nvPr>
        </p:nvSpPr>
        <p:spPr>
          <a:xfrm>
            <a:off x="311700" y="694650"/>
            <a:ext cx="8520600" cy="3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1) Adding all |V| vertices of the graph to a Priority Queue takes a total of O(|V|) time.</a:t>
            </a:r>
            <a:endParaRPr sz="16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2) We can remove and read a vertex to a Priority Queue in O(log|V|) time</a:t>
            </a:r>
            <a:endParaRPr sz="16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Since each priority value update takes O(log|V|) time, the total of all priority value updates takes O(|E|log|V|).</a:t>
            </a:r>
            <a:endParaRPr sz="16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3) Dijkstra's algorithm only removes from the priority queue |V| times, and each removal takes O(log|V|) time for a total of O(|V|log|V|) time for all vertex removals.</a:t>
            </a:r>
            <a:endParaRPr sz="16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4) Adding these running times together, we have O(|E|log|V|) for all priority value updates and O(|V|log|V|) for removing all vertices. This means the running time for Dijkstra's algorithm using a priority queue is </a:t>
            </a:r>
            <a:r>
              <a:rPr lang="en" sz="1600" b="1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O((|E|+|V|)log|V|).</a:t>
            </a:r>
            <a:endParaRPr sz="1600" b="1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2328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if there are multiple links between actors/actress</a:t>
            </a:r>
            <a:endParaRPr dirty="0"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26403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Strategy :- </a:t>
            </a:r>
            <a:r>
              <a:rPr lang="en" sz="1600" dirty="0"/>
              <a:t>Find all possible paths from the source vertex to the destination vertex where source and the destination vertex are the favourite actors/actresses entered by the user.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Method used here to find the cycle having 2 of the nodes as actors/actress entered by the user is DFS.</a:t>
            </a: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There is cycle in graph only if there is a back edge present in the graph.</a:t>
            </a: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IsCyclic and isCylicutil are the functions used to check if there is cycle present in the graph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1451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 for cycle detection in the graph</a:t>
            </a:r>
            <a:endParaRPr dirty="0"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71780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Graph is created using given number of vertices and edges.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Recursive function is created having current index, visited and recursion stack.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Then current node is marked as visited and also the index in recursion stack is marked.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Then all the vertices that are not visited and are adjacent to the current node are found out and a recursive call is given for those vertices,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if recursive function return true then return true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else return false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the adjacent vertices are already marked in the recursion stack then return true.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Then a wrapper class is created, that calls the recursive function for all the vertices and if any function returns true then return true.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Else if for all the vertices the function returns false return false.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265500" y="34785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Complexities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Time Complexity :- O(v+e)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Space Complexity :- O(v)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l="4987" t="5216" r="5941" b="6670"/>
          <a:stretch/>
        </p:blipFill>
        <p:spPr>
          <a:xfrm>
            <a:off x="4674600" y="451400"/>
            <a:ext cx="4366800" cy="4044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4294967295"/>
          </p:nvPr>
        </p:nvSpPr>
        <p:spPr>
          <a:xfrm>
            <a:off x="311700" y="1920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Suggesting Common Movies and Actors/ Actresses  </a:t>
            </a:r>
            <a:endParaRPr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Strategy : </a:t>
            </a:r>
            <a:r>
              <a:rPr lang="en" sz="1600"/>
              <a:t>Find all paths from the source vertex to the destination vertex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Source and Destination vertices are the favorite actors entered by the user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Finding</a:t>
            </a:r>
            <a:r>
              <a:rPr lang="en" sz="1600" b="1"/>
              <a:t> all paths </a:t>
            </a:r>
            <a:r>
              <a:rPr lang="en" sz="1600"/>
              <a:t>will give us access to the common movies and actors between them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movies can be recommended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Similar actors can also be recommended 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 idx="4294967295"/>
          </p:nvPr>
        </p:nvSpPr>
        <p:spPr>
          <a:xfrm>
            <a:off x="311700" y="294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Underlying Algorithm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Algorithm follows Breadth-First Search approach (BFS)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create a queue of paths and print these paths one by one.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Start with source vertex and add all connected vertices to a queue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For </a:t>
            </a:r>
            <a:r>
              <a:rPr lang="en" sz="1600" b="1"/>
              <a:t>every path ‘p’</a:t>
            </a:r>
            <a:r>
              <a:rPr lang="en" sz="1600"/>
              <a:t> in the queue: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last node of p is destination vertex: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/>
              <a:t>Print the Path from source to p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Else 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/>
              <a:t>For all vertices connected to last node of p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new paths and add to the queue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 idx="4294967295"/>
          </p:nvPr>
        </p:nvSpPr>
        <p:spPr>
          <a:xfrm>
            <a:off x="311700" y="294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311700" y="1024675"/>
            <a:ext cx="8520600" cy="3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there are V vertices between the source and destination node, there will be at most V paths inserted in the queue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every connected vertex, we have at most V connected vertices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Hence, overall we  are doing  V queue operations and for every queue deletion we can insert V more paths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Overall Time Complexity : O(V</a:t>
            </a:r>
            <a:r>
              <a:rPr lang="en" sz="1600" b="1" baseline="30000"/>
              <a:t>V</a:t>
            </a:r>
            <a:r>
              <a:rPr lang="en" sz="1600" b="1"/>
              <a:t>)    - </a:t>
            </a:r>
            <a:r>
              <a:rPr lang="en" sz="1600"/>
              <a:t>Exponential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have at most V paths in the queue.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every path we can have at most V nodes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/>
              <a:t>Space Complexity : O(V</a:t>
            </a:r>
            <a:r>
              <a:rPr lang="en" sz="1600" b="1" baseline="30000"/>
              <a:t>V</a:t>
            </a:r>
            <a:r>
              <a:rPr lang="en" sz="1600" b="1"/>
              <a:t>)</a:t>
            </a:r>
            <a:endParaRPr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4"/>
          <p:cNvGraphicFramePr/>
          <p:nvPr/>
        </p:nvGraphicFramePr>
        <p:xfrm>
          <a:off x="952500" y="2077475"/>
          <a:ext cx="7239000" cy="2377260"/>
        </p:xfrm>
        <a:graphic>
          <a:graphicData uri="http://schemas.openxmlformats.org/drawingml/2006/table">
            <a:tbl>
              <a:tblPr>
                <a:noFill/>
                <a:tableStyleId>{D9002D9E-BC63-4670-8DFF-6C4F89FFE3FB}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ROLL NO.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GR. NO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Balaji Padamwar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11810391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Aditya Pangaonkar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11810143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Shriram Pareek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11810686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Kishan Partani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11810403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Tejas Pradhan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11810134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Group Details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952500" y="1182650"/>
            <a:ext cx="72390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Division : TY-C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Group Number : 4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Batch : 1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172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744750"/>
            <a:ext cx="8520600" cy="3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Current movie recommendation systems have </a:t>
            </a:r>
            <a:r>
              <a:rPr lang="en" sz="1600" b="1">
                <a:solidFill>
                  <a:srgbClr val="B7B7B7"/>
                </a:solidFill>
              </a:rPr>
              <a:t>collaborative </a:t>
            </a:r>
            <a:r>
              <a:rPr lang="en" sz="1600">
                <a:solidFill>
                  <a:srgbClr val="B7B7B7"/>
                </a:solidFill>
              </a:rPr>
              <a:t>as well as content based filtering systems which are designed using specific machine learning algorithms.</a:t>
            </a:r>
            <a:endParaRPr sz="1600">
              <a:solidFill>
                <a:srgbClr val="B7B7B7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</a:endParaRPr>
          </a:p>
          <a:p>
            <a:pPr marL="457200" lvl="0" indent="-330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We have developed a practical recommender system using Graph algorithms and Graph database.</a:t>
            </a:r>
            <a:endParaRPr sz="1600">
              <a:solidFill>
                <a:srgbClr val="B7B7B7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</a:endParaRPr>
          </a:p>
          <a:p>
            <a:pPr marL="457200" lvl="0" indent="-330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We have also added additional features to give details about the dataset used such as number of connected components, min max connected components and cyclic check.</a:t>
            </a:r>
            <a:endParaRPr sz="1600">
              <a:solidFill>
                <a:srgbClr val="B7B7B7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</a:endParaRPr>
          </a:p>
          <a:p>
            <a:pPr marL="457200" lvl="0" indent="-330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These features give the user better recommendations and more insights about the data</a:t>
            </a:r>
            <a:endParaRPr sz="16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05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338875"/>
            <a:ext cx="8153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06250" y="161425"/>
            <a:ext cx="8520600" cy="9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Inputs and Pre-processing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878900"/>
            <a:ext cx="5334000" cy="828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" name="Google Shape;91;p18"/>
          <p:cNvSpPr txBox="1"/>
          <p:nvPr/>
        </p:nvSpPr>
        <p:spPr>
          <a:xfrm>
            <a:off x="151200" y="1775650"/>
            <a:ext cx="8841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Map is used to process the actors of dataset, their movies along with the entire cast as it does the required task in the fastest way possible.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The dataset consists of all the actors and movies. Individual films of each actor is also maintained along with the movies in common.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Actors and movies together form the vertices of the graph. These actors are  mapped to their respective movies. All the connections among them are assigned with weight 1.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At the very end of input, two actors are provided for querying and recommendations.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Our System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645900" y="1981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if movies can be recommended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57225" y="1797625"/>
            <a:ext cx="59853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187025" y="1205350"/>
            <a:ext cx="87387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Strategy</a:t>
            </a: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: To find the number of connected components in the graph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verage"/>
              <a:buChar char="●"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Connected Components in an undirected graph</a:t>
            </a:r>
            <a:r>
              <a:rPr lang="en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verage"/>
              <a:buChar char="●"/>
            </a:pPr>
            <a:r>
              <a:rPr lang="en" b="1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Case A: </a:t>
            </a:r>
            <a:r>
              <a:rPr lang="en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 One Connected Component</a:t>
            </a:r>
            <a:endParaRPr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verage"/>
              <a:buChar char="●"/>
            </a:pPr>
            <a:r>
              <a:rPr lang="en" b="1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Case B: </a:t>
            </a:r>
            <a:r>
              <a:rPr lang="en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 More than One Connected Component</a:t>
            </a:r>
            <a:endParaRPr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Application in Movie Recommendation ??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Connected Component sets are pairwise disjoint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645900" y="1981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457225" y="1797625"/>
            <a:ext cx="59853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187025" y="1205350"/>
            <a:ext cx="87387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AutoNum type="arabicParenR"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Initialize all vertices as not visited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AutoNum type="arabicParenR"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Do the following for every vertex v: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AutoNum type="alphaLcParenBoth"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If ‘v’ is not visited before, call DFSUtil(v)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AutoNum type="alphaLcParenBoth"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Count = Count + 1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3)     Print Count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Function DFSUtil(v)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AutoNum type="arabicParenR"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Mark ‘v’ as visited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AutoNum type="arabicParenR"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Do the following for every adjacent ‘u’ of ‘v’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AutoNum type="alphaLcParenR"/>
            </a:pP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If ‘u’ is not visited, recursively call DFSUtil(u)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1249</Words>
  <Application>Microsoft Office PowerPoint</Application>
  <PresentationFormat>On-screen Show (16:9)</PresentationFormat>
  <Paragraphs>163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Average</vt:lpstr>
      <vt:lpstr>Oswald</vt:lpstr>
      <vt:lpstr>Slate</vt:lpstr>
      <vt:lpstr>Movie Recommendation System using Graphs</vt:lpstr>
      <vt:lpstr>Group Details</vt:lpstr>
      <vt:lpstr>Introduction</vt:lpstr>
      <vt:lpstr>Overview</vt:lpstr>
      <vt:lpstr>Block Diagram</vt:lpstr>
      <vt:lpstr>Inputs and Pre-processing </vt:lpstr>
      <vt:lpstr>Features of Our System</vt:lpstr>
      <vt:lpstr>Identifying if movies can be recommended</vt:lpstr>
      <vt:lpstr>Algorithm</vt:lpstr>
      <vt:lpstr>Time Complexity</vt:lpstr>
      <vt:lpstr>Finding Best Movie Recommendation</vt:lpstr>
      <vt:lpstr>Underlying Algorithm (Modified Dijkstra’s Algorithm)</vt:lpstr>
      <vt:lpstr>Complexity Analysis</vt:lpstr>
      <vt:lpstr>To check if there are multiple links between actors/actress</vt:lpstr>
      <vt:lpstr>Algorithm for cycle detection in the graph</vt:lpstr>
      <vt:lpstr>All about Complexities</vt:lpstr>
      <vt:lpstr>Suggesting Common Movies and Actors/ Actresses  </vt:lpstr>
      <vt:lpstr>Underlying Algorithm</vt:lpstr>
      <vt:lpstr>Analysis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using Graphs</dc:title>
  <cp:lastModifiedBy>Shriram Pareek</cp:lastModifiedBy>
  <cp:revision>1</cp:revision>
  <dcterms:modified xsi:type="dcterms:W3CDTF">2020-12-11T02:16:48Z</dcterms:modified>
</cp:coreProperties>
</file>