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0" r:id="rId3"/>
    <p:sldId id="259" r:id="rId4"/>
    <p:sldId id="261" r:id="rId5"/>
    <p:sldId id="269"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82" d="100"/>
          <a:sy n="82" d="100"/>
        </p:scale>
        <p:origin x="67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F1CF2B-83F9-477E-8903-8A3E3EFBD142}"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IN"/>
        </a:p>
      </dgm:t>
    </dgm:pt>
    <dgm:pt modelId="{9AF212AE-0806-4198-8E39-4D23D715B413}">
      <dgm:prSet phldrT="[Text]"/>
      <dgm:spPr/>
      <dgm:t>
        <a:bodyPr/>
        <a:lstStyle/>
        <a:p>
          <a:r>
            <a:rPr lang="en-IN" dirty="0"/>
            <a:t>Shrirang S. Rajguru </a:t>
          </a:r>
          <a:r>
            <a:rPr lang="en-IN" dirty="0">
              <a:latin typeface="+mj-lt"/>
            </a:rPr>
            <a:t>– </a:t>
          </a:r>
          <a:r>
            <a:rPr lang="en-IN" dirty="0"/>
            <a:t>The Business Guy</a:t>
          </a:r>
        </a:p>
      </dgm:t>
    </dgm:pt>
    <dgm:pt modelId="{8BBBE9A4-16AF-475C-92CD-B32355F921C9}" type="parTrans" cxnId="{5073E872-450E-4455-934D-3929F2F514FF}">
      <dgm:prSet/>
      <dgm:spPr/>
      <dgm:t>
        <a:bodyPr/>
        <a:lstStyle/>
        <a:p>
          <a:endParaRPr lang="en-IN"/>
        </a:p>
      </dgm:t>
    </dgm:pt>
    <dgm:pt modelId="{F4366D6A-D438-4AB3-A963-F1B7A9A10FB2}" type="sibTrans" cxnId="{5073E872-450E-4455-934D-3929F2F514FF}">
      <dgm:prSet/>
      <dgm:spPr/>
      <dgm:t>
        <a:bodyPr/>
        <a:lstStyle/>
        <a:p>
          <a:endParaRPr lang="en-IN"/>
        </a:p>
      </dgm:t>
    </dgm:pt>
    <dgm:pt modelId="{A32EB11F-5B11-4D24-AF65-F232C81E65CF}">
      <dgm:prSet phldrT="[Text]"/>
      <dgm:spPr/>
      <dgm:t>
        <a:bodyPr/>
        <a:lstStyle/>
        <a:p>
          <a:r>
            <a:rPr lang="en-IN" dirty="0">
              <a:latin typeface="+mj-lt"/>
            </a:rPr>
            <a:t>Sandhya G. Subramanian – The Guidance Guru</a:t>
          </a:r>
          <a:endParaRPr lang="en-IN" dirty="0"/>
        </a:p>
      </dgm:t>
    </dgm:pt>
    <dgm:pt modelId="{4DE809BA-4876-4D3B-BF6A-D0B49362870E}" type="parTrans" cxnId="{DBE347A6-D6A0-4BF6-8054-19AA94EA5221}">
      <dgm:prSet/>
      <dgm:spPr/>
      <dgm:t>
        <a:bodyPr/>
        <a:lstStyle/>
        <a:p>
          <a:endParaRPr lang="en-IN"/>
        </a:p>
      </dgm:t>
    </dgm:pt>
    <dgm:pt modelId="{77D702BF-CECD-4937-BB68-E9C486F6A784}" type="sibTrans" cxnId="{DBE347A6-D6A0-4BF6-8054-19AA94EA5221}">
      <dgm:prSet/>
      <dgm:spPr/>
      <dgm:t>
        <a:bodyPr/>
        <a:lstStyle/>
        <a:p>
          <a:endParaRPr lang="en-IN"/>
        </a:p>
      </dgm:t>
    </dgm:pt>
    <dgm:pt modelId="{1EBF68EE-0BE8-4CE9-9413-98E2065E1ECD}">
      <dgm:prSet phldrT="[Text]"/>
      <dgm:spPr/>
      <dgm:t>
        <a:bodyPr/>
        <a:lstStyle/>
        <a:p>
          <a:r>
            <a:rPr lang="en-IN" dirty="0">
              <a:latin typeface="+mj-lt"/>
            </a:rPr>
            <a:t>Papa Yama Ndiaye – The Gaslight Officer</a:t>
          </a:r>
          <a:endParaRPr lang="en-IN" dirty="0"/>
        </a:p>
      </dgm:t>
    </dgm:pt>
    <dgm:pt modelId="{F7560023-2E94-42FD-866F-87F15111E4EA}" type="parTrans" cxnId="{AC08DF3D-E5F8-4F61-96D2-F279E3A79DE6}">
      <dgm:prSet/>
      <dgm:spPr/>
      <dgm:t>
        <a:bodyPr/>
        <a:lstStyle/>
        <a:p>
          <a:endParaRPr lang="en-IN"/>
        </a:p>
      </dgm:t>
    </dgm:pt>
    <dgm:pt modelId="{4CC0395A-F08D-4B29-A8B8-7A6354FC9EDD}" type="sibTrans" cxnId="{AC08DF3D-E5F8-4F61-96D2-F279E3A79DE6}">
      <dgm:prSet/>
      <dgm:spPr/>
      <dgm:t>
        <a:bodyPr/>
        <a:lstStyle/>
        <a:p>
          <a:endParaRPr lang="en-IN"/>
        </a:p>
      </dgm:t>
    </dgm:pt>
    <dgm:pt modelId="{93947A43-BE1C-45F9-82D8-27BCB6E77B4B}">
      <dgm:prSet phldrT="[Text]"/>
      <dgm:spPr/>
      <dgm:t>
        <a:bodyPr/>
        <a:lstStyle/>
        <a:p>
          <a:r>
            <a:rPr lang="en-IN" dirty="0">
              <a:latin typeface="+mj-lt"/>
            </a:rPr>
            <a:t>Nusrat Jahan – The Moral Support</a:t>
          </a:r>
          <a:endParaRPr lang="en-IN" dirty="0"/>
        </a:p>
      </dgm:t>
    </dgm:pt>
    <dgm:pt modelId="{35D11A50-BCE1-4C60-95E0-9E37CBF01D48}" type="parTrans" cxnId="{ED65553B-9F88-4A54-AFC1-53F92944E8B1}">
      <dgm:prSet/>
      <dgm:spPr/>
      <dgm:t>
        <a:bodyPr/>
        <a:lstStyle/>
        <a:p>
          <a:endParaRPr lang="en-IN"/>
        </a:p>
      </dgm:t>
    </dgm:pt>
    <dgm:pt modelId="{C0A9D2BC-593D-49FB-837A-AC92D7B1C44E}" type="sibTrans" cxnId="{ED65553B-9F88-4A54-AFC1-53F92944E8B1}">
      <dgm:prSet/>
      <dgm:spPr/>
      <dgm:t>
        <a:bodyPr/>
        <a:lstStyle/>
        <a:p>
          <a:endParaRPr lang="en-IN"/>
        </a:p>
      </dgm:t>
    </dgm:pt>
    <dgm:pt modelId="{9871EED6-9A5D-4F4C-A16E-5BD5ACF441AB}">
      <dgm:prSet phldrT="[Text]"/>
      <dgm:spPr/>
      <dgm:t>
        <a:bodyPr/>
        <a:lstStyle/>
        <a:p>
          <a:r>
            <a:rPr lang="en-IN" dirty="0">
              <a:latin typeface="+mj-lt"/>
            </a:rPr>
            <a:t>Rinith Roy – The Power Pioneer</a:t>
          </a:r>
          <a:endParaRPr lang="en-IN" dirty="0"/>
        </a:p>
      </dgm:t>
    </dgm:pt>
    <dgm:pt modelId="{62B79DC4-D7A8-48DE-B21B-2F99357C8B45}" type="parTrans" cxnId="{F2D35065-038E-4FB0-A8F0-A152BEED6FFB}">
      <dgm:prSet/>
      <dgm:spPr/>
      <dgm:t>
        <a:bodyPr/>
        <a:lstStyle/>
        <a:p>
          <a:endParaRPr lang="en-IN"/>
        </a:p>
      </dgm:t>
    </dgm:pt>
    <dgm:pt modelId="{318E3868-58C3-4195-8D0D-95E398376D07}" type="sibTrans" cxnId="{F2D35065-038E-4FB0-A8F0-A152BEED6FFB}">
      <dgm:prSet/>
      <dgm:spPr/>
      <dgm:t>
        <a:bodyPr/>
        <a:lstStyle/>
        <a:p>
          <a:endParaRPr lang="en-IN"/>
        </a:p>
      </dgm:t>
    </dgm:pt>
    <dgm:pt modelId="{397AACB5-4A15-43CD-AD11-6DA0F9D88F0C}" type="pres">
      <dgm:prSet presAssocID="{93F1CF2B-83F9-477E-8903-8A3E3EFBD142}" presName="Name0" presStyleCnt="0">
        <dgm:presLayoutVars>
          <dgm:chMax val="7"/>
          <dgm:chPref val="7"/>
          <dgm:dir/>
        </dgm:presLayoutVars>
      </dgm:prSet>
      <dgm:spPr/>
    </dgm:pt>
    <dgm:pt modelId="{A821D887-CA9B-4966-BF5F-7A8E2ECA71D9}" type="pres">
      <dgm:prSet presAssocID="{93F1CF2B-83F9-477E-8903-8A3E3EFBD142}" presName="Name1" presStyleCnt="0"/>
      <dgm:spPr/>
    </dgm:pt>
    <dgm:pt modelId="{A663BA8B-65F3-4CB7-82D2-3FACEDB89176}" type="pres">
      <dgm:prSet presAssocID="{93F1CF2B-83F9-477E-8903-8A3E3EFBD142}" presName="cycle" presStyleCnt="0"/>
      <dgm:spPr/>
    </dgm:pt>
    <dgm:pt modelId="{3317A059-A1C9-4080-83C2-2ABCEFE66D75}" type="pres">
      <dgm:prSet presAssocID="{93F1CF2B-83F9-477E-8903-8A3E3EFBD142}" presName="srcNode" presStyleLbl="node1" presStyleIdx="0" presStyleCnt="5"/>
      <dgm:spPr/>
    </dgm:pt>
    <dgm:pt modelId="{59F89E10-6B51-45BE-A1EC-A286961EC415}" type="pres">
      <dgm:prSet presAssocID="{93F1CF2B-83F9-477E-8903-8A3E3EFBD142}" presName="conn" presStyleLbl="parChTrans1D2" presStyleIdx="0" presStyleCnt="1"/>
      <dgm:spPr/>
    </dgm:pt>
    <dgm:pt modelId="{51930805-EDB5-47EC-9950-EC46CDAB9541}" type="pres">
      <dgm:prSet presAssocID="{93F1CF2B-83F9-477E-8903-8A3E3EFBD142}" presName="extraNode" presStyleLbl="node1" presStyleIdx="0" presStyleCnt="5"/>
      <dgm:spPr/>
    </dgm:pt>
    <dgm:pt modelId="{EB6CFD86-2BE4-4DBE-8B99-9BC12A9C2338}" type="pres">
      <dgm:prSet presAssocID="{93F1CF2B-83F9-477E-8903-8A3E3EFBD142}" presName="dstNode" presStyleLbl="node1" presStyleIdx="0" presStyleCnt="5"/>
      <dgm:spPr/>
    </dgm:pt>
    <dgm:pt modelId="{058C8116-F267-4FD9-B19B-17F328FD3353}" type="pres">
      <dgm:prSet presAssocID="{9AF212AE-0806-4198-8E39-4D23D715B413}" presName="text_1" presStyleLbl="node1" presStyleIdx="0" presStyleCnt="5">
        <dgm:presLayoutVars>
          <dgm:bulletEnabled val="1"/>
        </dgm:presLayoutVars>
      </dgm:prSet>
      <dgm:spPr/>
    </dgm:pt>
    <dgm:pt modelId="{85E57716-34E1-4223-91F2-93F6D69B9F5C}" type="pres">
      <dgm:prSet presAssocID="{9AF212AE-0806-4198-8E39-4D23D715B413}" presName="accent_1" presStyleCnt="0"/>
      <dgm:spPr/>
    </dgm:pt>
    <dgm:pt modelId="{A09E718C-8596-4CB8-9A32-BC7D7ADE0FFB}" type="pres">
      <dgm:prSet presAssocID="{9AF212AE-0806-4198-8E39-4D23D715B413}" presName="accentRepeatNode" presStyleLbl="solidFgAcc1" presStyleIdx="0" presStyleCnt="5"/>
      <dgm:spPr/>
    </dgm:pt>
    <dgm:pt modelId="{68667793-3B5B-4A0E-A9A1-D03944A0C6A1}" type="pres">
      <dgm:prSet presAssocID="{A32EB11F-5B11-4D24-AF65-F232C81E65CF}" presName="text_2" presStyleLbl="node1" presStyleIdx="1" presStyleCnt="5">
        <dgm:presLayoutVars>
          <dgm:bulletEnabled val="1"/>
        </dgm:presLayoutVars>
      </dgm:prSet>
      <dgm:spPr/>
    </dgm:pt>
    <dgm:pt modelId="{3B5C6AE0-AC67-4094-ADC8-3E9826D914CA}" type="pres">
      <dgm:prSet presAssocID="{A32EB11F-5B11-4D24-AF65-F232C81E65CF}" presName="accent_2" presStyleCnt="0"/>
      <dgm:spPr/>
    </dgm:pt>
    <dgm:pt modelId="{553029E1-0FC0-41D1-ABCC-1123CC419006}" type="pres">
      <dgm:prSet presAssocID="{A32EB11F-5B11-4D24-AF65-F232C81E65CF}" presName="accentRepeatNode" presStyleLbl="solidFgAcc1" presStyleIdx="1" presStyleCnt="5"/>
      <dgm:spPr/>
    </dgm:pt>
    <dgm:pt modelId="{38EE311C-18DD-4B4C-A182-1A88FF3EE093}" type="pres">
      <dgm:prSet presAssocID="{1EBF68EE-0BE8-4CE9-9413-98E2065E1ECD}" presName="text_3" presStyleLbl="node1" presStyleIdx="2" presStyleCnt="5">
        <dgm:presLayoutVars>
          <dgm:bulletEnabled val="1"/>
        </dgm:presLayoutVars>
      </dgm:prSet>
      <dgm:spPr/>
    </dgm:pt>
    <dgm:pt modelId="{8F5F3CD9-ABA7-4A40-B4D2-753E7D67B52C}" type="pres">
      <dgm:prSet presAssocID="{1EBF68EE-0BE8-4CE9-9413-98E2065E1ECD}" presName="accent_3" presStyleCnt="0"/>
      <dgm:spPr/>
    </dgm:pt>
    <dgm:pt modelId="{71EA3814-1A27-41A3-A921-34ADBAE5C896}" type="pres">
      <dgm:prSet presAssocID="{1EBF68EE-0BE8-4CE9-9413-98E2065E1ECD}" presName="accentRepeatNode" presStyleLbl="solidFgAcc1" presStyleIdx="2" presStyleCnt="5"/>
      <dgm:spPr/>
    </dgm:pt>
    <dgm:pt modelId="{2E1A199C-59A7-4343-85D9-B7A099CC12F8}" type="pres">
      <dgm:prSet presAssocID="{9871EED6-9A5D-4F4C-A16E-5BD5ACF441AB}" presName="text_4" presStyleLbl="node1" presStyleIdx="3" presStyleCnt="5">
        <dgm:presLayoutVars>
          <dgm:bulletEnabled val="1"/>
        </dgm:presLayoutVars>
      </dgm:prSet>
      <dgm:spPr/>
    </dgm:pt>
    <dgm:pt modelId="{4663D66B-D105-4C96-8D25-8310DC2152AE}" type="pres">
      <dgm:prSet presAssocID="{9871EED6-9A5D-4F4C-A16E-5BD5ACF441AB}" presName="accent_4" presStyleCnt="0"/>
      <dgm:spPr/>
    </dgm:pt>
    <dgm:pt modelId="{9D77ADAE-C93F-4436-86BE-933D26CF6C09}" type="pres">
      <dgm:prSet presAssocID="{9871EED6-9A5D-4F4C-A16E-5BD5ACF441AB}" presName="accentRepeatNode" presStyleLbl="solidFgAcc1" presStyleIdx="3" presStyleCnt="5"/>
      <dgm:spPr/>
    </dgm:pt>
    <dgm:pt modelId="{92528180-8D6D-4C67-896D-E15D37A3A549}" type="pres">
      <dgm:prSet presAssocID="{93947A43-BE1C-45F9-82D8-27BCB6E77B4B}" presName="text_5" presStyleLbl="node1" presStyleIdx="4" presStyleCnt="5">
        <dgm:presLayoutVars>
          <dgm:bulletEnabled val="1"/>
        </dgm:presLayoutVars>
      </dgm:prSet>
      <dgm:spPr/>
    </dgm:pt>
    <dgm:pt modelId="{5ED484D3-B5C1-450C-8E97-246ECAFE4DC7}" type="pres">
      <dgm:prSet presAssocID="{93947A43-BE1C-45F9-82D8-27BCB6E77B4B}" presName="accent_5" presStyleCnt="0"/>
      <dgm:spPr/>
    </dgm:pt>
    <dgm:pt modelId="{4FF222ED-3CB9-4553-951C-2B3A196D739E}" type="pres">
      <dgm:prSet presAssocID="{93947A43-BE1C-45F9-82D8-27BCB6E77B4B}" presName="accentRepeatNode" presStyleLbl="solidFgAcc1" presStyleIdx="4" presStyleCnt="5"/>
      <dgm:spPr/>
    </dgm:pt>
  </dgm:ptLst>
  <dgm:cxnLst>
    <dgm:cxn modelId="{075A4615-192D-4ADB-A135-91CFB3B6C298}" type="presOf" srcId="{9871EED6-9A5D-4F4C-A16E-5BD5ACF441AB}" destId="{2E1A199C-59A7-4343-85D9-B7A099CC12F8}" srcOrd="0" destOrd="0" presId="urn:microsoft.com/office/officeart/2008/layout/VerticalCurvedList"/>
    <dgm:cxn modelId="{03B8AF16-32CF-4534-9742-65A4F7334F62}" type="presOf" srcId="{F4366D6A-D438-4AB3-A963-F1B7A9A10FB2}" destId="{59F89E10-6B51-45BE-A1EC-A286961EC415}" srcOrd="0" destOrd="0" presId="urn:microsoft.com/office/officeart/2008/layout/VerticalCurvedList"/>
    <dgm:cxn modelId="{E524EC31-1062-432D-8A27-8EC2B453E809}" type="presOf" srcId="{A32EB11F-5B11-4D24-AF65-F232C81E65CF}" destId="{68667793-3B5B-4A0E-A9A1-D03944A0C6A1}" srcOrd="0" destOrd="0" presId="urn:microsoft.com/office/officeart/2008/layout/VerticalCurvedList"/>
    <dgm:cxn modelId="{ED65553B-9F88-4A54-AFC1-53F92944E8B1}" srcId="{93F1CF2B-83F9-477E-8903-8A3E3EFBD142}" destId="{93947A43-BE1C-45F9-82D8-27BCB6E77B4B}" srcOrd="4" destOrd="0" parTransId="{35D11A50-BCE1-4C60-95E0-9E37CBF01D48}" sibTransId="{C0A9D2BC-593D-49FB-837A-AC92D7B1C44E}"/>
    <dgm:cxn modelId="{AC08DF3D-E5F8-4F61-96D2-F279E3A79DE6}" srcId="{93F1CF2B-83F9-477E-8903-8A3E3EFBD142}" destId="{1EBF68EE-0BE8-4CE9-9413-98E2065E1ECD}" srcOrd="2" destOrd="0" parTransId="{F7560023-2E94-42FD-866F-87F15111E4EA}" sibTransId="{4CC0395A-F08D-4B29-A8B8-7A6354FC9EDD}"/>
    <dgm:cxn modelId="{F2D35065-038E-4FB0-A8F0-A152BEED6FFB}" srcId="{93F1CF2B-83F9-477E-8903-8A3E3EFBD142}" destId="{9871EED6-9A5D-4F4C-A16E-5BD5ACF441AB}" srcOrd="3" destOrd="0" parTransId="{62B79DC4-D7A8-48DE-B21B-2F99357C8B45}" sibTransId="{318E3868-58C3-4195-8D0D-95E398376D07}"/>
    <dgm:cxn modelId="{5073E872-450E-4455-934D-3929F2F514FF}" srcId="{93F1CF2B-83F9-477E-8903-8A3E3EFBD142}" destId="{9AF212AE-0806-4198-8E39-4D23D715B413}" srcOrd="0" destOrd="0" parTransId="{8BBBE9A4-16AF-475C-92CD-B32355F921C9}" sibTransId="{F4366D6A-D438-4AB3-A963-F1B7A9A10FB2}"/>
    <dgm:cxn modelId="{8FF10C9B-1091-4BD1-BF5C-B48F8F8B8BC3}" type="presOf" srcId="{9AF212AE-0806-4198-8E39-4D23D715B413}" destId="{058C8116-F267-4FD9-B19B-17F328FD3353}" srcOrd="0" destOrd="0" presId="urn:microsoft.com/office/officeart/2008/layout/VerticalCurvedList"/>
    <dgm:cxn modelId="{917E7FA2-53C2-4052-A407-37FFD5C7D052}" type="presOf" srcId="{1EBF68EE-0BE8-4CE9-9413-98E2065E1ECD}" destId="{38EE311C-18DD-4B4C-A182-1A88FF3EE093}" srcOrd="0" destOrd="0" presId="urn:microsoft.com/office/officeart/2008/layout/VerticalCurvedList"/>
    <dgm:cxn modelId="{DBE347A6-D6A0-4BF6-8054-19AA94EA5221}" srcId="{93F1CF2B-83F9-477E-8903-8A3E3EFBD142}" destId="{A32EB11F-5B11-4D24-AF65-F232C81E65CF}" srcOrd="1" destOrd="0" parTransId="{4DE809BA-4876-4D3B-BF6A-D0B49362870E}" sibTransId="{77D702BF-CECD-4937-BB68-E9C486F6A784}"/>
    <dgm:cxn modelId="{C00B34BE-DF81-43FA-A3DE-B5C12274F528}" type="presOf" srcId="{93F1CF2B-83F9-477E-8903-8A3E3EFBD142}" destId="{397AACB5-4A15-43CD-AD11-6DA0F9D88F0C}" srcOrd="0" destOrd="0" presId="urn:microsoft.com/office/officeart/2008/layout/VerticalCurvedList"/>
    <dgm:cxn modelId="{F7DF4ED5-6DA1-4D61-BD05-11ABE0D9E13F}" type="presOf" srcId="{93947A43-BE1C-45F9-82D8-27BCB6E77B4B}" destId="{92528180-8D6D-4C67-896D-E15D37A3A549}" srcOrd="0" destOrd="0" presId="urn:microsoft.com/office/officeart/2008/layout/VerticalCurvedList"/>
    <dgm:cxn modelId="{F4A69584-6987-47B4-9575-B6FE8A3E775A}" type="presParOf" srcId="{397AACB5-4A15-43CD-AD11-6DA0F9D88F0C}" destId="{A821D887-CA9B-4966-BF5F-7A8E2ECA71D9}" srcOrd="0" destOrd="0" presId="urn:microsoft.com/office/officeart/2008/layout/VerticalCurvedList"/>
    <dgm:cxn modelId="{2E334E78-DC1C-457C-83C4-290F0F041246}" type="presParOf" srcId="{A821D887-CA9B-4966-BF5F-7A8E2ECA71D9}" destId="{A663BA8B-65F3-4CB7-82D2-3FACEDB89176}" srcOrd="0" destOrd="0" presId="urn:microsoft.com/office/officeart/2008/layout/VerticalCurvedList"/>
    <dgm:cxn modelId="{3F7FF3BD-A6EC-4F8C-9100-9A17076FA34E}" type="presParOf" srcId="{A663BA8B-65F3-4CB7-82D2-3FACEDB89176}" destId="{3317A059-A1C9-4080-83C2-2ABCEFE66D75}" srcOrd="0" destOrd="0" presId="urn:microsoft.com/office/officeart/2008/layout/VerticalCurvedList"/>
    <dgm:cxn modelId="{BE765662-0172-446A-88B6-3C730C9322B1}" type="presParOf" srcId="{A663BA8B-65F3-4CB7-82D2-3FACEDB89176}" destId="{59F89E10-6B51-45BE-A1EC-A286961EC415}" srcOrd="1" destOrd="0" presId="urn:microsoft.com/office/officeart/2008/layout/VerticalCurvedList"/>
    <dgm:cxn modelId="{2348192D-D09E-4A46-BCE3-623BF074ED8B}" type="presParOf" srcId="{A663BA8B-65F3-4CB7-82D2-3FACEDB89176}" destId="{51930805-EDB5-47EC-9950-EC46CDAB9541}" srcOrd="2" destOrd="0" presId="urn:microsoft.com/office/officeart/2008/layout/VerticalCurvedList"/>
    <dgm:cxn modelId="{FC14ECAD-E101-43ED-B823-537E09BF7213}" type="presParOf" srcId="{A663BA8B-65F3-4CB7-82D2-3FACEDB89176}" destId="{EB6CFD86-2BE4-4DBE-8B99-9BC12A9C2338}" srcOrd="3" destOrd="0" presId="urn:microsoft.com/office/officeart/2008/layout/VerticalCurvedList"/>
    <dgm:cxn modelId="{EF58A1C9-94DE-4733-919F-E621101F1BBA}" type="presParOf" srcId="{A821D887-CA9B-4966-BF5F-7A8E2ECA71D9}" destId="{058C8116-F267-4FD9-B19B-17F328FD3353}" srcOrd="1" destOrd="0" presId="urn:microsoft.com/office/officeart/2008/layout/VerticalCurvedList"/>
    <dgm:cxn modelId="{10A30508-F42A-4A3F-B2CB-64129FE58048}" type="presParOf" srcId="{A821D887-CA9B-4966-BF5F-7A8E2ECA71D9}" destId="{85E57716-34E1-4223-91F2-93F6D69B9F5C}" srcOrd="2" destOrd="0" presId="urn:microsoft.com/office/officeart/2008/layout/VerticalCurvedList"/>
    <dgm:cxn modelId="{A0925CB1-3840-4232-82D9-4F91A04E0AC3}" type="presParOf" srcId="{85E57716-34E1-4223-91F2-93F6D69B9F5C}" destId="{A09E718C-8596-4CB8-9A32-BC7D7ADE0FFB}" srcOrd="0" destOrd="0" presId="urn:microsoft.com/office/officeart/2008/layout/VerticalCurvedList"/>
    <dgm:cxn modelId="{3BBC044E-404B-4A51-8B48-AAA58CA1AED9}" type="presParOf" srcId="{A821D887-CA9B-4966-BF5F-7A8E2ECA71D9}" destId="{68667793-3B5B-4A0E-A9A1-D03944A0C6A1}" srcOrd="3" destOrd="0" presId="urn:microsoft.com/office/officeart/2008/layout/VerticalCurvedList"/>
    <dgm:cxn modelId="{74B9BD4C-90BF-43DC-9FE7-146F9F4AA354}" type="presParOf" srcId="{A821D887-CA9B-4966-BF5F-7A8E2ECA71D9}" destId="{3B5C6AE0-AC67-4094-ADC8-3E9826D914CA}" srcOrd="4" destOrd="0" presId="urn:microsoft.com/office/officeart/2008/layout/VerticalCurvedList"/>
    <dgm:cxn modelId="{A4A8A8C2-6EF4-437B-A670-8109A981CC52}" type="presParOf" srcId="{3B5C6AE0-AC67-4094-ADC8-3E9826D914CA}" destId="{553029E1-0FC0-41D1-ABCC-1123CC419006}" srcOrd="0" destOrd="0" presId="urn:microsoft.com/office/officeart/2008/layout/VerticalCurvedList"/>
    <dgm:cxn modelId="{B44A7691-86AC-47B6-923D-0E5BD4AFE333}" type="presParOf" srcId="{A821D887-CA9B-4966-BF5F-7A8E2ECA71D9}" destId="{38EE311C-18DD-4B4C-A182-1A88FF3EE093}" srcOrd="5" destOrd="0" presId="urn:microsoft.com/office/officeart/2008/layout/VerticalCurvedList"/>
    <dgm:cxn modelId="{7FE9CC87-5BFF-4AC8-8F4A-95CC8CC8C3AB}" type="presParOf" srcId="{A821D887-CA9B-4966-BF5F-7A8E2ECA71D9}" destId="{8F5F3CD9-ABA7-4A40-B4D2-753E7D67B52C}" srcOrd="6" destOrd="0" presId="urn:microsoft.com/office/officeart/2008/layout/VerticalCurvedList"/>
    <dgm:cxn modelId="{05C3394D-E0EB-4712-AA5A-FFE9745924DB}" type="presParOf" srcId="{8F5F3CD9-ABA7-4A40-B4D2-753E7D67B52C}" destId="{71EA3814-1A27-41A3-A921-34ADBAE5C896}" srcOrd="0" destOrd="0" presId="urn:microsoft.com/office/officeart/2008/layout/VerticalCurvedList"/>
    <dgm:cxn modelId="{C89F36C8-B4CD-48A5-9995-EA8135B52894}" type="presParOf" srcId="{A821D887-CA9B-4966-BF5F-7A8E2ECA71D9}" destId="{2E1A199C-59A7-4343-85D9-B7A099CC12F8}" srcOrd="7" destOrd="0" presId="urn:microsoft.com/office/officeart/2008/layout/VerticalCurvedList"/>
    <dgm:cxn modelId="{83966CDD-3A1E-4D6B-94D1-BB1B76327834}" type="presParOf" srcId="{A821D887-CA9B-4966-BF5F-7A8E2ECA71D9}" destId="{4663D66B-D105-4C96-8D25-8310DC2152AE}" srcOrd="8" destOrd="0" presId="urn:microsoft.com/office/officeart/2008/layout/VerticalCurvedList"/>
    <dgm:cxn modelId="{2927E4AB-B9ED-41B2-8E9D-5030E6ADE868}" type="presParOf" srcId="{4663D66B-D105-4C96-8D25-8310DC2152AE}" destId="{9D77ADAE-C93F-4436-86BE-933D26CF6C09}" srcOrd="0" destOrd="0" presId="urn:microsoft.com/office/officeart/2008/layout/VerticalCurvedList"/>
    <dgm:cxn modelId="{1EFF4A76-2E7E-4D3A-A198-F63B451246FE}" type="presParOf" srcId="{A821D887-CA9B-4966-BF5F-7A8E2ECA71D9}" destId="{92528180-8D6D-4C67-896D-E15D37A3A549}" srcOrd="9" destOrd="0" presId="urn:microsoft.com/office/officeart/2008/layout/VerticalCurvedList"/>
    <dgm:cxn modelId="{7B70D0C1-2199-45EA-B10E-E621971C4E71}" type="presParOf" srcId="{A821D887-CA9B-4966-BF5F-7A8E2ECA71D9}" destId="{5ED484D3-B5C1-450C-8E97-246ECAFE4DC7}" srcOrd="10" destOrd="0" presId="urn:microsoft.com/office/officeart/2008/layout/VerticalCurvedList"/>
    <dgm:cxn modelId="{EC31F95C-46F3-4E04-81DC-0FD3FD6E87AC}" type="presParOf" srcId="{5ED484D3-B5C1-450C-8E97-246ECAFE4DC7}" destId="{4FF222ED-3CB9-4553-951C-2B3A196D73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89E10-6B51-45BE-A1EC-A286961EC415}">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8C8116-F267-4FD9-B19B-17F328FD3353}">
      <dsp:nvSpPr>
        <dsp:cNvPr id="0" name=""/>
        <dsp:cNvSpPr/>
      </dsp:nvSpPr>
      <dsp:spPr>
        <a:xfrm>
          <a:off x="509717" y="338558"/>
          <a:ext cx="7541700"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t>Shrirang S. Rajguru </a:t>
          </a:r>
          <a:r>
            <a:rPr lang="en-IN" sz="2600" kern="1200" dirty="0">
              <a:latin typeface="+mj-lt"/>
            </a:rPr>
            <a:t>– </a:t>
          </a:r>
          <a:r>
            <a:rPr lang="en-IN" sz="2600" kern="1200" dirty="0"/>
            <a:t>The Business Guy</a:t>
          </a:r>
        </a:p>
      </dsp:txBody>
      <dsp:txXfrm>
        <a:off x="509717" y="338558"/>
        <a:ext cx="7541700" cy="677550"/>
      </dsp:txXfrm>
    </dsp:sp>
    <dsp:sp modelId="{A09E718C-8596-4CB8-9A32-BC7D7ADE0FFB}">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667793-3B5B-4A0E-A9A1-D03944A0C6A1}">
      <dsp:nvSpPr>
        <dsp:cNvPr id="0" name=""/>
        <dsp:cNvSpPr/>
      </dsp:nvSpPr>
      <dsp:spPr>
        <a:xfrm>
          <a:off x="995230" y="1354558"/>
          <a:ext cx="7056187"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mj-lt"/>
            </a:rPr>
            <a:t>Sandhya G. Subramanian – The Guidance Guru</a:t>
          </a:r>
          <a:endParaRPr lang="en-IN" sz="2600" kern="1200" dirty="0"/>
        </a:p>
      </dsp:txBody>
      <dsp:txXfrm>
        <a:off x="995230" y="1354558"/>
        <a:ext cx="7056187" cy="677550"/>
      </dsp:txXfrm>
    </dsp:sp>
    <dsp:sp modelId="{553029E1-0FC0-41D1-ABCC-1123CC419006}">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EE311C-18DD-4B4C-A182-1A88FF3EE093}">
      <dsp:nvSpPr>
        <dsp:cNvPr id="0" name=""/>
        <dsp:cNvSpPr/>
      </dsp:nvSpPr>
      <dsp:spPr>
        <a:xfrm>
          <a:off x="1144243" y="2370558"/>
          <a:ext cx="6907174"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mj-lt"/>
            </a:rPr>
            <a:t>Papa Yama Ndiaye – The Gaslight Officer</a:t>
          </a:r>
          <a:endParaRPr lang="en-IN" sz="2600" kern="1200" dirty="0"/>
        </a:p>
      </dsp:txBody>
      <dsp:txXfrm>
        <a:off x="1144243" y="2370558"/>
        <a:ext cx="6907174" cy="677550"/>
      </dsp:txXfrm>
    </dsp:sp>
    <dsp:sp modelId="{71EA3814-1A27-41A3-A921-34ADBAE5C896}">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1A199C-59A7-4343-85D9-B7A099CC12F8}">
      <dsp:nvSpPr>
        <dsp:cNvPr id="0" name=""/>
        <dsp:cNvSpPr/>
      </dsp:nvSpPr>
      <dsp:spPr>
        <a:xfrm>
          <a:off x="995230" y="3386558"/>
          <a:ext cx="7056187"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mj-lt"/>
            </a:rPr>
            <a:t>Rinith Roy – The Power Pioneer</a:t>
          </a:r>
          <a:endParaRPr lang="en-IN" sz="2600" kern="1200" dirty="0"/>
        </a:p>
      </dsp:txBody>
      <dsp:txXfrm>
        <a:off x="995230" y="3386558"/>
        <a:ext cx="7056187" cy="677550"/>
      </dsp:txXfrm>
    </dsp:sp>
    <dsp:sp modelId="{9D77ADAE-C93F-4436-86BE-933D26CF6C09}">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528180-8D6D-4C67-896D-E15D37A3A549}">
      <dsp:nvSpPr>
        <dsp:cNvPr id="0" name=""/>
        <dsp:cNvSpPr/>
      </dsp:nvSpPr>
      <dsp:spPr>
        <a:xfrm>
          <a:off x="509717" y="4402558"/>
          <a:ext cx="7541700" cy="6775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latin typeface="+mj-lt"/>
            </a:rPr>
            <a:t>Nusrat Jahan – The Moral Support</a:t>
          </a:r>
          <a:endParaRPr lang="en-IN" sz="2600" kern="1200" dirty="0"/>
        </a:p>
      </dsp:txBody>
      <dsp:txXfrm>
        <a:off x="509717" y="4402558"/>
        <a:ext cx="7541700" cy="677550"/>
      </dsp:txXfrm>
    </dsp:sp>
    <dsp:sp modelId="{4FF222ED-3CB9-4553-951C-2B3A196D739E}">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0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78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82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46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31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61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58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2/24/2024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6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2/24/2024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70237033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9"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microsoft.com/office/2007/relationships/hdphoto" Target="../media/hdphoto1.wdp"/><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a circular design&#10;&#10;Description automatically generated">
            <a:extLst>
              <a:ext uri="{FF2B5EF4-FFF2-40B4-BE49-F238E27FC236}">
                <a16:creationId xmlns:a16="http://schemas.microsoft.com/office/drawing/2014/main" id="{D4464BAA-E05D-8C26-89B1-A768D74C1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452" y="1608124"/>
            <a:ext cx="5289548" cy="5249876"/>
          </a:xfrm>
          <a:prstGeom prst="rect">
            <a:avLst/>
          </a:prstGeom>
          <a:effectLst>
            <a:softEdge rad="444500"/>
          </a:effectLst>
        </p:spPr>
      </p:pic>
      <p:sp>
        <p:nvSpPr>
          <p:cNvPr id="13" name="Rectangle 12">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165F1B-52BA-DA21-B2B5-EC197BB8CCC9}"/>
              </a:ext>
            </a:extLst>
          </p:cNvPr>
          <p:cNvSpPr/>
          <p:nvPr/>
        </p:nvSpPr>
        <p:spPr>
          <a:xfrm>
            <a:off x="1578043" y="590062"/>
            <a:ext cx="5347266" cy="283893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FUELING THE FUTURE</a:t>
            </a:r>
          </a:p>
        </p:txBody>
      </p:sp>
      <p:sp>
        <p:nvSpPr>
          <p:cNvPr id="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8AEEF1-1188-44CA-932A-34458BC78B8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D3AD448-1327-DDC5-F701-7331E8327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7AF0905E-A5E3-0885-0E71-C8BB0DE2C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49A43180-0E19-D9E6-5598-4FF65855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15888F4B-CDF6-C827-2EAF-79AA2EE0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8502590C-D864-796E-56B1-2328F35946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81EA5247-BE63-79D6-FDE1-EB839ED9B3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pic>
        <p:nvPicPr>
          <p:cNvPr id="8196" name="Picture 4" descr="Closing Slides PowerPoint Template - PPT Slides">
            <a:extLst>
              <a:ext uri="{FF2B5EF4-FFF2-40B4-BE49-F238E27FC236}">
                <a16:creationId xmlns:a16="http://schemas.microsoft.com/office/drawing/2014/main" id="{E1FD8197-1C44-56D4-571C-B1F61ACD9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585" y="779689"/>
            <a:ext cx="7064829" cy="52986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06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2E92D-9092-8D67-A922-541F92894CF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C776D8E-D468-722C-96DA-A13C69E99E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B774EDD1-1183-B105-2DDB-552C48C34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069E4174-6F40-F278-9A4E-15F388E8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C25B6820-FFCB-D99E-682A-465733EF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08C27D48-0ED2-1200-FC2B-274CF41C10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3E0A28E-C98F-A7B5-E664-2226BA3016CE}"/>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Meet the team</a:t>
            </a:r>
          </a:p>
        </p:txBody>
      </p:sp>
      <p:pic>
        <p:nvPicPr>
          <p:cNvPr id="7" name="Picture 6" descr="A logo with a circular design&#10;&#10;Description automatically generated">
            <a:extLst>
              <a:ext uri="{FF2B5EF4-FFF2-40B4-BE49-F238E27FC236}">
                <a16:creationId xmlns:a16="http://schemas.microsoft.com/office/drawing/2014/main" id="{901DE45C-A4CF-E27B-D7A4-8000D81AF1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graphicFrame>
        <p:nvGraphicFramePr>
          <p:cNvPr id="3" name="Diagram 2">
            <a:extLst>
              <a:ext uri="{FF2B5EF4-FFF2-40B4-BE49-F238E27FC236}">
                <a16:creationId xmlns:a16="http://schemas.microsoft.com/office/drawing/2014/main" id="{C313EC34-EE02-7035-ED48-51D98B8AF21D}"/>
              </a:ext>
            </a:extLst>
          </p:cNvPr>
          <p:cNvGraphicFramePr/>
          <p:nvPr>
            <p:extLst>
              <p:ext uri="{D42A27DB-BD31-4B8C-83A1-F6EECF244321}">
                <p14:modId xmlns:p14="http://schemas.microsoft.com/office/powerpoint/2010/main" val="1852973945"/>
              </p:ext>
            </p:extLst>
          </p:nvPr>
        </p:nvGraphicFramePr>
        <p:xfrm>
          <a:off x="2045394" y="8510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Premium Vector | Web black man silhouette and businessman vector">
            <a:extLst>
              <a:ext uri="{FF2B5EF4-FFF2-40B4-BE49-F238E27FC236}">
                <a16:creationId xmlns:a16="http://schemas.microsoft.com/office/drawing/2014/main" id="{6E6E897D-1F94-12BD-3BA9-98AFAA7E73C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303" t="5646" r="16154" b="6191"/>
          <a:stretch/>
        </p:blipFill>
        <p:spPr bwMode="auto">
          <a:xfrm>
            <a:off x="2111146" y="1060609"/>
            <a:ext cx="898024" cy="9634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28" name="Picture 4" descr="Guru Icon: Over 6,162 Royalty-Free Licensable Stock Vectors &amp; Vector Art |  Shutterstock">
            <a:extLst>
              <a:ext uri="{FF2B5EF4-FFF2-40B4-BE49-F238E27FC236}">
                <a16:creationId xmlns:a16="http://schemas.microsoft.com/office/drawing/2014/main" id="{B4A9BC95-3492-AA4A-8918-82901B01CB2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749" t="10043" r="14008" b="36206"/>
          <a:stretch/>
        </p:blipFill>
        <p:spPr bwMode="auto">
          <a:xfrm>
            <a:off x="2560158" y="2099246"/>
            <a:ext cx="917510" cy="84086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0" name="Picture 6" descr="Black gas icon - Free black gas icons">
            <a:extLst>
              <a:ext uri="{FF2B5EF4-FFF2-40B4-BE49-F238E27FC236}">
                <a16:creationId xmlns:a16="http://schemas.microsoft.com/office/drawing/2014/main" id="{E3F26E05-6E09-5665-021F-09DCCFEE0E0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25811" y="3120119"/>
            <a:ext cx="917510" cy="91751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2" name="Picture 8" descr="Lightning, electric power vector logo design element. Energy and thunder  electricity symbol concept. Lightning bolt sign in the circle. Flash vector  emblem template. Power fast speed logotype 5005766 Vector Art at Vecteezy">
            <a:extLst>
              <a:ext uri="{FF2B5EF4-FFF2-40B4-BE49-F238E27FC236}">
                <a16:creationId xmlns:a16="http://schemas.microsoft.com/office/drawing/2014/main" id="{85404B41-07B5-987A-9204-F3A82E3568A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516" t="13437" r="11278" b="13433"/>
          <a:stretch/>
        </p:blipFill>
        <p:spPr bwMode="auto">
          <a:xfrm>
            <a:off x="2527961" y="4128955"/>
            <a:ext cx="990585" cy="91458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4" name="Picture 10" descr="black and white hand logo, Computer Icons Handshake Symbol, shake hands  transparent background PNG clipart | Hand logo, Hand silhouette, Computer  icon">
            <a:extLst>
              <a:ext uri="{FF2B5EF4-FFF2-40B4-BE49-F238E27FC236}">
                <a16:creationId xmlns:a16="http://schemas.microsoft.com/office/drawing/2014/main" id="{5A9372E8-8F2B-DA12-EACD-A138420BCDC7}"/>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790313" y="4801502"/>
            <a:ext cx="1494157" cy="149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95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8A40CF-9BA7-A780-AAC6-99206511DC5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AB18060-282A-FCD8-49FC-ADC9C113F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522B9FF2-52D0-06B1-11B6-1CDA7D3D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079167FC-1676-6B79-4759-0487BA110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618CCEFE-0BB8-F72D-9E60-1036145D0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203DF49C-89F0-7704-08D6-DFA87131BD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8F34BFC2-60A0-ACA7-E215-29565B113F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8DFC3B14-4347-F712-A224-98631D22092D}"/>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The PROBLEM</a:t>
            </a:r>
          </a:p>
        </p:txBody>
      </p:sp>
      <p:pic>
        <p:nvPicPr>
          <p:cNvPr id="8" name="Picture 7" descr="A map of a city&#10;&#10;Description automatically generated">
            <a:extLst>
              <a:ext uri="{FF2B5EF4-FFF2-40B4-BE49-F238E27FC236}">
                <a16:creationId xmlns:a16="http://schemas.microsoft.com/office/drawing/2014/main" id="{9C8C3602-D779-0E54-CAB8-0A1A395E1DEC}"/>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2137068" y="954038"/>
            <a:ext cx="8481169" cy="5229166"/>
          </a:xfrm>
          <a:prstGeom prst="rect">
            <a:avLst/>
          </a:prstGeom>
          <a:ln>
            <a:noFill/>
          </a:ln>
          <a:effectLst>
            <a:softEdge rad="112500"/>
          </a:effectLst>
        </p:spPr>
      </p:pic>
      <p:pic>
        <p:nvPicPr>
          <p:cNvPr id="5122" name="Picture 2" descr="Skull Png Images – Browse 121,782 Stock Photos, Vectors, and Video | Adobe  Stock">
            <a:extLst>
              <a:ext uri="{FF2B5EF4-FFF2-40B4-BE49-F238E27FC236}">
                <a16:creationId xmlns:a16="http://schemas.microsoft.com/office/drawing/2014/main" id="{DCE94355-362B-0D6B-74D4-458D824CB5D8}"/>
              </a:ext>
            </a:extLst>
          </p:cNvPr>
          <p:cNvPicPr>
            <a:picLocks noChangeAspect="1" noChangeArrowheads="1"/>
          </p:cNvPicPr>
          <p:nvPr/>
        </p:nvPicPr>
        <p:blipFill>
          <a:blip r:embed="rId4" cstate="print">
            <a:alphaModFix amt="85000"/>
            <a:extLst>
              <a:ext uri="{28A0092B-C50C-407E-A947-70E740481C1C}">
                <a14:useLocalDpi xmlns:a14="http://schemas.microsoft.com/office/drawing/2010/main" val="0"/>
              </a:ext>
            </a:extLst>
          </a:blip>
          <a:srcRect/>
          <a:stretch>
            <a:fillRect/>
          </a:stretch>
        </p:blipFill>
        <p:spPr bwMode="auto">
          <a:xfrm>
            <a:off x="5233162" y="3998069"/>
            <a:ext cx="366452" cy="415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86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3E615D-D0D9-2083-21E7-7D23DB6E275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57A6B6D-73C6-149D-8018-6A2AA149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EC0E2CE6-4C2F-43AE-2365-7301D954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0724C19E-EFC7-EE04-EB3F-987223209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45092436-02E5-D341-68E9-897DD794E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7C3C8CFA-535A-61F9-BBF4-58FAB503F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6DE8BA36-496C-FFDF-4E0D-B1A294E95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D194CFEF-88AA-E602-E64B-A16153641B9C}"/>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The SOLUTION</a:t>
            </a:r>
          </a:p>
        </p:txBody>
      </p:sp>
      <p:sp>
        <p:nvSpPr>
          <p:cNvPr id="11" name="Rectangle 10">
            <a:extLst>
              <a:ext uri="{FF2B5EF4-FFF2-40B4-BE49-F238E27FC236}">
                <a16:creationId xmlns:a16="http://schemas.microsoft.com/office/drawing/2014/main" id="{BBD55B54-9463-4A91-9762-5EA331207ADF}"/>
              </a:ext>
            </a:extLst>
          </p:cNvPr>
          <p:cNvSpPr/>
          <p:nvPr/>
        </p:nvSpPr>
        <p:spPr>
          <a:xfrm>
            <a:off x="498739" y="1061130"/>
            <a:ext cx="8573159" cy="830997"/>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On-demand charging</a:t>
            </a:r>
          </a:p>
        </p:txBody>
      </p:sp>
      <p:pic>
        <p:nvPicPr>
          <p:cNvPr id="2052" name="Picture 4" descr="Flexible and adaptive: This image shows that our service of ChargeCRUZ is easily adaptable to the changing needs of our customers. Unlike other charging services that require fixed stations or cables, our service allows our customers to charge their vehicles anywhere and anytime with our on call service.Our service also supports various types of vehicles, such as electric cars, bikes, scooters, etc. and offers different charging options, such as fast, slow, or scheduled charging. With our service, our customers can enjoy a flexible and convenient charging experience.">
            <a:extLst>
              <a:ext uri="{FF2B5EF4-FFF2-40B4-BE49-F238E27FC236}">
                <a16:creationId xmlns:a16="http://schemas.microsoft.com/office/drawing/2014/main" id="{9570EBE9-B029-B2C5-70F4-70BE4453F8F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621" b="12576"/>
          <a:stretch/>
        </p:blipFill>
        <p:spPr bwMode="auto">
          <a:xfrm>
            <a:off x="5253423" y="3576204"/>
            <a:ext cx="3028610" cy="2660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0" name="Picture 2" descr="On-demand charging">
            <a:extLst>
              <a:ext uri="{FF2B5EF4-FFF2-40B4-BE49-F238E27FC236}">
                <a16:creationId xmlns:a16="http://schemas.microsoft.com/office/drawing/2014/main" id="{6D1E2798-0787-12CB-1935-DF933CD4DF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4949" y="3538780"/>
            <a:ext cx="3028609" cy="26607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4" name="Picture 6" descr="Future forward innovation: This image shows that ChargeCRUZ not only thinks about current EV charging trend, but also is working upon battery replacement technology for oncall EV charging services. This service can be implemented once the distribution network is setup. The image shows a futuristic scene where a ChargeCRUZ van arrives at a customer's location and replaces the battery of their electric car with a fully charged one. The van has a logo of ChargeCRUZ and a slogan that says 'ChargeCRUZ: The Future of EV Charging'. The customer is happy and satisfied with the service. The background shows a city skyline with solar panels and wind turbines.">
            <a:extLst>
              <a:ext uri="{FF2B5EF4-FFF2-40B4-BE49-F238E27FC236}">
                <a16:creationId xmlns:a16="http://schemas.microsoft.com/office/drawing/2014/main" id="{B9BFD5FC-AF81-5F6C-02AB-CFF81E29FD7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71898" y="3538031"/>
            <a:ext cx="3028610" cy="2661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0F03FEB0-3DD2-2CCF-CA0A-B12A044AD5FE}"/>
              </a:ext>
            </a:extLst>
          </p:cNvPr>
          <p:cNvSpPr/>
          <p:nvPr/>
        </p:nvSpPr>
        <p:spPr>
          <a:xfrm>
            <a:off x="498739" y="1893109"/>
            <a:ext cx="8573159" cy="830997"/>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Flexible and adaptive</a:t>
            </a:r>
          </a:p>
        </p:txBody>
      </p:sp>
      <p:sp>
        <p:nvSpPr>
          <p:cNvPr id="4" name="Rectangle 3">
            <a:extLst>
              <a:ext uri="{FF2B5EF4-FFF2-40B4-BE49-F238E27FC236}">
                <a16:creationId xmlns:a16="http://schemas.microsoft.com/office/drawing/2014/main" id="{1FA934F3-58BB-C45F-BF69-C016645F6447}"/>
              </a:ext>
            </a:extLst>
          </p:cNvPr>
          <p:cNvSpPr/>
          <p:nvPr/>
        </p:nvSpPr>
        <p:spPr>
          <a:xfrm>
            <a:off x="498739" y="2681028"/>
            <a:ext cx="11210072" cy="830997"/>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Future forward innovation</a:t>
            </a:r>
          </a:p>
        </p:txBody>
      </p:sp>
    </p:spTree>
    <p:extLst>
      <p:ext uri="{BB962C8B-B14F-4D97-AF65-F5344CB8AC3E}">
        <p14:creationId xmlns:p14="http://schemas.microsoft.com/office/powerpoint/2010/main" val="234625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C3F5DB-8A91-5305-611E-230F5FA8114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302B648-4CB6-F245-4631-BC0E0DC58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3F656137-B372-0FE1-9C7D-10E0295B9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8A85FC83-F104-1908-C96A-034F58F71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73F3E8CC-3E78-54FE-93E1-499965CCC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195FD9D2-ED49-4FBE-69BD-503B44D72B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EDF281FA-9AAC-A011-A499-FDEB24545B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BF6B883E-0436-104E-2276-DF5D1D8790BB}"/>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OUR CUSTOMERS</a:t>
            </a:r>
          </a:p>
        </p:txBody>
      </p:sp>
      <p:sp>
        <p:nvSpPr>
          <p:cNvPr id="2" name="Rectangle 1">
            <a:extLst>
              <a:ext uri="{FF2B5EF4-FFF2-40B4-BE49-F238E27FC236}">
                <a16:creationId xmlns:a16="http://schemas.microsoft.com/office/drawing/2014/main" id="{8D66BBF4-F38A-1268-C5D4-037879EA7E08}"/>
              </a:ext>
            </a:extLst>
          </p:cNvPr>
          <p:cNvSpPr/>
          <p:nvPr/>
        </p:nvSpPr>
        <p:spPr>
          <a:xfrm>
            <a:off x="498739" y="3733517"/>
            <a:ext cx="8696132" cy="2005442"/>
          </a:xfrm>
          <a:prstGeom prst="rect">
            <a:avLst/>
          </a:prstGeom>
        </p:spPr>
        <p:txBody>
          <a:bodyPr vert="horz" lIns="91440" tIns="45720" rIns="91440" bIns="45720" rtlCol="0" anchor="b">
            <a:noAutofit/>
          </a:bodyPr>
          <a:lstStyle/>
          <a:p>
            <a:pPr marL="342900" indent="-342900" defTabSz="914400">
              <a:lnSpc>
                <a:spcPct val="90000"/>
              </a:lnSpc>
              <a:spcBef>
                <a:spcPct val="0"/>
              </a:spcBef>
              <a:spcAft>
                <a:spcPts val="600"/>
              </a:spcAft>
              <a:buFont typeface="Wingdings" panose="05000000000000000000" pitchFamily="2" charset="2"/>
              <a:buChar char="Ø"/>
            </a:pPr>
            <a:endParaRPr lang="en-US" sz="4000" b="1" i="0" kern="1200"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endParaRPr>
          </a:p>
        </p:txBody>
      </p:sp>
      <p:sp>
        <p:nvSpPr>
          <p:cNvPr id="8" name="Rectangle 7">
            <a:extLst>
              <a:ext uri="{FF2B5EF4-FFF2-40B4-BE49-F238E27FC236}">
                <a16:creationId xmlns:a16="http://schemas.microsoft.com/office/drawing/2014/main" id="{9BF7430B-DAAD-A076-DE56-806606B6B43F}"/>
              </a:ext>
            </a:extLst>
          </p:cNvPr>
          <p:cNvSpPr/>
          <p:nvPr/>
        </p:nvSpPr>
        <p:spPr>
          <a:xfrm>
            <a:off x="6576178" y="2922848"/>
            <a:ext cx="5342571" cy="3170099"/>
          </a:xfrm>
          <a:prstGeom prst="rect">
            <a:avLst/>
          </a:prstGeom>
          <a:noFill/>
        </p:spPr>
        <p:txBody>
          <a:bodyPr wrap="square" lIns="91440" tIns="45720" rIns="91440" bIns="45720">
            <a:spAutoFit/>
          </a:bodyPr>
          <a:lstStyle/>
          <a:p>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B2B</a:t>
            </a:r>
          </a:p>
          <a:p>
            <a:pPr marL="285750" indent="-285750">
              <a:buFont typeface="Arial" panose="020B0604020202020204" pitchFamily="34" charset="0"/>
              <a:buChar char="•"/>
            </a:pPr>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Car Dealerships</a:t>
            </a:r>
          </a:p>
          <a:p>
            <a:pPr marL="285750" indent="-285750">
              <a:buFont typeface="Arial" panose="020B0604020202020204" pitchFamily="34" charset="0"/>
              <a:buChar char="•"/>
            </a:pPr>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CAA -&gt; CEVA</a:t>
            </a:r>
          </a:p>
          <a:p>
            <a:pPr marL="285750" indent="-285750">
              <a:buFont typeface="Arial" panose="020B0604020202020204" pitchFamily="34" charset="0"/>
              <a:buChar char="•"/>
            </a:pPr>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Event Planners </a:t>
            </a:r>
          </a:p>
          <a:p>
            <a:pPr marL="285750" indent="-285750">
              <a:buFont typeface="Arial" panose="020B0604020202020204" pitchFamily="34" charset="0"/>
              <a:buChar char="•"/>
            </a:pPr>
            <a:r>
              <a:rPr lang="en-I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Shipping Businesses</a:t>
            </a:r>
            <a:endPar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Rectangle 9">
            <a:extLst>
              <a:ext uri="{FF2B5EF4-FFF2-40B4-BE49-F238E27FC236}">
                <a16:creationId xmlns:a16="http://schemas.microsoft.com/office/drawing/2014/main" id="{DB86367C-95ED-D74A-BE04-B1B623BB936D}"/>
              </a:ext>
            </a:extLst>
          </p:cNvPr>
          <p:cNvSpPr/>
          <p:nvPr/>
        </p:nvSpPr>
        <p:spPr>
          <a:xfrm>
            <a:off x="498739" y="3019479"/>
            <a:ext cx="5911392" cy="1938992"/>
          </a:xfrm>
          <a:prstGeom prst="rect">
            <a:avLst/>
          </a:prstGeom>
          <a:noFill/>
        </p:spPr>
        <p:txBody>
          <a:bodyPr wrap="square" lIns="91440" tIns="45720" rIns="91440" bIns="45720">
            <a:spAutoFit/>
          </a:bodyPr>
          <a:lstStyle/>
          <a:p>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B2C</a:t>
            </a:r>
          </a:p>
          <a:p>
            <a:pPr marL="285750" indent="-285750">
              <a:buFont typeface="Arial" panose="020B0604020202020204" pitchFamily="34" charset="0"/>
              <a:buChar char="•"/>
            </a:pPr>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Frequent Commuters</a:t>
            </a:r>
          </a:p>
          <a:p>
            <a:pPr marL="285750" indent="-285750">
              <a:buFont typeface="Arial" panose="020B0604020202020204" pitchFamily="34" charset="0"/>
              <a:buChar char="•"/>
            </a:pPr>
            <a:r>
              <a:rPr lang="en-IN" sz="4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Eco Tourists</a:t>
            </a:r>
          </a:p>
        </p:txBody>
      </p:sp>
      <p:pic>
        <p:nvPicPr>
          <p:cNvPr id="3074" name="Picture 2" descr="B2B Sales: Tips &amp; Strategies To Take Over Your Industry | VipeCloud">
            <a:extLst>
              <a:ext uri="{FF2B5EF4-FFF2-40B4-BE49-F238E27FC236}">
                <a16:creationId xmlns:a16="http://schemas.microsoft.com/office/drawing/2014/main" id="{2E5D1051-FB17-3664-DE9A-69F017D40E83}"/>
              </a:ext>
            </a:extLst>
          </p:cNvPr>
          <p:cNvPicPr>
            <a:picLocks noChangeAspect="1" noChangeArrowheads="1"/>
          </p:cNvPicPr>
          <p:nvPr/>
        </p:nvPicPr>
        <p:blipFill>
          <a:blip r:embed="rId3" cstate="print">
            <a:alphaModFix amt="85000"/>
            <a:extLst>
              <a:ext uri="{28A0092B-C50C-407E-A947-70E740481C1C}">
                <a14:useLocalDpi xmlns:a14="http://schemas.microsoft.com/office/drawing/2010/main" val="0"/>
              </a:ext>
            </a:extLst>
          </a:blip>
          <a:srcRect/>
          <a:stretch>
            <a:fillRect/>
          </a:stretch>
        </p:blipFill>
        <p:spPr bwMode="auto">
          <a:xfrm>
            <a:off x="6523584" y="914698"/>
            <a:ext cx="3634270" cy="20081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Business to Consumer (B2C) | Definition, Types, &amp; Examples">
            <a:extLst>
              <a:ext uri="{FF2B5EF4-FFF2-40B4-BE49-F238E27FC236}">
                <a16:creationId xmlns:a16="http://schemas.microsoft.com/office/drawing/2014/main" id="{B806E5C6-F3B2-B544-2208-C39B38B29AFE}"/>
              </a:ext>
            </a:extLst>
          </p:cNvPr>
          <p:cNvPicPr>
            <a:picLocks noChangeAspect="1" noChangeArrowheads="1"/>
          </p:cNvPicPr>
          <p:nvPr/>
        </p:nvPicPr>
        <p:blipFill rotWithShape="1">
          <a:blip r:embed="rId4">
            <a:alphaModFix amt="85000"/>
            <a:extLst>
              <a:ext uri="{28A0092B-C50C-407E-A947-70E740481C1C}">
                <a14:useLocalDpi xmlns:a14="http://schemas.microsoft.com/office/drawing/2010/main" val="0"/>
              </a:ext>
            </a:extLst>
          </a:blip>
          <a:srcRect l="17654" t="17628" r="16801" b="17593"/>
          <a:stretch/>
        </p:blipFill>
        <p:spPr bwMode="auto">
          <a:xfrm>
            <a:off x="498738" y="954038"/>
            <a:ext cx="3696084" cy="20520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3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328F04-161B-B381-6930-BBA40916646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D598203-D724-1989-8592-C34DC1D91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B9C9AB86-DF51-5B45-5FDF-C8F7CE5DB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DE71C6DE-FA2D-59C7-1622-9033A44DA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761202A5-AA03-73FF-1FDC-7115740D9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1BE4EB01-EA71-1082-5DA8-307FD2250E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8AD69AAC-64FE-EF9F-72E0-96D0627EE7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F2FF668E-504D-CE1B-FC38-155A50CE5A39}"/>
              </a:ext>
            </a:extLst>
          </p:cNvPr>
          <p:cNvSpPr/>
          <p:nvPr/>
        </p:nvSpPr>
        <p:spPr>
          <a:xfrm>
            <a:off x="-1" y="147926"/>
            <a:ext cx="12192001" cy="1154505"/>
          </a:xfrm>
          <a:prstGeom prst="rect">
            <a:avLst/>
          </a:prstGeom>
        </p:spPr>
        <p:txBody>
          <a:bodyPr vert="horz" lIns="91440" tIns="45720" rIns="91440" bIns="45720" rtlCol="0" anchor="b">
            <a:normAutofit fontScale="85000" lnSpcReduction="20000"/>
          </a:bodyPr>
          <a:lstStyle/>
          <a:p>
            <a:pPr algn="ct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UNLEASH THE POWER OF MOBILITY - CHARGECRUZ</a:t>
            </a:r>
          </a:p>
        </p:txBody>
      </p:sp>
      <p:sp>
        <p:nvSpPr>
          <p:cNvPr id="5" name="Rectangle 4">
            <a:extLst>
              <a:ext uri="{FF2B5EF4-FFF2-40B4-BE49-F238E27FC236}">
                <a16:creationId xmlns:a16="http://schemas.microsoft.com/office/drawing/2014/main" id="{9D5C4F01-EF2E-9CC2-3CE6-B194F24F32F0}"/>
              </a:ext>
            </a:extLst>
          </p:cNvPr>
          <p:cNvSpPr/>
          <p:nvPr/>
        </p:nvSpPr>
        <p:spPr>
          <a:xfrm>
            <a:off x="336365" y="1525896"/>
            <a:ext cx="5314275" cy="830997"/>
          </a:xfrm>
          <a:prstGeom prst="rect">
            <a:avLst/>
          </a:prstGeom>
          <a:noFill/>
        </p:spPr>
        <p:txBody>
          <a:bodyPr wrap="none" lIns="91440" tIns="45720" rIns="91440" bIns="45720">
            <a:spAutoFit/>
          </a:bodyPr>
          <a:lstStyle/>
          <a:p>
            <a:pPr marL="685800" indent="-685800" algn="ctr">
              <a:buFont typeface="Wingdings" panose="05000000000000000000" pitchFamily="2" charset="2"/>
              <a:buChar char="Ø"/>
            </a:pPr>
            <a: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rPr>
              <a:t>Accessible 24/7</a:t>
            </a:r>
          </a:p>
        </p:txBody>
      </p:sp>
      <p:sp>
        <p:nvSpPr>
          <p:cNvPr id="6" name="Rectangle 5">
            <a:extLst>
              <a:ext uri="{FF2B5EF4-FFF2-40B4-BE49-F238E27FC236}">
                <a16:creationId xmlns:a16="http://schemas.microsoft.com/office/drawing/2014/main" id="{C63A36C8-B512-1E85-BD15-E326D4DB4EA0}"/>
              </a:ext>
            </a:extLst>
          </p:cNvPr>
          <p:cNvSpPr/>
          <p:nvPr/>
        </p:nvSpPr>
        <p:spPr>
          <a:xfrm>
            <a:off x="-584200" y="3034212"/>
            <a:ext cx="8788944" cy="126188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Ø"/>
            </a:pPr>
            <a: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rPr>
              <a:t>Customized Services</a:t>
            </a:r>
            <a:b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rPr>
            </a:b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(Different plans for businesses and customers)</a:t>
            </a:r>
            <a:endPar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 name="Rectangle 7">
            <a:extLst>
              <a:ext uri="{FF2B5EF4-FFF2-40B4-BE49-F238E27FC236}">
                <a16:creationId xmlns:a16="http://schemas.microsoft.com/office/drawing/2014/main" id="{281F0F14-3E15-7C68-E862-BC0C956AFE8C}"/>
              </a:ext>
            </a:extLst>
          </p:cNvPr>
          <p:cNvSpPr/>
          <p:nvPr/>
        </p:nvSpPr>
        <p:spPr>
          <a:xfrm>
            <a:off x="336365" y="4628383"/>
            <a:ext cx="9789411" cy="830997"/>
          </a:xfrm>
          <a:prstGeom prst="rect">
            <a:avLst/>
          </a:prstGeom>
          <a:noFill/>
        </p:spPr>
        <p:txBody>
          <a:bodyPr wrap="none" lIns="91440" tIns="45720" rIns="91440" bIns="45720">
            <a:spAutoFit/>
          </a:bodyPr>
          <a:lstStyle/>
          <a:p>
            <a:pPr marL="685800" indent="-685800" algn="ctr">
              <a:buFont typeface="Wingdings" panose="05000000000000000000" pitchFamily="2" charset="2"/>
              <a:buChar char="Ø"/>
            </a:pPr>
            <a:r>
              <a:rPr lang="en-US" sz="4800" b="1" cap="none" spc="0" dirty="0">
                <a:ln w="12700">
                  <a:solidFill>
                    <a:schemeClr val="accent5"/>
                  </a:solidFill>
                  <a:prstDash val="solid"/>
                </a:ln>
                <a:pattFill prst="ltDnDiag">
                  <a:fgClr>
                    <a:schemeClr val="accent5">
                      <a:lumMod val="60000"/>
                      <a:lumOff val="40000"/>
                    </a:schemeClr>
                  </a:fgClr>
                  <a:bgClr>
                    <a:schemeClr val="bg1"/>
                  </a:bgClr>
                </a:pattFill>
                <a:effectLst/>
              </a:rPr>
              <a:t>Convenient and Cost-effective</a:t>
            </a:r>
          </a:p>
        </p:txBody>
      </p:sp>
      <p:pic>
        <p:nvPicPr>
          <p:cNvPr id="4100" name="Picture 4" descr="Maximise Brand Reputation With Cost-Effective Solutions | Telappliant">
            <a:extLst>
              <a:ext uri="{FF2B5EF4-FFF2-40B4-BE49-F238E27FC236}">
                <a16:creationId xmlns:a16="http://schemas.microsoft.com/office/drawing/2014/main" id="{8AA938CF-2A8D-2445-6ADD-99CCBBF95C7A}"/>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8210939" y="1327708"/>
            <a:ext cx="3102969" cy="31029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18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7BFDBD-2131-90A1-8AE7-11E9625DEEC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5BF6B37-A709-C8B0-795F-895966769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8E419846-445B-0B6B-39F7-A77E6F31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6BD88ABB-0760-284D-4DC3-F878F84A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E12DEF19-876C-D482-25D3-E7E39770F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7352D2E4-3D4C-058F-FCBC-3D49B1964A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3F136E3B-8A3C-1FEB-66AE-ED4CAEC7A5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0266F2A7-9764-3B7F-6D4F-E585B3F6EF96}"/>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But HOW?</a:t>
            </a:r>
          </a:p>
        </p:txBody>
      </p:sp>
      <p:sp>
        <p:nvSpPr>
          <p:cNvPr id="4" name="Rectangle 3">
            <a:extLst>
              <a:ext uri="{FF2B5EF4-FFF2-40B4-BE49-F238E27FC236}">
                <a16:creationId xmlns:a16="http://schemas.microsoft.com/office/drawing/2014/main" id="{94D01333-0FDF-320E-185A-71732AEECFDB}"/>
              </a:ext>
            </a:extLst>
          </p:cNvPr>
          <p:cNvSpPr/>
          <p:nvPr/>
        </p:nvSpPr>
        <p:spPr>
          <a:xfrm>
            <a:off x="1307746" y="1245643"/>
            <a:ext cx="9805890" cy="5109091"/>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Direct approach </a:t>
            </a:r>
            <a:b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b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(1-1 for businesses and consumers)</a:t>
            </a:r>
          </a:p>
          <a:p>
            <a:pPr marL="685800" indent="-685800">
              <a:buFont typeface="Arial" panose="020B0604020202020204" pitchFamily="34" charset="0"/>
              <a:buChar char="•"/>
            </a:pPr>
            <a:r>
              <a:rPr lang="en-US" sz="5400" b="1" dirty="0">
                <a:ln w="12700">
                  <a:solidFill>
                    <a:schemeClr val="accent5"/>
                  </a:solidFill>
                  <a:prstDash val="solid"/>
                </a:ln>
                <a:pattFill prst="ltDnDiag">
                  <a:fgClr>
                    <a:schemeClr val="accent5">
                      <a:lumMod val="60000"/>
                      <a:lumOff val="40000"/>
                    </a:schemeClr>
                  </a:fgClr>
                  <a:bgClr>
                    <a:schemeClr val="bg1"/>
                  </a:bgClr>
                </a:pattFill>
              </a:rPr>
              <a:t>Partnerships</a:t>
            </a:r>
          </a:p>
          <a:p>
            <a:pPr marL="685800" indent="-685800">
              <a:buFont typeface="Arial" panose="020B0604020202020204" pitchFamily="34" charset="0"/>
              <a:buChar char="•"/>
            </a:pP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Social media</a:t>
            </a:r>
          </a:p>
          <a:p>
            <a:pPr marL="685800" indent="-685800">
              <a:buFont typeface="Arial" panose="020B0604020202020204" pitchFamily="34" charset="0"/>
              <a:buChar char="•"/>
            </a:pPr>
            <a:r>
              <a:rPr lang="en-US" sz="5400" b="1" dirty="0">
                <a:ln w="12700">
                  <a:solidFill>
                    <a:schemeClr val="accent5"/>
                  </a:solidFill>
                  <a:prstDash val="solid"/>
                </a:ln>
                <a:pattFill prst="ltDnDiag">
                  <a:fgClr>
                    <a:schemeClr val="accent5">
                      <a:lumMod val="60000"/>
                      <a:lumOff val="40000"/>
                    </a:schemeClr>
                  </a:fgClr>
                  <a:bgClr>
                    <a:schemeClr val="bg1"/>
                  </a:bgClr>
                </a:pattFill>
              </a:rPr>
              <a:t>Webapp and Subscriptions </a:t>
            </a:r>
            <a:br>
              <a:rPr lang="en-US" sz="5400" b="1" dirty="0">
                <a:ln w="12700">
                  <a:solidFill>
                    <a:schemeClr val="accent5"/>
                  </a:solidFill>
                  <a:prstDash val="solid"/>
                </a:ln>
                <a:pattFill prst="ltDnDiag">
                  <a:fgClr>
                    <a:schemeClr val="accent5">
                      <a:lumMod val="60000"/>
                      <a:lumOff val="40000"/>
                    </a:schemeClr>
                  </a:fgClr>
                  <a:bgClr>
                    <a:schemeClr val="bg1"/>
                  </a:bgClr>
                </a:pattFill>
              </a:rPr>
            </a:br>
            <a:r>
              <a:rPr lang="en-US" sz="2800" b="1" dirty="0">
                <a:ln w="12700">
                  <a:solidFill>
                    <a:schemeClr val="accent5"/>
                  </a:solidFill>
                  <a:prstDash val="solid"/>
                </a:ln>
                <a:pattFill prst="ltDnDiag">
                  <a:fgClr>
                    <a:schemeClr val="accent5">
                      <a:lumMod val="60000"/>
                      <a:lumOff val="40000"/>
                    </a:schemeClr>
                  </a:fgClr>
                  <a:bgClr>
                    <a:schemeClr val="bg1"/>
                  </a:bgClr>
                </a:pattFill>
              </a:rPr>
              <a:t>($30/year)</a:t>
            </a:r>
          </a:p>
          <a:p>
            <a:pPr marL="685800" indent="-685800">
              <a:buFont typeface="Arial" panose="020B0604020202020204" pitchFamily="34" charset="0"/>
              <a:buChar char="•"/>
            </a:pP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Operational centers</a:t>
            </a:r>
          </a:p>
        </p:txBody>
      </p:sp>
    </p:spTree>
    <p:extLst>
      <p:ext uri="{BB962C8B-B14F-4D97-AF65-F5344CB8AC3E}">
        <p14:creationId xmlns:p14="http://schemas.microsoft.com/office/powerpoint/2010/main" val="262318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975100-E706-0E83-00E1-924D335F7E3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DAF6238-7EBF-C541-3043-E01DBC689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650003FA-A74F-762B-2BF4-E2B6AE032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807D42CE-4F87-08F7-E000-4FD81546C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34DE7F44-54CB-6EFF-02F0-8FDE5B36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F13DAEBB-66FF-EF54-A0FF-F12AFEAEEC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D62B99C0-3615-7EFD-CF10-DEFF2C1E04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6E683258-3CF4-9F78-FCEA-A6B5D40D3163}"/>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COSTS</a:t>
            </a:r>
          </a:p>
        </p:txBody>
      </p:sp>
      <p:graphicFrame>
        <p:nvGraphicFramePr>
          <p:cNvPr id="4" name="Table 3">
            <a:extLst>
              <a:ext uri="{FF2B5EF4-FFF2-40B4-BE49-F238E27FC236}">
                <a16:creationId xmlns:a16="http://schemas.microsoft.com/office/drawing/2014/main" id="{2D957B88-17AE-06B7-A067-B2EE6D86FDC1}"/>
              </a:ext>
            </a:extLst>
          </p:cNvPr>
          <p:cNvGraphicFramePr>
            <a:graphicFrameLocks noGrp="1"/>
          </p:cNvGraphicFramePr>
          <p:nvPr>
            <p:extLst>
              <p:ext uri="{D42A27DB-BD31-4B8C-83A1-F6EECF244321}">
                <p14:modId xmlns:p14="http://schemas.microsoft.com/office/powerpoint/2010/main" val="1643271387"/>
              </p:ext>
            </p:extLst>
          </p:nvPr>
        </p:nvGraphicFramePr>
        <p:xfrm>
          <a:off x="829322" y="1239507"/>
          <a:ext cx="9629678" cy="4111807"/>
        </p:xfrm>
        <a:graphic>
          <a:graphicData uri="http://schemas.openxmlformats.org/drawingml/2006/table">
            <a:tbl>
              <a:tblPr firstRow="1" bandRow="1">
                <a:tableStyleId>{21E4AEA4-8DFA-4A89-87EB-49C32662AFE0}</a:tableStyleId>
              </a:tblPr>
              <a:tblGrid>
                <a:gridCol w="4814839">
                  <a:extLst>
                    <a:ext uri="{9D8B030D-6E8A-4147-A177-3AD203B41FA5}">
                      <a16:colId xmlns:a16="http://schemas.microsoft.com/office/drawing/2014/main" val="1215724343"/>
                    </a:ext>
                  </a:extLst>
                </a:gridCol>
                <a:gridCol w="4814839">
                  <a:extLst>
                    <a:ext uri="{9D8B030D-6E8A-4147-A177-3AD203B41FA5}">
                      <a16:colId xmlns:a16="http://schemas.microsoft.com/office/drawing/2014/main" val="212537766"/>
                    </a:ext>
                  </a:extLst>
                </a:gridCol>
              </a:tblGrid>
              <a:tr h="587401">
                <a:tc>
                  <a:txBody>
                    <a:bodyPr/>
                    <a:lstStyle/>
                    <a:p>
                      <a:r>
                        <a:rPr lang="en-IN" dirty="0"/>
                        <a:t>Capital Costs</a:t>
                      </a:r>
                    </a:p>
                  </a:txBody>
                  <a:tcPr/>
                </a:tc>
                <a:tc>
                  <a:txBody>
                    <a:bodyPr/>
                    <a:lstStyle/>
                    <a:p>
                      <a:r>
                        <a:rPr lang="en-IN" dirty="0"/>
                        <a:t>Operational Costs</a:t>
                      </a:r>
                    </a:p>
                  </a:txBody>
                  <a:tcPr/>
                </a:tc>
                <a:extLst>
                  <a:ext uri="{0D108BD9-81ED-4DB2-BD59-A6C34878D82A}">
                    <a16:rowId xmlns:a16="http://schemas.microsoft.com/office/drawing/2014/main" val="1625252023"/>
                  </a:ext>
                </a:extLst>
              </a:tr>
              <a:tr h="587401">
                <a:tc>
                  <a:txBody>
                    <a:bodyPr/>
                    <a:lstStyle/>
                    <a:p>
                      <a:r>
                        <a:rPr lang="en-IN" dirty="0"/>
                        <a:t>EV Charging Truck</a:t>
                      </a:r>
                    </a:p>
                  </a:txBody>
                  <a:tcPr/>
                </a:tc>
                <a:tc>
                  <a:txBody>
                    <a:bodyPr/>
                    <a:lstStyle/>
                    <a:p>
                      <a:r>
                        <a:rPr lang="en-IN" dirty="0"/>
                        <a:t>Marketing</a:t>
                      </a:r>
                    </a:p>
                  </a:txBody>
                  <a:tcPr/>
                </a:tc>
                <a:extLst>
                  <a:ext uri="{0D108BD9-81ED-4DB2-BD59-A6C34878D82A}">
                    <a16:rowId xmlns:a16="http://schemas.microsoft.com/office/drawing/2014/main" val="2045574118"/>
                  </a:ext>
                </a:extLst>
              </a:tr>
              <a:tr h="587401">
                <a:tc>
                  <a:txBody>
                    <a:bodyPr/>
                    <a:lstStyle/>
                    <a:p>
                      <a:r>
                        <a:rPr lang="en-IN" dirty="0"/>
                        <a:t>Charging Equipment</a:t>
                      </a:r>
                    </a:p>
                  </a:txBody>
                  <a:tcPr/>
                </a:tc>
                <a:tc>
                  <a:txBody>
                    <a:bodyPr/>
                    <a:lstStyle/>
                    <a:p>
                      <a:r>
                        <a:rPr lang="en-IN" dirty="0"/>
                        <a:t>Electric Expenditures</a:t>
                      </a:r>
                    </a:p>
                  </a:txBody>
                  <a:tcPr/>
                </a:tc>
                <a:extLst>
                  <a:ext uri="{0D108BD9-81ED-4DB2-BD59-A6C34878D82A}">
                    <a16:rowId xmlns:a16="http://schemas.microsoft.com/office/drawing/2014/main" val="797784230"/>
                  </a:ext>
                </a:extLst>
              </a:tr>
              <a:tr h="587401">
                <a:tc>
                  <a:txBody>
                    <a:bodyPr/>
                    <a:lstStyle/>
                    <a:p>
                      <a:r>
                        <a:rPr lang="en-IN" dirty="0"/>
                        <a:t>Technology and R&amp;D</a:t>
                      </a:r>
                    </a:p>
                  </a:txBody>
                  <a:tcPr/>
                </a:tc>
                <a:tc>
                  <a:txBody>
                    <a:bodyPr/>
                    <a:lstStyle/>
                    <a:p>
                      <a:r>
                        <a:rPr lang="en-IN" dirty="0"/>
                        <a:t>Salaries payable</a:t>
                      </a:r>
                    </a:p>
                  </a:txBody>
                  <a:tcPr/>
                </a:tc>
                <a:extLst>
                  <a:ext uri="{0D108BD9-81ED-4DB2-BD59-A6C34878D82A}">
                    <a16:rowId xmlns:a16="http://schemas.microsoft.com/office/drawing/2014/main" val="1399232103"/>
                  </a:ext>
                </a:extLst>
              </a:tr>
              <a:tr h="587401">
                <a:tc>
                  <a:txBody>
                    <a:bodyPr/>
                    <a:lstStyle/>
                    <a:p>
                      <a:r>
                        <a:rPr lang="en-IN" dirty="0"/>
                        <a:t>Lease for Operational Centres</a:t>
                      </a:r>
                    </a:p>
                  </a:txBody>
                  <a:tcPr/>
                </a:tc>
                <a:tc>
                  <a:txBody>
                    <a:bodyPr/>
                    <a:lstStyle/>
                    <a:p>
                      <a:r>
                        <a:rPr lang="en-IN" dirty="0"/>
                        <a:t>Vehicle Maintenance</a:t>
                      </a:r>
                    </a:p>
                  </a:txBody>
                  <a:tcPr/>
                </a:tc>
                <a:extLst>
                  <a:ext uri="{0D108BD9-81ED-4DB2-BD59-A6C34878D82A}">
                    <a16:rowId xmlns:a16="http://schemas.microsoft.com/office/drawing/2014/main" val="3594937359"/>
                  </a:ext>
                </a:extLst>
              </a:tr>
              <a:tr h="587401">
                <a:tc>
                  <a:txBody>
                    <a:bodyPr/>
                    <a:lstStyle/>
                    <a:p>
                      <a:r>
                        <a:rPr lang="en-IN" dirty="0"/>
                        <a:t>Licensing, Trademarks or Copyrights</a:t>
                      </a:r>
                    </a:p>
                  </a:txBody>
                  <a:tcPr/>
                </a:tc>
                <a:tc>
                  <a:txBody>
                    <a:bodyPr/>
                    <a:lstStyle/>
                    <a:p>
                      <a:r>
                        <a:rPr lang="en-IN" dirty="0"/>
                        <a:t>Training</a:t>
                      </a:r>
                    </a:p>
                  </a:txBody>
                  <a:tcPr/>
                </a:tc>
                <a:extLst>
                  <a:ext uri="{0D108BD9-81ED-4DB2-BD59-A6C34878D82A}">
                    <a16:rowId xmlns:a16="http://schemas.microsoft.com/office/drawing/2014/main" val="1206236179"/>
                  </a:ext>
                </a:extLst>
              </a:tr>
              <a:tr h="587401">
                <a:tc>
                  <a:txBody>
                    <a:bodyPr/>
                    <a:lstStyle/>
                    <a:p>
                      <a:endParaRPr lang="en-IN"/>
                    </a:p>
                  </a:txBody>
                  <a:tcPr/>
                </a:tc>
                <a:tc>
                  <a:txBody>
                    <a:bodyPr/>
                    <a:lstStyle/>
                    <a:p>
                      <a:r>
                        <a:rPr lang="en-IN" dirty="0"/>
                        <a:t>Insurance and Customer Support</a:t>
                      </a:r>
                    </a:p>
                  </a:txBody>
                  <a:tcPr/>
                </a:tc>
                <a:extLst>
                  <a:ext uri="{0D108BD9-81ED-4DB2-BD59-A6C34878D82A}">
                    <a16:rowId xmlns:a16="http://schemas.microsoft.com/office/drawing/2014/main" val="561150530"/>
                  </a:ext>
                </a:extLst>
              </a:tr>
            </a:tbl>
          </a:graphicData>
        </a:graphic>
      </p:graphicFrame>
      <p:sp>
        <p:nvSpPr>
          <p:cNvPr id="5" name="Rectangle 4">
            <a:extLst>
              <a:ext uri="{FF2B5EF4-FFF2-40B4-BE49-F238E27FC236}">
                <a16:creationId xmlns:a16="http://schemas.microsoft.com/office/drawing/2014/main" id="{43561B97-66EF-917E-2D86-EC588C5B1A5E}"/>
              </a:ext>
            </a:extLst>
          </p:cNvPr>
          <p:cNvSpPr/>
          <p:nvPr/>
        </p:nvSpPr>
        <p:spPr>
          <a:xfrm>
            <a:off x="3920657" y="5295906"/>
            <a:ext cx="8358378" cy="923330"/>
          </a:xfrm>
          <a:prstGeom prst="rect">
            <a:avLst/>
          </a:prstGeom>
          <a:noFill/>
        </p:spPr>
        <p:txBody>
          <a:bodyPr wrap="none" lIns="91440" tIns="45720" rIns="91440" bIns="45720">
            <a:spAutoFit/>
          </a:bodyPr>
          <a:lstStyle/>
          <a:p>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$5 Million CAD (approx.)</a:t>
            </a:r>
          </a:p>
        </p:txBody>
      </p:sp>
    </p:spTree>
    <p:extLst>
      <p:ext uri="{BB962C8B-B14F-4D97-AF65-F5344CB8AC3E}">
        <p14:creationId xmlns:p14="http://schemas.microsoft.com/office/powerpoint/2010/main" val="193296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30DCBC-5B25-DD89-A912-C3562396EB0B}"/>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85A8A65-6058-564B-4C59-831D3D397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raphic 17">
            <a:extLst>
              <a:ext uri="{FF2B5EF4-FFF2-40B4-BE49-F238E27FC236}">
                <a16:creationId xmlns:a16="http://schemas.microsoft.com/office/drawing/2014/main" id="{F4FACEA0-2311-5E45-41F3-712F90806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0" name="Graphic 15">
            <a:extLst>
              <a:ext uri="{FF2B5EF4-FFF2-40B4-BE49-F238E27FC236}">
                <a16:creationId xmlns:a16="http://schemas.microsoft.com/office/drawing/2014/main" id="{05F8FF44-BF1D-F62F-D679-D9C8A6AB7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2" name="Graphic 21">
            <a:extLst>
              <a:ext uri="{FF2B5EF4-FFF2-40B4-BE49-F238E27FC236}">
                <a16:creationId xmlns:a16="http://schemas.microsoft.com/office/drawing/2014/main" id="{89C6612D-DB5D-E428-F17C-84FC2A3F2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81BD1320-8844-E61E-C5BC-B1242ACB40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Picture 6" descr="A logo with a circular design&#10;&#10;Description automatically generated">
            <a:extLst>
              <a:ext uri="{FF2B5EF4-FFF2-40B4-BE49-F238E27FC236}">
                <a16:creationId xmlns:a16="http://schemas.microsoft.com/office/drawing/2014/main" id="{292CCA0E-434A-CEB8-784C-8729DE1780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74024"/>
            <a:ext cx="1307746" cy="1297408"/>
          </a:xfrm>
          <a:prstGeom prst="rect">
            <a:avLst/>
          </a:prstGeom>
        </p:spPr>
      </p:pic>
      <p:sp>
        <p:nvSpPr>
          <p:cNvPr id="3" name="Rectangle 2">
            <a:extLst>
              <a:ext uri="{FF2B5EF4-FFF2-40B4-BE49-F238E27FC236}">
                <a16:creationId xmlns:a16="http://schemas.microsoft.com/office/drawing/2014/main" id="{0C8EE492-95FA-FD61-5A92-4A09E0C800F0}"/>
              </a:ext>
            </a:extLst>
          </p:cNvPr>
          <p:cNvSpPr/>
          <p:nvPr/>
        </p:nvSpPr>
        <p:spPr>
          <a:xfrm>
            <a:off x="498739" y="-110211"/>
            <a:ext cx="9960261" cy="115450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400" b="1" i="0" kern="1200" cap="all" spc="0" baseline="0" dirty="0">
                <a:ln w="13462">
                  <a:solidFill>
                    <a:schemeClr val="bg1"/>
                  </a:solidFill>
                  <a:prstDash val="solid"/>
                </a:ln>
                <a:solidFill>
                  <a:schemeClr val="bg1"/>
                </a:solidFill>
                <a:effectLst>
                  <a:outerShdw dist="38100" dir="2700000" algn="bl" rotWithShape="0">
                    <a:schemeClr val="accent5"/>
                  </a:outerShdw>
                </a:effectLst>
                <a:latin typeface="+mj-lt"/>
                <a:ea typeface="+mj-ea"/>
                <a:cs typeface="+mj-cs"/>
              </a:rPr>
              <a:t>FUTURE NEXT STEPS</a:t>
            </a:r>
          </a:p>
        </p:txBody>
      </p:sp>
      <p:sp>
        <p:nvSpPr>
          <p:cNvPr id="4" name="Rectangle 3">
            <a:extLst>
              <a:ext uri="{FF2B5EF4-FFF2-40B4-BE49-F238E27FC236}">
                <a16:creationId xmlns:a16="http://schemas.microsoft.com/office/drawing/2014/main" id="{318740AF-53FA-081A-E632-1E111BF4F3B4}"/>
              </a:ext>
            </a:extLst>
          </p:cNvPr>
          <p:cNvSpPr/>
          <p:nvPr/>
        </p:nvSpPr>
        <p:spPr>
          <a:xfrm>
            <a:off x="498552" y="1396433"/>
            <a:ext cx="7712387" cy="4247317"/>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5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Battery Replacement</a:t>
            </a:r>
          </a:p>
          <a:p>
            <a:pPr marL="685800" indent="-685800">
              <a:buFont typeface="Wingdings" panose="05000000000000000000" pitchFamily="2" charset="2"/>
              <a:buChar char="Ø"/>
            </a:pPr>
            <a:r>
              <a:rPr lang="en-US" sz="45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Wireless Charging Systems</a:t>
            </a:r>
          </a:p>
          <a:p>
            <a:pPr marL="685800" indent="-685800">
              <a:buFont typeface="Wingdings" panose="05000000000000000000" pitchFamily="2" charset="2"/>
              <a:buChar char="Ø"/>
            </a:pPr>
            <a:r>
              <a:rPr lang="en-US" sz="45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Smart Mini Drone Chargers</a:t>
            </a:r>
          </a:p>
          <a:p>
            <a:pPr marL="685800" indent="-685800">
              <a:buFont typeface="Wingdings" panose="05000000000000000000" pitchFamily="2" charset="2"/>
              <a:buChar char="Ø"/>
            </a:pPr>
            <a:r>
              <a:rPr lang="en-US" sz="45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Expansion of Business</a:t>
            </a:r>
          </a:p>
        </p:txBody>
      </p:sp>
      <p:pic>
        <p:nvPicPr>
          <p:cNvPr id="9218" name="Picture 2" descr="Nearly Half of Americans Think Electric Vehicle Batteries Are Not  Recyclable | PCMag">
            <a:extLst>
              <a:ext uri="{FF2B5EF4-FFF2-40B4-BE49-F238E27FC236}">
                <a16:creationId xmlns:a16="http://schemas.microsoft.com/office/drawing/2014/main" id="{373DB0FE-06F3-CD2D-6281-AC2752D87DCA}"/>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8068293" y="1322487"/>
            <a:ext cx="3577726" cy="238955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220" name="Picture 4" descr="6 Signs That You Should Stop a Business Expansion in Its Tracks |  Entrepreneur">
            <a:extLst>
              <a:ext uri="{FF2B5EF4-FFF2-40B4-BE49-F238E27FC236}">
                <a16:creationId xmlns:a16="http://schemas.microsoft.com/office/drawing/2014/main" id="{9A996CEC-3C0B-AE0C-97C3-FA3AA883F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293" y="3829686"/>
            <a:ext cx="3584325" cy="23895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880169"/>
      </p:ext>
    </p:extLst>
  </p:cSld>
  <p:clrMapOvr>
    <a:masterClrMapping/>
  </p:clrMapOvr>
</p:sld>
</file>

<file path=ppt/theme/theme1.xml><?xml version="1.0" encoding="utf-8"?>
<a:theme xmlns:a="http://schemas.openxmlformats.org/drawingml/2006/main" name="GradientVTI">
  <a:themeElements>
    <a:clrScheme name="Circuit">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TM04033919[[fn=Circuit]]</Template>
  <TotalTime>512</TotalTime>
  <Words>178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Nova</vt:lpstr>
      <vt:lpstr>Wingdings</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Shrirang Rajguru</dc:creator>
  <cp:lastModifiedBy>Shrirang Shripad Rajguru</cp:lastModifiedBy>
  <cp:revision>27</cp:revision>
  <dcterms:created xsi:type="dcterms:W3CDTF">2024-02-23T01:26:20Z</dcterms:created>
  <dcterms:modified xsi:type="dcterms:W3CDTF">2024-02-24T15:02:01Z</dcterms:modified>
</cp:coreProperties>
</file>