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7"/>
  </p:notesMasterIdLst>
  <p:sldIdLst>
    <p:sldId id="256" r:id="rId2"/>
    <p:sldId id="257" r:id="rId3"/>
    <p:sldId id="258" r:id="rId4"/>
    <p:sldId id="290" r:id="rId5"/>
    <p:sldId id="259" r:id="rId6"/>
    <p:sldId id="260" r:id="rId7"/>
    <p:sldId id="280" r:id="rId8"/>
    <p:sldId id="281" r:id="rId9"/>
    <p:sldId id="282" r:id="rId10"/>
    <p:sldId id="285" r:id="rId11"/>
    <p:sldId id="283" r:id="rId12"/>
    <p:sldId id="284" r:id="rId13"/>
    <p:sldId id="288" r:id="rId14"/>
    <p:sldId id="289" r:id="rId15"/>
    <p:sldId id="291" r:id="rId16"/>
    <p:sldId id="309" r:id="rId17"/>
    <p:sldId id="310" r:id="rId18"/>
    <p:sldId id="311" r:id="rId19"/>
    <p:sldId id="312" r:id="rId20"/>
    <p:sldId id="313" r:id="rId21"/>
    <p:sldId id="314" r:id="rId22"/>
    <p:sldId id="315" r:id="rId23"/>
    <p:sldId id="296" r:id="rId24"/>
    <p:sldId id="297" r:id="rId25"/>
    <p:sldId id="298" r:id="rId26"/>
    <p:sldId id="299" r:id="rId27"/>
    <p:sldId id="300" r:id="rId28"/>
    <p:sldId id="301" r:id="rId29"/>
    <p:sldId id="302" r:id="rId30"/>
    <p:sldId id="303" r:id="rId31"/>
    <p:sldId id="304" r:id="rId32"/>
    <p:sldId id="305" r:id="rId33"/>
    <p:sldId id="306" r:id="rId34"/>
    <p:sldId id="307" r:id="rId35"/>
    <p:sldId id="308"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584" autoAdjust="0"/>
    <p:restoredTop sz="94660"/>
  </p:normalViewPr>
  <p:slideViewPr>
    <p:cSldViewPr snapToGrid="0">
      <p:cViewPr>
        <p:scale>
          <a:sx n="90" d="100"/>
          <a:sy n="90" d="100"/>
        </p:scale>
        <p:origin x="-389" y="-8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BD4FB3-B2A2-432D-8871-9E83F2CA1589}" type="datetimeFigureOut">
              <a:rPr lang="en-IN" smtClean="0"/>
              <a:t>17-05-2019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1EA7D3-C215-4392-896C-17B623F7A4B3}" type="slidenum">
              <a:rPr lang="en-IN" smtClean="0"/>
              <a:t>‹#›</a:t>
            </a:fld>
            <a:endParaRPr lang="en-IN"/>
          </a:p>
        </p:txBody>
      </p:sp>
    </p:spTree>
    <p:extLst>
      <p:ext uri="{BB962C8B-B14F-4D97-AF65-F5344CB8AC3E}">
        <p14:creationId xmlns:p14="http://schemas.microsoft.com/office/powerpoint/2010/main" val="7526136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17/05/2019</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17/05/2019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17/05/2019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17/05/2019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17/05/2019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17/05/2019</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17/05/2019</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17/05/2019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17/05/2019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17/05/2019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17/05/2019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17/05/2019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17/05/2019</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17/05/2019</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17/05/2019</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17/05/2019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17/05/2019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17/05/2019</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2" Type="http://schemas.openxmlformats.org/officeDocument/2006/relationships/hyperlink" Target="https://data.cityofchicago.org/Public-Safety/Crimes-2001-to-present/ijzp-q8t2"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en.wikipedia.org/wiki/Autoregressive_integrated_moving_average"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5" Type="http://schemas.openxmlformats.org/officeDocument/2006/relationships/image" Target="../media/image23.PNG"/><Relationship Id="rId4" Type="http://schemas.openxmlformats.org/officeDocument/2006/relationships/image" Target="../media/image2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A87CCC4-F048-40C5-B0F5-1ECD25E5B99F}"/>
              </a:ext>
            </a:extLst>
          </p:cNvPr>
          <p:cNvSpPr>
            <a:spLocks noGrp="1"/>
          </p:cNvSpPr>
          <p:nvPr>
            <p:ph type="ctrTitle"/>
          </p:nvPr>
        </p:nvSpPr>
        <p:spPr>
          <a:xfrm>
            <a:off x="1683171" y="1172839"/>
            <a:ext cx="8825658" cy="1772263"/>
          </a:xfrm>
        </p:spPr>
        <p:txBody>
          <a:bodyPr/>
          <a:lstStyle/>
          <a:p>
            <a:pPr algn="ctr"/>
            <a:r>
              <a:rPr lang="en-US" sz="3600" dirty="0"/>
              <a:t/>
            </a:r>
            <a:br>
              <a:rPr lang="en-US" sz="3600" dirty="0"/>
            </a:br>
            <a:r>
              <a:rPr lang="en-US" sz="3600" dirty="0"/>
              <a:t/>
            </a:r>
            <a:br>
              <a:rPr lang="en-US" sz="3600" dirty="0"/>
            </a:br>
            <a:r>
              <a:rPr lang="en-US" sz="3600" dirty="0"/>
              <a:t/>
            </a:r>
            <a:br>
              <a:rPr lang="en-US" sz="3600" dirty="0"/>
            </a:br>
            <a:r>
              <a:rPr lang="en-US" sz="3600" dirty="0"/>
              <a:t/>
            </a:r>
            <a:br>
              <a:rPr lang="en-US" sz="3600" dirty="0"/>
            </a:br>
            <a:r>
              <a:rPr lang="en-US" sz="3600" dirty="0"/>
              <a:t/>
            </a:r>
            <a:br>
              <a:rPr lang="en-US" sz="3600" dirty="0"/>
            </a:br>
            <a:r>
              <a:rPr lang="en-US" sz="3600" dirty="0"/>
              <a:t/>
            </a:r>
            <a:br>
              <a:rPr lang="en-US" sz="3600" dirty="0"/>
            </a:br>
            <a:r>
              <a:rPr lang="en-US" sz="3600" dirty="0"/>
              <a:t/>
            </a:r>
            <a:br>
              <a:rPr lang="en-US" sz="3600" dirty="0"/>
            </a:br>
            <a:r>
              <a:rPr lang="en-US" sz="3600" dirty="0"/>
              <a:t/>
            </a:r>
            <a:br>
              <a:rPr lang="en-US" sz="3600" dirty="0"/>
            </a:br>
            <a:r>
              <a:rPr lang="en-US" sz="3600" dirty="0"/>
              <a:t/>
            </a:r>
            <a:br>
              <a:rPr lang="en-US" sz="3600" dirty="0"/>
            </a:br>
            <a:r>
              <a:rPr lang="en-US" sz="3600" dirty="0"/>
              <a:t/>
            </a:r>
            <a:br>
              <a:rPr lang="en-US" sz="3600" dirty="0"/>
            </a:br>
            <a:r>
              <a:rPr lang="en-US" sz="3600" dirty="0"/>
              <a:t/>
            </a:r>
            <a:br>
              <a:rPr lang="en-US" sz="3600" dirty="0"/>
            </a:br>
            <a:r>
              <a:rPr lang="en-US" sz="3600" dirty="0"/>
              <a:t/>
            </a:r>
            <a:br>
              <a:rPr lang="en-US" sz="3600" dirty="0"/>
            </a:br>
            <a:r>
              <a:rPr lang="en-US" sz="3600" dirty="0"/>
              <a:t/>
            </a:r>
            <a:br>
              <a:rPr lang="en-US" sz="3600" dirty="0"/>
            </a:br>
            <a:r>
              <a:rPr lang="en-US" sz="3600" dirty="0"/>
              <a:t/>
            </a:r>
            <a:br>
              <a:rPr lang="en-US" sz="3600" dirty="0"/>
            </a:br>
            <a:r>
              <a:rPr lang="en-US" sz="3600" dirty="0"/>
              <a:t/>
            </a:r>
            <a:br>
              <a:rPr lang="en-US" sz="3600" dirty="0"/>
            </a:br>
            <a:r>
              <a:rPr lang="en-US" sz="3600" dirty="0"/>
              <a:t/>
            </a:r>
            <a:br>
              <a:rPr lang="en-US" sz="3600" dirty="0"/>
            </a:br>
            <a:r>
              <a:rPr lang="en-US" sz="3600" dirty="0"/>
              <a:t/>
            </a:r>
            <a:br>
              <a:rPr lang="en-US" sz="3600" dirty="0"/>
            </a:br>
            <a:r>
              <a:rPr lang="en-US" sz="3600" dirty="0"/>
              <a:t/>
            </a:r>
            <a:br>
              <a:rPr lang="en-US" sz="3600" dirty="0"/>
            </a:br>
            <a:r>
              <a:rPr lang="en-US" sz="3600" dirty="0" smtClean="0"/>
              <a:t>Crim</a:t>
            </a:r>
            <a:r>
              <a:rPr lang="en-US" sz="3600" dirty="0" smtClean="0"/>
              <a:t>e count forecasting and arrest prediction</a:t>
            </a:r>
            <a:r>
              <a:rPr lang="en-US" sz="3600" dirty="0"/>
              <a:t/>
            </a:r>
            <a:br>
              <a:rPr lang="en-US" sz="3600" dirty="0"/>
            </a:br>
            <a:endParaRPr lang="en-US" sz="3600" dirty="0"/>
          </a:p>
        </p:txBody>
      </p:sp>
      <p:sp>
        <p:nvSpPr>
          <p:cNvPr id="3" name="Subtitle 2">
            <a:extLst>
              <a:ext uri="{FF2B5EF4-FFF2-40B4-BE49-F238E27FC236}">
                <a16:creationId xmlns="" xmlns:a16="http://schemas.microsoft.com/office/drawing/2014/main" id="{5F6856D4-610F-494B-B80C-638D73944158}"/>
              </a:ext>
            </a:extLst>
          </p:cNvPr>
          <p:cNvSpPr>
            <a:spLocks noGrp="1"/>
          </p:cNvSpPr>
          <p:nvPr>
            <p:ph type="subTitle" idx="1"/>
          </p:nvPr>
        </p:nvSpPr>
        <p:spPr>
          <a:xfrm>
            <a:off x="1683171" y="2662003"/>
            <a:ext cx="8825658" cy="3552548"/>
          </a:xfrm>
        </p:spPr>
        <p:txBody>
          <a:bodyPr/>
          <a:lstStyle/>
          <a:p>
            <a:endParaRPr lang="en-US" dirty="0"/>
          </a:p>
          <a:p>
            <a:r>
              <a:rPr lang="en-US" sz="1600" dirty="0">
                <a:solidFill>
                  <a:schemeClr val="bg1"/>
                </a:solidFill>
              </a:rPr>
              <a:t>By-     										Guided by-		  														  prof. Sowmiya Raksha </a:t>
            </a:r>
            <a:r>
              <a:rPr lang="en-US" sz="1600" dirty="0" err="1">
                <a:solidFill>
                  <a:schemeClr val="bg1"/>
                </a:solidFill>
              </a:rPr>
              <a:t>NayaK</a:t>
            </a:r>
            <a:r>
              <a:rPr lang="en-US" sz="1600" dirty="0">
                <a:solidFill>
                  <a:schemeClr val="bg1"/>
                </a:solidFill>
              </a:rPr>
              <a:t>	</a:t>
            </a:r>
          </a:p>
          <a:p>
            <a:r>
              <a:rPr lang="en-US" sz="1600" dirty="0">
                <a:solidFill>
                  <a:schemeClr val="bg1"/>
                </a:solidFill>
              </a:rPr>
              <a:t>Mahesh gond 		(151080005)					</a:t>
            </a:r>
          </a:p>
          <a:p>
            <a:r>
              <a:rPr lang="en-US" sz="1600" dirty="0">
                <a:solidFill>
                  <a:schemeClr val="bg1"/>
                </a:solidFill>
              </a:rPr>
              <a:t>Sandesh Nagrale 	(151080006)</a:t>
            </a:r>
          </a:p>
          <a:p>
            <a:r>
              <a:rPr lang="en-US" sz="1600" dirty="0">
                <a:solidFill>
                  <a:schemeClr val="bg1"/>
                </a:solidFill>
              </a:rPr>
              <a:t>Shrirang pinjarkar 	(151080008)</a:t>
            </a:r>
          </a:p>
          <a:p>
            <a:r>
              <a:rPr lang="en-US" sz="1600" dirty="0">
                <a:solidFill>
                  <a:schemeClr val="bg1"/>
                </a:solidFill>
              </a:rPr>
              <a:t>Vasu mhashakhetri 	(151080010)</a:t>
            </a:r>
          </a:p>
        </p:txBody>
      </p:sp>
    </p:spTree>
    <p:extLst>
      <p:ext uri="{BB962C8B-B14F-4D97-AF65-F5344CB8AC3E}">
        <p14:creationId xmlns:p14="http://schemas.microsoft.com/office/powerpoint/2010/main" val="39906344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53E02F5-F898-4126-BE9F-18B8AF563A81}"/>
              </a:ext>
            </a:extLst>
          </p:cNvPr>
          <p:cNvSpPr txBox="1">
            <a:spLocks/>
          </p:cNvSpPr>
          <p:nvPr/>
        </p:nvSpPr>
        <p:spPr>
          <a:xfrm>
            <a:off x="510466" y="301271"/>
            <a:ext cx="8229600" cy="1096962"/>
          </a:xfrm>
          <a:prstGeom prst="rect">
            <a:avLst/>
          </a:prstGeom>
        </p:spPr>
        <p:txBody>
          <a:bodyP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400" b="1" dirty="0">
                <a:solidFill>
                  <a:schemeClr val="tx1"/>
                </a:solidFill>
              </a:rPr>
              <a:t>Paper:- Crime Prediction and Forecasting in Tamilnadu using Clustering  Approaches</a:t>
            </a:r>
            <a:r>
              <a:rPr lang="en-US" sz="2400" dirty="0">
                <a:solidFill>
                  <a:schemeClr val="tx1"/>
                </a:solidFill>
              </a:rPr>
              <a:t/>
            </a:r>
            <a:br>
              <a:rPr lang="en-US" sz="2400" dirty="0">
                <a:solidFill>
                  <a:schemeClr val="tx1"/>
                </a:solidFill>
              </a:rPr>
            </a:br>
            <a:endParaRPr lang="en-US" sz="2400" dirty="0">
              <a:solidFill>
                <a:schemeClr val="tx1"/>
              </a:solidFill>
            </a:endParaRPr>
          </a:p>
        </p:txBody>
      </p:sp>
      <p:sp>
        <p:nvSpPr>
          <p:cNvPr id="3" name="Content Placeholder 2">
            <a:extLst>
              <a:ext uri="{FF2B5EF4-FFF2-40B4-BE49-F238E27FC236}">
                <a16:creationId xmlns="" xmlns:a16="http://schemas.microsoft.com/office/drawing/2014/main" id="{A98028B6-9635-4069-9475-6ECD2AF75C84}"/>
              </a:ext>
            </a:extLst>
          </p:cNvPr>
          <p:cNvSpPr txBox="1">
            <a:spLocks/>
          </p:cNvSpPr>
          <p:nvPr/>
        </p:nvSpPr>
        <p:spPr>
          <a:xfrm>
            <a:off x="510466" y="1398233"/>
            <a:ext cx="8229600" cy="4906963"/>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US" sz="1900" dirty="0"/>
              <a:t>Uses KNN for first data retrieving and classification </a:t>
            </a:r>
          </a:p>
          <a:p>
            <a:r>
              <a:rPr lang="en-US" sz="1900" dirty="0"/>
              <a:t>Prediction of crimes is done using various clustering approaches like K-Means, Agglomerative and DBSCAN</a:t>
            </a:r>
          </a:p>
          <a:p>
            <a:r>
              <a:rPr lang="en-US" sz="1900" dirty="0"/>
              <a:t>Google Map for visualization(GMAPI )</a:t>
            </a:r>
          </a:p>
          <a:p>
            <a:pPr marL="0" indent="0">
              <a:buFont typeface="Wingdings 3" charset="2"/>
              <a:buNone/>
            </a:pPr>
            <a:r>
              <a:rPr lang="en-US" sz="1900" dirty="0"/>
              <a:t>Advantage :- </a:t>
            </a:r>
          </a:p>
          <a:p>
            <a:pPr marL="1257300">
              <a:buFont typeface="Century Gothic" panose="020B0502020202020204" pitchFamily="34" charset="0"/>
              <a:buChar char="►"/>
            </a:pPr>
            <a:r>
              <a:rPr lang="en-US" sz="1900" dirty="0"/>
              <a:t> provides best approach for clustering </a:t>
            </a:r>
          </a:p>
          <a:p>
            <a:pPr marL="1257300">
              <a:buFont typeface="Century Gothic" panose="020B0502020202020204" pitchFamily="34" charset="0"/>
              <a:buChar char="►"/>
            </a:pPr>
            <a:r>
              <a:rPr lang="en-US" sz="1900" dirty="0"/>
              <a:t> Uses peculiar attributes for clustering </a:t>
            </a:r>
          </a:p>
          <a:p>
            <a:pPr marL="0" indent="0">
              <a:buFont typeface="Wingdings 3" charset="2"/>
              <a:buNone/>
            </a:pPr>
            <a:r>
              <a:rPr lang="en-US" sz="1900" dirty="0"/>
              <a:t>Disadvantages :-</a:t>
            </a:r>
          </a:p>
          <a:p>
            <a:pPr marL="1200150">
              <a:buFont typeface="Century Gothic" panose="020B0502020202020204" pitchFamily="34" charset="0"/>
              <a:buChar char="►"/>
            </a:pPr>
            <a:r>
              <a:rPr lang="en-US" sz="1900" dirty="0"/>
              <a:t>Don’t give exact probability for that particular crime</a:t>
            </a:r>
          </a:p>
          <a:p>
            <a:pPr marL="1200150">
              <a:buFont typeface="Century Gothic" panose="020B0502020202020204" pitchFamily="34" charset="0"/>
              <a:buChar char="►"/>
            </a:pPr>
            <a:r>
              <a:rPr lang="en-US" sz="1900" dirty="0"/>
              <a:t>More computation time for each cluster </a:t>
            </a:r>
          </a:p>
          <a:p>
            <a:endParaRPr lang="en-US" sz="2500" dirty="0"/>
          </a:p>
        </p:txBody>
      </p:sp>
    </p:spTree>
    <p:extLst>
      <p:ext uri="{BB962C8B-B14F-4D97-AF65-F5344CB8AC3E}">
        <p14:creationId xmlns:p14="http://schemas.microsoft.com/office/powerpoint/2010/main" val="28788735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 xmlns:a16="http://schemas.microsoft.com/office/drawing/2014/main" id="{9394CE4D-6824-45A2-BE22-8202A521B7FE}"/>
              </a:ext>
            </a:extLst>
          </p:cNvPr>
          <p:cNvSpPr>
            <a:spLocks noGrp="1"/>
          </p:cNvSpPr>
          <p:nvPr/>
        </p:nvSpPr>
        <p:spPr>
          <a:xfrm>
            <a:off x="1706049" y="162757"/>
            <a:ext cx="7674842" cy="635428"/>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a:t>Paper:- Multivariate Time series </a:t>
            </a:r>
          </a:p>
        </p:txBody>
      </p:sp>
      <p:sp>
        <p:nvSpPr>
          <p:cNvPr id="7" name="Content Placeholder 3">
            <a:extLst>
              <a:ext uri="{FF2B5EF4-FFF2-40B4-BE49-F238E27FC236}">
                <a16:creationId xmlns="" xmlns:a16="http://schemas.microsoft.com/office/drawing/2014/main" id="{FD1F5AE3-F5AB-42A7-8478-74A71C3AE469}"/>
              </a:ext>
            </a:extLst>
          </p:cNvPr>
          <p:cNvSpPr>
            <a:spLocks noGrp="1"/>
          </p:cNvSpPr>
          <p:nvPr/>
        </p:nvSpPr>
        <p:spPr>
          <a:xfrm>
            <a:off x="443883" y="938443"/>
            <a:ext cx="9619004" cy="498111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Clr>
                <a:schemeClr val="accent1"/>
              </a:buClr>
              <a:buFont typeface="Century Gothic" panose="020B0502020202020204" pitchFamily="34" charset="0"/>
              <a:buChar char="►"/>
            </a:pPr>
            <a:r>
              <a:rPr lang="en-US" sz="1800" dirty="0"/>
              <a:t>Drawbacks for traditional time series   </a:t>
            </a:r>
          </a:p>
          <a:p>
            <a:pPr marL="1200150">
              <a:lnSpc>
                <a:spcPct val="150000"/>
              </a:lnSpc>
              <a:buClr>
                <a:schemeClr val="accent1"/>
              </a:buClr>
              <a:buFont typeface="Century Gothic" panose="020B0502020202020204" pitchFamily="34" charset="0"/>
              <a:buChar char="►"/>
            </a:pPr>
            <a:r>
              <a:rPr lang="en-US" sz="1800" dirty="0"/>
              <a:t> high dimensionality</a:t>
            </a:r>
          </a:p>
          <a:p>
            <a:pPr marL="1200150">
              <a:lnSpc>
                <a:spcPct val="150000"/>
              </a:lnSpc>
              <a:buClr>
                <a:schemeClr val="accent1"/>
              </a:buClr>
              <a:buFont typeface="Century Gothic" panose="020B0502020202020204" pitchFamily="34" charset="0"/>
              <a:buChar char="►"/>
            </a:pPr>
            <a:r>
              <a:rPr lang="en-US" sz="1800" dirty="0"/>
              <a:t> weightage for each type</a:t>
            </a:r>
          </a:p>
          <a:p>
            <a:pPr>
              <a:lnSpc>
                <a:spcPct val="150000"/>
              </a:lnSpc>
              <a:buClr>
                <a:schemeClr val="accent1"/>
              </a:buClr>
              <a:buFont typeface="Century Gothic" panose="020B0502020202020204" pitchFamily="34" charset="0"/>
              <a:buChar char="►"/>
            </a:pPr>
            <a:r>
              <a:rPr lang="en-US" sz="1800" dirty="0"/>
              <a:t>2 types of time series  </a:t>
            </a:r>
          </a:p>
          <a:p>
            <a:pPr marL="1257300">
              <a:lnSpc>
                <a:spcPct val="150000"/>
              </a:lnSpc>
              <a:buClr>
                <a:schemeClr val="accent1"/>
              </a:buClr>
              <a:buFont typeface="Century Gothic" panose="020B0502020202020204" pitchFamily="34" charset="0"/>
              <a:buChar char="►"/>
            </a:pPr>
            <a:r>
              <a:rPr lang="en-US" sz="1800" dirty="0"/>
              <a:t>Whole </a:t>
            </a:r>
          </a:p>
          <a:p>
            <a:pPr marL="1257300">
              <a:lnSpc>
                <a:spcPct val="150000"/>
              </a:lnSpc>
              <a:buClr>
                <a:schemeClr val="accent1"/>
              </a:buClr>
              <a:buFont typeface="Century Gothic" panose="020B0502020202020204" pitchFamily="34" charset="0"/>
              <a:buChar char="►"/>
            </a:pPr>
            <a:r>
              <a:rPr lang="en-US" sz="1800" dirty="0"/>
              <a:t>subsequence </a:t>
            </a:r>
          </a:p>
          <a:p>
            <a:pPr>
              <a:lnSpc>
                <a:spcPct val="150000"/>
              </a:lnSpc>
              <a:buClr>
                <a:schemeClr val="accent1"/>
              </a:buClr>
              <a:buFont typeface="Century Gothic" panose="020B0502020202020204" pitchFamily="34" charset="0"/>
              <a:buChar char="►"/>
            </a:pPr>
            <a:r>
              <a:rPr lang="en-US" sz="1800" dirty="0"/>
              <a:t>Uses multivariate time series clustering </a:t>
            </a:r>
            <a:r>
              <a:rPr lang="en-IN" sz="1800" dirty="0"/>
              <a:t>technique based </a:t>
            </a:r>
          </a:p>
          <a:p>
            <a:pPr marL="0" indent="0">
              <a:lnSpc>
                <a:spcPct val="150000"/>
              </a:lnSpc>
              <a:buClr>
                <a:schemeClr val="accent1"/>
              </a:buClr>
              <a:buNone/>
            </a:pPr>
            <a:r>
              <a:rPr lang="en-IN" sz="1800" dirty="0"/>
              <a:t>     on dynamic time wrapping (DTW)</a:t>
            </a:r>
          </a:p>
          <a:p>
            <a:pPr>
              <a:lnSpc>
                <a:spcPct val="150000"/>
              </a:lnSpc>
              <a:buClr>
                <a:schemeClr val="accent1"/>
              </a:buClr>
              <a:buFont typeface="Century Gothic" panose="020B0502020202020204" pitchFamily="34" charset="0"/>
              <a:buChar char="►"/>
            </a:pPr>
            <a:r>
              <a:rPr lang="en-US" sz="1800" dirty="0"/>
              <a:t>Distance formula for DTW</a:t>
            </a:r>
          </a:p>
          <a:p>
            <a:pPr marL="0" indent="0">
              <a:lnSpc>
                <a:spcPct val="150000"/>
              </a:lnSpc>
              <a:buClr>
                <a:schemeClr val="accent1"/>
              </a:buClr>
              <a:buNone/>
            </a:pPr>
            <a:r>
              <a:rPr lang="en-US" sz="1800" dirty="0"/>
              <a:t>           dc(i, j) = d(x</a:t>
            </a:r>
            <a:r>
              <a:rPr lang="en-US" sz="1800" baseline="-25000" dirty="0"/>
              <a:t>i</a:t>
            </a:r>
            <a:r>
              <a:rPr lang="en-US" sz="1800" dirty="0"/>
              <a:t>, </a:t>
            </a:r>
            <a:r>
              <a:rPr lang="en-US" sz="1800" dirty="0" err="1"/>
              <a:t>y</a:t>
            </a:r>
            <a:r>
              <a:rPr lang="en-US" sz="1800" baseline="-25000" dirty="0" err="1"/>
              <a:t>j</a:t>
            </a:r>
            <a:r>
              <a:rPr lang="en-US" sz="1800" dirty="0"/>
              <a:t>)+min{dc(i−1, j−1), dc(i−1, j), dc(i, j−1)</a:t>
            </a:r>
          </a:p>
          <a:p>
            <a:pPr>
              <a:lnSpc>
                <a:spcPct val="150000"/>
              </a:lnSpc>
              <a:buClr>
                <a:schemeClr val="accent1"/>
              </a:buClr>
              <a:buFont typeface="Century Gothic" panose="020B0502020202020204" pitchFamily="34" charset="0"/>
              <a:buChar char="►"/>
            </a:pPr>
            <a:r>
              <a:rPr lang="en-US" sz="1800" dirty="0"/>
              <a:t>Parametric </a:t>
            </a:r>
            <a:r>
              <a:rPr lang="en-US" sz="1800" dirty="0" err="1"/>
              <a:t>Minkowski</a:t>
            </a:r>
            <a:r>
              <a:rPr lang="en-US" sz="1800" dirty="0"/>
              <a:t> model </a:t>
            </a:r>
          </a:p>
          <a:p>
            <a:pPr marL="0" indent="0">
              <a:lnSpc>
                <a:spcPct val="150000"/>
              </a:lnSpc>
              <a:buClr>
                <a:schemeClr val="accent1"/>
              </a:buClr>
              <a:buNone/>
            </a:pPr>
            <a:r>
              <a:rPr lang="en-US" sz="1800" dirty="0"/>
              <a:t>         </a:t>
            </a:r>
          </a:p>
        </p:txBody>
      </p:sp>
      <p:pic>
        <p:nvPicPr>
          <p:cNvPr id="8" name="Picture 7">
            <a:extLst>
              <a:ext uri="{FF2B5EF4-FFF2-40B4-BE49-F238E27FC236}">
                <a16:creationId xmlns="" xmlns:a16="http://schemas.microsoft.com/office/drawing/2014/main" id="{D07D0D95-9EF3-4235-AFBD-C1DC0361A100}"/>
              </a:ext>
            </a:extLst>
          </p:cNvPr>
          <p:cNvPicPr/>
          <p:nvPr/>
        </p:nvPicPr>
        <p:blipFill>
          <a:blip r:embed="rId2">
            <a:extLst>
              <a:ext uri="{28A0092B-C50C-407E-A947-70E740481C1C}">
                <a14:useLocalDpi xmlns:a14="http://schemas.microsoft.com/office/drawing/2010/main" val="0"/>
              </a:ext>
            </a:extLst>
          </a:blip>
          <a:stretch>
            <a:fillRect/>
          </a:stretch>
        </p:blipFill>
        <p:spPr>
          <a:xfrm>
            <a:off x="4440315" y="5678814"/>
            <a:ext cx="4267200" cy="762000"/>
          </a:xfrm>
          <a:prstGeom prst="rect">
            <a:avLst/>
          </a:prstGeom>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30677" y="1159496"/>
            <a:ext cx="4606763" cy="3120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862942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 xmlns:a16="http://schemas.microsoft.com/office/drawing/2014/main" id="{976F811F-27AB-4B69-9B0E-98B81B44654C}"/>
              </a:ext>
            </a:extLst>
          </p:cNvPr>
          <p:cNvSpPr txBox="1">
            <a:spLocks/>
          </p:cNvSpPr>
          <p:nvPr/>
        </p:nvSpPr>
        <p:spPr>
          <a:xfrm>
            <a:off x="457200" y="609600"/>
            <a:ext cx="8229600" cy="5516563"/>
          </a:xfrm>
          <a:prstGeom prst="rect">
            <a:avLst/>
          </a:prstGeom>
        </p:spPr>
        <p:txBody>
          <a:bodyPr>
            <a:normAutofit fontScale="925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buFont typeface="Wingdings 3" charset="2"/>
              <a:buNone/>
            </a:pPr>
            <a:r>
              <a:rPr lang="en-US" sz="2400" dirty="0">
                <a:solidFill>
                  <a:schemeClr val="tx1"/>
                </a:solidFill>
              </a:rPr>
              <a:t>Procedure :-  </a:t>
            </a:r>
          </a:p>
          <a:p>
            <a:pPr marL="0" indent="0">
              <a:buFont typeface="Wingdings 3" charset="2"/>
              <a:buNone/>
            </a:pPr>
            <a:r>
              <a:rPr lang="en-US" sz="2400" dirty="0">
                <a:solidFill>
                  <a:schemeClr val="tx1"/>
                </a:solidFill>
              </a:rPr>
              <a:t>    Multivariate time series data as input</a:t>
            </a:r>
            <a:r>
              <a:rPr lang="en-US" sz="2400" dirty="0">
                <a:solidFill>
                  <a:schemeClr val="tx1"/>
                </a:solidFill>
                <a:sym typeface="Wingdings" pitchFamily="2" charset="2"/>
              </a:rPr>
              <a:t> </a:t>
            </a:r>
            <a:r>
              <a:rPr lang="en-US" sz="2400" dirty="0">
                <a:solidFill>
                  <a:schemeClr val="tx1"/>
                </a:solidFill>
              </a:rPr>
              <a:t>Choose weight matrix </a:t>
            </a:r>
            <a:r>
              <a:rPr lang="en-US" sz="2400" dirty="0">
                <a:solidFill>
                  <a:schemeClr val="tx1"/>
                </a:solidFill>
                <a:sym typeface="Wingdings" pitchFamily="2" charset="2"/>
              </a:rPr>
              <a:t></a:t>
            </a:r>
            <a:r>
              <a:rPr lang="en-US" sz="2400" dirty="0">
                <a:solidFill>
                  <a:schemeClr val="tx1"/>
                </a:solidFill>
              </a:rPr>
              <a:t>Compute distance matrix </a:t>
            </a:r>
            <a:r>
              <a:rPr lang="en-US" sz="2400" i="1" dirty="0">
                <a:solidFill>
                  <a:schemeClr val="tx1"/>
                </a:solidFill>
              </a:rPr>
              <a:t>D</a:t>
            </a:r>
            <a:r>
              <a:rPr lang="en-US" sz="2400" i="1" dirty="0">
                <a:solidFill>
                  <a:schemeClr val="tx1"/>
                </a:solidFill>
                <a:sym typeface="Wingdings" pitchFamily="2" charset="2"/>
              </a:rPr>
              <a:t> </a:t>
            </a:r>
            <a:r>
              <a:rPr lang="en-US" sz="2400" dirty="0">
                <a:solidFill>
                  <a:schemeClr val="tx1"/>
                </a:solidFill>
              </a:rPr>
              <a:t>Find a wrapping path </a:t>
            </a:r>
            <a:r>
              <a:rPr lang="en-US" sz="2400" dirty="0">
                <a:solidFill>
                  <a:schemeClr val="tx1"/>
                </a:solidFill>
                <a:sym typeface="Wingdings" pitchFamily="2" charset="2"/>
              </a:rPr>
              <a:t> </a:t>
            </a:r>
            <a:r>
              <a:rPr lang="en-US" sz="2400" dirty="0">
                <a:solidFill>
                  <a:schemeClr val="tx1"/>
                </a:solidFill>
              </a:rPr>
              <a:t>Find </a:t>
            </a:r>
            <a:r>
              <a:rPr lang="en-US" sz="2400" dirty="0" err="1">
                <a:solidFill>
                  <a:schemeClr val="tx1"/>
                </a:solidFill>
              </a:rPr>
              <a:t>DTW</a:t>
            </a:r>
            <a:r>
              <a:rPr lang="en-US" sz="2400" dirty="0" err="1">
                <a:solidFill>
                  <a:schemeClr val="tx1"/>
                </a:solidFill>
                <a:sym typeface="Wingdings" pitchFamily="2" charset="2"/>
              </a:rPr>
              <a:t></a:t>
            </a:r>
            <a:r>
              <a:rPr lang="en-US" sz="2400" dirty="0" err="1">
                <a:solidFill>
                  <a:schemeClr val="tx1"/>
                </a:solidFill>
              </a:rPr>
              <a:t>Apply</a:t>
            </a:r>
            <a:r>
              <a:rPr lang="en-US" sz="2400" dirty="0">
                <a:solidFill>
                  <a:schemeClr val="tx1"/>
                </a:solidFill>
              </a:rPr>
              <a:t> hierarchical clustering </a:t>
            </a:r>
            <a:r>
              <a:rPr lang="en-US" sz="2400" dirty="0">
                <a:solidFill>
                  <a:schemeClr val="tx1"/>
                </a:solidFill>
                <a:sym typeface="Wingdings" pitchFamily="2" charset="2"/>
              </a:rPr>
              <a:t></a:t>
            </a:r>
            <a:r>
              <a:rPr lang="en-US" sz="2400" dirty="0">
                <a:solidFill>
                  <a:schemeClr val="tx1"/>
                </a:solidFill>
              </a:rPr>
              <a:t> Predict crime trends</a:t>
            </a:r>
          </a:p>
          <a:p>
            <a:pPr marL="0" indent="0">
              <a:buFont typeface="Wingdings 3" charset="2"/>
              <a:buNone/>
            </a:pPr>
            <a:endParaRPr lang="en-US" sz="2400" dirty="0">
              <a:solidFill>
                <a:schemeClr val="tx1"/>
              </a:solidFill>
            </a:endParaRPr>
          </a:p>
          <a:p>
            <a:pPr marL="0" indent="0">
              <a:buFont typeface="Wingdings 3" charset="2"/>
              <a:buNone/>
            </a:pPr>
            <a:r>
              <a:rPr lang="en-US" sz="2400" dirty="0">
                <a:solidFill>
                  <a:schemeClr val="tx1"/>
                </a:solidFill>
              </a:rPr>
              <a:t>Advantage :- </a:t>
            </a:r>
          </a:p>
          <a:p>
            <a:pPr marL="1028700">
              <a:buFont typeface="Century Gothic" panose="020B0502020202020204" pitchFamily="34" charset="0"/>
              <a:buChar char="►"/>
            </a:pPr>
            <a:r>
              <a:rPr lang="en-US" sz="2400" dirty="0">
                <a:solidFill>
                  <a:schemeClr val="tx1"/>
                </a:solidFill>
              </a:rPr>
              <a:t>Useful clustering technique as considers past time data</a:t>
            </a:r>
          </a:p>
          <a:p>
            <a:pPr marL="1028700">
              <a:buFont typeface="Century Gothic" panose="020B0502020202020204" pitchFamily="34" charset="0"/>
              <a:buChar char="►"/>
            </a:pPr>
            <a:r>
              <a:rPr lang="en-US" sz="2400" dirty="0">
                <a:solidFill>
                  <a:schemeClr val="tx1"/>
                </a:solidFill>
              </a:rPr>
              <a:t>Useful Where </a:t>
            </a:r>
            <a:r>
              <a:rPr lang="en-IN" sz="2400" dirty="0">
                <a:solidFill>
                  <a:schemeClr val="tx1"/>
                </a:solidFill>
              </a:rPr>
              <a:t>the dimensions do not have equal     weightages.</a:t>
            </a:r>
            <a:r>
              <a:rPr lang="en-US" sz="2400" dirty="0">
                <a:solidFill>
                  <a:schemeClr val="tx1"/>
                </a:solidFill>
              </a:rPr>
              <a:t> </a:t>
            </a:r>
          </a:p>
          <a:p>
            <a:pPr marL="0" indent="0">
              <a:buFont typeface="Wingdings 3" charset="2"/>
              <a:buNone/>
            </a:pPr>
            <a:r>
              <a:rPr lang="en-US" sz="2400" dirty="0">
                <a:solidFill>
                  <a:schemeClr val="tx1"/>
                </a:solidFill>
              </a:rPr>
              <a:t>Disadvantage :- </a:t>
            </a:r>
          </a:p>
          <a:p>
            <a:pPr marL="1085850">
              <a:buFont typeface="Century Gothic" panose="020B0502020202020204" pitchFamily="34" charset="0"/>
              <a:buChar char="►"/>
            </a:pPr>
            <a:r>
              <a:rPr lang="en-US" sz="2400" dirty="0">
                <a:solidFill>
                  <a:schemeClr val="tx1"/>
                </a:solidFill>
              </a:rPr>
              <a:t>Don’t give exact location based prediction </a:t>
            </a:r>
          </a:p>
          <a:p>
            <a:pPr marL="1085850">
              <a:buFont typeface="Century Gothic" panose="020B0502020202020204" pitchFamily="34" charset="0"/>
              <a:buChar char="►"/>
            </a:pPr>
            <a:r>
              <a:rPr lang="en-US" sz="2400" dirty="0">
                <a:solidFill>
                  <a:schemeClr val="tx1"/>
                </a:solidFill>
              </a:rPr>
              <a:t>Computation for each time will be higher </a:t>
            </a:r>
          </a:p>
          <a:p>
            <a:pPr marL="1085850">
              <a:buFont typeface="Century Gothic" panose="020B0502020202020204" pitchFamily="34" charset="0"/>
              <a:buChar char="►"/>
            </a:pPr>
            <a:endParaRPr lang="en-US" sz="2400" dirty="0">
              <a:solidFill>
                <a:schemeClr val="tx1"/>
              </a:solidFill>
            </a:endParaRPr>
          </a:p>
          <a:p>
            <a:pPr marL="685800" indent="0">
              <a:buFont typeface="Wingdings" pitchFamily="2" charset="2"/>
              <a:buChar char="Ø"/>
            </a:pPr>
            <a:endParaRPr lang="en-US" sz="2400" dirty="0">
              <a:solidFill>
                <a:schemeClr val="tx1"/>
              </a:solidFill>
            </a:endParaRPr>
          </a:p>
          <a:p>
            <a:pPr marL="0" indent="0">
              <a:buFont typeface="Wingdings 3" charset="2"/>
              <a:buNone/>
            </a:pPr>
            <a:endParaRPr lang="en-US" sz="2400" dirty="0">
              <a:solidFill>
                <a:schemeClr val="tx1"/>
              </a:solidFill>
            </a:endParaRPr>
          </a:p>
        </p:txBody>
      </p:sp>
    </p:spTree>
    <p:extLst>
      <p:ext uri="{BB962C8B-B14F-4D97-AF65-F5344CB8AC3E}">
        <p14:creationId xmlns:p14="http://schemas.microsoft.com/office/powerpoint/2010/main" val="20764044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a:extLst>
              <a:ext uri="{FF2B5EF4-FFF2-40B4-BE49-F238E27FC236}">
                <a16:creationId xmlns="" xmlns:a16="http://schemas.microsoft.com/office/drawing/2014/main" id="{6F25C4C2-7A86-4486-B7BC-AEB57E604AD1}"/>
              </a:ext>
            </a:extLst>
          </p:cNvPr>
          <p:cNvSpPr txBox="1"/>
          <p:nvPr/>
        </p:nvSpPr>
        <p:spPr>
          <a:xfrm>
            <a:off x="534140" y="408485"/>
            <a:ext cx="11123720" cy="4825616"/>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500" b="1" dirty="0"/>
              <a:t>Paper:- Using Linear Regression to Forecast Future Trends in </a:t>
            </a:r>
          </a:p>
          <a:p>
            <a:r>
              <a:rPr lang="en-US" sz="2500" b="1" dirty="0"/>
              <a:t>							Crime of Bangladesh</a:t>
            </a:r>
          </a:p>
          <a:p>
            <a:endParaRPr lang="en-US" b="1" dirty="0"/>
          </a:p>
          <a:p>
            <a:pPr marL="285750" indent="-285750" algn="just">
              <a:lnSpc>
                <a:spcPct val="150000"/>
              </a:lnSpc>
              <a:buClr>
                <a:schemeClr val="accent1"/>
              </a:buClr>
              <a:buFont typeface="Century Gothic" panose="020B0502020202020204" pitchFamily="34" charset="0"/>
              <a:buChar char="►"/>
            </a:pPr>
            <a:r>
              <a:rPr lang="en-US" dirty="0"/>
              <a:t>In this paper, </a:t>
            </a:r>
            <a:r>
              <a:rPr lang="en-US" dirty="0">
                <a:solidFill>
                  <a:schemeClr val="accent1"/>
                </a:solidFill>
              </a:rPr>
              <a:t>linear regression model </a:t>
            </a:r>
            <a:r>
              <a:rPr lang="en-US" dirty="0"/>
              <a:t>is used to forecast future crime trends of Bangladesh.</a:t>
            </a:r>
          </a:p>
          <a:p>
            <a:pPr marL="285750" indent="-285750" algn="just">
              <a:lnSpc>
                <a:spcPct val="150000"/>
              </a:lnSpc>
              <a:buClr>
                <a:schemeClr val="accent1"/>
              </a:buClr>
              <a:buFont typeface="Century Gothic" panose="020B0502020202020204" pitchFamily="34" charset="0"/>
              <a:buChar char="►"/>
            </a:pPr>
            <a:r>
              <a:rPr lang="en-US" dirty="0"/>
              <a:t>The real dataset of crime is collected from the </a:t>
            </a:r>
            <a:r>
              <a:rPr lang="en-US" dirty="0">
                <a:solidFill>
                  <a:schemeClr val="accent1"/>
                </a:solidFill>
              </a:rPr>
              <a:t>website of Bangladesh police.</a:t>
            </a:r>
          </a:p>
          <a:p>
            <a:pPr marL="285750" indent="-285750" algn="just">
              <a:lnSpc>
                <a:spcPct val="150000"/>
              </a:lnSpc>
              <a:buClr>
                <a:schemeClr val="accent1"/>
              </a:buClr>
              <a:buFont typeface="Century Gothic" panose="020B0502020202020204" pitchFamily="34" charset="0"/>
              <a:buChar char="►"/>
            </a:pPr>
            <a:r>
              <a:rPr lang="en-US" dirty="0"/>
              <a:t>Then the linear regression model is trained on this dataset.</a:t>
            </a:r>
          </a:p>
          <a:p>
            <a:pPr marL="285750" indent="-285750" algn="just">
              <a:lnSpc>
                <a:spcPct val="150000"/>
              </a:lnSpc>
              <a:buClr>
                <a:schemeClr val="accent1"/>
              </a:buClr>
              <a:buFont typeface="Century Gothic" panose="020B0502020202020204" pitchFamily="34" charset="0"/>
              <a:buChar char="►"/>
            </a:pPr>
            <a:r>
              <a:rPr lang="en-US" dirty="0"/>
              <a:t>After training the model, crime forecasting is done for </a:t>
            </a:r>
            <a:r>
              <a:rPr lang="en-US" dirty="0">
                <a:solidFill>
                  <a:schemeClr val="accent1"/>
                </a:solidFill>
              </a:rPr>
              <a:t>dacoit, robbery, murder, women &amp; child repression, kidnapping, burglary, theft and others for different region </a:t>
            </a:r>
            <a:r>
              <a:rPr lang="en-US" dirty="0"/>
              <a:t>of Bangladesh</a:t>
            </a:r>
          </a:p>
          <a:p>
            <a:pPr marL="285750" indent="-285750" algn="just">
              <a:lnSpc>
                <a:spcPct val="150000"/>
              </a:lnSpc>
              <a:buClr>
                <a:schemeClr val="accent1"/>
              </a:buClr>
              <a:buFont typeface="Century Gothic" panose="020B0502020202020204" pitchFamily="34" charset="0"/>
              <a:buChar char="►"/>
            </a:pPr>
            <a:r>
              <a:rPr lang="en-US" dirty="0"/>
              <a:t>Result shows </a:t>
            </a:r>
            <a:r>
              <a:rPr lang="en-US" dirty="0">
                <a:solidFill>
                  <a:schemeClr val="accent1"/>
                </a:solidFill>
              </a:rPr>
              <a:t>predicted number of crimes </a:t>
            </a:r>
            <a:r>
              <a:rPr lang="en-US" dirty="0"/>
              <a:t>in different regions</a:t>
            </a:r>
          </a:p>
          <a:p>
            <a:pPr marL="285750" indent="-285750" algn="just">
              <a:lnSpc>
                <a:spcPct val="150000"/>
              </a:lnSpc>
              <a:buClr>
                <a:schemeClr val="accent1"/>
              </a:buClr>
              <a:buFont typeface="Century Gothic" panose="020B0502020202020204" pitchFamily="34" charset="0"/>
              <a:buChar char="►"/>
            </a:pPr>
            <a:r>
              <a:rPr lang="en-US" dirty="0"/>
              <a:t>The model used only predicts the  number of crimes</a:t>
            </a:r>
          </a:p>
          <a:p>
            <a:pPr algn="just">
              <a:lnSpc>
                <a:spcPct val="150000"/>
              </a:lnSpc>
              <a:buClr>
                <a:schemeClr val="accent1"/>
              </a:buClr>
            </a:pPr>
            <a:r>
              <a:rPr lang="en-US" dirty="0"/>
              <a:t>     that are going to happen and does not provide</a:t>
            </a:r>
          </a:p>
          <a:p>
            <a:pPr algn="just">
              <a:lnSpc>
                <a:spcPct val="150000"/>
              </a:lnSpc>
              <a:buClr>
                <a:schemeClr val="accent1"/>
              </a:buClr>
            </a:pPr>
            <a:r>
              <a:rPr lang="en-US" dirty="0"/>
              <a:t>     any information regarding precise location and time.</a:t>
            </a:r>
          </a:p>
        </p:txBody>
      </p:sp>
      <p:pic>
        <p:nvPicPr>
          <p:cNvPr id="3" name="Picture 2">
            <a:extLst>
              <a:ext uri="{FF2B5EF4-FFF2-40B4-BE49-F238E27FC236}">
                <a16:creationId xmlns="" xmlns:a16="http://schemas.microsoft.com/office/drawing/2014/main" id="{976B0803-4295-45F2-B7F0-B61AAB4AF80B}"/>
              </a:ext>
            </a:extLst>
          </p:cNvPr>
          <p:cNvPicPr>
            <a:picLocks noChangeAspect="1"/>
          </p:cNvPicPr>
          <p:nvPr/>
        </p:nvPicPr>
        <p:blipFill rotWithShape="1">
          <a:blip r:embed="rId2"/>
          <a:srcRect l="2394" t="17527" r="4591"/>
          <a:stretch/>
        </p:blipFill>
        <p:spPr>
          <a:xfrm>
            <a:off x="7263412" y="4098749"/>
            <a:ext cx="4394448" cy="2599455"/>
          </a:xfrm>
          <a:prstGeom prst="rect">
            <a:avLst/>
          </a:prstGeom>
        </p:spPr>
      </p:pic>
    </p:spTree>
    <p:extLst>
      <p:ext uri="{BB962C8B-B14F-4D97-AF65-F5344CB8AC3E}">
        <p14:creationId xmlns:p14="http://schemas.microsoft.com/office/powerpoint/2010/main" val="41738691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F0D58822-6C7E-4EE7-80C9-FCD758D84042}"/>
              </a:ext>
            </a:extLst>
          </p:cNvPr>
          <p:cNvSpPr txBox="1"/>
          <p:nvPr/>
        </p:nvSpPr>
        <p:spPr>
          <a:xfrm>
            <a:off x="523783" y="550416"/>
            <a:ext cx="10946167" cy="5016758"/>
          </a:xfrm>
          <a:prstGeom prst="rect">
            <a:avLst/>
          </a:prstGeom>
          <a:noFill/>
        </p:spPr>
        <p:txBody>
          <a:bodyPr wrap="square" rtlCol="0">
            <a:spAutoFit/>
          </a:bodyPr>
          <a:lstStyle/>
          <a:p>
            <a:r>
              <a:rPr lang="en-US" sz="2500" b="1" dirty="0"/>
              <a:t>Paper:- </a:t>
            </a:r>
            <a:r>
              <a:rPr lang="en-US" sz="2500" b="1" dirty="0" err="1"/>
              <a:t>Spatio</a:t>
            </a:r>
            <a:r>
              <a:rPr lang="en-US" sz="2500" b="1" dirty="0"/>
              <a:t>-temporal Analysis of the Street Crime Hotspots in </a:t>
            </a:r>
          </a:p>
          <a:p>
            <a:r>
              <a:rPr lang="en-US" sz="2500" b="1" dirty="0"/>
              <a:t>						Faisalabad City of Pakistan</a:t>
            </a:r>
            <a:endParaRPr lang="en-US" b="1" dirty="0"/>
          </a:p>
          <a:p>
            <a:endParaRPr lang="en-US" b="1" dirty="0"/>
          </a:p>
          <a:p>
            <a:pPr marL="285750" indent="-285750">
              <a:buClr>
                <a:schemeClr val="accent1"/>
              </a:buClr>
              <a:buFont typeface="Century Gothic" panose="020B0502020202020204" pitchFamily="34" charset="0"/>
              <a:buChar char="►"/>
            </a:pPr>
            <a:r>
              <a:rPr lang="en-US" dirty="0"/>
              <a:t>The crime reports of 2012 were geocoded and the crime maps were prepared in ArcGIS 10.</a:t>
            </a:r>
          </a:p>
          <a:p>
            <a:pPr marL="285750" indent="-285750">
              <a:buClr>
                <a:schemeClr val="accent1"/>
              </a:buClr>
              <a:buFont typeface="Century Gothic" panose="020B0502020202020204" pitchFamily="34" charset="0"/>
              <a:buChar char="►"/>
            </a:pPr>
            <a:r>
              <a:rPr lang="en-US" dirty="0"/>
              <a:t>Kernel density estimation was used for detecting the crime hotspot in the city.</a:t>
            </a:r>
          </a:p>
          <a:p>
            <a:pPr>
              <a:buClr>
                <a:schemeClr val="accent1"/>
              </a:buClr>
            </a:pPr>
            <a:r>
              <a:rPr lang="en-US" dirty="0"/>
              <a:t>		</a:t>
            </a:r>
          </a:p>
          <a:p>
            <a:pPr>
              <a:buClr>
                <a:schemeClr val="accent1"/>
              </a:buClr>
            </a:pPr>
            <a:endParaRPr lang="en-US" dirty="0"/>
          </a:p>
          <a:p>
            <a:pPr>
              <a:buClr>
                <a:schemeClr val="accent1"/>
              </a:buClr>
            </a:pPr>
            <a:r>
              <a:rPr lang="en-US" dirty="0"/>
              <a:t>	  </a:t>
            </a:r>
          </a:p>
          <a:p>
            <a:pPr marL="285750" indent="-285750">
              <a:buClr>
                <a:schemeClr val="accent1"/>
              </a:buClr>
              <a:buFont typeface="Century Gothic" panose="020B0502020202020204" pitchFamily="34" charset="0"/>
              <a:buChar char="►"/>
            </a:pPr>
            <a:r>
              <a:rPr lang="en-US" dirty="0"/>
              <a:t>The strategic crime analysis was done in a series of meetings with police department</a:t>
            </a:r>
          </a:p>
          <a:p>
            <a:pPr marL="285750" indent="-285750">
              <a:buClr>
                <a:schemeClr val="accent1"/>
              </a:buClr>
              <a:buFont typeface="Century Gothic" panose="020B0502020202020204" pitchFamily="34" charset="0"/>
              <a:buChar char="►"/>
            </a:pPr>
            <a:r>
              <a:rPr lang="en-US" dirty="0"/>
              <a:t>The </a:t>
            </a:r>
            <a:r>
              <a:rPr lang="en-US" dirty="0" err="1"/>
              <a:t>Compstat</a:t>
            </a:r>
            <a:r>
              <a:rPr lang="en-US" dirty="0"/>
              <a:t> model with some modifications was followed.</a:t>
            </a:r>
          </a:p>
          <a:p>
            <a:pPr marL="285750" indent="-285750">
              <a:buClr>
                <a:schemeClr val="accent1"/>
              </a:buClr>
              <a:buFont typeface="Century Gothic" panose="020B0502020202020204" pitchFamily="34" charset="0"/>
              <a:buChar char="►"/>
            </a:pPr>
            <a:r>
              <a:rPr lang="en-US" dirty="0"/>
              <a:t>The comparative analysis of the crime events in 2012 and 2013 shows that there was a shift in street crime hotspots.</a:t>
            </a:r>
          </a:p>
          <a:p>
            <a:pPr marL="285750" indent="-285750">
              <a:buClr>
                <a:schemeClr val="accent1"/>
              </a:buClr>
              <a:buFont typeface="Century Gothic" panose="020B0502020202020204" pitchFamily="34" charset="0"/>
              <a:buChar char="►"/>
            </a:pPr>
            <a:r>
              <a:rPr lang="en-US" dirty="0"/>
              <a:t>Only for the analysis based on available data and </a:t>
            </a:r>
            <a:r>
              <a:rPr lang="en-US" dirty="0" smtClean="0"/>
              <a:t>not for making future</a:t>
            </a:r>
          </a:p>
          <a:p>
            <a:pPr>
              <a:buClr>
                <a:schemeClr val="accent1"/>
              </a:buClr>
            </a:pPr>
            <a:r>
              <a:rPr lang="en-US" dirty="0"/>
              <a:t> </a:t>
            </a:r>
            <a:r>
              <a:rPr lang="en-US" dirty="0" smtClean="0"/>
              <a:t>    prediction </a:t>
            </a:r>
            <a:endParaRPr lang="en-US" dirty="0"/>
          </a:p>
          <a:p>
            <a:pPr marL="285750" indent="-285750">
              <a:buClr>
                <a:schemeClr val="accent1"/>
              </a:buClr>
              <a:buFont typeface="Century Gothic" panose="020B0502020202020204" pitchFamily="34" charset="0"/>
              <a:buChar char="►"/>
            </a:pPr>
            <a:endParaRPr lang="en-US" dirty="0"/>
          </a:p>
          <a:p>
            <a:pPr>
              <a:buClr>
                <a:schemeClr val="accent1"/>
              </a:buClr>
            </a:pPr>
            <a:endParaRPr lang="en-US" dirty="0"/>
          </a:p>
          <a:p>
            <a:endParaRPr lang="en-US" dirty="0"/>
          </a:p>
        </p:txBody>
      </p:sp>
      <p:pic>
        <p:nvPicPr>
          <p:cNvPr id="4" name="Picture 3">
            <a:extLst>
              <a:ext uri="{FF2B5EF4-FFF2-40B4-BE49-F238E27FC236}">
                <a16:creationId xmlns="" xmlns:a16="http://schemas.microsoft.com/office/drawing/2014/main" id="{BD8A5F2F-CAB6-4D1C-BB09-FDF73C7B374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608121" y="2365166"/>
            <a:ext cx="1958340" cy="556260"/>
          </a:xfrm>
          <a:prstGeom prst="rect">
            <a:avLst/>
          </a:prstGeom>
          <a:noFill/>
          <a:ln>
            <a:noFill/>
          </a:ln>
        </p:spPr>
      </p:pic>
      <p:pic>
        <p:nvPicPr>
          <p:cNvPr id="5" name="Picture 4">
            <a:extLst>
              <a:ext uri="{FF2B5EF4-FFF2-40B4-BE49-F238E27FC236}">
                <a16:creationId xmlns="" xmlns:a16="http://schemas.microsoft.com/office/drawing/2014/main" id="{3D021FA6-E8E4-43B4-9275-746335FDE3A7}"/>
              </a:ext>
            </a:extLst>
          </p:cNvPr>
          <p:cNvPicPr>
            <a:picLocks noChangeAspect="1"/>
          </p:cNvPicPr>
          <p:nvPr/>
        </p:nvPicPr>
        <p:blipFill rotWithShape="1">
          <a:blip r:embed="rId3"/>
          <a:srcRect t="10940"/>
          <a:stretch/>
        </p:blipFill>
        <p:spPr>
          <a:xfrm>
            <a:off x="3374522" y="4736176"/>
            <a:ext cx="4340728" cy="1976343"/>
          </a:xfrm>
          <a:prstGeom prst="rect">
            <a:avLst/>
          </a:prstGeom>
        </p:spPr>
      </p:pic>
      <p:pic>
        <p:nvPicPr>
          <p:cNvPr id="6" name="Picture 5">
            <a:extLst>
              <a:ext uri="{FF2B5EF4-FFF2-40B4-BE49-F238E27FC236}">
                <a16:creationId xmlns="" xmlns:a16="http://schemas.microsoft.com/office/drawing/2014/main" id="{4AF39738-E2E9-46A7-A21A-22B53A65D7AB}"/>
              </a:ext>
            </a:extLst>
          </p:cNvPr>
          <p:cNvPicPr>
            <a:picLocks noChangeAspect="1"/>
          </p:cNvPicPr>
          <p:nvPr/>
        </p:nvPicPr>
        <p:blipFill>
          <a:blip r:embed="rId4"/>
          <a:stretch>
            <a:fillRect/>
          </a:stretch>
        </p:blipFill>
        <p:spPr>
          <a:xfrm>
            <a:off x="8933599" y="3952874"/>
            <a:ext cx="3108674" cy="2840085"/>
          </a:xfrm>
          <a:prstGeom prst="rect">
            <a:avLst/>
          </a:prstGeom>
        </p:spPr>
      </p:pic>
    </p:spTree>
    <p:extLst>
      <p:ext uri="{BB962C8B-B14F-4D97-AF65-F5344CB8AC3E}">
        <p14:creationId xmlns:p14="http://schemas.microsoft.com/office/powerpoint/2010/main" val="6354351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28E027B-2673-4239-A710-84A50D526878}"/>
              </a:ext>
            </a:extLst>
          </p:cNvPr>
          <p:cNvSpPr>
            <a:spLocks noGrp="1"/>
          </p:cNvSpPr>
          <p:nvPr>
            <p:ph type="title"/>
          </p:nvPr>
        </p:nvSpPr>
        <p:spPr>
          <a:xfrm>
            <a:off x="631170" y="838200"/>
            <a:ext cx="9509721" cy="706964"/>
          </a:xfrm>
        </p:spPr>
        <p:txBody>
          <a:bodyPr/>
          <a:lstStyle/>
          <a:p>
            <a:r>
              <a:rPr lang="en-US" dirty="0" smtClean="0"/>
              <a:t>Proposed Model</a:t>
            </a:r>
            <a:endParaRPr lang="en-US" dirty="0"/>
          </a:p>
        </p:txBody>
      </p:sp>
      <p:sp>
        <p:nvSpPr>
          <p:cNvPr id="4" name="Content Placeholder 3"/>
          <p:cNvSpPr>
            <a:spLocks noGrp="1"/>
          </p:cNvSpPr>
          <p:nvPr>
            <p:ph idx="1"/>
          </p:nvPr>
        </p:nvSpPr>
        <p:spPr>
          <a:xfrm>
            <a:off x="479092" y="1991249"/>
            <a:ext cx="11519425" cy="5149022"/>
          </a:xfrm>
        </p:spPr>
        <p:txBody>
          <a:bodyPr>
            <a:noAutofit/>
          </a:bodyPr>
          <a:lstStyle/>
          <a:p>
            <a:pPr lvl="1">
              <a:buClr>
                <a:schemeClr val="accent1"/>
              </a:buClr>
            </a:pPr>
            <a:endParaRPr lang="en-US" sz="1500" b="1" u="sng" dirty="0"/>
          </a:p>
          <a:p>
            <a:pPr marL="341313" lvl="1" indent="0">
              <a:buFont typeface="Wingdings" panose="05000000000000000000" pitchFamily="2" charset="2"/>
              <a:buChar char="§"/>
            </a:pPr>
            <a:r>
              <a:rPr lang="en-US" sz="1500" b="1" dirty="0" smtClean="0"/>
              <a:t>  </a:t>
            </a:r>
            <a:r>
              <a:rPr lang="en-US" sz="1500" b="1" u="sng" dirty="0" smtClean="0"/>
              <a:t>Dataset</a:t>
            </a:r>
            <a:r>
              <a:rPr lang="en-US" sz="1500" b="1" dirty="0" smtClean="0"/>
              <a:t> :</a:t>
            </a:r>
            <a:endParaRPr lang="en-US" sz="1500" b="1" dirty="0"/>
          </a:p>
          <a:p>
            <a:pPr marL="1257300" lvl="2" indent="-342900">
              <a:lnSpc>
                <a:spcPct val="150000"/>
              </a:lnSpc>
              <a:buClr>
                <a:schemeClr val="accent1"/>
              </a:buClr>
              <a:buFont typeface="+mj-lt"/>
              <a:buAutoNum type="arabicPeriod"/>
            </a:pPr>
            <a:r>
              <a:rPr lang="en-US" sz="1500" dirty="0">
                <a:solidFill>
                  <a:schemeClr val="accent1"/>
                </a:solidFill>
              </a:rPr>
              <a:t>Chicago crime dataset </a:t>
            </a:r>
            <a:r>
              <a:rPr lang="en-US" sz="1500" dirty="0"/>
              <a:t>available on (</a:t>
            </a:r>
            <a:r>
              <a:rPr lang="en-US" sz="1500" u="sng" dirty="0">
                <a:hlinkClick r:id="rId2"/>
              </a:rPr>
              <a:t>https://data.cityofchicago.org/Public-Safety/Crimes-2001-to-present/ijzp-q8t2</a:t>
            </a:r>
            <a:r>
              <a:rPr lang="en-US" sz="1500" dirty="0"/>
              <a:t>)</a:t>
            </a:r>
          </a:p>
          <a:p>
            <a:pPr marL="2171700" lvl="4" indent="-342900">
              <a:lnSpc>
                <a:spcPct val="150000"/>
              </a:lnSpc>
              <a:buClr>
                <a:schemeClr val="accent1"/>
              </a:buClr>
              <a:buFont typeface="Wingdings" panose="05000000000000000000" pitchFamily="2" charset="2"/>
              <a:buChar char="ü"/>
            </a:pPr>
            <a:r>
              <a:rPr lang="en-US" sz="1500" dirty="0" smtClean="0"/>
              <a:t>Updated </a:t>
            </a:r>
            <a:r>
              <a:rPr lang="en-US" sz="1500" dirty="0"/>
              <a:t>every </a:t>
            </a:r>
            <a:r>
              <a:rPr lang="en-US" sz="1500" dirty="0" smtClean="0"/>
              <a:t>week</a:t>
            </a:r>
          </a:p>
          <a:p>
            <a:pPr marL="2171700" lvl="4" indent="-342900">
              <a:lnSpc>
                <a:spcPct val="150000"/>
              </a:lnSpc>
              <a:buClr>
                <a:schemeClr val="accent1"/>
              </a:buClr>
              <a:buFont typeface="Wingdings" panose="05000000000000000000" pitchFamily="2" charset="2"/>
              <a:buChar char="ü"/>
            </a:pPr>
            <a:r>
              <a:rPr lang="en-US" sz="1500" dirty="0" smtClean="0"/>
              <a:t>60 million rows </a:t>
            </a:r>
            <a:r>
              <a:rPr lang="en-US" sz="1500" dirty="0" smtClean="0"/>
              <a:t> </a:t>
            </a:r>
            <a:r>
              <a:rPr lang="en-US" sz="1500" b="1" dirty="0"/>
              <a:t>	</a:t>
            </a:r>
            <a:endParaRPr lang="en-US" sz="1500" b="1" u="sng" dirty="0"/>
          </a:p>
          <a:p>
            <a:pPr lvl="1">
              <a:buFont typeface="Wingdings" panose="05000000000000000000" pitchFamily="2" charset="2"/>
              <a:buChar char="§"/>
            </a:pPr>
            <a:r>
              <a:rPr lang="en-US" sz="1500" dirty="0"/>
              <a:t>The </a:t>
            </a:r>
            <a:r>
              <a:rPr lang="en-US" sz="1500" dirty="0">
                <a:solidFill>
                  <a:schemeClr val="accent1"/>
                </a:solidFill>
              </a:rPr>
              <a:t>proposed model </a:t>
            </a:r>
            <a:r>
              <a:rPr lang="en-US" sz="1500" dirty="0"/>
              <a:t>can be divided into three modules :-</a:t>
            </a:r>
          </a:p>
          <a:p>
            <a:pPr marL="1257300" lvl="2" indent="-342900">
              <a:buClr>
                <a:schemeClr val="accent1"/>
              </a:buClr>
              <a:buFont typeface="+mj-lt"/>
              <a:buAutoNum type="arabicPeriod"/>
            </a:pPr>
            <a:r>
              <a:rPr lang="en-US" sz="1500" dirty="0"/>
              <a:t>Data pre-processing</a:t>
            </a:r>
          </a:p>
          <a:p>
            <a:pPr marL="1257300" lvl="2" indent="-342900">
              <a:buClr>
                <a:schemeClr val="accent1"/>
              </a:buClr>
              <a:buFont typeface="+mj-lt"/>
              <a:buAutoNum type="arabicPeriod"/>
            </a:pPr>
            <a:r>
              <a:rPr lang="en-US" sz="1500" dirty="0" smtClean="0"/>
              <a:t>Arrest Prediction</a:t>
            </a:r>
          </a:p>
          <a:p>
            <a:pPr marL="1257300" lvl="2" indent="-342900">
              <a:buClr>
                <a:schemeClr val="accent1"/>
              </a:buClr>
              <a:buFont typeface="+mj-lt"/>
              <a:buAutoNum type="arabicPeriod"/>
            </a:pPr>
            <a:r>
              <a:rPr lang="en-IN" sz="1500" dirty="0" smtClean="0"/>
              <a:t>Count Forecasting </a:t>
            </a:r>
            <a:endParaRPr lang="en-US" sz="1500" dirty="0"/>
          </a:p>
          <a:p>
            <a:endParaRPr lang="en-US" sz="1500" dirty="0"/>
          </a:p>
        </p:txBody>
      </p:sp>
    </p:spTree>
    <p:extLst>
      <p:ext uri="{BB962C8B-B14F-4D97-AF65-F5344CB8AC3E}">
        <p14:creationId xmlns:p14="http://schemas.microsoft.com/office/powerpoint/2010/main" val="154410485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C:\Users\lenovo\Desktop\fyp documentation\activityfyp.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0742" y="558800"/>
            <a:ext cx="6165850" cy="605366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 xmlns:a16="http://schemas.microsoft.com/office/drawing/2014/main" id="{728E027B-2673-4239-A710-84A50D526878}"/>
              </a:ext>
            </a:extLst>
          </p:cNvPr>
          <p:cNvSpPr>
            <a:spLocks noGrp="1"/>
          </p:cNvSpPr>
          <p:nvPr>
            <p:ph type="title"/>
          </p:nvPr>
        </p:nvSpPr>
        <p:spPr>
          <a:xfrm>
            <a:off x="631170" y="838200"/>
            <a:ext cx="9509721" cy="706964"/>
          </a:xfrm>
        </p:spPr>
        <p:txBody>
          <a:bodyPr/>
          <a:lstStyle/>
          <a:p>
            <a:r>
              <a:rPr lang="en-US" dirty="0" smtClean="0"/>
              <a:t>Flow Diagram</a:t>
            </a:r>
            <a:endParaRPr lang="en-US" dirty="0"/>
          </a:p>
        </p:txBody>
      </p:sp>
    </p:spTree>
    <p:extLst>
      <p:ext uri="{BB962C8B-B14F-4D97-AF65-F5344CB8AC3E}">
        <p14:creationId xmlns:p14="http://schemas.microsoft.com/office/powerpoint/2010/main" val="90210495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28E027B-2673-4239-A710-84A50D526878}"/>
              </a:ext>
            </a:extLst>
          </p:cNvPr>
          <p:cNvSpPr>
            <a:spLocks noGrp="1"/>
          </p:cNvSpPr>
          <p:nvPr>
            <p:ph type="title"/>
          </p:nvPr>
        </p:nvSpPr>
        <p:spPr>
          <a:xfrm>
            <a:off x="631170" y="838200"/>
            <a:ext cx="9509721" cy="706964"/>
          </a:xfrm>
        </p:spPr>
        <p:txBody>
          <a:bodyPr/>
          <a:lstStyle/>
          <a:p>
            <a:pPr marL="285750" indent="-285750"/>
            <a:r>
              <a:rPr lang="en-US" b="1" dirty="0"/>
              <a:t>Data Pre-processing for arrest prediction </a:t>
            </a:r>
            <a:endParaRPr lang="en-US" b="1" dirty="0"/>
          </a:p>
        </p:txBody>
      </p:sp>
      <p:sp>
        <p:nvSpPr>
          <p:cNvPr id="4" name="TextBox 3">
            <a:extLst>
              <a:ext uri="{FF2B5EF4-FFF2-40B4-BE49-F238E27FC236}">
                <a16:creationId xmlns="" xmlns:a16="http://schemas.microsoft.com/office/drawing/2014/main" id="{C0503F07-57DC-4C85-B32D-F04722187421}"/>
              </a:ext>
            </a:extLst>
          </p:cNvPr>
          <p:cNvSpPr txBox="1"/>
          <p:nvPr/>
        </p:nvSpPr>
        <p:spPr>
          <a:xfrm>
            <a:off x="831962" y="2624220"/>
            <a:ext cx="10395284" cy="2031325"/>
          </a:xfrm>
          <a:prstGeom prst="rect">
            <a:avLst/>
          </a:prstGeom>
          <a:noFill/>
        </p:spPr>
        <p:txBody>
          <a:bodyPr wrap="square" rtlCol="0">
            <a:spAutoFit/>
          </a:bodyPr>
          <a:lstStyle/>
          <a:p>
            <a:pPr marL="742950" lvl="1" indent="-285750">
              <a:lnSpc>
                <a:spcPct val="150000"/>
              </a:lnSpc>
              <a:buClr>
                <a:schemeClr val="accent1"/>
              </a:buClr>
              <a:buFont typeface="Arial" panose="020B0604020202020204" pitchFamily="34" charset="0"/>
              <a:buChar char="•"/>
            </a:pPr>
            <a:r>
              <a:rPr lang="en-US" dirty="0" smtClean="0"/>
              <a:t>Missing </a:t>
            </a:r>
            <a:r>
              <a:rPr lang="en-US" dirty="0"/>
              <a:t>values </a:t>
            </a:r>
          </a:p>
          <a:p>
            <a:pPr marL="1200150" lvl="2" indent="-285750">
              <a:lnSpc>
                <a:spcPct val="150000"/>
              </a:lnSpc>
              <a:buClr>
                <a:schemeClr val="accent1"/>
              </a:buClr>
              <a:buFont typeface="Wingdings" pitchFamily="2" charset="2"/>
              <a:buChar char="Ø"/>
            </a:pPr>
            <a:r>
              <a:rPr lang="en-US" dirty="0"/>
              <a:t>Deleting </a:t>
            </a:r>
            <a:r>
              <a:rPr lang="en-US" dirty="0" smtClean="0"/>
              <a:t>rows</a:t>
            </a:r>
          </a:p>
          <a:p>
            <a:pPr marL="742950" lvl="2" indent="-285750">
              <a:buClr>
                <a:schemeClr val="accent1"/>
              </a:buClr>
              <a:buFont typeface="Arial" pitchFamily="34" charset="0"/>
              <a:buChar char="•"/>
            </a:pPr>
            <a:r>
              <a:rPr lang="en-US" dirty="0" smtClean="0"/>
              <a:t>Feature extraction </a:t>
            </a:r>
          </a:p>
          <a:p>
            <a:pPr marL="1200150" lvl="2" indent="-285750">
              <a:buClr>
                <a:schemeClr val="accent1"/>
              </a:buClr>
              <a:buFont typeface="Wingdings" pitchFamily="2" charset="2"/>
              <a:buChar char="Ø"/>
            </a:pPr>
            <a:r>
              <a:rPr lang="en-US" dirty="0" smtClean="0"/>
              <a:t>Deleting unwanted columns </a:t>
            </a:r>
          </a:p>
          <a:p>
            <a:pPr marL="1200150" lvl="2" indent="-285750">
              <a:buClr>
                <a:schemeClr val="accent1"/>
              </a:buClr>
              <a:buFont typeface="Wingdings" pitchFamily="2" charset="2"/>
              <a:buChar char="Ø"/>
            </a:pPr>
            <a:r>
              <a:rPr lang="en-US" dirty="0" smtClean="0"/>
              <a:t>PCA</a:t>
            </a:r>
            <a:r>
              <a:rPr lang="en-US" dirty="0"/>
              <a:t>	</a:t>
            </a:r>
            <a:endParaRPr lang="en-US" dirty="0"/>
          </a:p>
          <a:p>
            <a:pPr marL="514350" lvl="2">
              <a:buClr>
                <a:schemeClr val="accent1"/>
              </a:buClr>
            </a:pPr>
            <a:endParaRPr lang="en-US" dirty="0" smtClean="0"/>
          </a:p>
        </p:txBody>
      </p:sp>
    </p:spTree>
    <p:extLst>
      <p:ext uri="{BB962C8B-B14F-4D97-AF65-F5344CB8AC3E}">
        <p14:creationId xmlns:p14="http://schemas.microsoft.com/office/powerpoint/2010/main" val="21694290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28E027B-2673-4239-A710-84A50D526878}"/>
              </a:ext>
            </a:extLst>
          </p:cNvPr>
          <p:cNvSpPr>
            <a:spLocks noGrp="1"/>
          </p:cNvSpPr>
          <p:nvPr>
            <p:ph type="title"/>
          </p:nvPr>
        </p:nvSpPr>
        <p:spPr>
          <a:xfrm>
            <a:off x="631170" y="838200"/>
            <a:ext cx="9509721" cy="706964"/>
          </a:xfrm>
        </p:spPr>
        <p:txBody>
          <a:bodyPr/>
          <a:lstStyle/>
          <a:p>
            <a:pPr marL="285750" indent="-285750"/>
            <a:r>
              <a:rPr lang="en-US" b="1" dirty="0"/>
              <a:t>Data Pre-processing </a:t>
            </a:r>
            <a:r>
              <a:rPr lang="en-US" b="1" dirty="0" smtClean="0"/>
              <a:t>for count Forecasting</a:t>
            </a:r>
            <a:endParaRPr lang="en-US" b="1" dirty="0"/>
          </a:p>
        </p:txBody>
      </p:sp>
      <p:sp>
        <p:nvSpPr>
          <p:cNvPr id="5" name="TextBox 4">
            <a:extLst>
              <a:ext uri="{FF2B5EF4-FFF2-40B4-BE49-F238E27FC236}">
                <a16:creationId xmlns="" xmlns:a16="http://schemas.microsoft.com/office/drawing/2014/main" id="{C0503F07-57DC-4C85-B32D-F04722187421}"/>
              </a:ext>
            </a:extLst>
          </p:cNvPr>
          <p:cNvSpPr txBox="1"/>
          <p:nvPr/>
        </p:nvSpPr>
        <p:spPr>
          <a:xfrm>
            <a:off x="146161" y="2708441"/>
            <a:ext cx="10395284" cy="2862322"/>
          </a:xfrm>
          <a:prstGeom prst="rect">
            <a:avLst/>
          </a:prstGeom>
          <a:noFill/>
        </p:spPr>
        <p:txBody>
          <a:bodyPr wrap="square" rtlCol="0">
            <a:spAutoFit/>
          </a:bodyPr>
          <a:lstStyle/>
          <a:p>
            <a:pPr marL="742950" lvl="1" indent="-285750">
              <a:lnSpc>
                <a:spcPct val="150000"/>
              </a:lnSpc>
              <a:buClr>
                <a:schemeClr val="accent1"/>
              </a:buClr>
              <a:buFont typeface="Arial" panose="020B0604020202020204" pitchFamily="34" charset="0"/>
              <a:buChar char="•"/>
            </a:pPr>
            <a:r>
              <a:rPr lang="en-US" dirty="0" smtClean="0"/>
              <a:t>Missing </a:t>
            </a:r>
            <a:r>
              <a:rPr lang="en-US" dirty="0"/>
              <a:t>values </a:t>
            </a:r>
          </a:p>
          <a:p>
            <a:pPr marL="1200150" lvl="2" indent="-285750">
              <a:lnSpc>
                <a:spcPct val="150000"/>
              </a:lnSpc>
              <a:buClr>
                <a:schemeClr val="accent1"/>
              </a:buClr>
              <a:buFont typeface="Wingdings" pitchFamily="2" charset="2"/>
              <a:buChar char="Ø"/>
            </a:pPr>
            <a:r>
              <a:rPr lang="en-US" dirty="0"/>
              <a:t>Deleting </a:t>
            </a:r>
            <a:r>
              <a:rPr lang="en-US" dirty="0" smtClean="0"/>
              <a:t>rows</a:t>
            </a:r>
          </a:p>
          <a:p>
            <a:pPr marL="742950" lvl="2" indent="-285750">
              <a:buClr>
                <a:schemeClr val="accent1"/>
              </a:buClr>
              <a:buFont typeface="Arial" pitchFamily="34" charset="0"/>
              <a:buChar char="•"/>
            </a:pPr>
            <a:r>
              <a:rPr lang="en-US" dirty="0" smtClean="0"/>
              <a:t>Feature extraction </a:t>
            </a:r>
          </a:p>
          <a:p>
            <a:pPr marL="1200150" lvl="2" indent="-285750">
              <a:buClr>
                <a:schemeClr val="accent1"/>
              </a:buClr>
              <a:buFont typeface="Wingdings" pitchFamily="2" charset="2"/>
              <a:buChar char="Ø"/>
            </a:pPr>
            <a:r>
              <a:rPr lang="en-IN" dirty="0" smtClean="0"/>
              <a:t>New count column </a:t>
            </a:r>
          </a:p>
          <a:p>
            <a:pPr marL="1200150" lvl="2" indent="-285750">
              <a:buClr>
                <a:schemeClr val="accent1"/>
              </a:buClr>
              <a:buFont typeface="Wingdings" pitchFamily="2" charset="2"/>
              <a:buChar char="Ø"/>
            </a:pPr>
            <a:r>
              <a:rPr lang="en-IN" dirty="0" smtClean="0"/>
              <a:t>Date formatting </a:t>
            </a:r>
          </a:p>
          <a:p>
            <a:pPr marL="1200150" lvl="2" indent="-285750">
              <a:buClr>
                <a:schemeClr val="accent1"/>
              </a:buClr>
              <a:buFont typeface="Wingdings" pitchFamily="2" charset="2"/>
              <a:buChar char="Ø"/>
            </a:pPr>
            <a:r>
              <a:rPr lang="en-IN" dirty="0" smtClean="0"/>
              <a:t>Beat grouping </a:t>
            </a:r>
          </a:p>
          <a:p>
            <a:pPr marL="1200150" lvl="2" indent="-285750">
              <a:buClr>
                <a:schemeClr val="accent1"/>
              </a:buClr>
              <a:buFont typeface="Wingdings" pitchFamily="2" charset="2"/>
              <a:buChar char="Ø"/>
            </a:pPr>
            <a:r>
              <a:rPr lang="en-IN" dirty="0" smtClean="0"/>
              <a:t>Indexing of new count column </a:t>
            </a:r>
            <a:endParaRPr lang="en-US" dirty="0" smtClean="0"/>
          </a:p>
          <a:p>
            <a:pPr marL="1200150" lvl="2" indent="-285750">
              <a:buClr>
                <a:schemeClr val="accent1"/>
              </a:buClr>
              <a:buFont typeface="Wingdings" pitchFamily="2" charset="2"/>
              <a:buChar char="Ø"/>
            </a:pPr>
            <a:endParaRPr lang="en-US" dirty="0"/>
          </a:p>
          <a:p>
            <a:pPr marL="514350" lvl="2">
              <a:buClr>
                <a:schemeClr val="accent1"/>
              </a:buClr>
            </a:pPr>
            <a:endParaRPr lang="en-US" dirty="0" smtClean="0"/>
          </a:p>
        </p:txBody>
      </p:sp>
    </p:spTree>
    <p:extLst>
      <p:ext uri="{BB962C8B-B14F-4D97-AF65-F5344CB8AC3E}">
        <p14:creationId xmlns:p14="http://schemas.microsoft.com/office/powerpoint/2010/main" val="291918756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28E027B-2673-4239-A710-84A50D526878}"/>
              </a:ext>
            </a:extLst>
          </p:cNvPr>
          <p:cNvSpPr>
            <a:spLocks noGrp="1"/>
          </p:cNvSpPr>
          <p:nvPr>
            <p:ph type="title"/>
          </p:nvPr>
        </p:nvSpPr>
        <p:spPr>
          <a:xfrm>
            <a:off x="631170" y="838200"/>
            <a:ext cx="9509721" cy="706964"/>
          </a:xfrm>
        </p:spPr>
        <p:txBody>
          <a:bodyPr/>
          <a:lstStyle/>
          <a:p>
            <a:pPr marL="285750" indent="-285750"/>
            <a:r>
              <a:rPr lang="en-US" b="1" dirty="0"/>
              <a:t>Apply Predictive Model:-</a:t>
            </a:r>
            <a:r>
              <a:rPr lang="en-US" b="1" u="sng" dirty="0"/>
              <a:t> </a:t>
            </a:r>
            <a:endParaRPr lang="en-US" b="1" dirty="0"/>
          </a:p>
        </p:txBody>
      </p:sp>
      <p:sp>
        <p:nvSpPr>
          <p:cNvPr id="4" name="TextBox 3">
            <a:extLst>
              <a:ext uri="{FF2B5EF4-FFF2-40B4-BE49-F238E27FC236}">
                <a16:creationId xmlns="" xmlns:a16="http://schemas.microsoft.com/office/drawing/2014/main" id="{A27839E2-AF94-41A5-932E-2DCE8D366951}"/>
              </a:ext>
            </a:extLst>
          </p:cNvPr>
          <p:cNvSpPr txBox="1"/>
          <p:nvPr/>
        </p:nvSpPr>
        <p:spPr>
          <a:xfrm>
            <a:off x="169334" y="3110342"/>
            <a:ext cx="10395284" cy="2117183"/>
          </a:xfrm>
          <a:prstGeom prst="rect">
            <a:avLst/>
          </a:prstGeom>
          <a:noFill/>
        </p:spPr>
        <p:txBody>
          <a:bodyPr wrap="square" rtlCol="0">
            <a:spAutoFit/>
          </a:bodyPr>
          <a:lstStyle/>
          <a:p>
            <a:pPr marL="742950" lvl="1" indent="-285750">
              <a:lnSpc>
                <a:spcPct val="150000"/>
              </a:lnSpc>
              <a:buClr>
                <a:schemeClr val="accent1"/>
              </a:buClr>
              <a:buFont typeface="Arial" panose="020B0604020202020204" pitchFamily="34" charset="0"/>
              <a:buChar char="•"/>
            </a:pPr>
            <a:r>
              <a:rPr lang="en-IN" dirty="0" smtClean="0"/>
              <a:t>Linear Regression         :  accuracy 80.7834%</a:t>
            </a:r>
          </a:p>
          <a:p>
            <a:pPr marL="742950" lvl="1" indent="-285750">
              <a:lnSpc>
                <a:spcPct val="150000"/>
              </a:lnSpc>
              <a:buClr>
                <a:schemeClr val="accent1"/>
              </a:buClr>
              <a:buFont typeface="Arial" panose="020B0604020202020204" pitchFamily="34" charset="0"/>
              <a:buChar char="•"/>
            </a:pPr>
            <a:r>
              <a:rPr lang="en-IN" dirty="0" smtClean="0"/>
              <a:t>Bernoulli Naïve Bayes  :  accuracy 76.0478%</a:t>
            </a:r>
          </a:p>
          <a:p>
            <a:pPr marL="742950" lvl="1" indent="-285750">
              <a:lnSpc>
                <a:spcPct val="150000"/>
              </a:lnSpc>
              <a:buClr>
                <a:schemeClr val="accent1"/>
              </a:buClr>
              <a:buFont typeface="Arial" panose="020B0604020202020204" pitchFamily="34" charset="0"/>
              <a:buChar char="•"/>
            </a:pPr>
            <a:r>
              <a:rPr lang="en-IN" dirty="0" smtClean="0"/>
              <a:t>Random Forest 		:  accuracy 87.5435%</a:t>
            </a:r>
          </a:p>
          <a:p>
            <a:pPr lvl="1">
              <a:lnSpc>
                <a:spcPct val="150000"/>
              </a:lnSpc>
              <a:buClr>
                <a:schemeClr val="accent1"/>
              </a:buClr>
            </a:pPr>
            <a:endParaRPr lang="en-IN" dirty="0" smtClean="0"/>
          </a:p>
          <a:p>
            <a:pPr lvl="1">
              <a:lnSpc>
                <a:spcPct val="150000"/>
              </a:lnSpc>
              <a:buClr>
                <a:schemeClr val="accent1"/>
              </a:buClr>
            </a:pPr>
            <a:endParaRPr lang="en-US" dirty="0" smtClean="0"/>
          </a:p>
        </p:txBody>
      </p:sp>
    </p:spTree>
    <p:extLst>
      <p:ext uri="{BB962C8B-B14F-4D97-AF65-F5344CB8AC3E}">
        <p14:creationId xmlns:p14="http://schemas.microsoft.com/office/powerpoint/2010/main" val="2337112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628B7CA-0227-4B0E-B39F-38170A176BDB}"/>
              </a:ext>
            </a:extLst>
          </p:cNvPr>
          <p:cNvSpPr>
            <a:spLocks noGrp="1"/>
          </p:cNvSpPr>
          <p:nvPr>
            <p:ph type="title"/>
          </p:nvPr>
        </p:nvSpPr>
        <p:spPr>
          <a:xfrm>
            <a:off x="746581" y="838200"/>
            <a:ext cx="8761413" cy="706964"/>
          </a:xfrm>
        </p:spPr>
        <p:txBody>
          <a:bodyPr/>
          <a:lstStyle/>
          <a:p>
            <a:r>
              <a:rPr lang="en-US" dirty="0"/>
              <a:t>Introduction</a:t>
            </a:r>
          </a:p>
        </p:txBody>
      </p:sp>
      <p:sp>
        <p:nvSpPr>
          <p:cNvPr id="6" name="Content Placeholder 5">
            <a:extLst>
              <a:ext uri="{FF2B5EF4-FFF2-40B4-BE49-F238E27FC236}">
                <a16:creationId xmlns="" xmlns:a16="http://schemas.microsoft.com/office/drawing/2014/main" id="{7C93CEAD-D0AA-4C28-A397-399318F34881}"/>
              </a:ext>
            </a:extLst>
          </p:cNvPr>
          <p:cNvSpPr>
            <a:spLocks noGrp="1"/>
          </p:cNvSpPr>
          <p:nvPr>
            <p:ph idx="1"/>
          </p:nvPr>
        </p:nvSpPr>
        <p:spPr>
          <a:xfrm>
            <a:off x="746581" y="2536917"/>
            <a:ext cx="9642019" cy="4321083"/>
          </a:xfrm>
        </p:spPr>
        <p:txBody>
          <a:bodyPr>
            <a:normAutofit/>
          </a:bodyPr>
          <a:lstStyle/>
          <a:p>
            <a:pPr>
              <a:spcAft>
                <a:spcPts val="600"/>
              </a:spcAft>
            </a:pPr>
            <a:r>
              <a:rPr lang="en-US" sz="2000" dirty="0"/>
              <a:t>Crime is one of the most predominant and alarming aspects in our society and its prevention is a vital task as it is </a:t>
            </a:r>
            <a:r>
              <a:rPr lang="en-US" sz="2000" dirty="0">
                <a:solidFill>
                  <a:schemeClr val="accent2">
                    <a:lumMod val="75000"/>
                  </a:schemeClr>
                </a:solidFill>
              </a:rPr>
              <a:t>threatening public safety and disrupting the economy</a:t>
            </a:r>
            <a:r>
              <a:rPr lang="en-US" sz="2000" dirty="0"/>
              <a:t>. </a:t>
            </a:r>
          </a:p>
          <a:p>
            <a:pPr>
              <a:spcAft>
                <a:spcPts val="600"/>
              </a:spcAft>
            </a:pPr>
            <a:r>
              <a:rPr lang="en-US" sz="2000" dirty="0">
                <a:solidFill>
                  <a:schemeClr val="accent2">
                    <a:lumMod val="75000"/>
                  </a:schemeClr>
                </a:solidFill>
              </a:rPr>
              <a:t>Crime forecasting </a:t>
            </a:r>
            <a:r>
              <a:rPr lang="en-US" sz="2000" dirty="0"/>
              <a:t>is the latest technology that can be used to forecast future crimes, most vulnerable locations and decide prevention efforts.</a:t>
            </a:r>
          </a:p>
          <a:p>
            <a:pPr marL="0" indent="0">
              <a:spcAft>
                <a:spcPts val="600"/>
              </a:spcAft>
              <a:buNone/>
            </a:pPr>
            <a:endParaRPr lang="en-US" sz="2400" dirty="0"/>
          </a:p>
        </p:txBody>
      </p:sp>
    </p:spTree>
    <p:extLst>
      <p:ext uri="{BB962C8B-B14F-4D97-AF65-F5344CB8AC3E}">
        <p14:creationId xmlns:p14="http://schemas.microsoft.com/office/powerpoint/2010/main" val="164791687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28E027B-2673-4239-A710-84A50D526878}"/>
              </a:ext>
            </a:extLst>
          </p:cNvPr>
          <p:cNvSpPr>
            <a:spLocks noGrp="1"/>
          </p:cNvSpPr>
          <p:nvPr>
            <p:ph type="title"/>
          </p:nvPr>
        </p:nvSpPr>
        <p:spPr>
          <a:xfrm>
            <a:off x="631170" y="838200"/>
            <a:ext cx="9509721" cy="706964"/>
          </a:xfrm>
        </p:spPr>
        <p:txBody>
          <a:bodyPr/>
          <a:lstStyle/>
          <a:p>
            <a:pPr marL="285750" indent="-285750"/>
            <a:r>
              <a:rPr lang="en-US" b="1" dirty="0"/>
              <a:t>Linear Regression:-</a:t>
            </a:r>
            <a:endParaRPr lang="en-US" b="1" dirty="0"/>
          </a:p>
        </p:txBody>
      </p:sp>
      <p:sp>
        <p:nvSpPr>
          <p:cNvPr id="5" name="TextBox 4">
            <a:extLst>
              <a:ext uri="{FF2B5EF4-FFF2-40B4-BE49-F238E27FC236}">
                <a16:creationId xmlns="" xmlns:a16="http://schemas.microsoft.com/office/drawing/2014/main" id="{A27839E2-AF94-41A5-932E-2DCE8D366951}"/>
              </a:ext>
            </a:extLst>
          </p:cNvPr>
          <p:cNvSpPr txBox="1"/>
          <p:nvPr/>
        </p:nvSpPr>
        <p:spPr>
          <a:xfrm>
            <a:off x="221025" y="2410686"/>
            <a:ext cx="10395284" cy="5856668"/>
          </a:xfrm>
          <a:prstGeom prst="rect">
            <a:avLst/>
          </a:prstGeom>
          <a:noFill/>
        </p:spPr>
        <p:txBody>
          <a:bodyPr wrap="square" rtlCol="0">
            <a:spAutoFit/>
          </a:bodyPr>
          <a:lstStyle/>
          <a:p>
            <a:pPr marL="742950" lvl="1" indent="-285750">
              <a:lnSpc>
                <a:spcPct val="150000"/>
              </a:lnSpc>
              <a:buClr>
                <a:schemeClr val="accent1"/>
              </a:buClr>
              <a:buFont typeface="Arial" panose="020B0604020202020204" pitchFamily="34" charset="0"/>
              <a:buChar char="•"/>
            </a:pPr>
            <a:r>
              <a:rPr lang="en-IN" dirty="0" smtClean="0"/>
              <a:t>Input  </a:t>
            </a:r>
          </a:p>
          <a:p>
            <a:pPr marL="742950" lvl="1" indent="-285750">
              <a:lnSpc>
                <a:spcPct val="150000"/>
              </a:lnSpc>
              <a:buClr>
                <a:schemeClr val="accent1"/>
              </a:buClr>
              <a:buFont typeface="Arial" panose="020B0604020202020204" pitchFamily="34" charset="0"/>
              <a:buChar char="•"/>
            </a:pPr>
            <a:r>
              <a:rPr lang="en-IN" dirty="0" smtClean="0"/>
              <a:t>Memory and time computation</a:t>
            </a:r>
          </a:p>
          <a:p>
            <a:pPr marL="742950" lvl="1" indent="-285750">
              <a:lnSpc>
                <a:spcPct val="150000"/>
              </a:lnSpc>
              <a:buClr>
                <a:schemeClr val="accent1"/>
              </a:buClr>
              <a:buFont typeface="Arial" panose="020B0604020202020204" pitchFamily="34" charset="0"/>
              <a:buChar char="•"/>
            </a:pPr>
            <a:r>
              <a:rPr lang="en-IN" dirty="0" smtClean="0"/>
              <a:t>PCA</a:t>
            </a:r>
          </a:p>
          <a:p>
            <a:pPr marL="742950" lvl="1" indent="-285750">
              <a:lnSpc>
                <a:spcPct val="150000"/>
              </a:lnSpc>
              <a:buClr>
                <a:schemeClr val="accent1"/>
              </a:buClr>
              <a:buFont typeface="Arial" panose="020B0604020202020204" pitchFamily="34" charset="0"/>
              <a:buChar char="•"/>
            </a:pPr>
            <a:r>
              <a:rPr lang="en-IN" dirty="0" smtClean="0"/>
              <a:t>Trained with 20% split and 30 randomness </a:t>
            </a:r>
          </a:p>
          <a:p>
            <a:pPr marL="742950" lvl="1" indent="-285750">
              <a:lnSpc>
                <a:spcPct val="150000"/>
              </a:lnSpc>
              <a:buClr>
                <a:schemeClr val="accent1"/>
              </a:buClr>
              <a:buFont typeface="Arial" panose="020B0604020202020204" pitchFamily="34" charset="0"/>
              <a:buChar char="•"/>
            </a:pPr>
            <a:r>
              <a:rPr lang="en-IN" dirty="0" smtClean="0"/>
              <a:t>output </a:t>
            </a:r>
          </a:p>
          <a:p>
            <a:pPr marL="742950" lvl="1" indent="-285750">
              <a:lnSpc>
                <a:spcPct val="150000"/>
              </a:lnSpc>
              <a:buClr>
                <a:schemeClr val="accent1"/>
              </a:buClr>
              <a:buFont typeface="Arial" panose="020B0604020202020204" pitchFamily="34" charset="0"/>
              <a:buChar char="•"/>
            </a:pPr>
            <a:r>
              <a:rPr lang="en-IN" dirty="0" smtClean="0"/>
              <a:t>If &gt; 0.5 arrest==true </a:t>
            </a:r>
          </a:p>
          <a:p>
            <a:pPr lvl="1">
              <a:lnSpc>
                <a:spcPct val="150000"/>
              </a:lnSpc>
              <a:buClr>
                <a:schemeClr val="accent1"/>
              </a:buClr>
            </a:pPr>
            <a:r>
              <a:rPr lang="en-IN" dirty="0" smtClean="0"/>
              <a:t>          </a:t>
            </a:r>
            <a:r>
              <a:rPr lang="en-IN" dirty="0"/>
              <a:t> else arrest==</a:t>
            </a:r>
            <a:r>
              <a:rPr lang="en-IN" dirty="0" smtClean="0"/>
              <a:t>false</a:t>
            </a:r>
          </a:p>
          <a:p>
            <a:pPr marL="742950" lvl="1" indent="-285750">
              <a:lnSpc>
                <a:spcPct val="150000"/>
              </a:lnSpc>
              <a:buClr>
                <a:schemeClr val="accent1"/>
              </a:buClr>
              <a:buFont typeface="Arial" panose="020B0604020202020204" pitchFamily="34" charset="0"/>
              <a:buChar char="•"/>
            </a:pPr>
            <a:r>
              <a:rPr lang="en-IN" dirty="0" smtClean="0"/>
              <a:t>High accuracy</a:t>
            </a:r>
          </a:p>
          <a:p>
            <a:pPr marL="742950" lvl="1" indent="-285750">
              <a:lnSpc>
                <a:spcPct val="150000"/>
              </a:lnSpc>
              <a:buClr>
                <a:schemeClr val="accent1"/>
              </a:buClr>
              <a:buFont typeface="Arial" panose="020B0604020202020204" pitchFamily="34" charset="0"/>
              <a:buChar char="•"/>
            </a:pPr>
            <a:r>
              <a:rPr lang="en-IN" dirty="0" smtClean="0"/>
              <a:t>Rounding off</a:t>
            </a:r>
            <a:endParaRPr lang="en-IN" dirty="0"/>
          </a:p>
          <a:p>
            <a:pPr marL="742950" lvl="1" indent="-285750">
              <a:lnSpc>
                <a:spcPct val="150000"/>
              </a:lnSpc>
              <a:buClr>
                <a:schemeClr val="accent1"/>
              </a:buClr>
              <a:buFont typeface="Arial" panose="020B0604020202020204" pitchFamily="34" charset="0"/>
              <a:buChar char="•"/>
            </a:pPr>
            <a:endParaRPr lang="en-IN" dirty="0" smtClean="0"/>
          </a:p>
          <a:p>
            <a:pPr lvl="1">
              <a:lnSpc>
                <a:spcPct val="150000"/>
              </a:lnSpc>
              <a:buClr>
                <a:schemeClr val="accent1"/>
              </a:buClr>
            </a:pPr>
            <a:r>
              <a:rPr lang="en-IN" dirty="0"/>
              <a:t> </a:t>
            </a:r>
            <a:r>
              <a:rPr lang="en-IN" dirty="0" smtClean="0"/>
              <a:t>         </a:t>
            </a:r>
          </a:p>
          <a:p>
            <a:pPr marL="742950" lvl="1" indent="-285750">
              <a:lnSpc>
                <a:spcPct val="150000"/>
              </a:lnSpc>
              <a:buClr>
                <a:schemeClr val="accent1"/>
              </a:buClr>
              <a:buFont typeface="Arial" panose="020B0604020202020204" pitchFamily="34" charset="0"/>
              <a:buChar char="•"/>
            </a:pPr>
            <a:endParaRPr lang="en-IN" dirty="0" smtClean="0"/>
          </a:p>
          <a:p>
            <a:pPr lvl="1">
              <a:lnSpc>
                <a:spcPct val="150000"/>
              </a:lnSpc>
              <a:buClr>
                <a:schemeClr val="accent1"/>
              </a:buClr>
            </a:pPr>
            <a:endParaRPr lang="en-IN" dirty="0" smtClean="0"/>
          </a:p>
          <a:p>
            <a:pPr lvl="1">
              <a:lnSpc>
                <a:spcPct val="150000"/>
              </a:lnSpc>
              <a:buClr>
                <a:schemeClr val="accent1"/>
              </a:buClr>
            </a:pPr>
            <a:endParaRPr lang="en-US" dirty="0" smtClean="0"/>
          </a:p>
        </p:txBody>
      </p:sp>
    </p:spTree>
    <p:extLst>
      <p:ext uri="{BB962C8B-B14F-4D97-AF65-F5344CB8AC3E}">
        <p14:creationId xmlns:p14="http://schemas.microsoft.com/office/powerpoint/2010/main" val="233821234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28E027B-2673-4239-A710-84A50D526878}"/>
              </a:ext>
            </a:extLst>
          </p:cNvPr>
          <p:cNvSpPr>
            <a:spLocks noGrp="1"/>
          </p:cNvSpPr>
          <p:nvPr>
            <p:ph type="title"/>
          </p:nvPr>
        </p:nvSpPr>
        <p:spPr>
          <a:xfrm>
            <a:off x="631170" y="838200"/>
            <a:ext cx="9509721" cy="706964"/>
          </a:xfrm>
        </p:spPr>
        <p:txBody>
          <a:bodyPr/>
          <a:lstStyle/>
          <a:p>
            <a:pPr marL="285750" indent="-285750"/>
            <a:r>
              <a:rPr lang="en-US" b="1" dirty="0"/>
              <a:t>Bernoulli's Naïve Bayes:- </a:t>
            </a:r>
          </a:p>
        </p:txBody>
      </p:sp>
      <p:sp>
        <p:nvSpPr>
          <p:cNvPr id="5" name="TextBox 4">
            <a:extLst>
              <a:ext uri="{FF2B5EF4-FFF2-40B4-BE49-F238E27FC236}">
                <a16:creationId xmlns="" xmlns:a16="http://schemas.microsoft.com/office/drawing/2014/main" id="{A27839E2-AF94-41A5-932E-2DCE8D366951}"/>
              </a:ext>
            </a:extLst>
          </p:cNvPr>
          <p:cNvSpPr txBox="1"/>
          <p:nvPr/>
        </p:nvSpPr>
        <p:spPr>
          <a:xfrm>
            <a:off x="221025" y="2410686"/>
            <a:ext cx="10395284" cy="5493812"/>
          </a:xfrm>
          <a:prstGeom prst="rect">
            <a:avLst/>
          </a:prstGeom>
          <a:noFill/>
        </p:spPr>
        <p:txBody>
          <a:bodyPr wrap="square" rtlCol="0">
            <a:spAutoFit/>
          </a:bodyPr>
          <a:lstStyle/>
          <a:p>
            <a:pPr marL="742950" lvl="1" indent="-285750">
              <a:lnSpc>
                <a:spcPct val="150000"/>
              </a:lnSpc>
              <a:buClr>
                <a:schemeClr val="accent1"/>
              </a:buClr>
              <a:buFont typeface="Arial" panose="020B0604020202020204" pitchFamily="34" charset="0"/>
              <a:buChar char="•"/>
            </a:pPr>
            <a:r>
              <a:rPr lang="en-IN" dirty="0"/>
              <a:t>Input  </a:t>
            </a:r>
          </a:p>
          <a:p>
            <a:pPr marL="742950" lvl="1" indent="-285750">
              <a:lnSpc>
                <a:spcPct val="150000"/>
              </a:lnSpc>
              <a:buClr>
                <a:schemeClr val="accent1"/>
              </a:buClr>
              <a:buFont typeface="Arial" panose="020B0604020202020204" pitchFamily="34" charset="0"/>
              <a:buChar char="•"/>
            </a:pPr>
            <a:r>
              <a:rPr lang="en-IN" dirty="0"/>
              <a:t>Probability Based </a:t>
            </a:r>
          </a:p>
          <a:p>
            <a:pPr marL="742950" lvl="1" indent="-285750">
              <a:lnSpc>
                <a:spcPct val="150000"/>
              </a:lnSpc>
              <a:buClr>
                <a:schemeClr val="accent1"/>
              </a:buClr>
              <a:buFont typeface="Arial" panose="020B0604020202020204" pitchFamily="34" charset="0"/>
              <a:buChar char="•"/>
            </a:pPr>
            <a:endParaRPr lang="en-IN" dirty="0"/>
          </a:p>
          <a:p>
            <a:pPr marL="742950" lvl="1" indent="-285750">
              <a:lnSpc>
                <a:spcPct val="150000"/>
              </a:lnSpc>
              <a:buClr>
                <a:schemeClr val="accent1"/>
              </a:buClr>
              <a:buFont typeface="Arial" panose="020B0604020202020204" pitchFamily="34" charset="0"/>
              <a:buChar char="•"/>
            </a:pPr>
            <a:endParaRPr lang="en-IN" dirty="0"/>
          </a:p>
          <a:p>
            <a:pPr marL="742950" lvl="1" indent="-285750">
              <a:lnSpc>
                <a:spcPct val="150000"/>
              </a:lnSpc>
              <a:buClr>
                <a:schemeClr val="accent1"/>
              </a:buClr>
              <a:buFont typeface="Arial" panose="020B0604020202020204" pitchFamily="34" charset="0"/>
              <a:buChar char="•"/>
            </a:pPr>
            <a:r>
              <a:rPr lang="en-IN" dirty="0"/>
              <a:t>Why ? Binary data </a:t>
            </a:r>
          </a:p>
          <a:p>
            <a:pPr marL="742950" lvl="1" indent="-285750">
              <a:lnSpc>
                <a:spcPct val="150000"/>
              </a:lnSpc>
              <a:buClr>
                <a:schemeClr val="accent1"/>
              </a:buClr>
              <a:buFont typeface="Arial" panose="020B0604020202020204" pitchFamily="34" charset="0"/>
              <a:buChar char="•"/>
            </a:pPr>
            <a:r>
              <a:rPr lang="en-IN" dirty="0"/>
              <a:t>output </a:t>
            </a:r>
          </a:p>
          <a:p>
            <a:pPr marL="742950" lvl="1" indent="-285750">
              <a:lnSpc>
                <a:spcPct val="150000"/>
              </a:lnSpc>
              <a:buClr>
                <a:schemeClr val="accent1"/>
              </a:buClr>
              <a:buFont typeface="Arial" panose="020B0604020202020204" pitchFamily="34" charset="0"/>
              <a:buChar char="•"/>
            </a:pPr>
            <a:r>
              <a:rPr lang="en-IN" dirty="0"/>
              <a:t>High accuracy</a:t>
            </a:r>
          </a:p>
          <a:p>
            <a:pPr marL="742950" lvl="1" indent="-285750">
              <a:lnSpc>
                <a:spcPct val="150000"/>
              </a:lnSpc>
              <a:buClr>
                <a:schemeClr val="accent1"/>
              </a:buClr>
              <a:buFont typeface="Arial" panose="020B0604020202020204" pitchFamily="34" charset="0"/>
              <a:buChar char="•"/>
            </a:pPr>
            <a:r>
              <a:rPr lang="en-IN" dirty="0"/>
              <a:t>Less computation and predicting exact output makes it better </a:t>
            </a:r>
          </a:p>
          <a:p>
            <a:pPr marL="742950" lvl="1" indent="-285750">
              <a:lnSpc>
                <a:spcPct val="150000"/>
              </a:lnSpc>
              <a:buClr>
                <a:schemeClr val="accent1"/>
              </a:buClr>
              <a:buFont typeface="Arial" panose="020B0604020202020204" pitchFamily="34" charset="0"/>
              <a:buChar char="•"/>
            </a:pPr>
            <a:endParaRPr lang="en-IN" dirty="0" smtClean="0"/>
          </a:p>
          <a:p>
            <a:pPr lvl="1">
              <a:lnSpc>
                <a:spcPct val="150000"/>
              </a:lnSpc>
              <a:buClr>
                <a:schemeClr val="accent1"/>
              </a:buClr>
            </a:pPr>
            <a:r>
              <a:rPr lang="en-IN" dirty="0"/>
              <a:t> </a:t>
            </a:r>
            <a:r>
              <a:rPr lang="en-IN" dirty="0" smtClean="0"/>
              <a:t>         </a:t>
            </a:r>
          </a:p>
          <a:p>
            <a:pPr marL="742950" lvl="1" indent="-285750">
              <a:lnSpc>
                <a:spcPct val="150000"/>
              </a:lnSpc>
              <a:buClr>
                <a:schemeClr val="accent1"/>
              </a:buClr>
              <a:buFont typeface="Arial" panose="020B0604020202020204" pitchFamily="34" charset="0"/>
              <a:buChar char="•"/>
            </a:pPr>
            <a:endParaRPr lang="en-IN" dirty="0" smtClean="0"/>
          </a:p>
          <a:p>
            <a:pPr lvl="1">
              <a:lnSpc>
                <a:spcPct val="150000"/>
              </a:lnSpc>
              <a:buClr>
                <a:schemeClr val="accent1"/>
              </a:buClr>
            </a:pPr>
            <a:endParaRPr lang="en-IN" dirty="0" smtClean="0"/>
          </a:p>
          <a:p>
            <a:pPr lvl="1">
              <a:lnSpc>
                <a:spcPct val="150000"/>
              </a:lnSpc>
              <a:buClr>
                <a:schemeClr val="accent1"/>
              </a:buClr>
            </a:pPr>
            <a:endParaRPr lang="en-US"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5311" y="3243156"/>
            <a:ext cx="4030980" cy="998220"/>
          </a:xfrm>
          <a:prstGeom prst="rect">
            <a:avLst/>
          </a:prstGeom>
        </p:spPr>
      </p:pic>
    </p:spTree>
    <p:extLst>
      <p:ext uri="{BB962C8B-B14F-4D97-AF65-F5344CB8AC3E}">
        <p14:creationId xmlns:p14="http://schemas.microsoft.com/office/powerpoint/2010/main" val="8614509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28E027B-2673-4239-A710-84A50D526878}"/>
              </a:ext>
            </a:extLst>
          </p:cNvPr>
          <p:cNvSpPr>
            <a:spLocks noGrp="1"/>
          </p:cNvSpPr>
          <p:nvPr>
            <p:ph type="title"/>
          </p:nvPr>
        </p:nvSpPr>
        <p:spPr>
          <a:xfrm>
            <a:off x="631170" y="838200"/>
            <a:ext cx="9509721" cy="706964"/>
          </a:xfrm>
        </p:spPr>
        <p:txBody>
          <a:bodyPr/>
          <a:lstStyle/>
          <a:p>
            <a:pPr marL="285750" indent="-285750"/>
            <a:r>
              <a:rPr lang="en-US" b="1" dirty="0" smtClean="0"/>
              <a:t>Random Forest:-</a:t>
            </a:r>
            <a:endParaRPr lang="en-US" b="1" dirty="0"/>
          </a:p>
        </p:txBody>
      </p:sp>
      <p:sp>
        <p:nvSpPr>
          <p:cNvPr id="5" name="TextBox 4">
            <a:extLst>
              <a:ext uri="{FF2B5EF4-FFF2-40B4-BE49-F238E27FC236}">
                <a16:creationId xmlns="" xmlns:a16="http://schemas.microsoft.com/office/drawing/2014/main" id="{A27839E2-AF94-41A5-932E-2DCE8D366951}"/>
              </a:ext>
            </a:extLst>
          </p:cNvPr>
          <p:cNvSpPr txBox="1"/>
          <p:nvPr/>
        </p:nvSpPr>
        <p:spPr>
          <a:xfrm>
            <a:off x="221025" y="2410686"/>
            <a:ext cx="10395284" cy="4247317"/>
          </a:xfrm>
          <a:prstGeom prst="rect">
            <a:avLst/>
          </a:prstGeom>
          <a:noFill/>
        </p:spPr>
        <p:txBody>
          <a:bodyPr wrap="square" rtlCol="0">
            <a:spAutoFit/>
          </a:bodyPr>
          <a:lstStyle/>
          <a:p>
            <a:pPr marL="742950" lvl="1" indent="-285750">
              <a:lnSpc>
                <a:spcPct val="150000"/>
              </a:lnSpc>
              <a:buClr>
                <a:schemeClr val="accent1"/>
              </a:buClr>
              <a:buFont typeface="Arial" panose="020B0604020202020204" pitchFamily="34" charset="0"/>
              <a:buChar char="•"/>
            </a:pPr>
            <a:r>
              <a:rPr lang="en-IN" dirty="0"/>
              <a:t>Input  </a:t>
            </a:r>
          </a:p>
          <a:p>
            <a:pPr marL="742950" lvl="1" indent="-285750">
              <a:lnSpc>
                <a:spcPct val="150000"/>
              </a:lnSpc>
              <a:buClr>
                <a:schemeClr val="accent1"/>
              </a:buClr>
              <a:buFont typeface="Arial" panose="020B0604020202020204" pitchFamily="34" charset="0"/>
              <a:buChar char="•"/>
            </a:pPr>
            <a:r>
              <a:rPr lang="en-IN" dirty="0"/>
              <a:t>Multiple decision Trees merge them for stable and better result </a:t>
            </a:r>
          </a:p>
          <a:p>
            <a:pPr marL="742950" lvl="1" indent="-285750">
              <a:lnSpc>
                <a:spcPct val="150000"/>
              </a:lnSpc>
              <a:buClr>
                <a:schemeClr val="accent1"/>
              </a:buClr>
              <a:buFont typeface="Arial" panose="020B0604020202020204" pitchFamily="34" charset="0"/>
              <a:buChar char="•"/>
            </a:pPr>
            <a:r>
              <a:rPr lang="en-IN" dirty="0"/>
              <a:t>Range of </a:t>
            </a:r>
            <a:r>
              <a:rPr lang="en-IN" dirty="0" err="1"/>
              <a:t>Obb_error</a:t>
            </a:r>
            <a:r>
              <a:rPr lang="en-IN" dirty="0"/>
              <a:t> 50 to 100</a:t>
            </a:r>
          </a:p>
          <a:p>
            <a:pPr marL="742950" lvl="1" indent="-285750">
              <a:lnSpc>
                <a:spcPct val="150000"/>
              </a:lnSpc>
              <a:buClr>
                <a:schemeClr val="accent1"/>
              </a:buClr>
              <a:buFont typeface="Arial" panose="020B0604020202020204" pitchFamily="34" charset="0"/>
              <a:buChar char="•"/>
            </a:pPr>
            <a:r>
              <a:rPr lang="en-IN" dirty="0" err="1"/>
              <a:t>n_estimators</a:t>
            </a:r>
            <a:r>
              <a:rPr lang="en-IN" dirty="0"/>
              <a:t> and accuracy curve  </a:t>
            </a:r>
          </a:p>
          <a:p>
            <a:pPr marL="742950" lvl="1" indent="-285750">
              <a:lnSpc>
                <a:spcPct val="150000"/>
              </a:lnSpc>
              <a:buClr>
                <a:schemeClr val="accent1"/>
              </a:buClr>
              <a:buFont typeface="Arial" panose="020B0604020202020204" pitchFamily="34" charset="0"/>
              <a:buChar char="•"/>
            </a:pPr>
            <a:r>
              <a:rPr lang="en-IN" dirty="0" err="1"/>
              <a:t>n_estimators</a:t>
            </a:r>
            <a:r>
              <a:rPr lang="en-IN" dirty="0"/>
              <a:t> and </a:t>
            </a:r>
            <a:r>
              <a:rPr lang="en-IN" dirty="0" err="1"/>
              <a:t>n_jobs</a:t>
            </a:r>
            <a:r>
              <a:rPr lang="en-IN" dirty="0"/>
              <a:t> =90 and -1</a:t>
            </a:r>
          </a:p>
          <a:p>
            <a:pPr marL="742950" lvl="1" indent="-285750">
              <a:lnSpc>
                <a:spcPct val="150000"/>
              </a:lnSpc>
              <a:buClr>
                <a:schemeClr val="accent1"/>
              </a:buClr>
              <a:buFont typeface="Arial" panose="020B0604020202020204" pitchFamily="34" charset="0"/>
              <a:buChar char="•"/>
            </a:pPr>
            <a:r>
              <a:rPr lang="en-IN" dirty="0"/>
              <a:t>Accuracy = 87%</a:t>
            </a:r>
          </a:p>
          <a:p>
            <a:pPr lvl="1">
              <a:lnSpc>
                <a:spcPct val="150000"/>
              </a:lnSpc>
              <a:buClr>
                <a:schemeClr val="accent1"/>
              </a:buClr>
            </a:pPr>
            <a:r>
              <a:rPr lang="en-IN" dirty="0" smtClean="0"/>
              <a:t>          </a:t>
            </a:r>
          </a:p>
          <a:p>
            <a:pPr marL="742950" lvl="1" indent="-285750">
              <a:lnSpc>
                <a:spcPct val="150000"/>
              </a:lnSpc>
              <a:buClr>
                <a:schemeClr val="accent1"/>
              </a:buClr>
              <a:buFont typeface="Arial" panose="020B0604020202020204" pitchFamily="34" charset="0"/>
              <a:buChar char="•"/>
            </a:pPr>
            <a:endParaRPr lang="en-IN" dirty="0" smtClean="0"/>
          </a:p>
          <a:p>
            <a:pPr lvl="1">
              <a:lnSpc>
                <a:spcPct val="150000"/>
              </a:lnSpc>
              <a:buClr>
                <a:schemeClr val="accent1"/>
              </a:buClr>
            </a:pPr>
            <a:endParaRPr lang="en-IN" dirty="0" smtClean="0"/>
          </a:p>
          <a:p>
            <a:pPr lvl="1">
              <a:lnSpc>
                <a:spcPct val="150000"/>
              </a:lnSpc>
              <a:buClr>
                <a:schemeClr val="accent1"/>
              </a:buClr>
            </a:pPr>
            <a:endParaRPr lang="en-US" dirty="0" smtClean="0"/>
          </a:p>
        </p:txBody>
      </p:sp>
    </p:spTree>
    <p:extLst>
      <p:ext uri="{BB962C8B-B14F-4D97-AF65-F5344CB8AC3E}">
        <p14:creationId xmlns:p14="http://schemas.microsoft.com/office/powerpoint/2010/main" val="65926838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A27839E2-AF94-41A5-932E-2DCE8D366951}"/>
              </a:ext>
            </a:extLst>
          </p:cNvPr>
          <p:cNvSpPr txBox="1"/>
          <p:nvPr/>
        </p:nvSpPr>
        <p:spPr>
          <a:xfrm>
            <a:off x="898358" y="1120676"/>
            <a:ext cx="10395284" cy="923330"/>
          </a:xfrm>
          <a:prstGeom prst="rect">
            <a:avLst/>
          </a:prstGeom>
          <a:noFill/>
        </p:spPr>
        <p:txBody>
          <a:bodyPr wrap="square" rtlCol="0">
            <a:spAutoFit/>
          </a:bodyPr>
          <a:lstStyle/>
          <a:p>
            <a:pPr marL="285750" indent="-285750">
              <a:buClr>
                <a:schemeClr val="accent1"/>
              </a:buClr>
              <a:buFont typeface="Arial" panose="020B0604020202020204" pitchFamily="34" charset="0"/>
              <a:buChar char="•"/>
            </a:pPr>
            <a:r>
              <a:rPr lang="en-US" b="1" u="sng" dirty="0" smtClean="0"/>
              <a:t>Random Forest(</a:t>
            </a:r>
            <a:r>
              <a:rPr lang="en-US" b="1" u="sng" dirty="0" err="1" smtClean="0"/>
              <a:t>cont</a:t>
            </a:r>
            <a:r>
              <a:rPr lang="en-US" b="1" u="sng" dirty="0" smtClean="0"/>
              <a:t>) </a:t>
            </a:r>
            <a:r>
              <a:rPr lang="en-US" b="1" u="sng" dirty="0" smtClean="0"/>
              <a:t>:- </a:t>
            </a:r>
          </a:p>
          <a:p>
            <a:pPr marL="285750" indent="-285750">
              <a:buClr>
                <a:schemeClr val="accent1"/>
              </a:buClr>
              <a:buFont typeface="Arial" panose="020B0604020202020204" pitchFamily="34" charset="0"/>
              <a:buChar char="•"/>
            </a:pPr>
            <a:endParaRPr lang="en-IN" dirty="0" smtClean="0"/>
          </a:p>
          <a:p>
            <a:pPr>
              <a:buClr>
                <a:schemeClr val="accent1"/>
              </a:buClr>
            </a:pPr>
            <a:endParaRPr lang="en-US" dirty="0" smtClean="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870" y="2044006"/>
            <a:ext cx="6195060" cy="4107180"/>
          </a:xfrm>
          <a:prstGeom prst="rect">
            <a:avLst/>
          </a:prstGeom>
        </p:spPr>
      </p:pic>
    </p:spTree>
    <p:extLst>
      <p:ext uri="{BB962C8B-B14F-4D97-AF65-F5344CB8AC3E}">
        <p14:creationId xmlns:p14="http://schemas.microsoft.com/office/powerpoint/2010/main" val="231196900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5CDDB32-E25A-479A-A957-7B4B0EFA3157}"/>
              </a:ext>
            </a:extLst>
          </p:cNvPr>
          <p:cNvSpPr>
            <a:spLocks noGrp="1"/>
          </p:cNvSpPr>
          <p:nvPr>
            <p:ph type="title"/>
          </p:nvPr>
        </p:nvSpPr>
        <p:spPr/>
        <p:txBody>
          <a:bodyPr/>
          <a:lstStyle/>
          <a:p>
            <a:r>
              <a:rPr lang="en-US" dirty="0"/>
              <a:t>Crime Count Forecasting</a:t>
            </a:r>
          </a:p>
        </p:txBody>
      </p:sp>
      <p:sp>
        <p:nvSpPr>
          <p:cNvPr id="3" name="Content Placeholder 2">
            <a:extLst>
              <a:ext uri="{FF2B5EF4-FFF2-40B4-BE49-F238E27FC236}">
                <a16:creationId xmlns:a16="http://schemas.microsoft.com/office/drawing/2014/main" xmlns="" id="{2A174836-013C-4F6F-B1F7-CA53677D5B99}"/>
              </a:ext>
            </a:extLst>
          </p:cNvPr>
          <p:cNvSpPr>
            <a:spLocks noGrp="1"/>
          </p:cNvSpPr>
          <p:nvPr>
            <p:ph idx="1"/>
          </p:nvPr>
        </p:nvSpPr>
        <p:spPr>
          <a:xfrm>
            <a:off x="836024" y="2594790"/>
            <a:ext cx="10101942" cy="4058557"/>
          </a:xfrm>
        </p:spPr>
        <p:txBody>
          <a:bodyPr/>
          <a:lstStyle/>
          <a:p>
            <a:r>
              <a:rPr lang="en-US" dirty="0"/>
              <a:t>Predict the </a:t>
            </a:r>
            <a:r>
              <a:rPr lang="en-US" dirty="0">
                <a:solidFill>
                  <a:schemeClr val="accent1"/>
                </a:solidFill>
              </a:rPr>
              <a:t>number of crimes</a:t>
            </a:r>
            <a:r>
              <a:rPr lang="en-US" dirty="0"/>
              <a:t> happening in an area on a particular day.</a:t>
            </a:r>
          </a:p>
          <a:p>
            <a:r>
              <a:rPr lang="en-US" dirty="0"/>
              <a:t>Specially here we have used the </a:t>
            </a:r>
            <a:r>
              <a:rPr lang="en-US" dirty="0">
                <a:solidFill>
                  <a:schemeClr val="accent1"/>
                </a:solidFill>
              </a:rPr>
              <a:t>Beat</a:t>
            </a:r>
            <a:r>
              <a:rPr lang="en-US" dirty="0"/>
              <a:t> area. A beat is the smallest police geographic area.</a:t>
            </a:r>
          </a:p>
          <a:p>
            <a:r>
              <a:rPr lang="en-US" dirty="0"/>
              <a:t>Chicago city has numerous small areas under each police</a:t>
            </a:r>
          </a:p>
          <a:p>
            <a:pPr marL="457200" lvl="1" indent="0">
              <a:buNone/>
            </a:pPr>
            <a:r>
              <a:rPr lang="en-US" dirty="0"/>
              <a:t>station</a:t>
            </a:r>
          </a:p>
          <a:p>
            <a:pPr>
              <a:buFont typeface="Century Gothic" panose="020B0502020202020204" pitchFamily="34" charset="0"/>
              <a:buChar char="►"/>
            </a:pPr>
            <a:r>
              <a:rPr lang="en-US" b="1" dirty="0"/>
              <a:t>Time series forecasting</a:t>
            </a:r>
            <a:r>
              <a:rPr lang="en-US" dirty="0"/>
              <a:t> based on :</a:t>
            </a:r>
          </a:p>
          <a:p>
            <a:pPr lvl="1">
              <a:buFont typeface="Century Gothic" panose="020B0502020202020204" pitchFamily="34" charset="0"/>
              <a:buChar char="►"/>
            </a:pPr>
            <a:r>
              <a:rPr lang="en-US" b="1" dirty="0"/>
              <a:t>ARIMA Model</a:t>
            </a:r>
          </a:p>
          <a:p>
            <a:pPr lvl="1">
              <a:buFont typeface="Century Gothic" panose="020B0502020202020204" pitchFamily="34" charset="0"/>
              <a:buChar char="►"/>
            </a:pPr>
            <a:r>
              <a:rPr lang="en-US" b="1" dirty="0"/>
              <a:t>LSTM neural networks</a:t>
            </a:r>
          </a:p>
          <a:p>
            <a:pPr marL="0" indent="0">
              <a:buNone/>
            </a:pPr>
            <a:endParaRPr lang="en-US" dirty="0"/>
          </a:p>
          <a:p>
            <a:endParaRPr lang="en-US" dirty="0"/>
          </a:p>
        </p:txBody>
      </p:sp>
      <p:pic>
        <p:nvPicPr>
          <p:cNvPr id="5" name="Picture 4">
            <a:extLst>
              <a:ext uri="{FF2B5EF4-FFF2-40B4-BE49-F238E27FC236}">
                <a16:creationId xmlns:a16="http://schemas.microsoft.com/office/drawing/2014/main" xmlns="" id="{7D8A35E8-73CD-4F7F-8960-BEBFD3A513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1213" y="3729444"/>
            <a:ext cx="2379370" cy="2923903"/>
          </a:xfrm>
          <a:prstGeom prst="rect">
            <a:avLst/>
          </a:prstGeom>
        </p:spPr>
      </p:pic>
    </p:spTree>
    <p:extLst>
      <p:ext uri="{BB962C8B-B14F-4D97-AF65-F5344CB8AC3E}">
        <p14:creationId xmlns:p14="http://schemas.microsoft.com/office/powerpoint/2010/main" val="187069422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AC1CFF3-6230-470D-BD0F-A77E3B6E0676}"/>
              </a:ext>
            </a:extLst>
          </p:cNvPr>
          <p:cNvSpPr>
            <a:spLocks noGrp="1"/>
          </p:cNvSpPr>
          <p:nvPr>
            <p:ph type="title"/>
          </p:nvPr>
        </p:nvSpPr>
        <p:spPr/>
        <p:txBody>
          <a:bodyPr/>
          <a:lstStyle/>
          <a:p>
            <a:r>
              <a:rPr lang="en-US" dirty="0"/>
              <a:t>Time series forecasting using ARIMA</a:t>
            </a:r>
          </a:p>
        </p:txBody>
      </p:sp>
      <p:sp>
        <p:nvSpPr>
          <p:cNvPr id="3" name="Content Placeholder 2">
            <a:extLst>
              <a:ext uri="{FF2B5EF4-FFF2-40B4-BE49-F238E27FC236}">
                <a16:creationId xmlns:a16="http://schemas.microsoft.com/office/drawing/2014/main" xmlns="" id="{320E927A-5928-4C9F-A87A-3F3D81E48B3B}"/>
              </a:ext>
            </a:extLst>
          </p:cNvPr>
          <p:cNvSpPr>
            <a:spLocks noGrp="1"/>
          </p:cNvSpPr>
          <p:nvPr>
            <p:ph idx="1"/>
          </p:nvPr>
        </p:nvSpPr>
        <p:spPr>
          <a:xfrm>
            <a:off x="1154954" y="2603500"/>
            <a:ext cx="9817846" cy="4136934"/>
          </a:xfrm>
        </p:spPr>
        <p:txBody>
          <a:bodyPr>
            <a:normAutofit/>
          </a:bodyPr>
          <a:lstStyle/>
          <a:p>
            <a:r>
              <a:rPr lang="en-US" sz="1600" dirty="0"/>
              <a:t>What is </a:t>
            </a:r>
            <a:r>
              <a:rPr lang="en-US" sz="1600" b="1" dirty="0">
                <a:solidFill>
                  <a:schemeClr val="accent1"/>
                </a:solidFill>
              </a:rPr>
              <a:t>ARIMA</a:t>
            </a:r>
            <a:r>
              <a:rPr lang="en-US" sz="1600" b="1" dirty="0"/>
              <a:t> </a:t>
            </a:r>
            <a:r>
              <a:rPr lang="en-US" sz="1600" dirty="0"/>
              <a:t>?</a:t>
            </a:r>
          </a:p>
          <a:p>
            <a:r>
              <a:rPr lang="en-US" sz="1600" dirty="0"/>
              <a:t>ARIMA is an acronym that stands for </a:t>
            </a:r>
            <a:r>
              <a:rPr lang="en-US" sz="1600" b="1" dirty="0" err="1">
                <a:solidFill>
                  <a:schemeClr val="accent1"/>
                </a:solidFill>
              </a:rPr>
              <a:t>AutoRegressive</a:t>
            </a:r>
            <a:r>
              <a:rPr lang="en-US" sz="1600" b="1" dirty="0">
                <a:solidFill>
                  <a:schemeClr val="accent1"/>
                </a:solidFill>
              </a:rPr>
              <a:t> Integrated Moving Average</a:t>
            </a:r>
            <a:r>
              <a:rPr lang="en-US" sz="1600" dirty="0"/>
              <a:t>.</a:t>
            </a:r>
          </a:p>
          <a:p>
            <a:r>
              <a:rPr lang="en-US" sz="1600" dirty="0"/>
              <a:t>An </a:t>
            </a:r>
            <a:r>
              <a:rPr lang="en-US" sz="1600" dirty="0">
                <a:solidFill>
                  <a:schemeClr val="accent1"/>
                </a:solidFill>
                <a:hlinkClick r:id="rId2">
                  <a:extLst>
                    <a:ext uri="{A12FA001-AC4F-418D-AE19-62706E023703}">
                      <ahyp:hlinkClr xmlns:ahyp="http://schemas.microsoft.com/office/drawing/2018/hyperlinkcolor" xmlns="" val="tx"/>
                    </a:ext>
                  </a:extLst>
                </a:hlinkClick>
              </a:rPr>
              <a:t>ARIMA model</a:t>
            </a:r>
            <a:r>
              <a:rPr lang="en-US" sz="1600" dirty="0"/>
              <a:t> is a class of statistical </a:t>
            </a:r>
            <a:r>
              <a:rPr lang="en-US" sz="1600" dirty="0" smtClean="0"/>
              <a:t>machine learning models </a:t>
            </a:r>
            <a:r>
              <a:rPr lang="en-US" sz="1600" dirty="0"/>
              <a:t>for analyzing and forecasting time series data.</a:t>
            </a:r>
          </a:p>
          <a:p>
            <a:pPr marL="0" indent="0">
              <a:buNone/>
            </a:pPr>
            <a:endParaRPr lang="en-US" sz="1600" dirty="0"/>
          </a:p>
          <a:p>
            <a:pPr lvl="1" fontAlgn="base"/>
            <a:r>
              <a:rPr lang="en-US" b="1" dirty="0"/>
              <a:t>AR</a:t>
            </a:r>
            <a:r>
              <a:rPr lang="en-US" dirty="0"/>
              <a:t>: Autoregression. A model that uses the </a:t>
            </a:r>
            <a:r>
              <a:rPr lang="en-US" dirty="0">
                <a:solidFill>
                  <a:schemeClr val="accent1"/>
                </a:solidFill>
              </a:rPr>
              <a:t>dependent relationship </a:t>
            </a:r>
            <a:r>
              <a:rPr lang="en-US" dirty="0"/>
              <a:t>between an observation and some number of lagged observations.</a:t>
            </a:r>
          </a:p>
          <a:p>
            <a:pPr lvl="1" fontAlgn="base"/>
            <a:r>
              <a:rPr lang="en-US" b="1" dirty="0"/>
              <a:t>I</a:t>
            </a:r>
            <a:r>
              <a:rPr lang="en-US" dirty="0"/>
              <a:t>: Integrated. The use of </a:t>
            </a:r>
            <a:r>
              <a:rPr lang="en-US" dirty="0">
                <a:solidFill>
                  <a:schemeClr val="accent1"/>
                </a:solidFill>
              </a:rPr>
              <a:t>differencing</a:t>
            </a:r>
            <a:r>
              <a:rPr lang="en-US" dirty="0"/>
              <a:t> of raw observations .</a:t>
            </a:r>
          </a:p>
          <a:p>
            <a:pPr lvl="1" fontAlgn="base"/>
            <a:r>
              <a:rPr lang="en-US" b="1" dirty="0"/>
              <a:t>MA</a:t>
            </a:r>
            <a:r>
              <a:rPr lang="en-US" dirty="0"/>
              <a:t>: Moving Average. A model that uses the dependency between an </a:t>
            </a:r>
            <a:r>
              <a:rPr lang="en-US" dirty="0">
                <a:solidFill>
                  <a:schemeClr val="accent1"/>
                </a:solidFill>
              </a:rPr>
              <a:t>observation and a residual error </a:t>
            </a:r>
            <a:r>
              <a:rPr lang="en-US" dirty="0"/>
              <a:t>from a </a:t>
            </a:r>
            <a:r>
              <a:rPr lang="en-US" dirty="0">
                <a:solidFill>
                  <a:schemeClr val="accent1"/>
                </a:solidFill>
              </a:rPr>
              <a:t>moving average model </a:t>
            </a:r>
            <a:r>
              <a:rPr lang="en-US" dirty="0"/>
              <a:t>applied to lagged observations.</a:t>
            </a:r>
          </a:p>
          <a:p>
            <a:endParaRPr lang="en-US" sz="1600" dirty="0"/>
          </a:p>
          <a:p>
            <a:pPr lvl="1"/>
            <a:endParaRPr lang="en-US" dirty="0"/>
          </a:p>
        </p:txBody>
      </p:sp>
    </p:spTree>
    <p:extLst>
      <p:ext uri="{BB962C8B-B14F-4D97-AF65-F5344CB8AC3E}">
        <p14:creationId xmlns:p14="http://schemas.microsoft.com/office/powerpoint/2010/main" val="331235615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950CC80A-59F5-49D5-9968-2962D97D98F5}"/>
              </a:ext>
            </a:extLst>
          </p:cNvPr>
          <p:cNvSpPr txBox="1"/>
          <p:nvPr/>
        </p:nvSpPr>
        <p:spPr>
          <a:xfrm>
            <a:off x="1084217" y="1426029"/>
            <a:ext cx="10023566" cy="5632311"/>
          </a:xfrm>
          <a:prstGeom prst="rect">
            <a:avLst/>
          </a:prstGeom>
          <a:noFill/>
        </p:spPr>
        <p:txBody>
          <a:bodyPr wrap="square" rtlCol="0">
            <a:spAutoFit/>
          </a:bodyPr>
          <a:lstStyle/>
          <a:p>
            <a:pPr marL="285750" indent="-285750" algn="just" fontAlgn="base">
              <a:buClr>
                <a:schemeClr val="accent1"/>
              </a:buClr>
              <a:buFont typeface="Century Gothic" panose="020B0502020202020204" pitchFamily="34" charset="0"/>
              <a:buChar char="►"/>
            </a:pPr>
            <a:r>
              <a:rPr lang="en-US" dirty="0"/>
              <a:t>Each of these components are explicitly specified in the model as a parameter</a:t>
            </a:r>
            <a:r>
              <a:rPr lang="en-US" dirty="0" smtClean="0"/>
              <a:t>.</a:t>
            </a:r>
          </a:p>
          <a:p>
            <a:pPr marL="285750" indent="-285750" algn="just" fontAlgn="base">
              <a:buClr>
                <a:schemeClr val="accent1"/>
              </a:buClr>
              <a:buFont typeface="Century Gothic" panose="020B0502020202020204" pitchFamily="34" charset="0"/>
              <a:buChar char="►"/>
            </a:pPr>
            <a:r>
              <a:rPr lang="en-IN" dirty="0" smtClean="0"/>
              <a:t>ARIMA(</a:t>
            </a:r>
            <a:r>
              <a:rPr lang="en-IN" dirty="0" err="1" smtClean="0"/>
              <a:t>p,d,q</a:t>
            </a:r>
            <a:r>
              <a:rPr lang="en-IN" dirty="0" smtClean="0"/>
              <a:t>)</a:t>
            </a:r>
            <a:endParaRPr lang="en-US" dirty="0"/>
          </a:p>
          <a:p>
            <a:pPr marL="285750" indent="-285750" algn="just" fontAlgn="base">
              <a:buClr>
                <a:schemeClr val="accent1"/>
              </a:buClr>
              <a:buFont typeface="Century Gothic" panose="020B0502020202020204" pitchFamily="34" charset="0"/>
              <a:buChar char="►"/>
            </a:pPr>
            <a:endParaRPr lang="en-US" dirty="0"/>
          </a:p>
          <a:p>
            <a:pPr marL="800100" lvl="1" indent="-342900" algn="just" fontAlgn="base">
              <a:buClr>
                <a:schemeClr val="accent1"/>
              </a:buClr>
              <a:buFont typeface="+mj-lt"/>
              <a:buAutoNum type="arabicPeriod"/>
            </a:pPr>
            <a:r>
              <a:rPr lang="en-US" dirty="0"/>
              <a:t>P = Periods to </a:t>
            </a:r>
            <a:r>
              <a:rPr lang="en-US" dirty="0">
                <a:solidFill>
                  <a:schemeClr val="accent1"/>
                </a:solidFill>
              </a:rPr>
              <a:t>lag</a:t>
            </a:r>
            <a:r>
              <a:rPr lang="en-US" dirty="0"/>
              <a:t>. P helps adjust the line that is being fitted to forecast the series.</a:t>
            </a:r>
          </a:p>
          <a:p>
            <a:pPr marL="800100" lvl="1" indent="-342900" algn="just" fontAlgn="base">
              <a:buClr>
                <a:schemeClr val="accent1"/>
              </a:buClr>
              <a:buFont typeface="+mj-lt"/>
              <a:buAutoNum type="arabicPeriod"/>
            </a:pPr>
            <a:endParaRPr lang="en-US" dirty="0"/>
          </a:p>
          <a:p>
            <a:pPr marL="800100" lvl="1" indent="-342900" algn="just" fontAlgn="base">
              <a:buClr>
                <a:schemeClr val="accent1"/>
              </a:buClr>
              <a:buFont typeface="+mj-lt"/>
              <a:buAutoNum type="arabicPeriod"/>
            </a:pPr>
            <a:r>
              <a:rPr lang="en-US" dirty="0"/>
              <a:t>D = In an ARIMA model we transform a time series into </a:t>
            </a:r>
            <a:r>
              <a:rPr lang="en-US" dirty="0">
                <a:solidFill>
                  <a:schemeClr val="accent1"/>
                </a:solidFill>
              </a:rPr>
              <a:t>stationary</a:t>
            </a:r>
            <a:r>
              <a:rPr lang="en-US" dirty="0"/>
              <a:t> one(series without trend or seasonality) using differencing. D refers to the number of </a:t>
            </a:r>
            <a:r>
              <a:rPr lang="en-US" dirty="0">
                <a:solidFill>
                  <a:schemeClr val="accent1"/>
                </a:solidFill>
              </a:rPr>
              <a:t>differencing transformations </a:t>
            </a:r>
            <a:r>
              <a:rPr lang="en-US" dirty="0"/>
              <a:t>required by the time series to get stationary.</a:t>
            </a:r>
          </a:p>
          <a:p>
            <a:pPr marL="800100" lvl="1" indent="-342900" algn="just" fontAlgn="base">
              <a:buClr>
                <a:schemeClr val="accent1"/>
              </a:buClr>
              <a:buFont typeface="+mj-lt"/>
              <a:buAutoNum type="arabicPeriod"/>
            </a:pPr>
            <a:endParaRPr lang="en-US" dirty="0"/>
          </a:p>
          <a:p>
            <a:pPr marL="1257300" lvl="2" indent="-342900" algn="just" fontAlgn="base">
              <a:buClr>
                <a:schemeClr val="accent1"/>
              </a:buClr>
              <a:buFont typeface="Arial" panose="020B0604020202020204" pitchFamily="34" charset="0"/>
              <a:buChar char="•"/>
            </a:pPr>
            <a:r>
              <a:rPr lang="en-US" dirty="0"/>
              <a:t>Stationary time series is when the mean and variance are constant over time.</a:t>
            </a:r>
          </a:p>
          <a:p>
            <a:pPr lvl="2" algn="just" fontAlgn="base">
              <a:buClr>
                <a:schemeClr val="accent1"/>
              </a:buClr>
            </a:pPr>
            <a:endParaRPr lang="en-US" dirty="0"/>
          </a:p>
          <a:p>
            <a:pPr marL="800100" lvl="1" indent="-342900" algn="just" fontAlgn="base">
              <a:buClr>
                <a:schemeClr val="accent1"/>
              </a:buClr>
              <a:buFont typeface="+mj-lt"/>
              <a:buAutoNum type="arabicPeriod"/>
            </a:pPr>
            <a:endParaRPr lang="en-US" dirty="0"/>
          </a:p>
          <a:p>
            <a:pPr marL="800100" lvl="1" indent="-342900" algn="just" fontAlgn="base">
              <a:buClr>
                <a:schemeClr val="accent1"/>
              </a:buClr>
              <a:buFont typeface="+mj-lt"/>
              <a:buAutoNum type="arabicPeriod"/>
            </a:pPr>
            <a:r>
              <a:rPr lang="en-US" dirty="0"/>
              <a:t>Q = This variable denotes the </a:t>
            </a:r>
            <a:r>
              <a:rPr lang="en-US" dirty="0">
                <a:solidFill>
                  <a:schemeClr val="accent1"/>
                </a:solidFill>
              </a:rPr>
              <a:t>lag of the error component</a:t>
            </a:r>
            <a:r>
              <a:rPr lang="en-US" dirty="0"/>
              <a:t>, where error component is a part of the time series not explained by trend or seasonality</a:t>
            </a:r>
          </a:p>
          <a:p>
            <a:pPr marL="800100" lvl="1" indent="-342900" algn="just" fontAlgn="base">
              <a:buClr>
                <a:schemeClr val="accent1"/>
              </a:buClr>
              <a:buFont typeface="+mj-lt"/>
              <a:buAutoNum type="arabicPeriod"/>
            </a:pPr>
            <a:endParaRPr lang="en-US" dirty="0"/>
          </a:p>
          <a:p>
            <a:pPr lvl="1" algn="just" fontAlgn="base">
              <a:buClr>
                <a:schemeClr val="accent1"/>
              </a:buClr>
            </a:pPr>
            <a:endParaRPr lang="en-US" dirty="0"/>
          </a:p>
          <a:p>
            <a:pPr lvl="2" algn="just" fontAlgn="base">
              <a:buClr>
                <a:schemeClr val="accent1"/>
              </a:buClr>
            </a:pPr>
            <a:endParaRPr lang="en-US" dirty="0"/>
          </a:p>
          <a:p>
            <a:pPr lvl="2" algn="just" fontAlgn="base">
              <a:buClr>
                <a:schemeClr val="accent1"/>
              </a:buClr>
            </a:pPr>
            <a:endParaRPr lang="en-US" dirty="0"/>
          </a:p>
          <a:p>
            <a:pPr lvl="2" algn="just" fontAlgn="base">
              <a:buClr>
                <a:schemeClr val="accent1"/>
              </a:buClr>
            </a:pPr>
            <a:r>
              <a:rPr lang="en-US" dirty="0"/>
              <a:t> </a:t>
            </a:r>
          </a:p>
          <a:p>
            <a:pPr marL="285750" indent="-285750" algn="just" fontAlgn="base">
              <a:buClr>
                <a:schemeClr val="accent1"/>
              </a:buClr>
              <a:buFont typeface="Century Gothic" panose="020B0502020202020204" pitchFamily="34" charset="0"/>
              <a:buChar char="►"/>
            </a:pPr>
            <a:endParaRPr lang="en-US" dirty="0"/>
          </a:p>
        </p:txBody>
      </p:sp>
    </p:spTree>
    <p:extLst>
      <p:ext uri="{BB962C8B-B14F-4D97-AF65-F5344CB8AC3E}">
        <p14:creationId xmlns:p14="http://schemas.microsoft.com/office/powerpoint/2010/main" val="55675856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1B9EEC31-EF07-4AC7-A8AD-7B59EB9CEBFD}"/>
              </a:ext>
            </a:extLst>
          </p:cNvPr>
          <p:cNvSpPr txBox="1"/>
          <p:nvPr/>
        </p:nvSpPr>
        <p:spPr>
          <a:xfrm>
            <a:off x="770708" y="1404708"/>
            <a:ext cx="10650583" cy="7017306"/>
          </a:xfrm>
          <a:prstGeom prst="rect">
            <a:avLst/>
          </a:prstGeom>
          <a:noFill/>
        </p:spPr>
        <p:txBody>
          <a:bodyPr wrap="square" rtlCol="0">
            <a:spAutoFit/>
          </a:bodyPr>
          <a:lstStyle/>
          <a:p>
            <a:pPr marL="285750" indent="-285750">
              <a:buClr>
                <a:schemeClr val="accent1"/>
              </a:buClr>
              <a:buFont typeface="Century Gothic" panose="020B0502020202020204" pitchFamily="34" charset="0"/>
              <a:buChar char="►"/>
            </a:pPr>
            <a:r>
              <a:rPr lang="en-US" dirty="0"/>
              <a:t>Split the data between train and test data. Train set has 66% of the total observation and train has 44% observations.</a:t>
            </a:r>
          </a:p>
          <a:p>
            <a:pPr>
              <a:buClr>
                <a:schemeClr val="accent1"/>
              </a:buClr>
            </a:pPr>
            <a:endParaRPr lang="en-US" dirty="0"/>
          </a:p>
          <a:p>
            <a:pPr marL="285750" indent="-285750">
              <a:buClr>
                <a:schemeClr val="accent1"/>
              </a:buClr>
              <a:buFont typeface="Century Gothic" panose="020B0502020202020204" pitchFamily="34" charset="0"/>
              <a:buChar char="►"/>
            </a:pPr>
            <a:r>
              <a:rPr lang="en-US" dirty="0"/>
              <a:t>We use the train set again to fit an </a:t>
            </a:r>
            <a:r>
              <a:rPr lang="en-US" dirty="0">
                <a:solidFill>
                  <a:schemeClr val="accent1"/>
                </a:solidFill>
              </a:rPr>
              <a:t>ARIMA(5,2,0) </a:t>
            </a:r>
            <a:r>
              <a:rPr lang="en-US" dirty="0"/>
              <a:t>model.</a:t>
            </a:r>
          </a:p>
          <a:p>
            <a:pPr>
              <a:buClr>
                <a:schemeClr val="accent1"/>
              </a:buClr>
            </a:pPr>
            <a:endParaRPr lang="en-US" dirty="0"/>
          </a:p>
          <a:p>
            <a:pPr marL="800100" lvl="1" indent="-342900">
              <a:buClr>
                <a:schemeClr val="accent1"/>
              </a:buClr>
              <a:buFont typeface="Wingdings" panose="05000000000000000000" pitchFamily="2" charset="2"/>
              <a:buChar char="§"/>
            </a:pPr>
            <a:r>
              <a:rPr lang="en-US" dirty="0"/>
              <a:t>The parameters need to be selected which best fit the model on our time series dataset.</a:t>
            </a:r>
          </a:p>
          <a:p>
            <a:pPr marL="742950" lvl="1" indent="-285750">
              <a:buClr>
                <a:schemeClr val="accent1"/>
              </a:buClr>
              <a:buFont typeface="Century Gothic" panose="020B0502020202020204" pitchFamily="34" charset="0"/>
              <a:buChar char="►"/>
            </a:pPr>
            <a:endParaRPr lang="en-US" dirty="0"/>
          </a:p>
          <a:p>
            <a:pPr marL="285750" indent="-285750">
              <a:buClr>
                <a:schemeClr val="accent1"/>
              </a:buClr>
              <a:buFont typeface="Century Gothic" panose="020B0502020202020204" pitchFamily="34" charset="0"/>
              <a:buChar char="►"/>
            </a:pPr>
            <a:r>
              <a:rPr lang="en-US" dirty="0"/>
              <a:t> </a:t>
            </a:r>
            <a:r>
              <a:rPr lang="en-US" dirty="0">
                <a:solidFill>
                  <a:schemeClr val="accent1"/>
                </a:solidFill>
              </a:rPr>
              <a:t>Rolling Forecast</a:t>
            </a:r>
          </a:p>
          <a:p>
            <a:pPr marL="742950" lvl="1" indent="-285750">
              <a:buClr>
                <a:schemeClr val="accent1"/>
              </a:buClr>
              <a:buFont typeface="Century Gothic" panose="020B0502020202020204" pitchFamily="34" charset="0"/>
              <a:buChar char="►"/>
            </a:pPr>
            <a:endParaRPr lang="en-US" dirty="0"/>
          </a:p>
          <a:p>
            <a:pPr marL="742950" lvl="1" indent="-285750">
              <a:buClr>
                <a:schemeClr val="accent1"/>
              </a:buClr>
              <a:buFont typeface="Wingdings" panose="05000000000000000000" pitchFamily="2" charset="2"/>
              <a:buChar char="§"/>
            </a:pPr>
            <a:r>
              <a:rPr lang="en-US" dirty="0"/>
              <a:t>re-creating the ARIMA model after each new observation is received. </a:t>
            </a:r>
          </a:p>
          <a:p>
            <a:pPr>
              <a:buClr>
                <a:schemeClr val="accent1"/>
              </a:buClr>
            </a:pPr>
            <a:endParaRPr lang="en-US" dirty="0"/>
          </a:p>
          <a:p>
            <a:pPr marL="285750" indent="-285750">
              <a:buClr>
                <a:schemeClr val="accent1"/>
              </a:buClr>
              <a:buFont typeface="Century Gothic" panose="020B0502020202020204" pitchFamily="34" charset="0"/>
              <a:buChar char="►"/>
            </a:pPr>
            <a:r>
              <a:rPr lang="en-US" dirty="0"/>
              <a:t>We manually keep track of all observations in a list called history that is seeded with the training data and to which new observations are appended each iteration.</a:t>
            </a:r>
          </a:p>
          <a:p>
            <a:pPr>
              <a:buClr>
                <a:schemeClr val="accent1"/>
              </a:buClr>
            </a:pPr>
            <a:r>
              <a:rPr lang="en-US" dirty="0"/>
              <a:t> </a:t>
            </a:r>
          </a:p>
          <a:p>
            <a:pPr lvl="1">
              <a:buClr>
                <a:schemeClr val="accent1"/>
              </a:buClr>
            </a:pPr>
            <a:endParaRPr lang="en-US" dirty="0"/>
          </a:p>
          <a:p>
            <a:pPr lvl="1">
              <a:buClr>
                <a:schemeClr val="accent1"/>
              </a:buClr>
            </a:pPr>
            <a:endParaRPr lang="en-US" dirty="0"/>
          </a:p>
          <a:p>
            <a:pPr lvl="1">
              <a:buClr>
                <a:schemeClr val="accent1"/>
              </a:buClr>
            </a:pPr>
            <a:endParaRPr lang="en-US" dirty="0"/>
          </a:p>
          <a:p>
            <a:pPr marL="285750" indent="-285750">
              <a:buClr>
                <a:schemeClr val="accent1"/>
              </a:buClr>
              <a:buFont typeface="Century Gothic" panose="020B0502020202020204" pitchFamily="34" charset="0"/>
              <a:buChar char="►"/>
            </a:pPr>
            <a:endParaRPr lang="en-US" dirty="0"/>
          </a:p>
          <a:p>
            <a:pPr marL="742950" lvl="1" indent="-285750">
              <a:buClr>
                <a:schemeClr val="accent1"/>
              </a:buClr>
              <a:buFont typeface="Wingdings" panose="05000000000000000000" pitchFamily="2" charset="2"/>
              <a:buChar char="§"/>
            </a:pPr>
            <a:endParaRPr lang="en-US" dirty="0"/>
          </a:p>
          <a:p>
            <a:pPr lvl="1">
              <a:buClr>
                <a:schemeClr val="accent1"/>
              </a:buClr>
            </a:pPr>
            <a:endParaRPr lang="en-US" dirty="0"/>
          </a:p>
          <a:p>
            <a:pPr lvl="1">
              <a:buClr>
                <a:schemeClr val="accent1"/>
              </a:buClr>
            </a:pPr>
            <a:endParaRPr lang="en-US" dirty="0"/>
          </a:p>
          <a:p>
            <a:pPr marL="285750" indent="-285750">
              <a:buClr>
                <a:schemeClr val="accent1"/>
              </a:buClr>
              <a:buFont typeface="Century Gothic" panose="020B0502020202020204" pitchFamily="34" charset="0"/>
              <a:buChar char="►"/>
            </a:pPr>
            <a:endParaRPr lang="en-US" dirty="0"/>
          </a:p>
          <a:p>
            <a:pPr marL="742950" lvl="1" indent="-285750">
              <a:buClr>
                <a:schemeClr val="accent1"/>
              </a:buClr>
              <a:buFont typeface="Century Gothic" panose="020B0502020202020204" pitchFamily="34" charset="0"/>
              <a:buChar char="►"/>
            </a:pPr>
            <a:endParaRPr lang="en-US" dirty="0"/>
          </a:p>
          <a:p>
            <a:pPr marL="285750" indent="-285750">
              <a:buClr>
                <a:schemeClr val="accent1"/>
              </a:buClr>
              <a:buFont typeface="Century Gothic" panose="020B0502020202020204" pitchFamily="34" charset="0"/>
              <a:buChar char="►"/>
            </a:pPr>
            <a:endParaRPr lang="en-US" dirty="0"/>
          </a:p>
        </p:txBody>
      </p:sp>
    </p:spTree>
    <p:extLst>
      <p:ext uri="{BB962C8B-B14F-4D97-AF65-F5344CB8AC3E}">
        <p14:creationId xmlns:p14="http://schemas.microsoft.com/office/powerpoint/2010/main" val="86557565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2BD7D5A1-BFBC-4275-9408-5410B19BD0E5}"/>
              </a:ext>
            </a:extLst>
          </p:cNvPr>
          <p:cNvSpPr txBox="1"/>
          <p:nvPr/>
        </p:nvSpPr>
        <p:spPr>
          <a:xfrm>
            <a:off x="896982" y="1079863"/>
            <a:ext cx="10189029" cy="5355312"/>
          </a:xfrm>
          <a:prstGeom prst="rect">
            <a:avLst/>
          </a:prstGeom>
          <a:noFill/>
        </p:spPr>
        <p:txBody>
          <a:bodyPr wrap="square" rtlCol="0">
            <a:spAutoFit/>
          </a:bodyPr>
          <a:lstStyle/>
          <a:p>
            <a:pPr marL="285750" indent="-285750">
              <a:buClr>
                <a:schemeClr val="accent1"/>
              </a:buClr>
              <a:buFont typeface="Century Gothic" panose="020B0502020202020204" pitchFamily="34" charset="0"/>
              <a:buChar char="►"/>
            </a:pPr>
            <a:r>
              <a:rPr lang="en-US" dirty="0"/>
              <a:t>Running the  model  prints the prediction and expected value each iteration.</a:t>
            </a:r>
          </a:p>
          <a:p>
            <a:pPr marL="285750" indent="-285750">
              <a:buClr>
                <a:schemeClr val="accent1"/>
              </a:buClr>
              <a:buFont typeface="Century Gothic" panose="020B0502020202020204" pitchFamily="34" charset="0"/>
              <a:buChar char="►"/>
            </a:pPr>
            <a:endParaRPr lang="en-US" dirty="0"/>
          </a:p>
          <a:p>
            <a:pPr marL="285750" indent="-285750">
              <a:buClr>
                <a:schemeClr val="accent1"/>
              </a:buClr>
              <a:buFont typeface="Century Gothic" panose="020B0502020202020204" pitchFamily="34" charset="0"/>
              <a:buChar char="►"/>
            </a:pPr>
            <a:endParaRPr lang="en-US" dirty="0"/>
          </a:p>
          <a:p>
            <a:pPr marL="285750" indent="-285750">
              <a:buClr>
                <a:schemeClr val="accent1"/>
              </a:buClr>
              <a:buFont typeface="Century Gothic" panose="020B0502020202020204" pitchFamily="34" charset="0"/>
              <a:buChar char="►"/>
            </a:pPr>
            <a:endParaRPr lang="en-US" dirty="0"/>
          </a:p>
          <a:p>
            <a:pPr marL="285750" indent="-285750">
              <a:buClr>
                <a:schemeClr val="accent1"/>
              </a:buClr>
              <a:buFont typeface="Century Gothic" panose="020B0502020202020204" pitchFamily="34" charset="0"/>
              <a:buChar char="►"/>
            </a:pPr>
            <a:endParaRPr lang="en-US" dirty="0"/>
          </a:p>
          <a:p>
            <a:pPr marL="285750" indent="-285750">
              <a:buClr>
                <a:schemeClr val="accent1"/>
              </a:buClr>
              <a:buFont typeface="Century Gothic" panose="020B0502020202020204" pitchFamily="34" charset="0"/>
              <a:buChar char="►"/>
            </a:pPr>
            <a:endParaRPr lang="en-US" dirty="0"/>
          </a:p>
          <a:p>
            <a:pPr marL="285750" indent="-285750">
              <a:buClr>
                <a:schemeClr val="accent1"/>
              </a:buClr>
              <a:buFont typeface="Century Gothic" panose="020B0502020202020204" pitchFamily="34" charset="0"/>
              <a:buChar char="►"/>
            </a:pPr>
            <a:endParaRPr lang="en-US" dirty="0"/>
          </a:p>
          <a:p>
            <a:pPr marL="285750" indent="-285750">
              <a:buClr>
                <a:schemeClr val="accent1"/>
              </a:buClr>
              <a:buFont typeface="Century Gothic" panose="020B0502020202020204" pitchFamily="34" charset="0"/>
              <a:buChar char="►"/>
            </a:pPr>
            <a:endParaRPr lang="en-US" dirty="0"/>
          </a:p>
          <a:p>
            <a:pPr marL="285750" indent="-285750">
              <a:buClr>
                <a:schemeClr val="accent1"/>
              </a:buClr>
              <a:buFont typeface="Century Gothic" panose="020B0502020202020204" pitchFamily="34" charset="0"/>
              <a:buChar char="►"/>
            </a:pPr>
            <a:endParaRPr lang="en-US" dirty="0"/>
          </a:p>
          <a:p>
            <a:pPr marL="285750" indent="-285750">
              <a:buClr>
                <a:schemeClr val="accent1"/>
              </a:buClr>
              <a:buFont typeface="Century Gothic" panose="020B0502020202020204" pitchFamily="34" charset="0"/>
              <a:buChar char="►"/>
            </a:pPr>
            <a:endParaRPr lang="en-US" dirty="0"/>
          </a:p>
          <a:p>
            <a:pPr marL="285750" indent="-285750">
              <a:buClr>
                <a:schemeClr val="accent1"/>
              </a:buClr>
              <a:buFont typeface="Century Gothic" panose="020B0502020202020204" pitchFamily="34" charset="0"/>
              <a:buChar char="►"/>
            </a:pPr>
            <a:endParaRPr lang="en-US" dirty="0"/>
          </a:p>
          <a:p>
            <a:pPr marL="285750" indent="-285750">
              <a:buClr>
                <a:schemeClr val="accent1"/>
              </a:buClr>
              <a:buFont typeface="Century Gothic" panose="020B0502020202020204" pitchFamily="34" charset="0"/>
              <a:buChar char="►"/>
            </a:pPr>
            <a:endParaRPr lang="en-US" dirty="0"/>
          </a:p>
          <a:p>
            <a:pPr marL="285750" indent="-285750">
              <a:buClr>
                <a:schemeClr val="accent1"/>
              </a:buClr>
              <a:buFont typeface="Century Gothic" panose="020B0502020202020204" pitchFamily="34" charset="0"/>
              <a:buChar char="►"/>
            </a:pPr>
            <a:endParaRPr lang="en-US" dirty="0"/>
          </a:p>
          <a:p>
            <a:pPr marL="285750" indent="-285750">
              <a:buClr>
                <a:schemeClr val="accent1"/>
              </a:buClr>
              <a:buFont typeface="Century Gothic" panose="020B0502020202020204" pitchFamily="34" charset="0"/>
              <a:buChar char="►"/>
            </a:pPr>
            <a:endParaRPr lang="en-US" dirty="0"/>
          </a:p>
          <a:p>
            <a:pPr marL="285750" indent="-285750">
              <a:buClr>
                <a:schemeClr val="accent1"/>
              </a:buClr>
              <a:buFont typeface="Century Gothic" panose="020B0502020202020204" pitchFamily="34" charset="0"/>
              <a:buChar char="►"/>
            </a:pPr>
            <a:endParaRPr lang="en-US" dirty="0"/>
          </a:p>
          <a:p>
            <a:pPr marL="285750" indent="-285750">
              <a:buClr>
                <a:schemeClr val="accent1"/>
              </a:buClr>
              <a:buFont typeface="Century Gothic" panose="020B0502020202020204" pitchFamily="34" charset="0"/>
              <a:buChar char="►"/>
            </a:pPr>
            <a:r>
              <a:rPr lang="en-US" dirty="0"/>
              <a:t> We calculated a final mean squared error score (MSE)= 11.476</a:t>
            </a:r>
          </a:p>
          <a:p>
            <a:pPr fontAlgn="base"/>
            <a:endParaRPr lang="en-US" dirty="0"/>
          </a:p>
          <a:p>
            <a:pPr>
              <a:buClr>
                <a:schemeClr val="accent1"/>
              </a:buClr>
            </a:pPr>
            <a:endParaRPr lang="en-US" dirty="0"/>
          </a:p>
          <a:p>
            <a:endParaRPr lang="en-US" dirty="0"/>
          </a:p>
        </p:txBody>
      </p:sp>
      <p:pic>
        <p:nvPicPr>
          <p:cNvPr id="4" name="Picture 3">
            <a:extLst>
              <a:ext uri="{FF2B5EF4-FFF2-40B4-BE49-F238E27FC236}">
                <a16:creationId xmlns:a16="http://schemas.microsoft.com/office/drawing/2014/main" xmlns="" id="{8C2C7039-E019-4CBD-8D02-3B8AA73050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9589" y="2258127"/>
            <a:ext cx="4916476" cy="2341746"/>
          </a:xfrm>
          <a:prstGeom prst="rect">
            <a:avLst/>
          </a:prstGeom>
        </p:spPr>
      </p:pic>
    </p:spTree>
    <p:extLst>
      <p:ext uri="{BB962C8B-B14F-4D97-AF65-F5344CB8AC3E}">
        <p14:creationId xmlns:p14="http://schemas.microsoft.com/office/powerpoint/2010/main" val="303133354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7083EB57-7E08-486A-8F13-5559386C6FBF}"/>
              </a:ext>
            </a:extLst>
          </p:cNvPr>
          <p:cNvSpPr txBox="1"/>
          <p:nvPr/>
        </p:nvSpPr>
        <p:spPr>
          <a:xfrm>
            <a:off x="748937" y="1045029"/>
            <a:ext cx="10371909" cy="1477328"/>
          </a:xfrm>
          <a:prstGeom prst="rect">
            <a:avLst/>
          </a:prstGeom>
          <a:noFill/>
        </p:spPr>
        <p:txBody>
          <a:bodyPr wrap="square" rtlCol="0">
            <a:spAutoFit/>
          </a:bodyPr>
          <a:lstStyle/>
          <a:p>
            <a:pPr marL="285750" indent="-285750">
              <a:buClr>
                <a:schemeClr val="accent1"/>
              </a:buClr>
              <a:buFont typeface="Century Gothic" panose="020B0502020202020204" pitchFamily="34" charset="0"/>
              <a:buChar char="►"/>
            </a:pPr>
            <a:r>
              <a:rPr lang="en-US" dirty="0"/>
              <a:t> A line plot is created showing the expected values (blue) compared to the rolling forecast predictions (red). </a:t>
            </a:r>
          </a:p>
          <a:p>
            <a:pPr marL="285750" indent="-285750">
              <a:buClr>
                <a:schemeClr val="accent1"/>
              </a:buClr>
              <a:buFont typeface="Century Gothic" panose="020B0502020202020204" pitchFamily="34" charset="0"/>
              <a:buChar char="►"/>
            </a:pPr>
            <a:endParaRPr lang="en-US" dirty="0"/>
          </a:p>
          <a:p>
            <a:pPr lvl="1">
              <a:buClr>
                <a:schemeClr val="accent1"/>
              </a:buClr>
            </a:pPr>
            <a:endParaRPr lang="en-US" dirty="0"/>
          </a:p>
          <a:p>
            <a:pPr>
              <a:buClr>
                <a:schemeClr val="accent1"/>
              </a:buClr>
            </a:pPr>
            <a:endParaRPr lang="en-US" dirty="0"/>
          </a:p>
        </p:txBody>
      </p:sp>
      <p:pic>
        <p:nvPicPr>
          <p:cNvPr id="4" name="Picture 3">
            <a:extLst>
              <a:ext uri="{FF2B5EF4-FFF2-40B4-BE49-F238E27FC236}">
                <a16:creationId xmlns:a16="http://schemas.microsoft.com/office/drawing/2014/main" xmlns="" id="{71DB69C2-0683-4185-85B0-71586FE62F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8774" y="2308590"/>
            <a:ext cx="7283936" cy="3368976"/>
          </a:xfrm>
          <a:prstGeom prst="rect">
            <a:avLst/>
          </a:prstGeom>
        </p:spPr>
      </p:pic>
    </p:spTree>
    <p:extLst>
      <p:ext uri="{BB962C8B-B14F-4D97-AF65-F5344CB8AC3E}">
        <p14:creationId xmlns:p14="http://schemas.microsoft.com/office/powerpoint/2010/main" val="11660782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4AB78EB-6338-4A9E-A32F-B28A7DF3195A}"/>
              </a:ext>
            </a:extLst>
          </p:cNvPr>
          <p:cNvSpPr>
            <a:spLocks noGrp="1"/>
          </p:cNvSpPr>
          <p:nvPr>
            <p:ph type="title"/>
          </p:nvPr>
        </p:nvSpPr>
        <p:spPr>
          <a:xfrm>
            <a:off x="675560" y="838200"/>
            <a:ext cx="8761413" cy="706964"/>
          </a:xfrm>
        </p:spPr>
        <p:txBody>
          <a:bodyPr/>
          <a:lstStyle/>
          <a:p>
            <a:r>
              <a:rPr lang="en-US" dirty="0"/>
              <a:t>Motivation</a:t>
            </a:r>
          </a:p>
        </p:txBody>
      </p:sp>
      <p:sp>
        <p:nvSpPr>
          <p:cNvPr id="4" name="Content Placeholder 3">
            <a:extLst>
              <a:ext uri="{FF2B5EF4-FFF2-40B4-BE49-F238E27FC236}">
                <a16:creationId xmlns="" xmlns:a16="http://schemas.microsoft.com/office/drawing/2014/main" id="{D1370F95-F52F-45FD-A190-8E4F41EC1DA3}"/>
              </a:ext>
            </a:extLst>
          </p:cNvPr>
          <p:cNvSpPr>
            <a:spLocks noGrp="1"/>
          </p:cNvSpPr>
          <p:nvPr>
            <p:ph idx="1"/>
          </p:nvPr>
        </p:nvSpPr>
        <p:spPr>
          <a:xfrm>
            <a:off x="675560" y="2721007"/>
            <a:ext cx="11007454" cy="4314547"/>
          </a:xfrm>
        </p:spPr>
        <p:txBody>
          <a:bodyPr/>
          <a:lstStyle/>
          <a:p>
            <a:pPr>
              <a:spcAft>
                <a:spcPts val="300"/>
              </a:spcAft>
            </a:pPr>
            <a:r>
              <a:rPr lang="en-IN" sz="1600" dirty="0"/>
              <a:t>Because of increasing rate of crimes, law enforcement agencies are continuing to demand </a:t>
            </a:r>
            <a:r>
              <a:rPr lang="en-IN" sz="1600" dirty="0">
                <a:solidFill>
                  <a:schemeClr val="accent2">
                    <a:lumMod val="75000"/>
                  </a:schemeClr>
                </a:solidFill>
              </a:rPr>
              <a:t>advanced GIS</a:t>
            </a:r>
            <a:r>
              <a:rPr lang="en-IN" sz="1600" dirty="0"/>
              <a:t> and </a:t>
            </a:r>
            <a:r>
              <a:rPr lang="en-IN" sz="1600" dirty="0">
                <a:solidFill>
                  <a:schemeClr val="accent2">
                    <a:lumMod val="75000"/>
                  </a:schemeClr>
                </a:solidFill>
              </a:rPr>
              <a:t>new data mining approaches </a:t>
            </a:r>
            <a:r>
              <a:rPr lang="en-IN" sz="1600" dirty="0"/>
              <a:t>to </a:t>
            </a:r>
            <a:r>
              <a:rPr lang="en-IN" sz="1600" dirty="0">
                <a:solidFill>
                  <a:schemeClr val="accent2">
                    <a:lumMod val="75000"/>
                  </a:schemeClr>
                </a:solidFill>
              </a:rPr>
              <a:t>improve crime analytics </a:t>
            </a:r>
            <a:r>
              <a:rPr lang="en-IN" sz="1600" dirty="0"/>
              <a:t>and for better development of their communities.</a:t>
            </a:r>
          </a:p>
          <a:p>
            <a:pPr>
              <a:spcAft>
                <a:spcPts val="300"/>
              </a:spcAft>
            </a:pPr>
            <a:r>
              <a:rPr lang="en-US" sz="1600" dirty="0"/>
              <a:t>The crime rates can be significantly </a:t>
            </a:r>
            <a:r>
              <a:rPr lang="en-US" sz="1600" dirty="0">
                <a:solidFill>
                  <a:schemeClr val="accent2">
                    <a:lumMod val="75000"/>
                  </a:schemeClr>
                </a:solidFill>
              </a:rPr>
              <a:t>reduced by the real-time crime forecasting </a:t>
            </a:r>
            <a:r>
              <a:rPr lang="en-US" sz="1600" dirty="0"/>
              <a:t>which are helpful in saving lives that is the most valuable thing.</a:t>
            </a:r>
          </a:p>
          <a:p>
            <a:pPr>
              <a:spcAft>
                <a:spcPts val="300"/>
              </a:spcAft>
            </a:pPr>
            <a:r>
              <a:rPr lang="en-US" sz="1600" dirty="0"/>
              <a:t>Proper analysis of </a:t>
            </a:r>
            <a:r>
              <a:rPr lang="en-US" sz="1600" dirty="0">
                <a:solidFill>
                  <a:schemeClr val="accent2">
                    <a:lumMod val="75000"/>
                  </a:schemeClr>
                </a:solidFill>
              </a:rPr>
              <a:t>previous crime data </a:t>
            </a:r>
            <a:r>
              <a:rPr lang="en-US" sz="1600" dirty="0"/>
              <a:t>helps in predicting the crimes and thus supports in reducing the crime rate. </a:t>
            </a:r>
          </a:p>
          <a:p>
            <a:pPr>
              <a:spcAft>
                <a:spcPts val="300"/>
              </a:spcAft>
            </a:pPr>
            <a:r>
              <a:rPr lang="en-IN" sz="1600" dirty="0" smtClean="0"/>
              <a:t>These </a:t>
            </a:r>
            <a:r>
              <a:rPr lang="en-IN" sz="1600" dirty="0">
                <a:solidFill>
                  <a:schemeClr val="accent2">
                    <a:lumMod val="75000"/>
                  </a:schemeClr>
                </a:solidFill>
              </a:rPr>
              <a:t>factors help in identifying </a:t>
            </a:r>
            <a:r>
              <a:rPr lang="en-IN" sz="1600" dirty="0" smtClean="0">
                <a:solidFill>
                  <a:schemeClr val="accent2">
                    <a:lumMod val="75000"/>
                  </a:schemeClr>
                </a:solidFill>
              </a:rPr>
              <a:t>patterns </a:t>
            </a:r>
            <a:r>
              <a:rPr lang="en-IN" sz="1600" dirty="0" smtClean="0"/>
              <a:t>and </a:t>
            </a:r>
            <a:r>
              <a:rPr lang="en-IN" sz="1600" dirty="0"/>
              <a:t>determine the model which will be used to predict future criminal </a:t>
            </a:r>
            <a:r>
              <a:rPr lang="en-IN" sz="1600" dirty="0" smtClean="0"/>
              <a:t>count and arrests.</a:t>
            </a:r>
            <a:endParaRPr lang="en-IN" sz="1600" dirty="0"/>
          </a:p>
          <a:p>
            <a:endParaRPr lang="en-US" dirty="0"/>
          </a:p>
        </p:txBody>
      </p:sp>
    </p:spTree>
    <p:extLst>
      <p:ext uri="{BB962C8B-B14F-4D97-AF65-F5344CB8AC3E}">
        <p14:creationId xmlns:p14="http://schemas.microsoft.com/office/powerpoint/2010/main" val="148666084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8E027B-2673-4239-A710-84A50D526878}"/>
              </a:ext>
            </a:extLst>
          </p:cNvPr>
          <p:cNvSpPr>
            <a:spLocks noGrp="1"/>
          </p:cNvSpPr>
          <p:nvPr>
            <p:ph type="title"/>
          </p:nvPr>
        </p:nvSpPr>
        <p:spPr>
          <a:xfrm>
            <a:off x="631171" y="838200"/>
            <a:ext cx="8761413" cy="706964"/>
          </a:xfrm>
        </p:spPr>
        <p:txBody>
          <a:bodyPr/>
          <a:lstStyle/>
          <a:p>
            <a:r>
              <a:rPr lang="en-US" dirty="0"/>
              <a:t>Proposed Model</a:t>
            </a:r>
          </a:p>
        </p:txBody>
      </p:sp>
      <p:sp>
        <p:nvSpPr>
          <p:cNvPr id="3" name="Content Placeholder 2">
            <a:extLst>
              <a:ext uri="{FF2B5EF4-FFF2-40B4-BE49-F238E27FC236}">
                <a16:creationId xmlns:a16="http://schemas.microsoft.com/office/drawing/2014/main" xmlns="" id="{AFE5F876-5999-4B2B-90EF-21C1AAE9D4BC}"/>
              </a:ext>
            </a:extLst>
          </p:cNvPr>
          <p:cNvSpPr>
            <a:spLocks noGrp="1"/>
          </p:cNvSpPr>
          <p:nvPr>
            <p:ph idx="1"/>
          </p:nvPr>
        </p:nvSpPr>
        <p:spPr>
          <a:xfrm>
            <a:off x="631171" y="2363802"/>
            <a:ext cx="11051843" cy="4365471"/>
          </a:xfrm>
        </p:spPr>
        <p:txBody>
          <a:bodyPr>
            <a:normAutofit/>
          </a:bodyPr>
          <a:lstStyle/>
          <a:p>
            <a:pPr fontAlgn="base"/>
            <a:r>
              <a:rPr lang="en-IN" sz="2600" b="1" dirty="0"/>
              <a:t>LSTM Model for Multi-Step Time Series Forecasting of Crime Prediction </a:t>
            </a:r>
            <a:endParaRPr lang="en-IN" sz="2000" b="1" dirty="0"/>
          </a:p>
          <a:p>
            <a:pPr lvl="1" fontAlgn="base"/>
            <a:r>
              <a:rPr lang="en-IN" sz="1800" b="1" dirty="0"/>
              <a:t>Multi-Step Time Series Data</a:t>
            </a:r>
          </a:p>
          <a:p>
            <a:pPr lvl="1" fontAlgn="base"/>
            <a:r>
              <a:rPr lang="en-IN" sz="1800" b="1" dirty="0"/>
              <a:t>Strategy used for multi-step time series</a:t>
            </a:r>
          </a:p>
          <a:p>
            <a:pPr lvl="1" fontAlgn="base"/>
            <a:r>
              <a:rPr lang="en-IN" sz="1800" b="1" dirty="0"/>
              <a:t>Data Processing for LSTM</a:t>
            </a:r>
          </a:p>
          <a:p>
            <a:pPr lvl="1" fontAlgn="base"/>
            <a:r>
              <a:rPr lang="en-IN" sz="1800" b="1" dirty="0"/>
              <a:t>LSTM Neural Network</a:t>
            </a:r>
          </a:p>
          <a:p>
            <a:pPr lvl="1" fontAlgn="base"/>
            <a:r>
              <a:rPr lang="en-IN" sz="1800" b="1" dirty="0"/>
              <a:t>Training Neural Network</a:t>
            </a:r>
          </a:p>
          <a:p>
            <a:pPr lvl="1" fontAlgn="base"/>
            <a:r>
              <a:rPr lang="en-IN" sz="1800" b="1" dirty="0"/>
              <a:t>Forecasting Crime Count</a:t>
            </a:r>
          </a:p>
          <a:p>
            <a:pPr lvl="1" fontAlgn="base"/>
            <a:r>
              <a:rPr lang="en-IN" sz="1800" b="1" dirty="0"/>
              <a:t>Inverse Transformation of Forecasted Crime Count</a:t>
            </a:r>
          </a:p>
          <a:p>
            <a:pPr lvl="1" fontAlgn="base"/>
            <a:endParaRPr lang="en-IN" sz="1800" b="1" dirty="0"/>
          </a:p>
        </p:txBody>
      </p:sp>
    </p:spTree>
    <p:extLst>
      <p:ext uri="{BB962C8B-B14F-4D97-AF65-F5344CB8AC3E}">
        <p14:creationId xmlns:p14="http://schemas.microsoft.com/office/powerpoint/2010/main" val="61813777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8E027B-2673-4239-A710-84A50D526878}"/>
              </a:ext>
            </a:extLst>
          </p:cNvPr>
          <p:cNvSpPr>
            <a:spLocks noGrp="1"/>
          </p:cNvSpPr>
          <p:nvPr>
            <p:ph type="title"/>
          </p:nvPr>
        </p:nvSpPr>
        <p:spPr>
          <a:xfrm>
            <a:off x="631171" y="838199"/>
            <a:ext cx="8761413" cy="1008355"/>
          </a:xfrm>
        </p:spPr>
        <p:txBody>
          <a:bodyPr/>
          <a:lstStyle/>
          <a:p>
            <a:r>
              <a:rPr lang="en-IN" dirty="0"/>
              <a:t>Strategies for making multi-step forecasts</a:t>
            </a:r>
            <a:endParaRPr lang="en-US" dirty="0"/>
          </a:p>
        </p:txBody>
      </p:sp>
      <p:sp>
        <p:nvSpPr>
          <p:cNvPr id="3" name="Content Placeholder 2">
            <a:extLst>
              <a:ext uri="{FF2B5EF4-FFF2-40B4-BE49-F238E27FC236}">
                <a16:creationId xmlns:a16="http://schemas.microsoft.com/office/drawing/2014/main" xmlns="" id="{AFE5F876-5999-4B2B-90EF-21C1AAE9D4BC}"/>
              </a:ext>
            </a:extLst>
          </p:cNvPr>
          <p:cNvSpPr>
            <a:spLocks noGrp="1"/>
          </p:cNvSpPr>
          <p:nvPr>
            <p:ph idx="1"/>
          </p:nvPr>
        </p:nvSpPr>
        <p:spPr>
          <a:xfrm>
            <a:off x="631171" y="2363802"/>
            <a:ext cx="11051843" cy="4365471"/>
          </a:xfrm>
        </p:spPr>
        <p:txBody>
          <a:bodyPr>
            <a:normAutofit/>
          </a:bodyPr>
          <a:lstStyle/>
          <a:p>
            <a:pPr lvl="1" fontAlgn="base"/>
            <a:endParaRPr lang="en-IN" sz="1800" b="1" dirty="0"/>
          </a:p>
          <a:p>
            <a:pPr marL="800100" lvl="1" indent="-342900" fontAlgn="base">
              <a:buFont typeface="+mj-lt"/>
              <a:buAutoNum type="arabicParenR"/>
            </a:pPr>
            <a:endParaRPr lang="en-IN" sz="1800" b="1" dirty="0"/>
          </a:p>
          <a:p>
            <a:pPr marL="800100" lvl="1" indent="-342900" fontAlgn="base">
              <a:buFont typeface="+mj-lt"/>
              <a:buAutoNum type="arabicParenR"/>
            </a:pPr>
            <a:r>
              <a:rPr lang="en-IN" b="1" dirty="0"/>
              <a:t>Direct Multi-step Forecast Strategy</a:t>
            </a:r>
            <a:br>
              <a:rPr lang="en-IN" b="1" dirty="0"/>
            </a:br>
            <a:r>
              <a:rPr lang="en-IN" dirty="0"/>
              <a:t>prediction(t+1) = model1(</a:t>
            </a:r>
            <a:r>
              <a:rPr lang="en-IN" dirty="0" err="1"/>
              <a:t>obs</a:t>
            </a:r>
            <a:r>
              <a:rPr lang="en-IN" dirty="0"/>
              <a:t>(t-1), </a:t>
            </a:r>
            <a:r>
              <a:rPr lang="en-IN" dirty="0" err="1"/>
              <a:t>obs</a:t>
            </a:r>
            <a:r>
              <a:rPr lang="en-IN" dirty="0"/>
              <a:t>(t-2), ..., </a:t>
            </a:r>
            <a:r>
              <a:rPr lang="en-IN" dirty="0" err="1"/>
              <a:t>obs</a:t>
            </a:r>
            <a:r>
              <a:rPr lang="en-IN" dirty="0"/>
              <a:t>(t-n))</a:t>
            </a:r>
            <a:br>
              <a:rPr lang="en-IN" dirty="0"/>
            </a:br>
            <a:r>
              <a:rPr lang="en-IN" dirty="0"/>
              <a:t>prediction(t+2) = model2(</a:t>
            </a:r>
            <a:r>
              <a:rPr lang="en-IN" dirty="0" err="1"/>
              <a:t>obs</a:t>
            </a:r>
            <a:r>
              <a:rPr lang="en-IN" dirty="0"/>
              <a:t>(t-2), </a:t>
            </a:r>
            <a:r>
              <a:rPr lang="en-IN" dirty="0" err="1"/>
              <a:t>obs</a:t>
            </a:r>
            <a:r>
              <a:rPr lang="en-IN" dirty="0"/>
              <a:t>(t-3), ..., </a:t>
            </a:r>
            <a:r>
              <a:rPr lang="en-IN" dirty="0" err="1"/>
              <a:t>obs</a:t>
            </a:r>
            <a:r>
              <a:rPr lang="en-IN" dirty="0"/>
              <a:t>(t-n))</a:t>
            </a:r>
            <a:endParaRPr lang="en-IN" b="1" dirty="0"/>
          </a:p>
          <a:p>
            <a:pPr marL="800100" lvl="1" indent="-342900" fontAlgn="base">
              <a:buFont typeface="+mj-lt"/>
              <a:buAutoNum type="arabicParenR"/>
            </a:pPr>
            <a:r>
              <a:rPr lang="en-IN" b="1" dirty="0"/>
              <a:t>Recursive Multi-step Forecast Strategy</a:t>
            </a:r>
            <a:br>
              <a:rPr lang="en-IN" b="1" dirty="0"/>
            </a:br>
            <a:r>
              <a:rPr lang="en-IN" dirty="0"/>
              <a:t>prediction(t+1) = model(</a:t>
            </a:r>
            <a:r>
              <a:rPr lang="en-IN" dirty="0" err="1"/>
              <a:t>obs</a:t>
            </a:r>
            <a:r>
              <a:rPr lang="en-IN" dirty="0"/>
              <a:t>(t-1), </a:t>
            </a:r>
            <a:r>
              <a:rPr lang="en-IN" dirty="0" err="1"/>
              <a:t>obs</a:t>
            </a:r>
            <a:r>
              <a:rPr lang="en-IN" dirty="0"/>
              <a:t>(t-2), ..., </a:t>
            </a:r>
            <a:r>
              <a:rPr lang="en-IN" dirty="0" err="1"/>
              <a:t>obs</a:t>
            </a:r>
            <a:r>
              <a:rPr lang="en-IN" dirty="0"/>
              <a:t>(t-n))</a:t>
            </a:r>
            <a:br>
              <a:rPr lang="en-IN" dirty="0"/>
            </a:br>
            <a:r>
              <a:rPr lang="en-IN" dirty="0"/>
              <a:t>prediction(t+2) = model(prediction(t+1), </a:t>
            </a:r>
            <a:r>
              <a:rPr lang="en-IN" dirty="0" err="1"/>
              <a:t>obs</a:t>
            </a:r>
            <a:r>
              <a:rPr lang="en-IN" dirty="0"/>
              <a:t>(t-1), ..., </a:t>
            </a:r>
            <a:r>
              <a:rPr lang="en-IN" dirty="0" err="1"/>
              <a:t>obs</a:t>
            </a:r>
            <a:r>
              <a:rPr lang="en-IN" dirty="0"/>
              <a:t>(t-n))</a:t>
            </a:r>
            <a:endParaRPr lang="en-IN" b="1" dirty="0"/>
          </a:p>
          <a:p>
            <a:pPr marL="800100" lvl="1" indent="-342900" fontAlgn="base">
              <a:buFont typeface="+mj-lt"/>
              <a:buAutoNum type="arabicParenR"/>
            </a:pPr>
            <a:r>
              <a:rPr lang="en-IN" b="1" dirty="0"/>
              <a:t>Direct-Recursive Hybrid Multi-step Forecast Strategies</a:t>
            </a:r>
            <a:br>
              <a:rPr lang="en-IN" b="1" dirty="0"/>
            </a:br>
            <a:r>
              <a:rPr lang="en-IN" dirty="0"/>
              <a:t>prediction(t+1) = model1(</a:t>
            </a:r>
            <a:r>
              <a:rPr lang="en-IN" dirty="0" err="1"/>
              <a:t>obs</a:t>
            </a:r>
            <a:r>
              <a:rPr lang="en-IN" dirty="0"/>
              <a:t>(t-1), </a:t>
            </a:r>
            <a:r>
              <a:rPr lang="en-IN" dirty="0" err="1"/>
              <a:t>obs</a:t>
            </a:r>
            <a:r>
              <a:rPr lang="en-IN" dirty="0"/>
              <a:t>(t-2), ..., </a:t>
            </a:r>
            <a:r>
              <a:rPr lang="en-IN" dirty="0" err="1"/>
              <a:t>obs</a:t>
            </a:r>
            <a:r>
              <a:rPr lang="en-IN" dirty="0"/>
              <a:t>(t-n))</a:t>
            </a:r>
            <a:br>
              <a:rPr lang="en-IN" dirty="0"/>
            </a:br>
            <a:r>
              <a:rPr lang="en-IN" dirty="0"/>
              <a:t>prediction(t+2) = model2(prediction(t+1), </a:t>
            </a:r>
            <a:r>
              <a:rPr lang="en-IN" dirty="0" err="1"/>
              <a:t>obs</a:t>
            </a:r>
            <a:r>
              <a:rPr lang="en-IN" dirty="0"/>
              <a:t>(t-1), ..., </a:t>
            </a:r>
            <a:r>
              <a:rPr lang="en-IN" dirty="0" err="1"/>
              <a:t>obs</a:t>
            </a:r>
            <a:r>
              <a:rPr lang="en-IN" dirty="0"/>
              <a:t>(t-n))</a:t>
            </a:r>
            <a:endParaRPr lang="en-IN" b="1" dirty="0"/>
          </a:p>
          <a:p>
            <a:pPr marL="800100" lvl="1" indent="-342900" fontAlgn="base">
              <a:buFont typeface="+mj-lt"/>
              <a:buAutoNum type="arabicParenR"/>
            </a:pPr>
            <a:r>
              <a:rPr lang="en-IN" b="1" dirty="0"/>
              <a:t>Multiple Output Forecast Strategy  </a:t>
            </a:r>
            <a:r>
              <a:rPr lang="en-IN" b="1" dirty="0">
                <a:solidFill>
                  <a:schemeClr val="accent6">
                    <a:lumMod val="50000"/>
                  </a:schemeClr>
                </a:solidFill>
              </a:rPr>
              <a:t>(Strategy Used)</a:t>
            </a:r>
            <a:br>
              <a:rPr lang="en-IN" b="1" dirty="0">
                <a:solidFill>
                  <a:schemeClr val="accent6">
                    <a:lumMod val="50000"/>
                  </a:schemeClr>
                </a:solidFill>
              </a:rPr>
            </a:br>
            <a:r>
              <a:rPr lang="en-IN" dirty="0"/>
              <a:t>prediction(t+1), prediction(t+2) = model(</a:t>
            </a:r>
            <a:r>
              <a:rPr lang="en-IN" dirty="0" err="1"/>
              <a:t>obs</a:t>
            </a:r>
            <a:r>
              <a:rPr lang="en-IN" dirty="0"/>
              <a:t>(t-1), </a:t>
            </a:r>
            <a:r>
              <a:rPr lang="en-IN" dirty="0" err="1"/>
              <a:t>obs</a:t>
            </a:r>
            <a:r>
              <a:rPr lang="en-IN" dirty="0"/>
              <a:t>(t-2), ..., </a:t>
            </a:r>
            <a:r>
              <a:rPr lang="en-IN" dirty="0" err="1"/>
              <a:t>obs</a:t>
            </a:r>
            <a:r>
              <a:rPr lang="en-IN" dirty="0"/>
              <a:t>(t-n))</a:t>
            </a:r>
            <a:endParaRPr lang="en-IN" sz="1800" b="1" dirty="0"/>
          </a:p>
        </p:txBody>
      </p:sp>
      <p:sp>
        <p:nvSpPr>
          <p:cNvPr id="5" name="Content Placeholder 2">
            <a:extLst>
              <a:ext uri="{FF2B5EF4-FFF2-40B4-BE49-F238E27FC236}">
                <a16:creationId xmlns:a16="http://schemas.microsoft.com/office/drawing/2014/main" xmlns="" id="{CF555B57-B0A0-4C9E-88B9-D70F130A9A88}"/>
              </a:ext>
            </a:extLst>
          </p:cNvPr>
          <p:cNvSpPr txBox="1">
            <a:spLocks/>
          </p:cNvSpPr>
          <p:nvPr/>
        </p:nvSpPr>
        <p:spPr>
          <a:xfrm>
            <a:off x="783571" y="2516202"/>
            <a:ext cx="11051843" cy="436547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fontAlgn="base"/>
            <a:r>
              <a:rPr lang="en-IN" dirty="0"/>
              <a:t>Most commonly used strategies for making multi-step forecasts</a:t>
            </a:r>
          </a:p>
          <a:p>
            <a:pPr lvl="1" fontAlgn="base"/>
            <a:endParaRPr lang="en-IN" sz="1800" b="1" dirty="0"/>
          </a:p>
        </p:txBody>
      </p:sp>
    </p:spTree>
    <p:extLst>
      <p:ext uri="{BB962C8B-B14F-4D97-AF65-F5344CB8AC3E}">
        <p14:creationId xmlns:p14="http://schemas.microsoft.com/office/powerpoint/2010/main" val="429447477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E48D3B0-A04E-42C6-AF00-F1E426B1367E}"/>
              </a:ext>
            </a:extLst>
          </p:cNvPr>
          <p:cNvSpPr>
            <a:spLocks noGrp="1"/>
          </p:cNvSpPr>
          <p:nvPr>
            <p:ph type="title"/>
          </p:nvPr>
        </p:nvSpPr>
        <p:spPr/>
        <p:txBody>
          <a:bodyPr/>
          <a:lstStyle/>
          <a:p>
            <a:r>
              <a:rPr lang="en-IN" dirty="0"/>
              <a:t>Data Processing</a:t>
            </a:r>
          </a:p>
        </p:txBody>
      </p:sp>
      <p:sp>
        <p:nvSpPr>
          <p:cNvPr id="3" name="Content Placeholder 2">
            <a:extLst>
              <a:ext uri="{FF2B5EF4-FFF2-40B4-BE49-F238E27FC236}">
                <a16:creationId xmlns:a16="http://schemas.microsoft.com/office/drawing/2014/main" xmlns="" id="{1E07BF20-6C89-4F2F-ADF1-518A08001359}"/>
              </a:ext>
            </a:extLst>
          </p:cNvPr>
          <p:cNvSpPr>
            <a:spLocks noGrp="1"/>
          </p:cNvSpPr>
          <p:nvPr>
            <p:ph idx="1"/>
          </p:nvPr>
        </p:nvSpPr>
        <p:spPr/>
        <p:txBody>
          <a:bodyPr/>
          <a:lstStyle/>
          <a:p>
            <a:pPr lvl="0" fontAlgn="base"/>
            <a:r>
              <a:rPr lang="en-IN" b="1" dirty="0"/>
              <a:t>Stationary</a:t>
            </a:r>
            <a:r>
              <a:rPr lang="en-IN" dirty="0"/>
              <a:t>. The data shows an increasing trend that must be removed by differencing.</a:t>
            </a:r>
          </a:p>
          <a:p>
            <a:pPr marL="0" lvl="0" indent="0" fontAlgn="base">
              <a:buNone/>
            </a:pPr>
            <a:endParaRPr lang="en-IN" dirty="0"/>
          </a:p>
          <a:p>
            <a:pPr marL="0" lvl="0" indent="0" fontAlgn="base">
              <a:buNone/>
            </a:pPr>
            <a:endParaRPr lang="en-IN" dirty="0"/>
          </a:p>
          <a:p>
            <a:pPr marL="0" lvl="0" indent="0" fontAlgn="base">
              <a:buNone/>
            </a:pPr>
            <a:endParaRPr lang="en-IN" dirty="0"/>
          </a:p>
          <a:p>
            <a:pPr marL="0" lvl="0" indent="0" fontAlgn="base">
              <a:buNone/>
            </a:pPr>
            <a:endParaRPr lang="en-IN" dirty="0"/>
          </a:p>
          <a:p>
            <a:pPr marL="0" lvl="0" indent="0" fontAlgn="base">
              <a:buNone/>
            </a:pPr>
            <a:endParaRPr lang="en-IN" dirty="0"/>
          </a:p>
          <a:p>
            <a:pPr lvl="0" fontAlgn="base"/>
            <a:r>
              <a:rPr lang="en-IN" b="1" dirty="0"/>
              <a:t>Scale</a:t>
            </a:r>
            <a:r>
              <a:rPr lang="en-IN" dirty="0"/>
              <a:t>. The scale of the data must be reduced to values between -1 and 1, the activation function of the LSTM units.</a:t>
            </a:r>
          </a:p>
          <a:p>
            <a:endParaRPr lang="en-IN" dirty="0"/>
          </a:p>
        </p:txBody>
      </p:sp>
      <p:graphicFrame>
        <p:nvGraphicFramePr>
          <p:cNvPr id="6" name="Table 5">
            <a:extLst>
              <a:ext uri="{FF2B5EF4-FFF2-40B4-BE49-F238E27FC236}">
                <a16:creationId xmlns:a16="http://schemas.microsoft.com/office/drawing/2014/main" xmlns="" id="{8F12918A-EA36-4AB2-A26D-FCFD9AEA5768}"/>
              </a:ext>
            </a:extLst>
          </p:cNvPr>
          <p:cNvGraphicFramePr>
            <a:graphicFrameLocks noGrp="1"/>
          </p:cNvGraphicFramePr>
          <p:nvPr>
            <p:extLst>
              <p:ext uri="{D42A27DB-BD31-4B8C-83A1-F6EECF244321}">
                <p14:modId xmlns:p14="http://schemas.microsoft.com/office/powerpoint/2010/main" val="1650639557"/>
              </p:ext>
            </p:extLst>
          </p:nvPr>
        </p:nvGraphicFramePr>
        <p:xfrm>
          <a:off x="1581082" y="3240924"/>
          <a:ext cx="3266126" cy="1854200"/>
        </p:xfrm>
        <a:graphic>
          <a:graphicData uri="http://schemas.openxmlformats.org/drawingml/2006/table">
            <a:tbl>
              <a:tblPr firstRow="1" bandRow="1">
                <a:tableStyleId>{5C22544A-7EE6-4342-B048-85BDC9FD1C3A}</a:tableStyleId>
              </a:tblPr>
              <a:tblGrid>
                <a:gridCol w="1633063">
                  <a:extLst>
                    <a:ext uri="{9D8B030D-6E8A-4147-A177-3AD203B41FA5}">
                      <a16:colId xmlns:a16="http://schemas.microsoft.com/office/drawing/2014/main" xmlns="" val="1088707850"/>
                    </a:ext>
                  </a:extLst>
                </a:gridCol>
                <a:gridCol w="1633063">
                  <a:extLst>
                    <a:ext uri="{9D8B030D-6E8A-4147-A177-3AD203B41FA5}">
                      <a16:colId xmlns:a16="http://schemas.microsoft.com/office/drawing/2014/main" xmlns="" val="982085981"/>
                    </a:ext>
                  </a:extLst>
                </a:gridCol>
              </a:tblGrid>
              <a:tr h="370840">
                <a:tc>
                  <a:txBody>
                    <a:bodyPr/>
                    <a:lstStyle/>
                    <a:p>
                      <a:pPr algn="ctr"/>
                      <a:r>
                        <a:rPr lang="en-IN" sz="1400" dirty="0"/>
                        <a:t>Date</a:t>
                      </a:r>
                    </a:p>
                  </a:txBody>
                  <a:tcPr/>
                </a:tc>
                <a:tc>
                  <a:txBody>
                    <a:bodyPr/>
                    <a:lstStyle/>
                    <a:p>
                      <a:pPr algn="ctr"/>
                      <a:r>
                        <a:rPr lang="en-IN" sz="1400" dirty="0"/>
                        <a:t>Beat 111</a:t>
                      </a:r>
                    </a:p>
                  </a:txBody>
                  <a:tcPr/>
                </a:tc>
                <a:extLst>
                  <a:ext uri="{0D108BD9-81ED-4DB2-BD59-A6C34878D82A}">
                    <a16:rowId xmlns:a16="http://schemas.microsoft.com/office/drawing/2014/main" xmlns="" val="3426720052"/>
                  </a:ext>
                </a:extLst>
              </a:tr>
              <a:tr h="370840">
                <a:tc>
                  <a:txBody>
                    <a:bodyPr/>
                    <a:lstStyle/>
                    <a:p>
                      <a:pPr algn="ctr"/>
                      <a:r>
                        <a:rPr lang="en-IN" sz="1400" dirty="0"/>
                        <a:t>01/01/2001</a:t>
                      </a:r>
                    </a:p>
                  </a:txBody>
                  <a:tcPr/>
                </a:tc>
                <a:tc>
                  <a:txBody>
                    <a:bodyPr/>
                    <a:lstStyle/>
                    <a:p>
                      <a:pPr algn="ctr"/>
                      <a:r>
                        <a:rPr lang="en-IN" sz="1400" dirty="0"/>
                        <a:t>5</a:t>
                      </a:r>
                    </a:p>
                  </a:txBody>
                  <a:tcPr/>
                </a:tc>
                <a:extLst>
                  <a:ext uri="{0D108BD9-81ED-4DB2-BD59-A6C34878D82A}">
                    <a16:rowId xmlns:a16="http://schemas.microsoft.com/office/drawing/2014/main" xmlns="" val="539243329"/>
                  </a:ext>
                </a:extLst>
              </a:tr>
              <a:tr h="370840">
                <a:tc>
                  <a:txBody>
                    <a:bodyPr/>
                    <a:lstStyle/>
                    <a:p>
                      <a:pPr algn="ctr"/>
                      <a:r>
                        <a:rPr lang="en-IN" sz="1400" dirty="0"/>
                        <a:t>02/01/2001</a:t>
                      </a:r>
                    </a:p>
                  </a:txBody>
                  <a:tcPr/>
                </a:tc>
                <a:tc>
                  <a:txBody>
                    <a:bodyPr/>
                    <a:lstStyle/>
                    <a:p>
                      <a:pPr algn="ctr"/>
                      <a:r>
                        <a:rPr lang="en-IN" sz="1400" dirty="0"/>
                        <a:t>7</a:t>
                      </a:r>
                    </a:p>
                  </a:txBody>
                  <a:tcPr/>
                </a:tc>
                <a:extLst>
                  <a:ext uri="{0D108BD9-81ED-4DB2-BD59-A6C34878D82A}">
                    <a16:rowId xmlns:a16="http://schemas.microsoft.com/office/drawing/2014/main" xmlns="" val="2321259317"/>
                  </a:ext>
                </a:extLst>
              </a:tr>
              <a:tr h="370840">
                <a:tc>
                  <a:txBody>
                    <a:bodyPr/>
                    <a:lstStyle/>
                    <a:p>
                      <a:pPr algn="ctr"/>
                      <a:r>
                        <a:rPr lang="en-IN" sz="1400" dirty="0"/>
                        <a:t>03/01/2001</a:t>
                      </a:r>
                    </a:p>
                  </a:txBody>
                  <a:tcPr/>
                </a:tc>
                <a:tc>
                  <a:txBody>
                    <a:bodyPr/>
                    <a:lstStyle/>
                    <a:p>
                      <a:pPr algn="ctr"/>
                      <a:r>
                        <a:rPr lang="en-IN" sz="1400" dirty="0"/>
                        <a:t>8</a:t>
                      </a:r>
                    </a:p>
                  </a:txBody>
                  <a:tcPr/>
                </a:tc>
                <a:extLst>
                  <a:ext uri="{0D108BD9-81ED-4DB2-BD59-A6C34878D82A}">
                    <a16:rowId xmlns:a16="http://schemas.microsoft.com/office/drawing/2014/main" xmlns="" val="3464065063"/>
                  </a:ext>
                </a:extLst>
              </a:tr>
              <a:tr h="370840">
                <a:tc>
                  <a:txBody>
                    <a:bodyPr/>
                    <a:lstStyle/>
                    <a:p>
                      <a:pPr algn="ctr"/>
                      <a:r>
                        <a:rPr lang="en-IN" sz="1400" dirty="0"/>
                        <a:t>04/01/2001</a:t>
                      </a:r>
                    </a:p>
                  </a:txBody>
                  <a:tcPr/>
                </a:tc>
                <a:tc>
                  <a:txBody>
                    <a:bodyPr/>
                    <a:lstStyle/>
                    <a:p>
                      <a:pPr algn="ctr"/>
                      <a:r>
                        <a:rPr lang="en-IN" sz="1400" dirty="0"/>
                        <a:t>11</a:t>
                      </a:r>
                    </a:p>
                  </a:txBody>
                  <a:tcPr/>
                </a:tc>
                <a:extLst>
                  <a:ext uri="{0D108BD9-81ED-4DB2-BD59-A6C34878D82A}">
                    <a16:rowId xmlns:a16="http://schemas.microsoft.com/office/drawing/2014/main" xmlns="" val="3123442810"/>
                  </a:ext>
                </a:extLst>
              </a:tr>
            </a:tbl>
          </a:graphicData>
        </a:graphic>
      </p:graphicFrame>
      <p:graphicFrame>
        <p:nvGraphicFramePr>
          <p:cNvPr id="7" name="Table 6">
            <a:extLst>
              <a:ext uri="{FF2B5EF4-FFF2-40B4-BE49-F238E27FC236}">
                <a16:creationId xmlns:a16="http://schemas.microsoft.com/office/drawing/2014/main" xmlns="" id="{118C7D6F-9684-4637-9BC4-23A786B45487}"/>
              </a:ext>
            </a:extLst>
          </p:cNvPr>
          <p:cNvGraphicFramePr>
            <a:graphicFrameLocks noGrp="1"/>
          </p:cNvGraphicFramePr>
          <p:nvPr>
            <p:extLst>
              <p:ext uri="{D42A27DB-BD31-4B8C-83A1-F6EECF244321}">
                <p14:modId xmlns:p14="http://schemas.microsoft.com/office/powerpoint/2010/main" val="598063980"/>
              </p:ext>
            </p:extLst>
          </p:nvPr>
        </p:nvGraphicFramePr>
        <p:xfrm>
          <a:off x="6096000" y="3240924"/>
          <a:ext cx="1449031" cy="1483360"/>
        </p:xfrm>
        <a:graphic>
          <a:graphicData uri="http://schemas.openxmlformats.org/drawingml/2006/table">
            <a:tbl>
              <a:tblPr firstRow="1" bandRow="1">
                <a:tableStyleId>{5C22544A-7EE6-4342-B048-85BDC9FD1C3A}</a:tableStyleId>
              </a:tblPr>
              <a:tblGrid>
                <a:gridCol w="1449031">
                  <a:extLst>
                    <a:ext uri="{9D8B030D-6E8A-4147-A177-3AD203B41FA5}">
                      <a16:colId xmlns:a16="http://schemas.microsoft.com/office/drawing/2014/main" xmlns="" val="1393623622"/>
                    </a:ext>
                  </a:extLst>
                </a:gridCol>
              </a:tblGrid>
              <a:tr h="370840">
                <a:tc>
                  <a:txBody>
                    <a:bodyPr/>
                    <a:lstStyle/>
                    <a:p>
                      <a:pPr algn="ctr"/>
                      <a:r>
                        <a:rPr lang="en-IN" sz="1400" dirty="0">
                          <a:latin typeface="+mn-lt"/>
                        </a:rPr>
                        <a:t>Difference</a:t>
                      </a:r>
                    </a:p>
                  </a:txBody>
                  <a:tcPr/>
                </a:tc>
                <a:extLst>
                  <a:ext uri="{0D108BD9-81ED-4DB2-BD59-A6C34878D82A}">
                    <a16:rowId xmlns:a16="http://schemas.microsoft.com/office/drawing/2014/main" xmlns="" val="4250132454"/>
                  </a:ext>
                </a:extLst>
              </a:tr>
              <a:tr h="370840">
                <a:tc>
                  <a:txBody>
                    <a:bodyPr/>
                    <a:lstStyle/>
                    <a:p>
                      <a:pPr algn="ctr"/>
                      <a:r>
                        <a:rPr lang="en-IN" sz="1400" b="0" dirty="0">
                          <a:latin typeface="+mn-lt"/>
                        </a:rPr>
                        <a:t>2</a:t>
                      </a:r>
                    </a:p>
                  </a:txBody>
                  <a:tcPr/>
                </a:tc>
                <a:extLst>
                  <a:ext uri="{0D108BD9-81ED-4DB2-BD59-A6C34878D82A}">
                    <a16:rowId xmlns:a16="http://schemas.microsoft.com/office/drawing/2014/main" xmlns="" val="1651849671"/>
                  </a:ext>
                </a:extLst>
              </a:tr>
              <a:tr h="370840">
                <a:tc>
                  <a:txBody>
                    <a:bodyPr/>
                    <a:lstStyle/>
                    <a:p>
                      <a:pPr algn="ctr"/>
                      <a:r>
                        <a:rPr lang="en-IN" sz="1400" b="0" dirty="0">
                          <a:latin typeface="+mn-lt"/>
                        </a:rPr>
                        <a:t>1</a:t>
                      </a:r>
                    </a:p>
                  </a:txBody>
                  <a:tcPr/>
                </a:tc>
                <a:extLst>
                  <a:ext uri="{0D108BD9-81ED-4DB2-BD59-A6C34878D82A}">
                    <a16:rowId xmlns:a16="http://schemas.microsoft.com/office/drawing/2014/main" xmlns="" val="4171823233"/>
                  </a:ext>
                </a:extLst>
              </a:tr>
              <a:tr h="370840">
                <a:tc>
                  <a:txBody>
                    <a:bodyPr/>
                    <a:lstStyle/>
                    <a:p>
                      <a:pPr algn="ctr"/>
                      <a:r>
                        <a:rPr lang="en-IN" sz="1400" b="0" dirty="0">
                          <a:latin typeface="+mn-lt"/>
                        </a:rPr>
                        <a:t>3</a:t>
                      </a:r>
                    </a:p>
                  </a:txBody>
                  <a:tcPr/>
                </a:tc>
                <a:extLst>
                  <a:ext uri="{0D108BD9-81ED-4DB2-BD59-A6C34878D82A}">
                    <a16:rowId xmlns:a16="http://schemas.microsoft.com/office/drawing/2014/main" xmlns="" val="2458465791"/>
                  </a:ext>
                </a:extLst>
              </a:tr>
            </a:tbl>
          </a:graphicData>
        </a:graphic>
      </p:graphicFrame>
      <p:sp>
        <p:nvSpPr>
          <p:cNvPr id="8" name="Arrow: Notched Right 7">
            <a:extLst>
              <a:ext uri="{FF2B5EF4-FFF2-40B4-BE49-F238E27FC236}">
                <a16:creationId xmlns:a16="http://schemas.microsoft.com/office/drawing/2014/main" xmlns="" id="{07E785B3-8752-4774-80BC-564C917C112E}"/>
              </a:ext>
            </a:extLst>
          </p:cNvPr>
          <p:cNvSpPr/>
          <p:nvPr/>
        </p:nvSpPr>
        <p:spPr>
          <a:xfrm>
            <a:off x="5051394" y="3746377"/>
            <a:ext cx="949911" cy="665825"/>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90602368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AF1424AE-136B-4755-B40B-89E36C07F388}"/>
              </a:ext>
            </a:extLst>
          </p:cNvPr>
          <p:cNvSpPr txBox="1"/>
          <p:nvPr/>
        </p:nvSpPr>
        <p:spPr>
          <a:xfrm>
            <a:off x="790113" y="545977"/>
            <a:ext cx="9286042" cy="523220"/>
          </a:xfrm>
          <a:prstGeom prst="rect">
            <a:avLst/>
          </a:prstGeom>
          <a:noFill/>
        </p:spPr>
        <p:txBody>
          <a:bodyPr wrap="square" rtlCol="0">
            <a:spAutoFit/>
          </a:bodyPr>
          <a:lstStyle/>
          <a:p>
            <a:r>
              <a:rPr lang="en-IN" sz="2800" b="1" dirty="0"/>
              <a:t>Supervised Learning Problem</a:t>
            </a:r>
          </a:p>
        </p:txBody>
      </p:sp>
      <p:sp>
        <p:nvSpPr>
          <p:cNvPr id="4" name="Content Placeholder 2">
            <a:extLst>
              <a:ext uri="{FF2B5EF4-FFF2-40B4-BE49-F238E27FC236}">
                <a16:creationId xmlns:a16="http://schemas.microsoft.com/office/drawing/2014/main" xmlns="" id="{CDD179BD-00AC-4BAE-9FED-F3A5928C89B3}"/>
              </a:ext>
            </a:extLst>
          </p:cNvPr>
          <p:cNvSpPr txBox="1">
            <a:spLocks/>
          </p:cNvSpPr>
          <p:nvPr/>
        </p:nvSpPr>
        <p:spPr>
          <a:xfrm>
            <a:off x="790113" y="1702655"/>
            <a:ext cx="9161755" cy="3854767"/>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IN" dirty="0"/>
              <a:t>Transform the data from a series into a supervised learning problem</a:t>
            </a:r>
          </a:p>
          <a:p>
            <a:r>
              <a:rPr lang="en-IN" dirty="0"/>
              <a:t>Make a next two days forecast based on previous crime counts for the last 2 years</a:t>
            </a:r>
          </a:p>
          <a:p>
            <a:r>
              <a:rPr lang="en-IN" dirty="0"/>
              <a:t>Historical observations (t-1, t-2, … t-n) </a:t>
            </a:r>
          </a:p>
          <a:p>
            <a:r>
              <a:rPr lang="en-IN" dirty="0"/>
              <a:t>forecast t, t+1</a:t>
            </a:r>
          </a:p>
          <a:p>
            <a:r>
              <a:rPr lang="en-IN" dirty="0" err="1"/>
              <a:t>n_lags</a:t>
            </a:r>
            <a:r>
              <a:rPr lang="en-IN" dirty="0"/>
              <a:t> = 365*2 = 730                           (Last 730 observations)</a:t>
            </a:r>
          </a:p>
          <a:p>
            <a:r>
              <a:rPr lang="en-IN" dirty="0" err="1"/>
              <a:t>n_seq</a:t>
            </a:r>
            <a:r>
              <a:rPr lang="en-IN" dirty="0"/>
              <a:t> = 2				                 (Forecasting 2 observation)</a:t>
            </a:r>
          </a:p>
          <a:p>
            <a:r>
              <a:rPr lang="en-IN" dirty="0" err="1"/>
              <a:t>n_test</a:t>
            </a:r>
            <a:r>
              <a:rPr lang="en-IN" dirty="0"/>
              <a:t> = 10                                           (No. of test observation)</a:t>
            </a:r>
          </a:p>
          <a:p>
            <a:pPr marL="0" indent="0">
              <a:buNone/>
            </a:pPr>
            <a:endParaRPr lang="en-IN" dirty="0"/>
          </a:p>
        </p:txBody>
      </p:sp>
    </p:spTree>
    <p:extLst>
      <p:ext uri="{BB962C8B-B14F-4D97-AF65-F5344CB8AC3E}">
        <p14:creationId xmlns:p14="http://schemas.microsoft.com/office/powerpoint/2010/main" val="48198236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3873993-FF45-409B-BC0A-4319AA7C1C0B}"/>
              </a:ext>
            </a:extLst>
          </p:cNvPr>
          <p:cNvSpPr>
            <a:spLocks noGrp="1"/>
          </p:cNvSpPr>
          <p:nvPr>
            <p:ph type="title"/>
          </p:nvPr>
        </p:nvSpPr>
        <p:spPr/>
        <p:txBody>
          <a:bodyPr/>
          <a:lstStyle/>
          <a:p>
            <a:r>
              <a:rPr lang="en-IN" dirty="0"/>
              <a:t>LSTM Neural Network</a:t>
            </a:r>
          </a:p>
        </p:txBody>
      </p:sp>
      <p:sp>
        <p:nvSpPr>
          <p:cNvPr id="3" name="Content Placeholder 2">
            <a:extLst>
              <a:ext uri="{FF2B5EF4-FFF2-40B4-BE49-F238E27FC236}">
                <a16:creationId xmlns:a16="http://schemas.microsoft.com/office/drawing/2014/main" xmlns="" id="{40DBD0FC-1D06-4961-AA07-EEA6BA9A4CC4}"/>
              </a:ext>
            </a:extLst>
          </p:cNvPr>
          <p:cNvSpPr>
            <a:spLocks noGrp="1"/>
          </p:cNvSpPr>
          <p:nvPr>
            <p:ph idx="1"/>
          </p:nvPr>
        </p:nvSpPr>
        <p:spPr>
          <a:xfrm>
            <a:off x="1154954" y="2834319"/>
            <a:ext cx="8825659" cy="3416300"/>
          </a:xfrm>
        </p:spPr>
        <p:txBody>
          <a:bodyPr>
            <a:normAutofit lnSpcReduction="10000"/>
          </a:bodyPr>
          <a:lstStyle/>
          <a:p>
            <a:r>
              <a:rPr lang="en-IN" dirty="0"/>
              <a:t>Long Short-Term Memory (LSTM) networks</a:t>
            </a:r>
          </a:p>
          <a:p>
            <a:r>
              <a:rPr lang="en-IN" dirty="0"/>
              <a:t>An extension for recurrent neural networks</a:t>
            </a:r>
          </a:p>
          <a:p>
            <a:r>
              <a:rPr lang="en-IN" dirty="0"/>
              <a:t>Remember their inputs over a long period of time</a:t>
            </a:r>
          </a:p>
          <a:p>
            <a:r>
              <a:rPr lang="en-IN" dirty="0"/>
              <a:t>In an LSTM, three gates: input, forget and output gate</a:t>
            </a:r>
            <a:endParaRPr lang="en-IN" b="1" dirty="0"/>
          </a:p>
          <a:p>
            <a:r>
              <a:rPr lang="en-IN" b="1" dirty="0"/>
              <a:t>Input Layer      : </a:t>
            </a:r>
            <a:r>
              <a:rPr lang="en-IN" dirty="0"/>
              <a:t> LSTM  layer (30 neurons, dropout = 0.2, stateful = True)</a:t>
            </a:r>
          </a:p>
          <a:p>
            <a:r>
              <a:rPr lang="en-IN" b="1" dirty="0"/>
              <a:t>Hidden Layer  :  </a:t>
            </a:r>
            <a:r>
              <a:rPr lang="en-IN" dirty="0"/>
              <a:t>LSTM layer unit with (60 neurons, stateful = True) </a:t>
            </a:r>
          </a:p>
          <a:p>
            <a:r>
              <a:rPr lang="en-IN" b="1" dirty="0"/>
              <a:t>Output layer   :</a:t>
            </a:r>
            <a:r>
              <a:rPr lang="en-IN" dirty="0"/>
              <a:t>  Dense layer with linear activation and 2 output values</a:t>
            </a:r>
            <a:endParaRPr lang="en-IN" b="1" dirty="0"/>
          </a:p>
          <a:p>
            <a:r>
              <a:rPr lang="en-IN" dirty="0"/>
              <a:t>Epochs = 50</a:t>
            </a:r>
          </a:p>
          <a:p>
            <a:r>
              <a:rPr lang="en-IN" dirty="0"/>
              <a:t>Batch size = 1</a:t>
            </a:r>
          </a:p>
        </p:txBody>
      </p:sp>
    </p:spTree>
    <p:extLst>
      <p:ext uri="{BB962C8B-B14F-4D97-AF65-F5344CB8AC3E}">
        <p14:creationId xmlns:p14="http://schemas.microsoft.com/office/powerpoint/2010/main" val="168170547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4ED59FCC-6428-4A19-B648-CFC8EDB1447E}"/>
              </a:ext>
            </a:extLst>
          </p:cNvPr>
          <p:cNvPicPr>
            <a:picLocks noChangeAspect="1"/>
          </p:cNvPicPr>
          <p:nvPr/>
        </p:nvPicPr>
        <p:blipFill>
          <a:blip r:embed="rId2"/>
          <a:stretch>
            <a:fillRect/>
          </a:stretch>
        </p:blipFill>
        <p:spPr>
          <a:xfrm>
            <a:off x="565209" y="442174"/>
            <a:ext cx="5166808" cy="2760974"/>
          </a:xfrm>
          <a:prstGeom prst="rect">
            <a:avLst/>
          </a:prstGeom>
        </p:spPr>
      </p:pic>
      <p:pic>
        <p:nvPicPr>
          <p:cNvPr id="5" name="Picture 4">
            <a:extLst>
              <a:ext uri="{FF2B5EF4-FFF2-40B4-BE49-F238E27FC236}">
                <a16:creationId xmlns:a16="http://schemas.microsoft.com/office/drawing/2014/main" xmlns="" id="{EBA52C37-5D6C-414F-ACD1-17A9985339C7}"/>
              </a:ext>
            </a:extLst>
          </p:cNvPr>
          <p:cNvPicPr>
            <a:picLocks noChangeAspect="1"/>
          </p:cNvPicPr>
          <p:nvPr/>
        </p:nvPicPr>
        <p:blipFill rotWithShape="1">
          <a:blip r:embed="rId3"/>
          <a:srcRect r="48971"/>
          <a:stretch/>
        </p:blipFill>
        <p:spPr>
          <a:xfrm>
            <a:off x="565209" y="3654853"/>
            <a:ext cx="5080079" cy="2044611"/>
          </a:xfrm>
          <a:prstGeom prst="rect">
            <a:avLst/>
          </a:prstGeom>
        </p:spPr>
      </p:pic>
      <p:pic>
        <p:nvPicPr>
          <p:cNvPr id="7" name="Picture 6">
            <a:extLst>
              <a:ext uri="{FF2B5EF4-FFF2-40B4-BE49-F238E27FC236}">
                <a16:creationId xmlns:a16="http://schemas.microsoft.com/office/drawing/2014/main" xmlns="" id="{B3095D2E-9A7E-4FE9-983A-14474FB09D65}"/>
              </a:ext>
            </a:extLst>
          </p:cNvPr>
          <p:cNvPicPr>
            <a:picLocks noChangeAspect="1"/>
          </p:cNvPicPr>
          <p:nvPr/>
        </p:nvPicPr>
        <p:blipFill>
          <a:blip r:embed="rId4"/>
          <a:stretch>
            <a:fillRect/>
          </a:stretch>
        </p:blipFill>
        <p:spPr>
          <a:xfrm>
            <a:off x="6096000" y="219003"/>
            <a:ext cx="6060965" cy="2827265"/>
          </a:xfrm>
          <a:prstGeom prst="rect">
            <a:avLst/>
          </a:prstGeom>
        </p:spPr>
      </p:pic>
      <p:pic>
        <p:nvPicPr>
          <p:cNvPr id="9" name="Picture 8">
            <a:extLst>
              <a:ext uri="{FF2B5EF4-FFF2-40B4-BE49-F238E27FC236}">
                <a16:creationId xmlns:a16="http://schemas.microsoft.com/office/drawing/2014/main" xmlns="" id="{241DA231-8A38-4B24-BD70-52CB83BA68C7}"/>
              </a:ext>
            </a:extLst>
          </p:cNvPr>
          <p:cNvPicPr>
            <a:picLocks noChangeAspect="1"/>
          </p:cNvPicPr>
          <p:nvPr/>
        </p:nvPicPr>
        <p:blipFill>
          <a:blip r:embed="rId5"/>
          <a:stretch>
            <a:fillRect/>
          </a:stretch>
        </p:blipFill>
        <p:spPr>
          <a:xfrm>
            <a:off x="6096000" y="3386831"/>
            <a:ext cx="6012701" cy="2850127"/>
          </a:xfrm>
          <a:prstGeom prst="rect">
            <a:avLst/>
          </a:prstGeom>
        </p:spPr>
      </p:pic>
    </p:spTree>
    <p:extLst>
      <p:ext uri="{BB962C8B-B14F-4D97-AF65-F5344CB8AC3E}">
        <p14:creationId xmlns:p14="http://schemas.microsoft.com/office/powerpoint/2010/main" val="10626750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Aim</a:t>
            </a:r>
          </a:p>
        </p:txBody>
      </p:sp>
      <p:sp>
        <p:nvSpPr>
          <p:cNvPr id="3" name="Content Placeholder 2"/>
          <p:cNvSpPr>
            <a:spLocks noGrp="1"/>
          </p:cNvSpPr>
          <p:nvPr>
            <p:ph idx="1"/>
          </p:nvPr>
        </p:nvSpPr>
        <p:spPr/>
        <p:txBody>
          <a:bodyPr/>
          <a:lstStyle/>
          <a:p>
            <a:pPr marL="285750" indent="-285750">
              <a:lnSpc>
                <a:spcPct val="150000"/>
              </a:lnSpc>
              <a:spcAft>
                <a:spcPts val="300"/>
              </a:spcAft>
              <a:buClr>
                <a:schemeClr val="accent1"/>
              </a:buClr>
              <a:buFont typeface="Century Gothic" panose="020B0502020202020204" pitchFamily="34" charset="0"/>
              <a:buChar char="►"/>
            </a:pPr>
            <a:r>
              <a:rPr lang="en-IN" dirty="0" smtClean="0"/>
              <a:t>The aim of this study</a:t>
            </a:r>
            <a:r>
              <a:rPr lang="en-IN" dirty="0" smtClean="0">
                <a:solidFill>
                  <a:schemeClr val="accent2">
                    <a:lumMod val="75000"/>
                  </a:schemeClr>
                </a:solidFill>
              </a:rPr>
              <a:t> </a:t>
            </a:r>
            <a:r>
              <a:rPr lang="en-IN" dirty="0">
                <a:solidFill>
                  <a:schemeClr val="accent2">
                    <a:lumMod val="75000"/>
                  </a:schemeClr>
                </a:solidFill>
              </a:rPr>
              <a:t>is to develop a method </a:t>
            </a:r>
            <a:r>
              <a:rPr lang="en-IN" dirty="0"/>
              <a:t>to </a:t>
            </a:r>
            <a:r>
              <a:rPr lang="en-IN" dirty="0" smtClean="0"/>
              <a:t>handle </a:t>
            </a:r>
            <a:r>
              <a:rPr lang="en-IN" dirty="0"/>
              <a:t>large dataset and develop a model that can </a:t>
            </a:r>
            <a:r>
              <a:rPr lang="en-IN" dirty="0" smtClean="0">
                <a:solidFill>
                  <a:schemeClr val="accent2">
                    <a:lumMod val="75000"/>
                  </a:schemeClr>
                </a:solidFill>
              </a:rPr>
              <a:t>predict  crimes arrests and forecast crim</a:t>
            </a:r>
            <a:r>
              <a:rPr lang="en-IN" dirty="0" smtClean="0">
                <a:solidFill>
                  <a:schemeClr val="accent2">
                    <a:lumMod val="75000"/>
                  </a:schemeClr>
                </a:solidFill>
              </a:rPr>
              <a:t>e counts.</a:t>
            </a:r>
            <a:endParaRPr lang="en-IN" dirty="0" smtClean="0">
              <a:solidFill>
                <a:schemeClr val="accent2">
                  <a:lumMod val="75000"/>
                </a:schemeClr>
              </a:solidFill>
            </a:endParaRPr>
          </a:p>
          <a:p>
            <a:pPr marL="285750" indent="-285750">
              <a:lnSpc>
                <a:spcPct val="150000"/>
              </a:lnSpc>
              <a:spcAft>
                <a:spcPts val="300"/>
              </a:spcAft>
              <a:buClr>
                <a:schemeClr val="accent1"/>
              </a:buClr>
              <a:buFont typeface="Century Gothic" panose="020B0502020202020204" pitchFamily="34" charset="0"/>
              <a:buChar char="►"/>
            </a:pPr>
            <a:r>
              <a:rPr lang="en-US" dirty="0"/>
              <a:t> </a:t>
            </a:r>
            <a:r>
              <a:rPr lang="en-IN" dirty="0"/>
              <a:t>Risk at a location </a:t>
            </a:r>
            <a:r>
              <a:rPr lang="en-IN" dirty="0">
                <a:solidFill>
                  <a:schemeClr val="accent2">
                    <a:lumMod val="75000"/>
                  </a:schemeClr>
                </a:solidFill>
              </a:rPr>
              <a:t>changes over time</a:t>
            </a:r>
            <a:r>
              <a:rPr lang="en-IN" dirty="0"/>
              <a:t>. So, we need to take care of selecting model which will be adaptive to those changing environments. </a:t>
            </a:r>
          </a:p>
          <a:p>
            <a:pPr marL="0" indent="0">
              <a:lnSpc>
                <a:spcPct val="150000"/>
              </a:lnSpc>
              <a:spcAft>
                <a:spcPts val="300"/>
              </a:spcAft>
              <a:buClr>
                <a:schemeClr val="accent1"/>
              </a:buClr>
              <a:buNone/>
            </a:pPr>
            <a:endParaRPr lang="en-US" dirty="0">
              <a:solidFill>
                <a:schemeClr val="accent2">
                  <a:lumMod val="75000"/>
                </a:schemeClr>
              </a:solidFill>
            </a:endParaRPr>
          </a:p>
          <a:p>
            <a:pPr marL="0" indent="0">
              <a:buClr>
                <a:schemeClr val="accent1"/>
              </a:buClr>
              <a:buNone/>
            </a:pPr>
            <a:endParaRPr lang="en-US" dirty="0"/>
          </a:p>
        </p:txBody>
      </p:sp>
    </p:spTree>
    <p:extLst>
      <p:ext uri="{BB962C8B-B14F-4D97-AF65-F5344CB8AC3E}">
        <p14:creationId xmlns:p14="http://schemas.microsoft.com/office/powerpoint/2010/main" val="21742191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394CE4D-6824-45A2-BE22-8202A521B7FE}"/>
              </a:ext>
            </a:extLst>
          </p:cNvPr>
          <p:cNvSpPr>
            <a:spLocks noGrp="1"/>
          </p:cNvSpPr>
          <p:nvPr>
            <p:ph type="title"/>
          </p:nvPr>
        </p:nvSpPr>
        <p:spPr>
          <a:xfrm>
            <a:off x="719948" y="838200"/>
            <a:ext cx="8761413" cy="706964"/>
          </a:xfrm>
        </p:spPr>
        <p:txBody>
          <a:bodyPr/>
          <a:lstStyle/>
          <a:p>
            <a:r>
              <a:rPr lang="en-US" dirty="0"/>
              <a:t>Literature Review</a:t>
            </a:r>
          </a:p>
        </p:txBody>
      </p:sp>
      <p:sp>
        <p:nvSpPr>
          <p:cNvPr id="4" name="Content Placeholder 3">
            <a:extLst>
              <a:ext uri="{FF2B5EF4-FFF2-40B4-BE49-F238E27FC236}">
                <a16:creationId xmlns="" xmlns:a16="http://schemas.microsoft.com/office/drawing/2014/main" id="{FD1F5AE3-F5AB-42A7-8478-74A71C3AE469}"/>
              </a:ext>
            </a:extLst>
          </p:cNvPr>
          <p:cNvSpPr>
            <a:spLocks noGrp="1"/>
          </p:cNvSpPr>
          <p:nvPr>
            <p:ph idx="1"/>
          </p:nvPr>
        </p:nvSpPr>
        <p:spPr>
          <a:xfrm>
            <a:off x="462040" y="2256511"/>
            <a:ext cx="10980821" cy="4601489"/>
          </a:xfrm>
        </p:spPr>
        <p:txBody>
          <a:bodyPr>
            <a:normAutofit/>
          </a:bodyPr>
          <a:lstStyle/>
          <a:p>
            <a:pPr marL="0" indent="0" algn="ctr">
              <a:buNone/>
            </a:pPr>
            <a:r>
              <a:rPr lang="en-US" sz="2500" b="1" dirty="0"/>
              <a:t>Paper :- Detecting and Mapping Crime Hot Spots Based on Improved Attribute Oriented Induce Clustering</a:t>
            </a:r>
          </a:p>
          <a:p>
            <a:pPr lvl="1"/>
            <a:r>
              <a:rPr lang="en-US" sz="1800" dirty="0"/>
              <a:t>The original data include crime events such as event time, event class, event spatial information and event object.</a:t>
            </a:r>
          </a:p>
          <a:p>
            <a:pPr lvl="1"/>
            <a:r>
              <a:rPr lang="en-US" sz="1800" dirty="0"/>
              <a:t>A taxonomy for the event object is created as per place, time, type of case.</a:t>
            </a:r>
          </a:p>
          <a:p>
            <a:pPr lvl="1"/>
            <a:r>
              <a:rPr lang="en-US" sz="1800" dirty="0"/>
              <a:t>Algorithm: </a:t>
            </a:r>
          </a:p>
          <a:p>
            <a:pPr lvl="2"/>
            <a:r>
              <a:rPr lang="en-US" sz="1800" dirty="0"/>
              <a:t>No. of events &gt; threshold, save this events as hotspots directly</a:t>
            </a:r>
          </a:p>
          <a:p>
            <a:pPr lvl="2"/>
            <a:r>
              <a:rPr lang="en-US" sz="1800" dirty="0"/>
              <a:t>After one generalization if the event on the attribute &gt; threshold then keep on generalizing the attributes until no. of events on the attributes &lt; threshold</a:t>
            </a:r>
          </a:p>
          <a:p>
            <a:pPr lvl="2">
              <a:buFont typeface="Century Gothic" panose="020B0502020202020204" pitchFamily="34" charset="0"/>
              <a:buChar char="►"/>
            </a:pPr>
            <a:r>
              <a:rPr lang="en-US" sz="1800" dirty="0"/>
              <a:t>Then attribute with the greatest same value is selected.</a:t>
            </a:r>
          </a:p>
          <a:p>
            <a:pPr lvl="2">
              <a:buFont typeface="Century Gothic" panose="020B0502020202020204" pitchFamily="34" charset="0"/>
              <a:buChar char="►"/>
            </a:pPr>
            <a:r>
              <a:rPr lang="en-US" sz="1800" dirty="0"/>
              <a:t>to avoid generalizing excessively, generalization of all the attributes must be cancelled once a hot spot is produced. </a:t>
            </a:r>
          </a:p>
          <a:p>
            <a:pPr lvl="1"/>
            <a:endParaRPr lang="en-US" dirty="0"/>
          </a:p>
          <a:p>
            <a:pPr lvl="2"/>
            <a:endParaRPr lang="en-US" dirty="0"/>
          </a:p>
        </p:txBody>
      </p:sp>
    </p:spTree>
    <p:extLst>
      <p:ext uri="{BB962C8B-B14F-4D97-AF65-F5344CB8AC3E}">
        <p14:creationId xmlns:p14="http://schemas.microsoft.com/office/powerpoint/2010/main" val="487178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C4F6EF5F-BD8D-46E2-852D-5AF0295F0EBF}"/>
              </a:ext>
            </a:extLst>
          </p:cNvPr>
          <p:cNvPicPr/>
          <p:nvPr/>
        </p:nvPicPr>
        <p:blipFill>
          <a:blip r:embed="rId2">
            <a:extLst>
              <a:ext uri="{28A0092B-C50C-407E-A947-70E740481C1C}">
                <a14:useLocalDpi xmlns:a14="http://schemas.microsoft.com/office/drawing/2010/main" val="0"/>
              </a:ext>
            </a:extLst>
          </a:blip>
          <a:srcRect l="3349" r="6017" b="11194"/>
          <a:stretch>
            <a:fillRect/>
          </a:stretch>
        </p:blipFill>
        <p:spPr>
          <a:xfrm>
            <a:off x="6613549" y="1266848"/>
            <a:ext cx="4326255" cy="4594690"/>
          </a:xfrm>
          <a:prstGeom prst="rect">
            <a:avLst/>
          </a:prstGeom>
          <a:noFill/>
          <a:ln>
            <a:noFill/>
          </a:ln>
        </p:spPr>
      </p:pic>
      <p:sp>
        <p:nvSpPr>
          <p:cNvPr id="5" name="TextBox 4">
            <a:extLst>
              <a:ext uri="{FF2B5EF4-FFF2-40B4-BE49-F238E27FC236}">
                <a16:creationId xmlns="" xmlns:a16="http://schemas.microsoft.com/office/drawing/2014/main" id="{A2732B35-BCC8-4430-8537-1B302A18EC1B}"/>
              </a:ext>
            </a:extLst>
          </p:cNvPr>
          <p:cNvSpPr txBox="1"/>
          <p:nvPr/>
        </p:nvSpPr>
        <p:spPr>
          <a:xfrm>
            <a:off x="500185" y="1902199"/>
            <a:ext cx="5595815" cy="3924151"/>
          </a:xfrm>
          <a:prstGeom prst="rect">
            <a:avLst/>
          </a:prstGeom>
          <a:noFill/>
        </p:spPr>
        <p:txBody>
          <a:bodyPr wrap="square" rtlCol="0">
            <a:spAutoFit/>
          </a:bodyPr>
          <a:lstStyle/>
          <a:p>
            <a:pPr marL="285750" indent="-285750" algn="just">
              <a:buClr>
                <a:schemeClr val="accent1"/>
              </a:buClr>
              <a:buFont typeface="Century Gothic" panose="020B0502020202020204" pitchFamily="34" charset="0"/>
              <a:buChar char="►"/>
            </a:pPr>
            <a:r>
              <a:rPr lang="en-US" dirty="0"/>
              <a:t>Crime place hot spots: in the results of the test, there are a lot of events concentrating on {RAILWAY STATION, FRAUD, ANY-DAY-OF-WEEK, ANY- DAY-OF-YEAR}, {SUBWAY STATION, THEFT, WORKDAY, ANY-DAY-OF-YEAR}, {SERVICES SITE, THEFT, WEEKEND, HOLIDAYS} and 	so on.</a:t>
            </a:r>
          </a:p>
          <a:p>
            <a:pPr algn="just"/>
            <a:endParaRPr lang="en-IN" dirty="0"/>
          </a:p>
          <a:p>
            <a:pPr algn="just"/>
            <a:r>
              <a:rPr lang="en-US" dirty="0"/>
              <a:t>The relationship between transport site and theft cases, services site and theft cases, railway station and fraud cases are clear that these site related are the places hot spots. So the police should increase the deployment in these places.</a:t>
            </a:r>
            <a:endParaRPr lang="en-IN" dirty="0"/>
          </a:p>
          <a:p>
            <a:pPr algn="just"/>
            <a:endParaRPr lang="en-IN" sz="1500" dirty="0"/>
          </a:p>
        </p:txBody>
      </p:sp>
    </p:spTree>
    <p:extLst>
      <p:ext uri="{BB962C8B-B14F-4D97-AF65-F5344CB8AC3E}">
        <p14:creationId xmlns:p14="http://schemas.microsoft.com/office/powerpoint/2010/main" val="15159029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57CF77C9-6600-4B73-B8C4-521931071129}"/>
              </a:ext>
            </a:extLst>
          </p:cNvPr>
          <p:cNvSpPr txBox="1"/>
          <p:nvPr/>
        </p:nvSpPr>
        <p:spPr>
          <a:xfrm>
            <a:off x="171938" y="296985"/>
            <a:ext cx="11824677" cy="5924699"/>
          </a:xfrm>
          <a:prstGeom prst="rect">
            <a:avLst/>
          </a:prstGeom>
          <a:noFill/>
        </p:spPr>
        <p:txBody>
          <a:bodyPr wrap="square" rtlCol="0">
            <a:spAutoFit/>
          </a:bodyPr>
          <a:lstStyle/>
          <a:p>
            <a:pPr algn="ctr"/>
            <a:r>
              <a:rPr lang="en-US" sz="2500" b="1" dirty="0"/>
              <a:t>Paper:- Feature Engineering for Crime Hotspot Detection</a:t>
            </a:r>
          </a:p>
          <a:p>
            <a:pPr algn="ctr"/>
            <a:endParaRPr lang="en-US" dirty="0"/>
          </a:p>
          <a:p>
            <a:pPr marL="285750" indent="-285750" algn="just">
              <a:lnSpc>
                <a:spcPct val="150000"/>
              </a:lnSpc>
              <a:buClr>
                <a:schemeClr val="accent1"/>
              </a:buClr>
              <a:buFont typeface="Century Gothic" panose="020B0502020202020204" pitchFamily="34" charset="0"/>
              <a:buChar char="►"/>
            </a:pPr>
            <a:r>
              <a:rPr lang="en-US" dirty="0"/>
              <a:t>Feature engineering is the process of transforming raw data into features that better </a:t>
            </a:r>
          </a:p>
          <a:p>
            <a:pPr algn="just">
              <a:lnSpc>
                <a:spcPct val="150000"/>
              </a:lnSpc>
              <a:buClr>
                <a:schemeClr val="accent1"/>
              </a:buClr>
            </a:pPr>
            <a:r>
              <a:rPr lang="en-US" dirty="0"/>
              <a:t>     represent the underlying problem to machine learning predictive models, resulting in improved model   	accuracy on unseen data.</a:t>
            </a:r>
          </a:p>
          <a:p>
            <a:pPr marL="285750" indent="-285750" algn="just">
              <a:lnSpc>
                <a:spcPct val="150000"/>
              </a:lnSpc>
              <a:buClr>
                <a:schemeClr val="accent1"/>
              </a:buClr>
              <a:buFont typeface="Century Gothic" panose="020B0502020202020204" pitchFamily="34" charset="0"/>
              <a:buChar char="►"/>
            </a:pPr>
            <a:r>
              <a:rPr lang="en-US" dirty="0"/>
              <a:t>An Urban Feature is an individual measurable property of the built (or static) environment of an urban area. It describe different aspects of the urban space and can be numeric or binary in nature. </a:t>
            </a:r>
          </a:p>
          <a:p>
            <a:pPr algn="just">
              <a:lnSpc>
                <a:spcPct val="150000"/>
              </a:lnSpc>
              <a:buClr>
                <a:schemeClr val="accent1"/>
              </a:buClr>
            </a:pPr>
            <a:r>
              <a:rPr lang="en-US" dirty="0"/>
              <a:t>	Ex: </a:t>
            </a:r>
            <a:r>
              <a:rPr lang="en-IN" dirty="0"/>
              <a:t>Dead-End Density, </a:t>
            </a:r>
            <a:r>
              <a:rPr lang="en-IN" i="1" dirty="0"/>
              <a:t>School in Cell, Length Major Roads.</a:t>
            </a:r>
            <a:endParaRPr lang="en-US" dirty="0"/>
          </a:p>
          <a:p>
            <a:pPr marL="285750" indent="-285750" algn="just">
              <a:lnSpc>
                <a:spcPct val="150000"/>
              </a:lnSpc>
              <a:buClr>
                <a:schemeClr val="accent1"/>
              </a:buClr>
              <a:buFont typeface="Century Gothic" panose="020B0502020202020204" pitchFamily="34" charset="0"/>
              <a:buChar char="►"/>
            </a:pPr>
            <a:r>
              <a:rPr lang="en-US" dirty="0"/>
              <a:t>Spatio-Temporal Features (STF) which are rather dynamic, their measurements change over time in dependence of the criminal activities</a:t>
            </a:r>
            <a:r>
              <a:rPr lang="en-GB" dirty="0"/>
              <a:t>. </a:t>
            </a:r>
          </a:p>
          <a:p>
            <a:pPr algn="just">
              <a:lnSpc>
                <a:spcPct val="150000"/>
              </a:lnSpc>
              <a:buClr>
                <a:schemeClr val="accent1"/>
              </a:buClr>
            </a:pPr>
            <a:r>
              <a:rPr lang="en-GB" dirty="0"/>
              <a:t>	Ex: </a:t>
            </a:r>
            <a:r>
              <a:rPr lang="en-IN" dirty="0"/>
              <a:t>Odds per Area, Police Type</a:t>
            </a:r>
            <a:r>
              <a:rPr lang="en-GB" dirty="0"/>
              <a:t>, </a:t>
            </a:r>
            <a:r>
              <a:rPr lang="en-IN" dirty="0"/>
              <a:t>Road Types.</a:t>
            </a:r>
            <a:endParaRPr lang="en-GB" dirty="0"/>
          </a:p>
          <a:p>
            <a:pPr marL="285750" indent="-285750" algn="just">
              <a:lnSpc>
                <a:spcPct val="150000"/>
              </a:lnSpc>
              <a:buClr>
                <a:schemeClr val="accent1"/>
              </a:buClr>
              <a:buFont typeface="Century Gothic" panose="020B0502020202020204" pitchFamily="34" charset="0"/>
              <a:buChar char="►"/>
            </a:pPr>
            <a:r>
              <a:rPr lang="en-GB" dirty="0"/>
              <a:t>For clustering : K- Means</a:t>
            </a:r>
          </a:p>
          <a:p>
            <a:pPr marL="285750" indent="-285750" algn="just">
              <a:lnSpc>
                <a:spcPct val="150000"/>
              </a:lnSpc>
              <a:buClr>
                <a:schemeClr val="accent1"/>
              </a:buClr>
              <a:buFont typeface="Century Gothic" panose="020B0502020202020204" pitchFamily="34" charset="0"/>
              <a:buChar char="►"/>
            </a:pPr>
            <a:r>
              <a:rPr lang="en-GB" dirty="0"/>
              <a:t>For prediction: Random Forest Classifier</a:t>
            </a:r>
          </a:p>
          <a:p>
            <a:pPr marL="285750" indent="-285750" algn="just">
              <a:buClr>
                <a:schemeClr val="accent1"/>
              </a:buClr>
              <a:buFont typeface="Century Gothic" panose="020B0502020202020204" pitchFamily="34" charset="0"/>
              <a:buChar char="►"/>
            </a:pPr>
            <a:endParaRPr lang="en-IN" dirty="0"/>
          </a:p>
          <a:p>
            <a:pPr marL="285750" indent="-285750" algn="just">
              <a:buClr>
                <a:schemeClr val="accent1"/>
              </a:buClr>
              <a:buFont typeface="Century Gothic" panose="020B0502020202020204" pitchFamily="34" charset="0"/>
              <a:buChar char="►"/>
            </a:pPr>
            <a:endParaRPr lang="en-IN" dirty="0"/>
          </a:p>
        </p:txBody>
      </p:sp>
    </p:spTree>
    <p:extLst>
      <p:ext uri="{BB962C8B-B14F-4D97-AF65-F5344CB8AC3E}">
        <p14:creationId xmlns:p14="http://schemas.microsoft.com/office/powerpoint/2010/main" val="20014706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2491403B-87C9-490B-B893-8635987D0D84}"/>
              </a:ext>
            </a:extLst>
          </p:cNvPr>
          <p:cNvPicPr/>
          <p:nvPr/>
        </p:nvPicPr>
        <p:blipFill>
          <a:blip r:embed="rId2">
            <a:extLst>
              <a:ext uri="{28A0092B-C50C-407E-A947-70E740481C1C}">
                <a14:useLocalDpi xmlns:a14="http://schemas.microsoft.com/office/drawing/2010/main" val="0"/>
              </a:ext>
            </a:extLst>
          </a:blip>
          <a:srcRect r="4314" b="23775"/>
          <a:stretch>
            <a:fillRect/>
          </a:stretch>
        </p:blipFill>
        <p:spPr>
          <a:xfrm>
            <a:off x="192282" y="1896123"/>
            <a:ext cx="4076017" cy="2945843"/>
          </a:xfrm>
          <a:prstGeom prst="rect">
            <a:avLst/>
          </a:prstGeom>
          <a:noFill/>
          <a:ln>
            <a:noFill/>
          </a:ln>
        </p:spPr>
      </p:pic>
      <p:sp>
        <p:nvSpPr>
          <p:cNvPr id="2" name="TextBox 1">
            <a:extLst>
              <a:ext uri="{FF2B5EF4-FFF2-40B4-BE49-F238E27FC236}">
                <a16:creationId xmlns="" xmlns:a16="http://schemas.microsoft.com/office/drawing/2014/main" id="{F776900E-B5A0-4489-9768-E3732E65B9FB}"/>
              </a:ext>
            </a:extLst>
          </p:cNvPr>
          <p:cNvSpPr txBox="1"/>
          <p:nvPr/>
        </p:nvSpPr>
        <p:spPr>
          <a:xfrm>
            <a:off x="0" y="213474"/>
            <a:ext cx="11598031" cy="1246495"/>
          </a:xfrm>
          <a:prstGeom prst="rect">
            <a:avLst/>
          </a:prstGeom>
          <a:noFill/>
        </p:spPr>
        <p:txBody>
          <a:bodyPr wrap="square" rtlCol="0">
            <a:spAutoFit/>
          </a:bodyPr>
          <a:lstStyle/>
          <a:p>
            <a:pPr algn="ctr"/>
            <a:r>
              <a:rPr lang="en-US" sz="2500" b="1" dirty="0"/>
              <a:t>Paper:- Crime Hot Spot Forecasting: </a:t>
            </a:r>
          </a:p>
          <a:p>
            <a:pPr algn="ctr"/>
            <a:r>
              <a:rPr lang="en-US" sz="2500" b="1" dirty="0"/>
              <a:t>A Recurrent Model with Spatial and Temporal Information</a:t>
            </a:r>
          </a:p>
          <a:p>
            <a:pPr algn="ctr"/>
            <a:endParaRPr lang="en-IN" sz="2500" dirty="0"/>
          </a:p>
        </p:txBody>
      </p:sp>
      <p:sp>
        <p:nvSpPr>
          <p:cNvPr id="4" name="Rectangle 3">
            <a:extLst>
              <a:ext uri="{FF2B5EF4-FFF2-40B4-BE49-F238E27FC236}">
                <a16:creationId xmlns="" xmlns:a16="http://schemas.microsoft.com/office/drawing/2014/main" id="{13CF7725-9101-45EA-8724-4700B1043B80}"/>
              </a:ext>
            </a:extLst>
          </p:cNvPr>
          <p:cNvSpPr/>
          <p:nvPr/>
        </p:nvSpPr>
        <p:spPr>
          <a:xfrm>
            <a:off x="312615" y="4961877"/>
            <a:ext cx="3932878" cy="1323439"/>
          </a:xfrm>
          <a:prstGeom prst="rect">
            <a:avLst/>
          </a:prstGeom>
        </p:spPr>
        <p:txBody>
          <a:bodyPr wrap="square">
            <a:spAutoFit/>
          </a:bodyPr>
          <a:lstStyle/>
          <a:p>
            <a:pPr algn="just"/>
            <a:r>
              <a:rPr lang="en-US" sz="1600" dirty="0"/>
              <a:t>The 3D plot to represent the ranking of the hottest cells. The vertical axis cell-interval was hot (0) or not (1). It can be seen the ranking was very resistant to change</a:t>
            </a:r>
          </a:p>
        </p:txBody>
      </p:sp>
      <p:sp>
        <p:nvSpPr>
          <p:cNvPr id="7" name="TextBox 6">
            <a:extLst>
              <a:ext uri="{FF2B5EF4-FFF2-40B4-BE49-F238E27FC236}">
                <a16:creationId xmlns="" xmlns:a16="http://schemas.microsoft.com/office/drawing/2014/main" id="{166A2865-DC6E-41B6-A4A3-A696DC53F1B0}"/>
              </a:ext>
            </a:extLst>
          </p:cNvPr>
          <p:cNvSpPr txBox="1"/>
          <p:nvPr/>
        </p:nvSpPr>
        <p:spPr>
          <a:xfrm>
            <a:off x="672123" y="1023815"/>
            <a:ext cx="5791200" cy="1200329"/>
          </a:xfrm>
          <a:prstGeom prst="rect">
            <a:avLst/>
          </a:prstGeom>
          <a:noFill/>
        </p:spPr>
        <p:txBody>
          <a:bodyPr wrap="square" rtlCol="0">
            <a:spAutoFit/>
          </a:bodyPr>
          <a:lstStyle/>
          <a:p>
            <a:pPr marL="285750" indent="-285750">
              <a:buClr>
                <a:schemeClr val="accent1"/>
              </a:buClr>
              <a:buFont typeface="Century Gothic" panose="020B0502020202020204" pitchFamily="34" charset="0"/>
              <a:buChar char="►"/>
            </a:pPr>
            <a:r>
              <a:rPr lang="en-IN" dirty="0"/>
              <a:t>Hotspot Mobility </a:t>
            </a:r>
          </a:p>
          <a:p>
            <a:pPr marL="285750" indent="-285750">
              <a:buClr>
                <a:schemeClr val="accent1"/>
              </a:buClr>
              <a:buFont typeface="Century Gothic" panose="020B0502020202020204" pitchFamily="34" charset="0"/>
              <a:buChar char="►"/>
            </a:pPr>
            <a:r>
              <a:rPr lang="en-IN" dirty="0"/>
              <a:t>Clustering : K-Means</a:t>
            </a:r>
          </a:p>
          <a:p>
            <a:pPr marL="285750" indent="-285750">
              <a:buClr>
                <a:schemeClr val="accent1"/>
              </a:buClr>
              <a:buFont typeface="Century Gothic" panose="020B0502020202020204" pitchFamily="34" charset="0"/>
              <a:buChar char="►"/>
            </a:pPr>
            <a:r>
              <a:rPr lang="en-IN" dirty="0"/>
              <a:t>Prediction : Spatio-Temporal Neural Network</a:t>
            </a:r>
          </a:p>
          <a:p>
            <a:pPr marL="285750" indent="-285750">
              <a:buClr>
                <a:schemeClr val="accent1"/>
              </a:buClr>
              <a:buFont typeface="Century Gothic" panose="020B0502020202020204" pitchFamily="34" charset="0"/>
              <a:buChar char="►"/>
            </a:pPr>
            <a:endParaRPr lang="en-IN" dirty="0"/>
          </a:p>
        </p:txBody>
      </p:sp>
      <p:pic>
        <p:nvPicPr>
          <p:cNvPr id="8" name="Picture 7">
            <a:extLst>
              <a:ext uri="{FF2B5EF4-FFF2-40B4-BE49-F238E27FC236}">
                <a16:creationId xmlns="" xmlns:a16="http://schemas.microsoft.com/office/drawing/2014/main" id="{0663DC41-7412-40EB-8F5D-7EB9243C88B9}"/>
              </a:ext>
            </a:extLst>
          </p:cNvPr>
          <p:cNvPicPr/>
          <p:nvPr/>
        </p:nvPicPr>
        <p:blipFill rotWithShape="1">
          <a:blip r:embed="rId3">
            <a:extLst>
              <a:ext uri="{28A0092B-C50C-407E-A947-70E740481C1C}">
                <a14:useLocalDpi xmlns:a14="http://schemas.microsoft.com/office/drawing/2010/main" val="0"/>
              </a:ext>
            </a:extLst>
          </a:blip>
          <a:srcRect l="11793" t="1" r="13376" b="25725"/>
          <a:stretch/>
        </p:blipFill>
        <p:spPr>
          <a:xfrm>
            <a:off x="4462007" y="2109557"/>
            <a:ext cx="3267986" cy="2863743"/>
          </a:xfrm>
          <a:prstGeom prst="rect">
            <a:avLst/>
          </a:prstGeom>
          <a:noFill/>
          <a:ln>
            <a:noFill/>
          </a:ln>
        </p:spPr>
      </p:pic>
      <p:pic>
        <p:nvPicPr>
          <p:cNvPr id="9" name="Picture 8">
            <a:extLst>
              <a:ext uri="{FF2B5EF4-FFF2-40B4-BE49-F238E27FC236}">
                <a16:creationId xmlns="" xmlns:a16="http://schemas.microsoft.com/office/drawing/2014/main" id="{69EAC045-7806-4800-921A-0769DB300748}"/>
              </a:ext>
            </a:extLst>
          </p:cNvPr>
          <p:cNvPicPr>
            <a:picLocks noChangeAspect="1"/>
          </p:cNvPicPr>
          <p:nvPr/>
        </p:nvPicPr>
        <p:blipFill rotWithShape="1">
          <a:blip r:embed="rId4"/>
          <a:srcRect l="7847" t="2625" r="7197" b="-2625"/>
          <a:stretch/>
        </p:blipFill>
        <p:spPr>
          <a:xfrm>
            <a:off x="8295524" y="1039278"/>
            <a:ext cx="3106646" cy="1184866"/>
          </a:xfrm>
          <a:prstGeom prst="rect">
            <a:avLst/>
          </a:prstGeom>
        </p:spPr>
      </p:pic>
      <p:sp>
        <p:nvSpPr>
          <p:cNvPr id="11" name="Rectangle 10">
            <a:extLst>
              <a:ext uri="{FF2B5EF4-FFF2-40B4-BE49-F238E27FC236}">
                <a16:creationId xmlns="" xmlns:a16="http://schemas.microsoft.com/office/drawing/2014/main" id="{AB3C026B-70D0-4620-B573-253DF979D1A9}"/>
              </a:ext>
            </a:extLst>
          </p:cNvPr>
          <p:cNvSpPr/>
          <p:nvPr/>
        </p:nvSpPr>
        <p:spPr>
          <a:xfrm>
            <a:off x="4738471" y="5162063"/>
            <a:ext cx="2486578" cy="369332"/>
          </a:xfrm>
          <a:prstGeom prst="rect">
            <a:avLst/>
          </a:prstGeom>
        </p:spPr>
        <p:txBody>
          <a:bodyPr wrap="none">
            <a:spAutoFit/>
          </a:bodyPr>
          <a:lstStyle/>
          <a:p>
            <a:r>
              <a:rPr lang="en-US" dirty="0">
                <a:ea typeface="Calibri" panose="020F0502020204030204" pitchFamily="34" charset="0"/>
              </a:rPr>
              <a:t>Architecture of STNN</a:t>
            </a:r>
            <a:endParaRPr lang="en-IN" dirty="0"/>
          </a:p>
        </p:txBody>
      </p:sp>
      <p:pic>
        <p:nvPicPr>
          <p:cNvPr id="13" name="Picture 12">
            <a:extLst>
              <a:ext uri="{FF2B5EF4-FFF2-40B4-BE49-F238E27FC236}">
                <a16:creationId xmlns="" xmlns:a16="http://schemas.microsoft.com/office/drawing/2014/main" id="{3CB21500-1BC5-4261-A008-FDE62052BA08}"/>
              </a:ext>
            </a:extLst>
          </p:cNvPr>
          <p:cNvPicPr/>
          <p:nvPr/>
        </p:nvPicPr>
        <p:blipFill>
          <a:blip r:embed="rId5">
            <a:extLst>
              <a:ext uri="{28A0092B-C50C-407E-A947-70E740481C1C}">
                <a14:useLocalDpi xmlns:a14="http://schemas.microsoft.com/office/drawing/2010/main" val="0"/>
              </a:ext>
            </a:extLst>
          </a:blip>
          <a:srcRect l="15256" b="7394"/>
          <a:stretch>
            <a:fillRect/>
          </a:stretch>
        </p:blipFill>
        <p:spPr>
          <a:xfrm>
            <a:off x="8153512" y="2526887"/>
            <a:ext cx="2587136" cy="2004060"/>
          </a:xfrm>
          <a:prstGeom prst="rect">
            <a:avLst/>
          </a:prstGeom>
          <a:noFill/>
          <a:ln>
            <a:noFill/>
          </a:ln>
        </p:spPr>
      </p:pic>
      <p:sp>
        <p:nvSpPr>
          <p:cNvPr id="14" name="Rectangle 13">
            <a:extLst>
              <a:ext uri="{FF2B5EF4-FFF2-40B4-BE49-F238E27FC236}">
                <a16:creationId xmlns="" xmlns:a16="http://schemas.microsoft.com/office/drawing/2014/main" id="{66D05238-8B65-43BC-800F-E8181CD56C47}"/>
              </a:ext>
            </a:extLst>
          </p:cNvPr>
          <p:cNvSpPr/>
          <p:nvPr/>
        </p:nvSpPr>
        <p:spPr>
          <a:xfrm>
            <a:off x="7946508" y="5162063"/>
            <a:ext cx="3455662" cy="369332"/>
          </a:xfrm>
          <a:prstGeom prst="rect">
            <a:avLst/>
          </a:prstGeom>
        </p:spPr>
        <p:txBody>
          <a:bodyPr wrap="square">
            <a:spAutoFit/>
          </a:bodyPr>
          <a:lstStyle/>
          <a:p>
            <a:r>
              <a:rPr lang="en-US" dirty="0">
                <a:ea typeface="Calibri" panose="020F0502020204030204" pitchFamily="34" charset="0"/>
              </a:rPr>
              <a:t>The historic spatial influence</a:t>
            </a:r>
            <a:endParaRPr lang="en-IN" dirty="0"/>
          </a:p>
        </p:txBody>
      </p:sp>
    </p:spTree>
    <p:extLst>
      <p:ext uri="{BB962C8B-B14F-4D97-AF65-F5344CB8AC3E}">
        <p14:creationId xmlns:p14="http://schemas.microsoft.com/office/powerpoint/2010/main" val="42235814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FCD5CF59-9976-4BC8-9AA6-878ADC893365}"/>
              </a:ext>
            </a:extLst>
          </p:cNvPr>
          <p:cNvSpPr txBox="1"/>
          <p:nvPr/>
        </p:nvSpPr>
        <p:spPr>
          <a:xfrm>
            <a:off x="230588" y="174929"/>
            <a:ext cx="11608904" cy="7417415"/>
          </a:xfrm>
          <a:prstGeom prst="rect">
            <a:avLst/>
          </a:prstGeom>
          <a:noFill/>
        </p:spPr>
        <p:txBody>
          <a:bodyPr wrap="square" rtlCol="0">
            <a:spAutoFit/>
          </a:bodyPr>
          <a:lstStyle/>
          <a:p>
            <a:pPr algn="ctr"/>
            <a:r>
              <a:rPr lang="en-US" sz="2500" b="1" dirty="0"/>
              <a:t>Paper:- Crime Forecasting Using Data Mining Techniques</a:t>
            </a:r>
          </a:p>
          <a:p>
            <a:endParaRPr lang="en-US" sz="2500" b="1" dirty="0"/>
          </a:p>
          <a:p>
            <a:pPr marL="342900" indent="-342900">
              <a:lnSpc>
                <a:spcPct val="150000"/>
              </a:lnSpc>
              <a:buClr>
                <a:schemeClr val="accent1"/>
              </a:buClr>
              <a:buFont typeface="Century Gothic" panose="020B0502020202020204" pitchFamily="34" charset="0"/>
              <a:buChar char="►"/>
            </a:pPr>
            <a:r>
              <a:rPr lang="en-US" dirty="0"/>
              <a:t>Forecasting </a:t>
            </a:r>
            <a:r>
              <a:rPr lang="en-US" b="1" dirty="0"/>
              <a:t>residential burglary </a:t>
            </a:r>
            <a:r>
              <a:rPr lang="en-US" dirty="0"/>
              <a:t>over space and time</a:t>
            </a:r>
          </a:p>
          <a:p>
            <a:pPr marL="342900" indent="-342900">
              <a:lnSpc>
                <a:spcPct val="150000"/>
              </a:lnSpc>
              <a:buClr>
                <a:schemeClr val="accent1"/>
              </a:buClr>
              <a:buFont typeface="Century Gothic" panose="020B0502020202020204" pitchFamily="34" charset="0"/>
              <a:buChar char="►"/>
            </a:pPr>
            <a:r>
              <a:rPr lang="en-US" b="1" dirty="0"/>
              <a:t>Data Grid : </a:t>
            </a:r>
            <a:r>
              <a:rPr lang="en-US" dirty="0"/>
              <a:t>Arrest, Commercial Burglary, Foreclosure, Motor Vehicle Larceny, Residential Burglary, and Street Robbery</a:t>
            </a:r>
          </a:p>
          <a:p>
            <a:pPr marL="342900" indent="-342900">
              <a:lnSpc>
                <a:spcPct val="150000"/>
              </a:lnSpc>
              <a:buClr>
                <a:schemeClr val="accent1"/>
              </a:buClr>
              <a:buFont typeface="Century Gothic" panose="020B0502020202020204" pitchFamily="34" charset="0"/>
              <a:buChar char="►"/>
            </a:pPr>
            <a:r>
              <a:rPr lang="en-US" dirty="0"/>
              <a:t>If the attribute set of category counts maps to a grid cell with at least one residential burglary, </a:t>
            </a:r>
          </a:p>
          <a:p>
            <a:pPr>
              <a:lnSpc>
                <a:spcPct val="150000"/>
              </a:lnSpc>
              <a:buClr>
                <a:schemeClr val="accent1"/>
              </a:buClr>
            </a:pPr>
            <a:r>
              <a:rPr lang="en-US" dirty="0"/>
              <a:t>     that set is labeled a “</a:t>
            </a:r>
            <a:r>
              <a:rPr lang="en-US" b="1" dirty="0"/>
              <a:t>hotspot</a:t>
            </a:r>
            <a:r>
              <a:rPr lang="en-US" dirty="0"/>
              <a:t>”. </a:t>
            </a:r>
          </a:p>
          <a:p>
            <a:pPr marL="285750" indent="-285750">
              <a:lnSpc>
                <a:spcPct val="150000"/>
              </a:lnSpc>
              <a:buClr>
                <a:schemeClr val="accent1"/>
              </a:buClr>
              <a:buFont typeface="Century Gothic" panose="020B0502020202020204" pitchFamily="34" charset="0"/>
              <a:buChar char="►"/>
            </a:pPr>
            <a:r>
              <a:rPr lang="en-IN" dirty="0"/>
              <a:t>This paper is basically focused on </a:t>
            </a:r>
            <a:r>
              <a:rPr lang="en-IN" b="1" dirty="0"/>
              <a:t>two features </a:t>
            </a:r>
          </a:p>
          <a:p>
            <a:pPr marL="742950" lvl="1" indent="-285750">
              <a:lnSpc>
                <a:spcPct val="150000"/>
              </a:lnSpc>
              <a:buClr>
                <a:schemeClr val="accent1"/>
              </a:buClr>
              <a:buFont typeface="Century Gothic" panose="020B0502020202020204" pitchFamily="34" charset="0"/>
              <a:buChar char="►"/>
            </a:pPr>
            <a:r>
              <a:rPr lang="en-US" b="1" dirty="0"/>
              <a:t>Leveraging Temporal Knowledge </a:t>
            </a:r>
          </a:p>
          <a:p>
            <a:pPr marL="742950" lvl="1" indent="-285750">
              <a:lnSpc>
                <a:spcPct val="150000"/>
              </a:lnSpc>
              <a:buClr>
                <a:schemeClr val="accent1"/>
              </a:buClr>
              <a:buFont typeface="Century Gothic" panose="020B0502020202020204" pitchFamily="34" charset="0"/>
              <a:buChar char="►"/>
            </a:pPr>
            <a:r>
              <a:rPr lang="en-US" b="1" dirty="0"/>
              <a:t>Maximizing Spatial Knowledge </a:t>
            </a:r>
            <a:endParaRPr lang="en-IN" b="1" dirty="0"/>
          </a:p>
          <a:p>
            <a:pPr marL="342900" indent="-342900">
              <a:lnSpc>
                <a:spcPct val="150000"/>
              </a:lnSpc>
              <a:buClr>
                <a:schemeClr val="accent1"/>
              </a:buClr>
              <a:buFont typeface="Century Gothic" panose="020B0502020202020204" pitchFamily="34" charset="0"/>
              <a:buChar char="►"/>
            </a:pPr>
            <a:r>
              <a:rPr lang="en-US" b="1" dirty="0"/>
              <a:t>Prediction Algorithm </a:t>
            </a:r>
            <a:r>
              <a:rPr lang="en-US" dirty="0"/>
              <a:t>: One Nearest Neighbor (1NN) ,</a:t>
            </a:r>
          </a:p>
          <a:p>
            <a:pPr>
              <a:lnSpc>
                <a:spcPct val="150000"/>
              </a:lnSpc>
              <a:buClr>
                <a:schemeClr val="accent1"/>
              </a:buClr>
            </a:pPr>
            <a:r>
              <a:rPr lang="en-US" dirty="0"/>
              <a:t>     Decision Tree (J48) , Support Vector Machine ,</a:t>
            </a:r>
          </a:p>
          <a:p>
            <a:pPr>
              <a:lnSpc>
                <a:spcPct val="150000"/>
              </a:lnSpc>
              <a:buClr>
                <a:schemeClr val="accent1"/>
              </a:buClr>
            </a:pPr>
            <a:r>
              <a:rPr lang="en-US" dirty="0"/>
              <a:t>     Neural Network with 2-layer network</a:t>
            </a:r>
          </a:p>
          <a:p>
            <a:pPr algn="ctr"/>
            <a:endParaRPr lang="en-US" b="1" dirty="0"/>
          </a:p>
          <a:p>
            <a:pPr algn="ctr"/>
            <a:endParaRPr lang="en-US" b="1" dirty="0"/>
          </a:p>
          <a:p>
            <a:pPr algn="ctr"/>
            <a:endParaRPr lang="en-US" b="1" dirty="0"/>
          </a:p>
          <a:p>
            <a:pPr algn="ctr"/>
            <a:endParaRPr lang="en-US" sz="2500" b="1" dirty="0"/>
          </a:p>
          <a:p>
            <a:pPr algn="ctr"/>
            <a:endParaRPr lang="en-US" sz="2500" b="1" dirty="0"/>
          </a:p>
          <a:p>
            <a:pPr algn="ctr"/>
            <a:endParaRPr lang="en-IN" sz="2500" dirty="0"/>
          </a:p>
        </p:txBody>
      </p:sp>
      <p:pic>
        <p:nvPicPr>
          <p:cNvPr id="3" name="Picture 2">
            <a:extLst>
              <a:ext uri="{FF2B5EF4-FFF2-40B4-BE49-F238E27FC236}">
                <a16:creationId xmlns="" xmlns:a16="http://schemas.microsoft.com/office/drawing/2014/main" id="{42E858C5-4F5B-4179-A418-5BA0695C61E9}"/>
              </a:ext>
            </a:extLst>
          </p:cNvPr>
          <p:cNvPicPr/>
          <p:nvPr/>
        </p:nvPicPr>
        <p:blipFill>
          <a:blip r:embed="rId2">
            <a:extLst>
              <a:ext uri="{28A0092B-C50C-407E-A947-70E740481C1C}">
                <a14:useLocalDpi xmlns:a14="http://schemas.microsoft.com/office/drawing/2010/main" val="0"/>
              </a:ext>
            </a:extLst>
          </a:blip>
          <a:srcRect t="15402"/>
          <a:stretch>
            <a:fillRect/>
          </a:stretch>
        </p:blipFill>
        <p:spPr>
          <a:xfrm>
            <a:off x="6542843" y="2812377"/>
            <a:ext cx="5022833" cy="3499645"/>
          </a:xfrm>
          <a:prstGeom prst="rect">
            <a:avLst/>
          </a:prstGeom>
          <a:noFill/>
          <a:ln>
            <a:noFill/>
          </a:ln>
        </p:spPr>
      </p:pic>
    </p:spTree>
    <p:extLst>
      <p:ext uri="{BB962C8B-B14F-4D97-AF65-F5344CB8AC3E}">
        <p14:creationId xmlns:p14="http://schemas.microsoft.com/office/powerpoint/2010/main" val="2317315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1222</TotalTime>
  <Words>1622</Words>
  <Application>Microsoft Office PowerPoint</Application>
  <PresentationFormat>Custom</PresentationFormat>
  <Paragraphs>314</Paragraphs>
  <Slides>35</Slides>
  <Notes>0</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Ion Boardroom</vt:lpstr>
      <vt:lpstr>                  Crime count forecasting and arrest prediction </vt:lpstr>
      <vt:lpstr>Introduction</vt:lpstr>
      <vt:lpstr>Motivation</vt:lpstr>
      <vt:lpstr>Aim</vt:lpstr>
      <vt:lpstr>Literature Review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Proposed Model</vt:lpstr>
      <vt:lpstr>Flow Diagram</vt:lpstr>
      <vt:lpstr>Data Pre-processing for arrest prediction </vt:lpstr>
      <vt:lpstr>Data Pre-processing for count Forecasting</vt:lpstr>
      <vt:lpstr>Apply Predictive Model:- </vt:lpstr>
      <vt:lpstr>Linear Regression:-</vt:lpstr>
      <vt:lpstr>Bernoulli's Naïve Bayes:- </vt:lpstr>
      <vt:lpstr>Random Forest:-</vt:lpstr>
      <vt:lpstr>PowerPoint Presentation</vt:lpstr>
      <vt:lpstr>Crime Count Forecasting</vt:lpstr>
      <vt:lpstr>Time series forecasting using ARIMA</vt:lpstr>
      <vt:lpstr>PowerPoint Presentation</vt:lpstr>
      <vt:lpstr>PowerPoint Presentation</vt:lpstr>
      <vt:lpstr>PowerPoint Presentation</vt:lpstr>
      <vt:lpstr>PowerPoint Presentation</vt:lpstr>
      <vt:lpstr>Proposed Model</vt:lpstr>
      <vt:lpstr>Strategies for making multi-step forecasts</vt:lpstr>
      <vt:lpstr>Data Processing</vt:lpstr>
      <vt:lpstr>PowerPoint Presentation</vt:lpstr>
      <vt:lpstr>LSTM Neural Network</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Crime Hotspot Prediction Using Spatio-Temporal Data</dc:title>
  <dc:creator>VASU MHASHAKHETRI</dc:creator>
  <cp:lastModifiedBy>mahesh gond</cp:lastModifiedBy>
  <cp:revision>81</cp:revision>
  <dcterms:created xsi:type="dcterms:W3CDTF">2018-12-11T11:39:08Z</dcterms:created>
  <dcterms:modified xsi:type="dcterms:W3CDTF">2019-05-17T02:48:54Z</dcterms:modified>
</cp:coreProperties>
</file>