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1" r:id="rId3"/>
    <p:sldId id="376" r:id="rId4"/>
    <p:sldId id="378" r:id="rId5"/>
    <p:sldId id="272" r:id="rId6"/>
    <p:sldId id="276" r:id="rId7"/>
    <p:sldId id="277"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83" r:id="rId25"/>
    <p:sldId id="385" r:id="rId26"/>
    <p:sldId id="387" r:id="rId27"/>
    <p:sldId id="386" r:id="rId28"/>
    <p:sldId id="372" r:id="rId29"/>
    <p:sldId id="373" r:id="rId30"/>
    <p:sldId id="382" r:id="rId31"/>
    <p:sldId id="384" r:id="rId32"/>
    <p:sldId id="379" r:id="rId33"/>
    <p:sldId id="380" r:id="rId34"/>
    <p:sldId id="3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A33CF-72BE-4B53-A3C1-C74A1954D998}"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7E327-BE09-424C-AAAE-791B3099991D}" type="slidenum">
              <a:rPr lang="en-IN" smtClean="0"/>
              <a:t>‹#›</a:t>
            </a:fld>
            <a:endParaRPr lang="en-IN"/>
          </a:p>
        </p:txBody>
      </p:sp>
    </p:spTree>
    <p:extLst>
      <p:ext uri="{BB962C8B-B14F-4D97-AF65-F5344CB8AC3E}">
        <p14:creationId xmlns:p14="http://schemas.microsoft.com/office/powerpoint/2010/main" val="3951417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53AED-C1CC-40CF-87B3-61F944790EFB}" type="slidenum">
              <a:rPr lang="en-US"/>
              <a:pPr/>
              <a:t>2</a:t>
            </a:fld>
            <a:endParaRPr lang="en-US"/>
          </a:p>
        </p:txBody>
      </p:sp>
      <p:sp>
        <p:nvSpPr>
          <p:cNvPr id="92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34333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DE72-5A14-AA58-1AD0-9E54EFA2D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675C5F-FBDF-7CAC-6FA5-E25D4EDC1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D7EEF6-1E93-B39F-1510-8668BD551399}"/>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5" name="Footer Placeholder 4">
            <a:extLst>
              <a:ext uri="{FF2B5EF4-FFF2-40B4-BE49-F238E27FC236}">
                <a16:creationId xmlns:a16="http://schemas.microsoft.com/office/drawing/2014/main" id="{7B32E4A7-D703-841B-2AB2-AEC548D5E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577590-F3B2-945D-34D7-1AF1913ADC33}"/>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1922066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BE45-C3F6-7DDD-1210-31067B1B06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4A7A58-E30A-D405-F306-65A85F9411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937CEC-204D-A7A0-1BCB-8759C4D9E57E}"/>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5" name="Footer Placeholder 4">
            <a:extLst>
              <a:ext uri="{FF2B5EF4-FFF2-40B4-BE49-F238E27FC236}">
                <a16:creationId xmlns:a16="http://schemas.microsoft.com/office/drawing/2014/main" id="{7F2FA5A5-7CA4-381C-C460-272118747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B332D-796A-1E3B-8E6B-E900E26A46BD}"/>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9431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DC031-6177-5995-9E04-831DE29E0D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6F9CC8-7A8E-D0A7-939B-D75F1BC6B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5A993-C565-4398-0B75-D576ABEED84E}"/>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5" name="Footer Placeholder 4">
            <a:extLst>
              <a:ext uri="{FF2B5EF4-FFF2-40B4-BE49-F238E27FC236}">
                <a16:creationId xmlns:a16="http://schemas.microsoft.com/office/drawing/2014/main" id="{9795A8A3-D4FD-2DFE-B249-E10A0F7C6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7BCAEF-BD4E-D22F-1EA8-BBE3B0E6B964}"/>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1494366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3641-A2D0-ADCC-2A90-3B44C7061A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7F3A60-FD99-4972-D95A-EC8771697D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32A67-BC74-2731-7FDB-CE4CE3C7B82D}"/>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5" name="Footer Placeholder 4">
            <a:extLst>
              <a:ext uri="{FF2B5EF4-FFF2-40B4-BE49-F238E27FC236}">
                <a16:creationId xmlns:a16="http://schemas.microsoft.com/office/drawing/2014/main" id="{341DAB61-FCF8-4FCE-F38E-964606BD8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513EF-591D-C5B3-5CF5-D9EC3EA0D894}"/>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179132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552B-08FC-9503-AA07-552134067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13E09E-41D6-EC73-D1BE-858959E023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3086B1-C94D-A87D-F788-60F2B9C32D89}"/>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5" name="Footer Placeholder 4">
            <a:extLst>
              <a:ext uri="{FF2B5EF4-FFF2-40B4-BE49-F238E27FC236}">
                <a16:creationId xmlns:a16="http://schemas.microsoft.com/office/drawing/2014/main" id="{F28E1D03-872F-DA7A-16BD-DADB79817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DC4EA-1FB4-FA0B-0468-651E6AC7DC7D}"/>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3662245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F1C3-9CDD-3766-64EA-5F9304848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605A4-3B95-765E-7958-BC790CBC8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5663DE-62B0-EB0B-5DA0-FE25B2F59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92BB8A-F738-E93C-E509-4D6B9E768F7F}"/>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6" name="Footer Placeholder 5">
            <a:extLst>
              <a:ext uri="{FF2B5EF4-FFF2-40B4-BE49-F238E27FC236}">
                <a16:creationId xmlns:a16="http://schemas.microsoft.com/office/drawing/2014/main" id="{27E5FA95-FC89-13FE-AB7C-16960F4111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203DBE-7C9E-7C99-5AF3-5AA5761B2F61}"/>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216582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242E-AE6F-F4A2-E1BE-BB3B90BE00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08F7FD-E998-CD22-E6A3-DBC61485EB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BBF698-B5BC-B00F-1F4D-69F0D73946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81F73F-76FC-CB6B-1B56-70C633467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B6951-14CA-31DB-CFBD-37938FDD6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4938AC-0628-781D-2803-142CE475B43D}"/>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8" name="Footer Placeholder 7">
            <a:extLst>
              <a:ext uri="{FF2B5EF4-FFF2-40B4-BE49-F238E27FC236}">
                <a16:creationId xmlns:a16="http://schemas.microsoft.com/office/drawing/2014/main" id="{50A96AED-18A6-BC1D-B3B4-31CFC8CFCA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E201FA-35C2-D2ED-3556-662470A5E02F}"/>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410139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8C73-D539-BF0A-6B65-9C13771167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0D28C1-C22D-5DDE-07B3-7C30F2FA5B19}"/>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4" name="Footer Placeholder 3">
            <a:extLst>
              <a:ext uri="{FF2B5EF4-FFF2-40B4-BE49-F238E27FC236}">
                <a16:creationId xmlns:a16="http://schemas.microsoft.com/office/drawing/2014/main" id="{2AFBD119-1BA2-6990-5700-B36D34D568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C0C757-6554-F3F6-C95E-9110A34FC0EB}"/>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361252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C3E61-BB2A-4000-C815-49BC2818F1B2}"/>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3" name="Footer Placeholder 2">
            <a:extLst>
              <a:ext uri="{FF2B5EF4-FFF2-40B4-BE49-F238E27FC236}">
                <a16:creationId xmlns:a16="http://schemas.microsoft.com/office/drawing/2014/main" id="{521C0C56-BC6F-8179-C048-668E8473BA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983A1D-F540-8075-3BE2-BBE3A66363DF}"/>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17732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2578-980A-D271-539E-0C2A4B39B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5C2B6F-972B-FF6E-7BD2-FBFAC91A8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36EEE1-6F11-73F6-9B62-8C4337497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8CE9F-8025-EF50-E5EF-DD7CBD4796E5}"/>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6" name="Footer Placeholder 5">
            <a:extLst>
              <a:ext uri="{FF2B5EF4-FFF2-40B4-BE49-F238E27FC236}">
                <a16:creationId xmlns:a16="http://schemas.microsoft.com/office/drawing/2014/main" id="{724D9A81-EF42-049D-5B20-475903590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233BBF-B5DB-6062-A6B6-F6EC66F7305E}"/>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10459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CE29-9BE1-3737-8F9F-FC0AD1B7F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C1641E-A1CA-046C-134B-495CAD3BE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291A0B-C4D9-9DCC-B483-7B7062BB8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33DFB-7A1B-6F27-99A7-2B8D27743F95}"/>
              </a:ext>
            </a:extLst>
          </p:cNvPr>
          <p:cNvSpPr>
            <a:spLocks noGrp="1"/>
          </p:cNvSpPr>
          <p:nvPr>
            <p:ph type="dt" sz="half" idx="10"/>
          </p:nvPr>
        </p:nvSpPr>
        <p:spPr/>
        <p:txBody>
          <a:bodyPr/>
          <a:lstStyle/>
          <a:p>
            <a:fld id="{9FE9C07F-CC07-436F-807D-80E546A806B0}" type="datetimeFigureOut">
              <a:rPr lang="en-IN" smtClean="0"/>
              <a:t>25-05-2024</a:t>
            </a:fld>
            <a:endParaRPr lang="en-IN"/>
          </a:p>
        </p:txBody>
      </p:sp>
      <p:sp>
        <p:nvSpPr>
          <p:cNvPr id="6" name="Footer Placeholder 5">
            <a:extLst>
              <a:ext uri="{FF2B5EF4-FFF2-40B4-BE49-F238E27FC236}">
                <a16:creationId xmlns:a16="http://schemas.microsoft.com/office/drawing/2014/main" id="{DB777B01-18AE-0B6F-82FC-0AF2E739CE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5E5C89-34E3-A629-22DD-1A5E9468C947}"/>
              </a:ext>
            </a:extLst>
          </p:cNvPr>
          <p:cNvSpPr>
            <a:spLocks noGrp="1"/>
          </p:cNvSpPr>
          <p:nvPr>
            <p:ph type="sldNum" sz="quarter" idx="12"/>
          </p:nvPr>
        </p:nvSpPr>
        <p:spPr/>
        <p:txBody>
          <a:bodyPr/>
          <a:lstStyle/>
          <a:p>
            <a:fld id="{CA88763F-29F1-4A35-A578-3E4E8CD2A74A}" type="slidenum">
              <a:rPr lang="en-IN" smtClean="0"/>
              <a:t>‹#›</a:t>
            </a:fld>
            <a:endParaRPr lang="en-IN"/>
          </a:p>
        </p:txBody>
      </p:sp>
    </p:spTree>
    <p:extLst>
      <p:ext uri="{BB962C8B-B14F-4D97-AF65-F5344CB8AC3E}">
        <p14:creationId xmlns:p14="http://schemas.microsoft.com/office/powerpoint/2010/main" val="2022230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55762-1438-552C-38D0-976BE364DE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14D88F-EA27-8683-B3C5-6A30E21A4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DD89D4-0705-84C5-F34B-516E29E69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9C07F-CC07-436F-807D-80E546A806B0}" type="datetimeFigureOut">
              <a:rPr lang="en-IN" smtClean="0"/>
              <a:t>25-05-2024</a:t>
            </a:fld>
            <a:endParaRPr lang="en-IN"/>
          </a:p>
        </p:txBody>
      </p:sp>
      <p:sp>
        <p:nvSpPr>
          <p:cNvPr id="5" name="Footer Placeholder 4">
            <a:extLst>
              <a:ext uri="{FF2B5EF4-FFF2-40B4-BE49-F238E27FC236}">
                <a16:creationId xmlns:a16="http://schemas.microsoft.com/office/drawing/2014/main" id="{FE4F925D-D0D7-58D5-954C-C04073E18E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A4A153-9B0E-5E08-296B-A589DE9EE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8763F-29F1-4A35-A578-3E4E8CD2A74A}" type="slidenum">
              <a:rPr lang="en-IN" smtClean="0"/>
              <a:t>‹#›</a:t>
            </a:fld>
            <a:endParaRPr lang="en-IN"/>
          </a:p>
        </p:txBody>
      </p:sp>
    </p:spTree>
    <p:extLst>
      <p:ext uri="{BB962C8B-B14F-4D97-AF65-F5344CB8AC3E}">
        <p14:creationId xmlns:p14="http://schemas.microsoft.com/office/powerpoint/2010/main" val="777454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gif"/><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enjjneb.github.io/dada2/tutorial_1_8.html" TargetMode="External"/><Relationship Id="rId2" Type="http://schemas.openxmlformats.org/officeDocument/2006/relationships/hyperlink" Target="https://microbial-bioinformatics-hub.readthedocs.io/en/latest/Microbiome/dada2.html" TargetMode="External"/><Relationship Id="rId1" Type="http://schemas.openxmlformats.org/officeDocument/2006/relationships/slideLayout" Target="../slideLayouts/slideLayout2.xml"/><Relationship Id="rId6" Type="http://schemas.openxmlformats.org/officeDocument/2006/relationships/hyperlink" Target="https://vaulot.github.io/tutorials/Phyloseq_tutorial.html" TargetMode="External"/><Relationship Id="rId5" Type="http://schemas.openxmlformats.org/officeDocument/2006/relationships/hyperlink" Target="https://joey711.github.io/phyloseq/tutorials-index.html" TargetMode="External"/><Relationship Id="rId4" Type="http://schemas.openxmlformats.org/officeDocument/2006/relationships/hyperlink" Target="https://micca.readthedocs.io/en/latest/phyloseq.html"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sites.google.com/site/mb3gustam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2FFC-847A-6EB9-FB4A-F6B82D8C41BB}"/>
              </a:ext>
            </a:extLst>
          </p:cNvPr>
          <p:cNvSpPr>
            <a:spLocks noGrp="1"/>
          </p:cNvSpPr>
          <p:nvPr>
            <p:ph type="ctrTitle"/>
          </p:nvPr>
        </p:nvSpPr>
        <p:spPr/>
        <p:txBody>
          <a:bodyPr/>
          <a:lstStyle/>
          <a:p>
            <a:r>
              <a:rPr lang="en-US" dirty="0"/>
              <a:t>Statistical methods in Microbiome analysis</a:t>
            </a:r>
            <a:endParaRPr lang="en-IN" dirty="0"/>
          </a:p>
        </p:txBody>
      </p:sp>
      <p:sp>
        <p:nvSpPr>
          <p:cNvPr id="3" name="Subtitle 2">
            <a:extLst>
              <a:ext uri="{FF2B5EF4-FFF2-40B4-BE49-F238E27FC236}">
                <a16:creationId xmlns:a16="http://schemas.microsoft.com/office/drawing/2014/main" id="{B0ADB68C-207D-BF3C-612C-EEAE2A9D9F66}"/>
              </a:ext>
            </a:extLst>
          </p:cNvPr>
          <p:cNvSpPr>
            <a:spLocks noGrp="1"/>
          </p:cNvSpPr>
          <p:nvPr>
            <p:ph type="subTitle" idx="1"/>
          </p:nvPr>
        </p:nvSpPr>
        <p:spPr>
          <a:xfrm>
            <a:off x="1524000" y="4907756"/>
            <a:ext cx="9144000" cy="1655762"/>
          </a:xfrm>
        </p:spPr>
        <p:txBody>
          <a:bodyPr/>
          <a:lstStyle/>
          <a:p>
            <a:r>
              <a:rPr lang="en-US" dirty="0"/>
              <a:t>Dhiraj Dhotre</a:t>
            </a:r>
            <a:endParaRPr lang="en-IN" dirty="0"/>
          </a:p>
        </p:txBody>
      </p:sp>
    </p:spTree>
    <p:extLst>
      <p:ext uri="{BB962C8B-B14F-4D97-AF65-F5344CB8AC3E}">
        <p14:creationId xmlns:p14="http://schemas.microsoft.com/office/powerpoint/2010/main" val="4270839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Questions</a:t>
            </a:r>
          </a:p>
        </p:txBody>
      </p:sp>
      <p:sp>
        <p:nvSpPr>
          <p:cNvPr id="3" name="Content Placeholder 2"/>
          <p:cNvSpPr>
            <a:spLocks noGrp="1"/>
          </p:cNvSpPr>
          <p:nvPr>
            <p:ph idx="1"/>
          </p:nvPr>
        </p:nvSpPr>
        <p:spPr/>
        <p:txBody>
          <a:bodyPr/>
          <a:lstStyle/>
          <a:p>
            <a:r>
              <a:rPr lang="en-IN" dirty="0"/>
              <a:t>How many different organisms (diversity)</a:t>
            </a:r>
          </a:p>
          <a:p>
            <a:r>
              <a:rPr lang="en-IN" dirty="0"/>
              <a:t>Have we capture all the diversity?</a:t>
            </a:r>
          </a:p>
          <a:p>
            <a:r>
              <a:rPr lang="en-IN" dirty="0"/>
              <a:t>What is the abundance of each OTUs</a:t>
            </a:r>
          </a:p>
          <a:p>
            <a:r>
              <a:rPr lang="en-IN" dirty="0"/>
              <a:t>Comparison with other samples</a:t>
            </a:r>
          </a:p>
        </p:txBody>
      </p:sp>
    </p:spTree>
    <p:extLst>
      <p:ext uri="{BB962C8B-B14F-4D97-AF65-F5344CB8AC3E}">
        <p14:creationId xmlns:p14="http://schemas.microsoft.com/office/powerpoint/2010/main" val="221270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 analysis</a:t>
            </a:r>
          </a:p>
        </p:txBody>
      </p:sp>
      <p:sp>
        <p:nvSpPr>
          <p:cNvPr id="3" name="Content Placeholder 2"/>
          <p:cNvSpPr>
            <a:spLocks noGrp="1"/>
          </p:cNvSpPr>
          <p:nvPr>
            <p:ph idx="1"/>
          </p:nvPr>
        </p:nvSpPr>
        <p:spPr/>
        <p:txBody>
          <a:bodyPr>
            <a:normAutofit/>
          </a:bodyPr>
          <a:lstStyle/>
          <a:p>
            <a:r>
              <a:rPr lang="en-IN" dirty="0"/>
              <a:t>Demultiplexing of reads</a:t>
            </a:r>
          </a:p>
          <a:p>
            <a:r>
              <a:rPr lang="en-IN" dirty="0" err="1"/>
              <a:t>FastQC</a:t>
            </a:r>
            <a:endParaRPr lang="en-IN" dirty="0"/>
          </a:p>
          <a:p>
            <a:r>
              <a:rPr lang="en-IN" dirty="0"/>
              <a:t>Assemble paired end reads</a:t>
            </a:r>
          </a:p>
          <a:p>
            <a:r>
              <a:rPr lang="en-IN" dirty="0"/>
              <a:t>Rename or change sequence name</a:t>
            </a:r>
          </a:p>
          <a:p>
            <a:r>
              <a:rPr lang="en-IN" dirty="0"/>
              <a:t>Create a metadata file</a:t>
            </a:r>
          </a:p>
          <a:p>
            <a:r>
              <a:rPr lang="en-IN" dirty="0"/>
              <a:t>Cluster OTUs</a:t>
            </a:r>
          </a:p>
          <a:p>
            <a:r>
              <a:rPr lang="en-IN" dirty="0"/>
              <a:t>Representative sequences</a:t>
            </a:r>
          </a:p>
          <a:p>
            <a:r>
              <a:rPr lang="en-IN" dirty="0"/>
              <a:t>Assign taxonomy</a:t>
            </a:r>
          </a:p>
        </p:txBody>
      </p:sp>
    </p:spTree>
    <p:extLst>
      <p:ext uri="{BB962C8B-B14F-4D97-AF65-F5344CB8AC3E}">
        <p14:creationId xmlns:p14="http://schemas.microsoft.com/office/powerpoint/2010/main" val="238643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 analysis</a:t>
            </a:r>
          </a:p>
        </p:txBody>
      </p:sp>
      <p:sp>
        <p:nvSpPr>
          <p:cNvPr id="3" name="Content Placeholder 2"/>
          <p:cNvSpPr>
            <a:spLocks noGrp="1"/>
          </p:cNvSpPr>
          <p:nvPr>
            <p:ph idx="1"/>
          </p:nvPr>
        </p:nvSpPr>
        <p:spPr/>
        <p:txBody>
          <a:bodyPr/>
          <a:lstStyle/>
          <a:p>
            <a:r>
              <a:rPr lang="en-IN" dirty="0"/>
              <a:t>Normalize data</a:t>
            </a:r>
          </a:p>
          <a:p>
            <a:r>
              <a:rPr lang="en-IN" dirty="0"/>
              <a:t>Alpha diversity analysis</a:t>
            </a:r>
          </a:p>
          <a:p>
            <a:pPr lvl="1"/>
            <a:r>
              <a:rPr lang="en-IN" dirty="0"/>
              <a:t>Rarefaction</a:t>
            </a:r>
          </a:p>
          <a:p>
            <a:pPr lvl="1"/>
            <a:r>
              <a:rPr lang="en-IN" dirty="0"/>
              <a:t>Richness estimators, diversity Index, Good’s coverage</a:t>
            </a:r>
          </a:p>
          <a:p>
            <a:r>
              <a:rPr lang="en-IN" dirty="0"/>
              <a:t>Beta diversity analysis</a:t>
            </a:r>
          </a:p>
          <a:p>
            <a:pPr lvl="1"/>
            <a:r>
              <a:rPr lang="en-IN" dirty="0" err="1"/>
              <a:t>Unifrac</a:t>
            </a:r>
            <a:r>
              <a:rPr lang="en-IN" dirty="0"/>
              <a:t>, Bray Curtis, Euclidean</a:t>
            </a:r>
          </a:p>
          <a:p>
            <a:pPr lvl="1"/>
            <a:r>
              <a:rPr lang="en-IN" dirty="0"/>
              <a:t>PCA/</a:t>
            </a:r>
            <a:r>
              <a:rPr lang="en-IN" dirty="0" err="1"/>
              <a:t>PCoA</a:t>
            </a:r>
            <a:r>
              <a:rPr lang="en-IN" dirty="0"/>
              <a:t>/NMDS</a:t>
            </a:r>
          </a:p>
          <a:p>
            <a:pPr lvl="1"/>
            <a:r>
              <a:rPr lang="en-IN" dirty="0"/>
              <a:t>Significance testing</a:t>
            </a:r>
          </a:p>
          <a:p>
            <a:endParaRPr lang="en-IN" dirty="0"/>
          </a:p>
        </p:txBody>
      </p:sp>
    </p:spTree>
    <p:extLst>
      <p:ext uri="{BB962C8B-B14F-4D97-AF65-F5344CB8AC3E}">
        <p14:creationId xmlns:p14="http://schemas.microsoft.com/office/powerpoint/2010/main" val="264979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in analysis</a:t>
            </a:r>
          </a:p>
        </p:txBody>
      </p:sp>
      <p:sp>
        <p:nvSpPr>
          <p:cNvPr id="3" name="Content Placeholder 2"/>
          <p:cNvSpPr>
            <a:spLocks noGrp="1"/>
          </p:cNvSpPr>
          <p:nvPr>
            <p:ph idx="1"/>
          </p:nvPr>
        </p:nvSpPr>
        <p:spPr/>
        <p:txBody>
          <a:bodyPr/>
          <a:lstStyle/>
          <a:p>
            <a:r>
              <a:rPr lang="en-IN" dirty="0"/>
              <a:t>Statistical analysis</a:t>
            </a:r>
          </a:p>
          <a:p>
            <a:r>
              <a:rPr lang="en-IN" dirty="0"/>
              <a:t>Interpretation of the results</a:t>
            </a:r>
          </a:p>
          <a:p>
            <a:r>
              <a:rPr lang="en-IN" dirty="0"/>
              <a:t>Submission of the data</a:t>
            </a:r>
          </a:p>
        </p:txBody>
      </p:sp>
    </p:spTree>
    <p:extLst>
      <p:ext uri="{BB962C8B-B14F-4D97-AF65-F5344CB8AC3E}">
        <p14:creationId xmlns:p14="http://schemas.microsoft.com/office/powerpoint/2010/main" val="78962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concepts</a:t>
            </a:r>
          </a:p>
        </p:txBody>
      </p:sp>
      <p:sp>
        <p:nvSpPr>
          <p:cNvPr id="3" name="Content Placeholder 2"/>
          <p:cNvSpPr>
            <a:spLocks noGrp="1"/>
          </p:cNvSpPr>
          <p:nvPr>
            <p:ph idx="1"/>
          </p:nvPr>
        </p:nvSpPr>
        <p:spPr/>
        <p:txBody>
          <a:bodyPr/>
          <a:lstStyle/>
          <a:p>
            <a:r>
              <a:rPr lang="en-IN" dirty="0"/>
              <a:t>OTU clustering methods</a:t>
            </a:r>
          </a:p>
          <a:p>
            <a:r>
              <a:rPr lang="en-IN" dirty="0"/>
              <a:t>Open reference</a:t>
            </a:r>
          </a:p>
          <a:p>
            <a:r>
              <a:rPr lang="en-IN" dirty="0"/>
              <a:t>Closed reference</a:t>
            </a:r>
          </a:p>
          <a:p>
            <a:r>
              <a:rPr lang="en-IN" dirty="0"/>
              <a:t>De novo</a:t>
            </a:r>
          </a:p>
          <a:p>
            <a:r>
              <a:rPr lang="en-IN" dirty="0"/>
              <a:t>Databases -&gt; SILVA, </a:t>
            </a:r>
            <a:r>
              <a:rPr lang="en-IN" dirty="0" err="1"/>
              <a:t>Greengenes</a:t>
            </a:r>
            <a:r>
              <a:rPr lang="en-IN" dirty="0"/>
              <a:t>, RDP for 16S </a:t>
            </a:r>
            <a:r>
              <a:rPr lang="en-IN" dirty="0" err="1"/>
              <a:t>rRNA</a:t>
            </a:r>
            <a:r>
              <a:rPr lang="en-IN" dirty="0"/>
              <a:t> gene and UNITE for fungal ITS</a:t>
            </a:r>
          </a:p>
          <a:p>
            <a:r>
              <a:rPr lang="en-IN" dirty="0"/>
              <a:t>Representative sequences</a:t>
            </a:r>
          </a:p>
          <a:p>
            <a:r>
              <a:rPr lang="en-IN" dirty="0"/>
              <a:t>Normalization</a:t>
            </a:r>
          </a:p>
          <a:p>
            <a:endParaRPr lang="en-IN" dirty="0"/>
          </a:p>
          <a:p>
            <a:endParaRPr lang="en-IN" dirty="0"/>
          </a:p>
        </p:txBody>
      </p:sp>
    </p:spTree>
    <p:extLst>
      <p:ext uri="{BB962C8B-B14F-4D97-AF65-F5344CB8AC3E}">
        <p14:creationId xmlns:p14="http://schemas.microsoft.com/office/powerpoint/2010/main" val="275948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concepts</a:t>
            </a:r>
          </a:p>
        </p:txBody>
      </p:sp>
      <p:sp>
        <p:nvSpPr>
          <p:cNvPr id="3" name="Content Placeholder 2"/>
          <p:cNvSpPr>
            <a:spLocks noGrp="1"/>
          </p:cNvSpPr>
          <p:nvPr>
            <p:ph idx="1"/>
          </p:nvPr>
        </p:nvSpPr>
        <p:spPr/>
        <p:txBody>
          <a:bodyPr/>
          <a:lstStyle/>
          <a:p>
            <a:r>
              <a:rPr lang="en-IN" dirty="0"/>
              <a:t>Relative and absolute abundance</a:t>
            </a:r>
          </a:p>
          <a:p>
            <a:r>
              <a:rPr lang="en-IN" dirty="0"/>
              <a:t>Microbial Diversity and abundance</a:t>
            </a:r>
          </a:p>
          <a:p>
            <a:r>
              <a:rPr lang="en-IN" dirty="0"/>
              <a:t>Rarefaction</a:t>
            </a:r>
          </a:p>
          <a:p>
            <a:r>
              <a:rPr lang="en-IN" dirty="0"/>
              <a:t>Chao, Simpson, Shannon </a:t>
            </a:r>
            <a:r>
              <a:rPr lang="en-IN" dirty="0" err="1"/>
              <a:t>etc</a:t>
            </a:r>
            <a:endParaRPr lang="en-IN" dirty="0"/>
          </a:p>
          <a:p>
            <a:r>
              <a:rPr lang="en-IN" dirty="0"/>
              <a:t>Alpha and beta diversity</a:t>
            </a:r>
          </a:p>
          <a:p>
            <a:r>
              <a:rPr lang="en-IN" dirty="0"/>
              <a:t>OTU heatmap</a:t>
            </a:r>
          </a:p>
          <a:p>
            <a:r>
              <a:rPr lang="en-IN" dirty="0"/>
              <a:t>OTU network</a:t>
            </a:r>
          </a:p>
        </p:txBody>
      </p:sp>
    </p:spTree>
    <p:extLst>
      <p:ext uri="{BB962C8B-B14F-4D97-AF65-F5344CB8AC3E}">
        <p14:creationId xmlns:p14="http://schemas.microsoft.com/office/powerpoint/2010/main" val="197574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OTU clustering</a:t>
            </a:r>
          </a:p>
        </p:txBody>
      </p:sp>
      <p:pic>
        <p:nvPicPr>
          <p:cNvPr id="3074" name="Picture 2" descr="http://www.drive5.com/usearch/manual/uparseotu_alg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5506" y="1685926"/>
            <a:ext cx="403860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drive5.com/usearch/manual/uclust_al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804" y="4457700"/>
            <a:ext cx="526732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24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Taxonomic assignment</a:t>
            </a:r>
          </a:p>
        </p:txBody>
      </p:sp>
      <p:pic>
        <p:nvPicPr>
          <p:cNvPr id="4" name="Picture 3"/>
          <p:cNvPicPr>
            <a:picLocks noChangeAspect="1"/>
          </p:cNvPicPr>
          <p:nvPr/>
        </p:nvPicPr>
        <p:blipFill rotWithShape="1">
          <a:blip r:embed="rId2"/>
          <a:srcRect l="50000" t="58960" r="17910" b="14228"/>
          <a:stretch/>
        </p:blipFill>
        <p:spPr>
          <a:xfrm>
            <a:off x="1906138" y="3684896"/>
            <a:ext cx="2934269" cy="1378425"/>
          </a:xfrm>
          <a:prstGeom prst="rect">
            <a:avLst/>
          </a:prstGeom>
        </p:spPr>
      </p:pic>
      <p:pic>
        <p:nvPicPr>
          <p:cNvPr id="5" name="Picture 4"/>
          <p:cNvPicPr>
            <a:picLocks noChangeAspect="1"/>
          </p:cNvPicPr>
          <p:nvPr/>
        </p:nvPicPr>
        <p:blipFill rotWithShape="1">
          <a:blip r:embed="rId3"/>
          <a:srcRect l="38656" t="20997" r="29403" b="63605"/>
          <a:stretch/>
        </p:blipFill>
        <p:spPr>
          <a:xfrm>
            <a:off x="4963237" y="3582537"/>
            <a:ext cx="2920621" cy="791571"/>
          </a:xfrm>
          <a:prstGeom prst="rect">
            <a:avLst/>
          </a:prstGeom>
        </p:spPr>
      </p:pic>
      <p:pic>
        <p:nvPicPr>
          <p:cNvPr id="6" name="Picture 5"/>
          <p:cNvPicPr>
            <a:picLocks noChangeAspect="1"/>
          </p:cNvPicPr>
          <p:nvPr/>
        </p:nvPicPr>
        <p:blipFill rotWithShape="1">
          <a:blip r:embed="rId4"/>
          <a:srcRect l="4179" t="42500" r="57612" b="36527"/>
          <a:stretch/>
        </p:blipFill>
        <p:spPr>
          <a:xfrm>
            <a:off x="4963237" y="4374108"/>
            <a:ext cx="3493827" cy="1078173"/>
          </a:xfrm>
          <a:prstGeom prst="rect">
            <a:avLst/>
          </a:prstGeom>
        </p:spPr>
      </p:pic>
      <p:pic>
        <p:nvPicPr>
          <p:cNvPr id="7" name="Picture 6"/>
          <p:cNvPicPr>
            <a:picLocks noChangeAspect="1"/>
          </p:cNvPicPr>
          <p:nvPr/>
        </p:nvPicPr>
        <p:blipFill rotWithShape="1">
          <a:blip r:embed="rId4"/>
          <a:srcRect t="16188" r="89851" b="68649"/>
          <a:stretch/>
        </p:blipFill>
        <p:spPr>
          <a:xfrm>
            <a:off x="5597074" y="2312406"/>
            <a:ext cx="928048" cy="779556"/>
          </a:xfrm>
          <a:prstGeom prst="rect">
            <a:avLst/>
          </a:prstGeom>
        </p:spPr>
      </p:pic>
      <p:pic>
        <p:nvPicPr>
          <p:cNvPr id="7170" name="Picture 2" descr="https://www.arb-silva.de/fileadmin/tmpl_as/gfx/silva-logo-1.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2651" y="2381961"/>
            <a:ext cx="1876425" cy="7524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greengenes.lbl.gov/Images/logo_w_s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5996" y="2260693"/>
            <a:ext cx="18954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7"/>
          <a:srcRect l="21642" t="52102" r="62388" b="26970"/>
          <a:stretch/>
        </p:blipFill>
        <p:spPr>
          <a:xfrm>
            <a:off x="8483576" y="3684895"/>
            <a:ext cx="1677894" cy="1236207"/>
          </a:xfrm>
          <a:prstGeom prst="rect">
            <a:avLst/>
          </a:prstGeom>
        </p:spPr>
      </p:pic>
    </p:spTree>
    <p:extLst>
      <p:ext uri="{BB962C8B-B14F-4D97-AF65-F5344CB8AC3E}">
        <p14:creationId xmlns:p14="http://schemas.microsoft.com/office/powerpoint/2010/main" val="2569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Alpha diversity</a:t>
            </a:r>
          </a:p>
        </p:txBody>
      </p:sp>
      <p:sp>
        <p:nvSpPr>
          <p:cNvPr id="3" name="Content Placeholder 2"/>
          <p:cNvSpPr>
            <a:spLocks noGrp="1"/>
          </p:cNvSpPr>
          <p:nvPr>
            <p:ph idx="1"/>
          </p:nvPr>
        </p:nvSpPr>
        <p:spPr/>
        <p:txBody>
          <a:bodyPr>
            <a:normAutofit/>
          </a:bodyPr>
          <a:lstStyle/>
          <a:p>
            <a:r>
              <a:rPr lang="en-IN" dirty="0"/>
              <a:t>Estimators of within-community (alpha) diversity have been proposed and refined for decades (Whittaker, 1972; </a:t>
            </a:r>
            <a:r>
              <a:rPr lang="en-IN" dirty="0" err="1"/>
              <a:t>Magurran</a:t>
            </a:r>
            <a:r>
              <a:rPr lang="en-IN" dirty="0"/>
              <a:t>, 2004).</a:t>
            </a:r>
          </a:p>
          <a:p>
            <a:r>
              <a:rPr lang="en-IN" dirty="0"/>
              <a:t>For NGS surveys of bacterial symbionts, three measurements of alpha diversity are commonly used: rarefaction curves, species richness estimators (often in conjunction with rarefaction curves), and community diversity indices.</a:t>
            </a:r>
          </a:p>
          <a:p>
            <a:r>
              <a:rPr lang="en-IN" dirty="0"/>
              <a:t>Recently, a method to account for 16S gene copy number in estimating bacterial abundance was developed (</a:t>
            </a:r>
            <a:r>
              <a:rPr lang="en-IN" dirty="0" err="1"/>
              <a:t>Kembel</a:t>
            </a:r>
            <a:r>
              <a:rPr lang="en-IN" dirty="0"/>
              <a:t> </a:t>
            </a:r>
            <a:r>
              <a:rPr lang="en-IN" i="1" dirty="0"/>
              <a:t>et al.</a:t>
            </a:r>
            <a:r>
              <a:rPr lang="en-IN" dirty="0"/>
              <a:t>, 2012), which may help improve the accuracy of bacterial diversity measurements based on 16S amplicons.</a:t>
            </a:r>
          </a:p>
        </p:txBody>
      </p:sp>
    </p:spTree>
    <p:extLst>
      <p:ext uri="{BB962C8B-B14F-4D97-AF65-F5344CB8AC3E}">
        <p14:creationId xmlns:p14="http://schemas.microsoft.com/office/powerpoint/2010/main" val="3292823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Species richness estimators: Chao1</a:t>
            </a:r>
          </a:p>
        </p:txBody>
      </p:sp>
      <p:sp>
        <p:nvSpPr>
          <p:cNvPr id="3" name="Content Placeholder 2"/>
          <p:cNvSpPr>
            <a:spLocks noGrp="1"/>
          </p:cNvSpPr>
          <p:nvPr>
            <p:ph idx="1"/>
          </p:nvPr>
        </p:nvSpPr>
        <p:spPr>
          <a:xfrm>
            <a:off x="838200" y="1825625"/>
            <a:ext cx="10405188" cy="4351338"/>
          </a:xfrm>
        </p:spPr>
        <p:txBody>
          <a:bodyPr>
            <a:normAutofit fontScale="92500" lnSpcReduction="10000"/>
          </a:bodyPr>
          <a:lstStyle/>
          <a:p>
            <a:pPr marL="0" indent="0">
              <a:buNone/>
            </a:pPr>
            <a:r>
              <a:rPr lang="en-IN" dirty="0"/>
              <a:t>Species richness estimators estimate the total number of species present in a community.  The </a:t>
            </a:r>
            <a:r>
              <a:rPr lang="en-IN" i="1" dirty="0"/>
              <a:t>Chao 1 </a:t>
            </a:r>
            <a:r>
              <a:rPr lang="en-IN" dirty="0"/>
              <a:t>index is commonly used, and is based upon the number of rare classes (i.e. OTUs) found in a sample (Chao, 1984)</a:t>
            </a:r>
          </a:p>
          <a:p>
            <a:pPr marL="0" indent="0">
              <a:buNone/>
            </a:pPr>
            <a:endParaRPr lang="en-IN" dirty="0"/>
          </a:p>
          <a:p>
            <a:pPr marL="0" indent="0">
              <a:buNone/>
            </a:pPr>
            <a:endParaRPr lang="en-IN" dirty="0"/>
          </a:p>
          <a:p>
            <a:pPr marL="0" indent="0">
              <a:buNone/>
            </a:pPr>
            <a:r>
              <a:rPr lang="en-IN" dirty="0"/>
              <a:t>where </a:t>
            </a:r>
            <a:r>
              <a:rPr lang="en-IN" dirty="0" err="1"/>
              <a:t>S</a:t>
            </a:r>
            <a:r>
              <a:rPr lang="en-IN" baseline="-25000" dirty="0" err="1"/>
              <a:t>est</a:t>
            </a:r>
            <a:r>
              <a:rPr lang="en-IN" baseline="-25000" dirty="0"/>
              <a:t> </a:t>
            </a:r>
            <a:r>
              <a:rPr lang="en-IN" dirty="0"/>
              <a:t>is the estimated number of species, S</a:t>
            </a:r>
            <a:r>
              <a:rPr lang="en-IN" baseline="-25000" dirty="0"/>
              <a:t>obs</a:t>
            </a:r>
            <a:r>
              <a:rPr lang="en-IN" dirty="0"/>
              <a:t> is the observed number of species, f</a:t>
            </a:r>
            <a:r>
              <a:rPr lang="en-IN" baseline="-25000" dirty="0"/>
              <a:t>1</a:t>
            </a:r>
            <a:r>
              <a:rPr lang="en-IN" dirty="0"/>
              <a:t> is the number of singleton taxa (taxa represented by a single read in that community), and f</a:t>
            </a:r>
            <a:r>
              <a:rPr lang="en-IN" baseline="-25000" dirty="0"/>
              <a:t>2</a:t>
            </a:r>
            <a:r>
              <a:rPr lang="en-IN" dirty="0"/>
              <a:t> is the number of doubleton taxa.  If a sample contains many singletons, it is likely that more undetected OTUs exist, and the </a:t>
            </a:r>
            <a:r>
              <a:rPr lang="en-IN" i="1" dirty="0"/>
              <a:t>Chao 1 </a:t>
            </a:r>
            <a:r>
              <a:rPr lang="en-IN" dirty="0"/>
              <a:t>index will estimate greater species richness than it would for a sample without rare OTUs. </a:t>
            </a:r>
          </a:p>
        </p:txBody>
      </p:sp>
      <p:pic>
        <p:nvPicPr>
          <p:cNvPr id="4104" name="Picture 8" descr="equati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5954" y="3186399"/>
            <a:ext cx="1905000"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637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116263" y="533401"/>
            <a:ext cx="7442200" cy="1090613"/>
          </a:xfrm>
        </p:spPr>
        <p:txBody>
          <a:bodyPr>
            <a:normAutofit/>
          </a:bodyPr>
          <a:lstStyle/>
          <a:p>
            <a:r>
              <a:rPr lang="en-US" sz="3600"/>
              <a:t>Whole Gene Shotgun Sequencing  for Metagenomics</a:t>
            </a:r>
          </a:p>
        </p:txBody>
      </p:sp>
      <p:pic>
        <p:nvPicPr>
          <p:cNvPr id="8197" name="Picture 5" descr="wh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3352800" cy="2266950"/>
          </a:xfrm>
          <a:prstGeom prst="rect">
            <a:avLst/>
          </a:prstGeom>
          <a:noFill/>
          <a:extLst>
            <a:ext uri="{909E8E84-426E-40DD-AFC4-6F175D3DCCD1}">
              <a14:hiddenFill xmlns:a14="http://schemas.microsoft.com/office/drawing/2010/main">
                <a:solidFill>
                  <a:srgbClr val="FFFFFF"/>
                </a:solidFill>
              </a14:hiddenFill>
            </a:ext>
          </a:extLst>
        </p:spPr>
      </p:pic>
      <p:sp>
        <p:nvSpPr>
          <p:cNvPr id="8198" name="Text Box 6"/>
          <p:cNvSpPr txBox="1">
            <a:spLocks noChangeArrowheads="1"/>
          </p:cNvSpPr>
          <p:nvPr/>
        </p:nvSpPr>
        <p:spPr bwMode="auto">
          <a:xfrm>
            <a:off x="9196389" y="4495801"/>
            <a:ext cx="1348767"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dirty="0"/>
              <a:t>Random genomes </a:t>
            </a:r>
          </a:p>
          <a:p>
            <a:r>
              <a:rPr lang="en-US" sz="1200" dirty="0"/>
              <a:t>fragmentation</a:t>
            </a:r>
            <a:endParaRPr lang="en-US" dirty="0"/>
          </a:p>
        </p:txBody>
      </p:sp>
      <p:sp>
        <p:nvSpPr>
          <p:cNvPr id="8199" name="Text Box 7"/>
          <p:cNvSpPr txBox="1">
            <a:spLocks noChangeArrowheads="1"/>
          </p:cNvSpPr>
          <p:nvPr/>
        </p:nvSpPr>
        <p:spPr bwMode="auto">
          <a:xfrm>
            <a:off x="9094788" y="5410201"/>
            <a:ext cx="1433406"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Genomes assembly </a:t>
            </a:r>
          </a:p>
          <a:p>
            <a:r>
              <a:rPr lang="en-US" sz="1200"/>
              <a:t>using overlaps</a:t>
            </a:r>
            <a:endParaRPr lang="en-US"/>
          </a:p>
        </p:txBody>
      </p:sp>
      <p:sp>
        <p:nvSpPr>
          <p:cNvPr id="8200" name="Text Box 8"/>
          <p:cNvSpPr txBox="1">
            <a:spLocks noChangeArrowheads="1"/>
          </p:cNvSpPr>
          <p:nvPr/>
        </p:nvSpPr>
        <p:spPr bwMode="auto">
          <a:xfrm>
            <a:off x="3886201" y="1828801"/>
            <a:ext cx="989695"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One genome</a:t>
            </a:r>
            <a:endParaRPr lang="en-US"/>
          </a:p>
        </p:txBody>
      </p:sp>
      <p:pic>
        <p:nvPicPr>
          <p:cNvPr id="8201" name="Picture 9" descr="ME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1" y="3581401"/>
            <a:ext cx="3133725" cy="2390775"/>
          </a:xfrm>
          <a:prstGeom prst="rect">
            <a:avLst/>
          </a:prstGeom>
          <a:noFill/>
          <a:extLst>
            <a:ext uri="{909E8E84-426E-40DD-AFC4-6F175D3DCCD1}">
              <a14:hiddenFill xmlns:a14="http://schemas.microsoft.com/office/drawing/2010/main">
                <a:solidFill>
                  <a:srgbClr val="FFFFFF"/>
                </a:solidFill>
              </a14:hiddenFill>
            </a:ext>
          </a:extLst>
        </p:spPr>
      </p:pic>
      <p:sp>
        <p:nvSpPr>
          <p:cNvPr id="8202" name="Text Box 10"/>
          <p:cNvSpPr txBox="1">
            <a:spLocks noChangeArrowheads="1"/>
          </p:cNvSpPr>
          <p:nvPr/>
        </p:nvSpPr>
        <p:spPr bwMode="auto">
          <a:xfrm>
            <a:off x="6553201" y="2971801"/>
            <a:ext cx="1316707"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Multiple genomes</a:t>
            </a:r>
            <a:endParaRPr lang="en-US"/>
          </a:p>
        </p:txBody>
      </p:sp>
      <p:sp>
        <p:nvSpPr>
          <p:cNvPr id="8203" name="Text Box 11"/>
          <p:cNvSpPr txBox="1">
            <a:spLocks noChangeArrowheads="1"/>
          </p:cNvSpPr>
          <p:nvPr/>
        </p:nvSpPr>
        <p:spPr bwMode="auto">
          <a:xfrm>
            <a:off x="1828801" y="2743201"/>
            <a:ext cx="128785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Random genome </a:t>
            </a:r>
          </a:p>
          <a:p>
            <a:r>
              <a:rPr lang="en-US" sz="1200"/>
              <a:t>fragmentation</a:t>
            </a:r>
            <a:endParaRPr lang="en-US"/>
          </a:p>
        </p:txBody>
      </p:sp>
      <p:sp>
        <p:nvSpPr>
          <p:cNvPr id="8204" name="Text Box 12"/>
          <p:cNvSpPr txBox="1">
            <a:spLocks noChangeArrowheads="1"/>
          </p:cNvSpPr>
          <p:nvPr/>
        </p:nvSpPr>
        <p:spPr bwMode="auto">
          <a:xfrm>
            <a:off x="1524000" y="3733801"/>
            <a:ext cx="137249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1200"/>
              <a:t>Genome assembly </a:t>
            </a:r>
          </a:p>
          <a:p>
            <a:r>
              <a:rPr lang="en-US" sz="1200"/>
              <a:t>using overlaps</a:t>
            </a:r>
            <a:endParaRPr lang="en-US"/>
          </a:p>
        </p:txBody>
      </p:sp>
      <p:sp>
        <p:nvSpPr>
          <p:cNvPr id="8205" name="Line 13"/>
          <p:cNvSpPr>
            <a:spLocks noChangeShapeType="1"/>
          </p:cNvSpPr>
          <p:nvPr/>
        </p:nvSpPr>
        <p:spPr bwMode="auto">
          <a:xfrm>
            <a:off x="7543800" y="41910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206" name="Line 14"/>
          <p:cNvSpPr>
            <a:spLocks noChangeShapeType="1"/>
          </p:cNvSpPr>
          <p:nvPr/>
        </p:nvSpPr>
        <p:spPr bwMode="auto">
          <a:xfrm>
            <a:off x="7543800" y="5105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1000028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79919"/>
            <a:ext cx="7886700" cy="1325563"/>
          </a:xfrm>
        </p:spPr>
        <p:txBody>
          <a:bodyPr/>
          <a:lstStyle/>
          <a:p>
            <a:r>
              <a:rPr lang="en-IN" dirty="0"/>
              <a:t>Rarefaction Curve</a:t>
            </a:r>
          </a:p>
        </p:txBody>
      </p:sp>
      <p:sp>
        <p:nvSpPr>
          <p:cNvPr id="3" name="Content Placeholder 2"/>
          <p:cNvSpPr>
            <a:spLocks noGrp="1"/>
          </p:cNvSpPr>
          <p:nvPr>
            <p:ph idx="1"/>
          </p:nvPr>
        </p:nvSpPr>
        <p:spPr/>
        <p:txBody>
          <a:bodyPr>
            <a:normAutofit/>
          </a:bodyPr>
          <a:lstStyle/>
          <a:p>
            <a:r>
              <a:rPr lang="en-IN" dirty="0"/>
              <a:t>Rarefaction curves are used to determine whether sampling depth was sufficient to accurately characterize the bacterial community being studied. To build rarefaction curves, each community is randomly subsampled without replacement at different intervals, and the average number of OTUs at each interval is plotted against the size of the subsample (</a:t>
            </a:r>
            <a:r>
              <a:rPr lang="en-IN" dirty="0" err="1"/>
              <a:t>Gotelli</a:t>
            </a:r>
            <a:r>
              <a:rPr lang="en-IN" dirty="0"/>
              <a:t> and Colwell, 2001).  The point at which the number of OTUs does not increase with further sampling is the point at which enough samples have been taken to accurately characterize the community. </a:t>
            </a:r>
          </a:p>
        </p:txBody>
      </p:sp>
      <p:pic>
        <p:nvPicPr>
          <p:cNvPr id="5122" name="Picture 2" descr="https://www.researchgate.net/profile/Trupti_Das/publication/282283704/figure/fig4/AS:289028994813955@1445921290831/Fig-4-Rarefaction-curve-of-MLSS-sample-at-cutoff-level-of-1-3-5-7-and-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385338"/>
            <a:ext cx="7886700" cy="547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63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Diversity Indices</a:t>
            </a:r>
          </a:p>
        </p:txBody>
      </p:sp>
      <p:sp>
        <p:nvSpPr>
          <p:cNvPr id="3" name="Content Placeholder 2"/>
          <p:cNvSpPr>
            <a:spLocks noGrp="1"/>
          </p:cNvSpPr>
          <p:nvPr>
            <p:ph idx="1"/>
          </p:nvPr>
        </p:nvSpPr>
        <p:spPr>
          <a:xfrm>
            <a:off x="933061" y="1825625"/>
            <a:ext cx="9937102" cy="4351338"/>
          </a:xfrm>
        </p:spPr>
        <p:txBody>
          <a:bodyPr>
            <a:normAutofit/>
          </a:bodyPr>
          <a:lstStyle/>
          <a:p>
            <a:pPr>
              <a:lnSpc>
                <a:spcPct val="120000"/>
              </a:lnSpc>
            </a:pPr>
            <a:r>
              <a:rPr lang="en-IN" dirty="0"/>
              <a:t>Community diversity indices combine species richness and abundance into a single value of evenness. Communities that are numerically dominated by one or a few species exhibit low evenness while communities where abundance is distributed equally amongst species exhibit high evenness (</a:t>
            </a:r>
            <a:r>
              <a:rPr lang="en-IN" dirty="0" err="1"/>
              <a:t>Gotelli</a:t>
            </a:r>
            <a:r>
              <a:rPr lang="en-IN" dirty="0"/>
              <a:t>, 2008).  Two of the most widely used indices are the Shannon (or Shannon-Wiener) index (Shannon, 1948) and Simpson’s index (Simpson, 1949). </a:t>
            </a:r>
          </a:p>
          <a:p>
            <a:pPr>
              <a:lnSpc>
                <a:spcPct val="120000"/>
              </a:lnSpc>
            </a:pPr>
            <a:endParaRPr lang="en-IN" dirty="0"/>
          </a:p>
          <a:p>
            <a:pPr>
              <a:lnSpc>
                <a:spcPct val="120000"/>
              </a:lnSpc>
            </a:pPr>
            <a:endParaRPr lang="en-IN" dirty="0"/>
          </a:p>
          <a:p>
            <a:pPr>
              <a:lnSpc>
                <a:spcPct val="120000"/>
              </a:lnSpc>
            </a:pPr>
            <a:endParaRPr lang="en-IN" dirty="0"/>
          </a:p>
          <a:p>
            <a:pPr marL="0" indent="0">
              <a:lnSpc>
                <a:spcPct val="120000"/>
              </a:lnSpc>
              <a:buNone/>
            </a:pPr>
            <a:endParaRPr lang="en-IN" dirty="0"/>
          </a:p>
          <a:p>
            <a:pPr marL="0" indent="0">
              <a:lnSpc>
                <a:spcPct val="120000"/>
              </a:lnSpc>
              <a:buNone/>
            </a:pPr>
            <a:endParaRPr lang="en-IN" dirty="0"/>
          </a:p>
        </p:txBody>
      </p:sp>
      <p:pic>
        <p:nvPicPr>
          <p:cNvPr id="6146" name="Picture 2" descr="equati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885" y="5738327"/>
            <a:ext cx="3252245" cy="86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7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Beta diversity</a:t>
            </a:r>
          </a:p>
        </p:txBody>
      </p:sp>
      <p:sp>
        <p:nvSpPr>
          <p:cNvPr id="3" name="Content Placeholder 2"/>
          <p:cNvSpPr>
            <a:spLocks noGrp="1"/>
          </p:cNvSpPr>
          <p:nvPr>
            <p:ph idx="1"/>
          </p:nvPr>
        </p:nvSpPr>
        <p:spPr/>
        <p:txBody>
          <a:bodyPr>
            <a:normAutofit/>
          </a:bodyPr>
          <a:lstStyle/>
          <a:p>
            <a:r>
              <a:rPr lang="en-IN" dirty="0"/>
              <a:t>The main goal of most bacterial community studies is to compare the composition of different communities (beta diversity).</a:t>
            </a:r>
          </a:p>
          <a:p>
            <a:r>
              <a:rPr lang="en-IN" dirty="0"/>
              <a:t>The communities being compared differ in some trait or treatment, such as which section of the gut the samples are from.  </a:t>
            </a:r>
          </a:p>
          <a:p>
            <a:r>
              <a:rPr lang="en-IN" dirty="0"/>
              <a:t>There are numerous ways to visualize and analyse beta diversity, and a thorough review of multivariate techniques that are commonly used by microbial ecologists is presented by </a:t>
            </a:r>
            <a:r>
              <a:rPr lang="en-IN" dirty="0" err="1"/>
              <a:t>Ramette</a:t>
            </a:r>
            <a:r>
              <a:rPr lang="en-IN" dirty="0"/>
              <a:t> (2007). </a:t>
            </a:r>
          </a:p>
        </p:txBody>
      </p:sp>
    </p:spTree>
    <p:extLst>
      <p:ext uri="{BB962C8B-B14F-4D97-AF65-F5344CB8AC3E}">
        <p14:creationId xmlns:p14="http://schemas.microsoft.com/office/powerpoint/2010/main" val="783518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Matrices</a:t>
            </a:r>
          </a:p>
        </p:txBody>
      </p:sp>
      <p:sp>
        <p:nvSpPr>
          <p:cNvPr id="3" name="Content Placeholder 2"/>
          <p:cNvSpPr>
            <a:spLocks noGrp="1"/>
          </p:cNvSpPr>
          <p:nvPr>
            <p:ph idx="1"/>
          </p:nvPr>
        </p:nvSpPr>
        <p:spPr/>
        <p:txBody>
          <a:bodyPr/>
          <a:lstStyle/>
          <a:p>
            <a:r>
              <a:rPr lang="en-IN" dirty="0"/>
              <a:t>Determine the distance/dissimilarity matrix. The goal of ordination and clustering is to visually compare community composition.  Both approaches utilize community distance matrices as input</a:t>
            </a:r>
          </a:p>
          <a:p>
            <a:r>
              <a:rPr lang="en-US" dirty="0"/>
              <a:t>Beta diversity compares between sample diversity, and is often calculated by comparing feature dissimilarity, resulting in a distance matrix between all pairs of samples. </a:t>
            </a:r>
          </a:p>
          <a:p>
            <a:r>
              <a:rPr lang="en-US" dirty="0"/>
              <a:t>One conventional calculation for beta diversity is the Bray–Curtis dissimilarity, which is a quantitative measure that accounts for taxa abundance when comparing two communities. </a:t>
            </a:r>
          </a:p>
          <a:p>
            <a:endParaRPr lang="en-IN" dirty="0"/>
          </a:p>
        </p:txBody>
      </p:sp>
    </p:spTree>
    <p:extLst>
      <p:ext uri="{BB962C8B-B14F-4D97-AF65-F5344CB8AC3E}">
        <p14:creationId xmlns:p14="http://schemas.microsoft.com/office/powerpoint/2010/main" val="946229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DEC7-4B8B-39FD-F157-FFB50843858D}"/>
              </a:ext>
            </a:extLst>
          </p:cNvPr>
          <p:cNvSpPr>
            <a:spLocks noGrp="1"/>
          </p:cNvSpPr>
          <p:nvPr>
            <p:ph type="title"/>
          </p:nvPr>
        </p:nvSpPr>
        <p:spPr/>
        <p:txBody>
          <a:bodyPr/>
          <a:lstStyle/>
          <a:p>
            <a:r>
              <a:rPr lang="en-IN" dirty="0"/>
              <a:t>Beta diversity</a:t>
            </a:r>
            <a:endParaRPr lang="en-US" dirty="0"/>
          </a:p>
        </p:txBody>
      </p:sp>
      <p:sp>
        <p:nvSpPr>
          <p:cNvPr id="3" name="Content Placeholder 2">
            <a:extLst>
              <a:ext uri="{FF2B5EF4-FFF2-40B4-BE49-F238E27FC236}">
                <a16:creationId xmlns:a16="http://schemas.microsoft.com/office/drawing/2014/main" id="{53B844C8-1798-03B1-F3BB-FDE11EB1F00E}"/>
              </a:ext>
            </a:extLst>
          </p:cNvPr>
          <p:cNvSpPr>
            <a:spLocks noGrp="1"/>
          </p:cNvSpPr>
          <p:nvPr>
            <p:ph idx="1"/>
          </p:nvPr>
        </p:nvSpPr>
        <p:spPr/>
        <p:txBody>
          <a:bodyPr>
            <a:normAutofit fontScale="85000" lnSpcReduction="20000"/>
          </a:bodyPr>
          <a:lstStyle/>
          <a:p>
            <a:r>
              <a:rPr lang="en-US" dirty="0"/>
              <a:t>In addition to taxa abundances, Weighted </a:t>
            </a:r>
            <a:r>
              <a:rPr lang="en-US" dirty="0" err="1"/>
              <a:t>Unifrac</a:t>
            </a:r>
            <a:r>
              <a:rPr lang="en-US" dirty="0"/>
              <a:t> distance also takes into consideration phylogenetic relatedness when measuring the differences in two communities.</a:t>
            </a:r>
          </a:p>
          <a:p>
            <a:r>
              <a:rPr lang="en-US" dirty="0"/>
              <a:t>Unweighted </a:t>
            </a:r>
            <a:r>
              <a:rPr lang="en-US" dirty="0" err="1"/>
              <a:t>Unifrac</a:t>
            </a:r>
            <a:r>
              <a:rPr lang="en-US" dirty="0"/>
              <a:t> distance, on the other hand, is a qualitative measure which only considers the presence and absence of taxa. </a:t>
            </a:r>
          </a:p>
          <a:p>
            <a:r>
              <a:rPr lang="en-US" dirty="0"/>
              <a:t>Both </a:t>
            </a:r>
            <a:r>
              <a:rPr lang="en-US" dirty="0" err="1"/>
              <a:t>Unifrac</a:t>
            </a:r>
            <a:r>
              <a:rPr lang="en-US" dirty="0"/>
              <a:t> measurements require a phylogenetic tree as the scores are derived by calculating total branch distances between shared and unshared bacteria on a phylogenetic tree. </a:t>
            </a:r>
          </a:p>
          <a:p>
            <a:r>
              <a:rPr lang="en-US" dirty="0"/>
              <a:t>The Jaccard index, or similarity coefficient, is another qualitative measurement that does not consider relative abundances, but feature presence/absence [65]. </a:t>
            </a:r>
          </a:p>
          <a:p>
            <a:r>
              <a:rPr lang="en-US" dirty="0"/>
              <a:t>By evaluating taxa presence, absence, and abundances one can investigate the extent of the difference between the compositions of communities between samples. If possible, the addition of relatedness allows for the potential to assess evolutionary divergence.</a:t>
            </a:r>
          </a:p>
        </p:txBody>
      </p:sp>
    </p:spTree>
    <p:extLst>
      <p:ext uri="{BB962C8B-B14F-4D97-AF65-F5344CB8AC3E}">
        <p14:creationId xmlns:p14="http://schemas.microsoft.com/office/powerpoint/2010/main" val="3974651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F880-A575-DACF-A1F6-6B47DD11166F}"/>
              </a:ext>
            </a:extLst>
          </p:cNvPr>
          <p:cNvSpPr>
            <a:spLocks noGrp="1"/>
          </p:cNvSpPr>
          <p:nvPr>
            <p:ph type="title"/>
          </p:nvPr>
        </p:nvSpPr>
        <p:spPr/>
        <p:txBody>
          <a:bodyPr/>
          <a:lstStyle/>
          <a:p>
            <a:r>
              <a:rPr lang="en-US" dirty="0"/>
              <a:t>Clustering and Ordination</a:t>
            </a:r>
          </a:p>
        </p:txBody>
      </p:sp>
      <p:pic>
        <p:nvPicPr>
          <p:cNvPr id="5" name="Content Placeholder 4">
            <a:extLst>
              <a:ext uri="{FF2B5EF4-FFF2-40B4-BE49-F238E27FC236}">
                <a16:creationId xmlns:a16="http://schemas.microsoft.com/office/drawing/2014/main" id="{42EF120F-9756-0E5D-0405-2BD69C168A19}"/>
              </a:ext>
            </a:extLst>
          </p:cNvPr>
          <p:cNvPicPr>
            <a:picLocks noGrp="1" noChangeAspect="1"/>
          </p:cNvPicPr>
          <p:nvPr>
            <p:ph idx="1"/>
          </p:nvPr>
        </p:nvPicPr>
        <p:blipFill>
          <a:blip r:embed="rId2"/>
          <a:stretch>
            <a:fillRect/>
          </a:stretch>
        </p:blipFill>
        <p:spPr>
          <a:xfrm>
            <a:off x="747370" y="1879721"/>
            <a:ext cx="5677392" cy="4168501"/>
          </a:xfrm>
        </p:spPr>
      </p:pic>
      <p:sp>
        <p:nvSpPr>
          <p:cNvPr id="7" name="TextBox 6">
            <a:extLst>
              <a:ext uri="{FF2B5EF4-FFF2-40B4-BE49-F238E27FC236}">
                <a16:creationId xmlns:a16="http://schemas.microsoft.com/office/drawing/2014/main" id="{711472A6-B9A1-2C67-5B3C-5664596BE3E1}"/>
              </a:ext>
            </a:extLst>
          </p:cNvPr>
          <p:cNvSpPr txBox="1"/>
          <p:nvPr/>
        </p:nvSpPr>
        <p:spPr>
          <a:xfrm>
            <a:off x="6606072" y="2645144"/>
            <a:ext cx="4687713" cy="2585323"/>
          </a:xfrm>
          <a:prstGeom prst="rect">
            <a:avLst/>
          </a:prstGeom>
          <a:noFill/>
        </p:spPr>
        <p:txBody>
          <a:bodyPr wrap="square">
            <a:spAutoFit/>
          </a:bodyPr>
          <a:lstStyle/>
          <a:p>
            <a:r>
              <a:rPr lang="en-US" sz="1800" b="1" i="0" dirty="0">
                <a:solidFill>
                  <a:srgbClr val="212121"/>
                </a:solidFill>
                <a:effectLst/>
                <a:latin typeface="Lato" panose="020F0502020204030204" pitchFamily="34" charset="0"/>
              </a:rPr>
              <a:t>Figure 1:</a:t>
            </a:r>
            <a:r>
              <a:rPr lang="en-US" sz="1800" b="0" i="0" dirty="0">
                <a:solidFill>
                  <a:srgbClr val="212121"/>
                </a:solidFill>
                <a:effectLst/>
                <a:latin typeface="Lato" panose="020F0502020204030204" pitchFamily="34" charset="0"/>
              </a:rPr>
              <a:t> A distance matrix (a) provides input for both b) hierarchical cluster analysis and c) non-metric dimensional scaling. The results of the cluster analysis may be superimposed on the ordination  (d) to validate that each solution corroborates the other. Adapted from </a:t>
            </a:r>
            <a:r>
              <a:rPr lang="en-US" sz="1800" b="0" i="0" dirty="0" err="1">
                <a:solidFill>
                  <a:srgbClr val="212121"/>
                </a:solidFill>
                <a:effectLst/>
                <a:latin typeface="Lato" panose="020F0502020204030204" pitchFamily="34" charset="0"/>
              </a:rPr>
              <a:t>Ramette</a:t>
            </a:r>
            <a:r>
              <a:rPr lang="en-US" sz="1800" b="0" i="0" dirty="0">
                <a:solidFill>
                  <a:srgbClr val="212121"/>
                </a:solidFill>
                <a:effectLst/>
                <a:latin typeface="Lato" panose="020F0502020204030204" pitchFamily="34" charset="0"/>
              </a:rPr>
              <a:t> 2007, originally adapted from Legendre &amp; Legendre 1998.</a:t>
            </a:r>
            <a:endParaRPr lang="en-US" dirty="0"/>
          </a:p>
        </p:txBody>
      </p:sp>
    </p:spTree>
    <p:extLst>
      <p:ext uri="{BB962C8B-B14F-4D97-AF65-F5344CB8AC3E}">
        <p14:creationId xmlns:p14="http://schemas.microsoft.com/office/powerpoint/2010/main" val="4032716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3A55-310F-938E-3DF0-1D0CB876D76E}"/>
              </a:ext>
            </a:extLst>
          </p:cNvPr>
          <p:cNvSpPr>
            <a:spLocks noGrp="1"/>
          </p:cNvSpPr>
          <p:nvPr>
            <p:ph type="title"/>
          </p:nvPr>
        </p:nvSpPr>
        <p:spPr/>
        <p:txBody>
          <a:bodyPr/>
          <a:lstStyle/>
          <a:p>
            <a:r>
              <a:rPr lang="en-US" dirty="0"/>
              <a:t>NMDS-Non-metric multidimensional scaling </a:t>
            </a:r>
          </a:p>
        </p:txBody>
      </p:sp>
      <p:pic>
        <p:nvPicPr>
          <p:cNvPr id="5" name="Content Placeholder 4">
            <a:extLst>
              <a:ext uri="{FF2B5EF4-FFF2-40B4-BE49-F238E27FC236}">
                <a16:creationId xmlns:a16="http://schemas.microsoft.com/office/drawing/2014/main" id="{B4931B40-C514-F2EE-E487-2788BE7091A1}"/>
              </a:ext>
            </a:extLst>
          </p:cNvPr>
          <p:cNvPicPr>
            <a:picLocks noGrp="1" noChangeAspect="1"/>
          </p:cNvPicPr>
          <p:nvPr>
            <p:ph idx="1"/>
          </p:nvPr>
        </p:nvPicPr>
        <p:blipFill>
          <a:blip r:embed="rId2"/>
          <a:stretch>
            <a:fillRect/>
          </a:stretch>
        </p:blipFill>
        <p:spPr>
          <a:xfrm>
            <a:off x="838200" y="2090252"/>
            <a:ext cx="10515600" cy="3693496"/>
          </a:xfrm>
        </p:spPr>
      </p:pic>
    </p:spTree>
    <p:extLst>
      <p:ext uri="{BB962C8B-B14F-4D97-AF65-F5344CB8AC3E}">
        <p14:creationId xmlns:p14="http://schemas.microsoft.com/office/powerpoint/2010/main" val="2378142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C803-9631-F3B0-A29C-156BCFADFFDC}"/>
              </a:ext>
            </a:extLst>
          </p:cNvPr>
          <p:cNvSpPr>
            <a:spLocks noGrp="1"/>
          </p:cNvSpPr>
          <p:nvPr>
            <p:ph type="title"/>
          </p:nvPr>
        </p:nvSpPr>
        <p:spPr/>
        <p:txBody>
          <a:bodyPr/>
          <a:lstStyle/>
          <a:p>
            <a:r>
              <a:rPr lang="en-US" dirty="0"/>
              <a:t>NMDS-Non-metric multidimensional scaling </a:t>
            </a:r>
          </a:p>
        </p:txBody>
      </p:sp>
      <p:pic>
        <p:nvPicPr>
          <p:cNvPr id="5" name="Picture 4">
            <a:extLst>
              <a:ext uri="{FF2B5EF4-FFF2-40B4-BE49-F238E27FC236}">
                <a16:creationId xmlns:a16="http://schemas.microsoft.com/office/drawing/2014/main" id="{4D109850-8D8A-26CB-50D4-F4DD52D803CB}"/>
              </a:ext>
            </a:extLst>
          </p:cNvPr>
          <p:cNvPicPr>
            <a:picLocks noChangeAspect="1"/>
          </p:cNvPicPr>
          <p:nvPr/>
        </p:nvPicPr>
        <p:blipFill>
          <a:blip r:embed="rId2"/>
          <a:stretch>
            <a:fillRect/>
          </a:stretch>
        </p:blipFill>
        <p:spPr>
          <a:xfrm>
            <a:off x="73790" y="2007669"/>
            <a:ext cx="11644369" cy="4633362"/>
          </a:xfrm>
          <a:prstGeom prst="rect">
            <a:avLst/>
          </a:prstGeom>
        </p:spPr>
      </p:pic>
    </p:spTree>
    <p:extLst>
      <p:ext uri="{BB962C8B-B14F-4D97-AF65-F5344CB8AC3E}">
        <p14:creationId xmlns:p14="http://schemas.microsoft.com/office/powerpoint/2010/main" val="365644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Ordination and Clustering</a:t>
            </a:r>
          </a:p>
        </p:txBody>
      </p:sp>
      <p:sp>
        <p:nvSpPr>
          <p:cNvPr id="3" name="Content Placeholder 2"/>
          <p:cNvSpPr>
            <a:spLocks noGrp="1"/>
          </p:cNvSpPr>
          <p:nvPr>
            <p:ph idx="1"/>
          </p:nvPr>
        </p:nvSpPr>
        <p:spPr/>
        <p:txBody>
          <a:bodyPr/>
          <a:lstStyle/>
          <a:p>
            <a:r>
              <a:rPr lang="en-IN" dirty="0"/>
              <a:t>Evaluate ordination patterns.</a:t>
            </a:r>
            <a:r>
              <a:rPr lang="en-IN" i="1" dirty="0"/>
              <a:t> </a:t>
            </a:r>
            <a:r>
              <a:rPr lang="en-IN" dirty="0"/>
              <a:t>The Bray-Curtis dissimilarity matrix or </a:t>
            </a:r>
            <a:r>
              <a:rPr lang="en-IN" dirty="0" err="1"/>
              <a:t>UniFrac</a:t>
            </a:r>
            <a:r>
              <a:rPr lang="en-IN" dirty="0"/>
              <a:t> distance matrix is used as input for ordination and clustering analyses.</a:t>
            </a:r>
          </a:p>
          <a:p>
            <a:r>
              <a:rPr lang="en-IN" dirty="0"/>
              <a:t>The two most common methods for ordination of NGS bacterial community data are principal coordinates (</a:t>
            </a:r>
            <a:r>
              <a:rPr lang="en-IN" dirty="0" err="1"/>
              <a:t>PCoA</a:t>
            </a:r>
            <a:r>
              <a:rPr lang="en-IN" dirty="0"/>
              <a:t>) and nonmetric multidimensional scaling (NMDS).</a:t>
            </a:r>
          </a:p>
        </p:txBody>
      </p:sp>
    </p:spTree>
    <p:extLst>
      <p:ext uri="{BB962C8B-B14F-4D97-AF65-F5344CB8AC3E}">
        <p14:creationId xmlns:p14="http://schemas.microsoft.com/office/powerpoint/2010/main" val="2166903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a:t>
            </a:r>
            <a:endParaRPr lang="en-IN" dirty="0"/>
          </a:p>
        </p:txBody>
      </p:sp>
      <p:sp>
        <p:nvSpPr>
          <p:cNvPr id="3" name="Content Placeholder 2"/>
          <p:cNvSpPr>
            <a:spLocks noGrp="1"/>
          </p:cNvSpPr>
          <p:nvPr>
            <p:ph idx="1"/>
          </p:nvPr>
        </p:nvSpPr>
        <p:spPr/>
        <p:txBody>
          <a:bodyPr>
            <a:normAutofit fontScale="62500" lnSpcReduction="20000"/>
          </a:bodyPr>
          <a:lstStyle/>
          <a:p>
            <a:pPr>
              <a:lnSpc>
                <a:spcPct val="160000"/>
              </a:lnSpc>
            </a:pPr>
            <a:r>
              <a:rPr lang="en-IN" dirty="0"/>
              <a:t>To visualize community relatedness in the same format as a phylogenetic tree, we recommend UPGMA, or the Unweighted Pair Group Method with Arithmetic mean (</a:t>
            </a:r>
            <a:r>
              <a:rPr lang="en-IN" dirty="0" err="1"/>
              <a:t>Sokal</a:t>
            </a:r>
            <a:r>
              <a:rPr lang="en-IN" dirty="0"/>
              <a:t> and Michener 1958). </a:t>
            </a:r>
          </a:p>
          <a:p>
            <a:pPr>
              <a:lnSpc>
                <a:spcPct val="160000"/>
              </a:lnSpc>
            </a:pPr>
            <a:r>
              <a:rPr lang="en-IN" dirty="0" err="1"/>
              <a:t>Jackknife</a:t>
            </a:r>
            <a:r>
              <a:rPr lang="en-IN" dirty="0"/>
              <a:t> support for the branching patterns in the resulting dendrogram can be calculated in QIIME (Kuczynski </a:t>
            </a:r>
            <a:r>
              <a:rPr lang="en-IN" i="1" dirty="0"/>
              <a:t>et al.</a:t>
            </a:r>
            <a:r>
              <a:rPr lang="en-IN" dirty="0"/>
              <a:t>, 2011), providing an estimate of confidence in the clustering patterns.</a:t>
            </a:r>
          </a:p>
          <a:p>
            <a:pPr>
              <a:lnSpc>
                <a:spcPct val="160000"/>
              </a:lnSpc>
            </a:pPr>
            <a:r>
              <a:rPr lang="en-IN" dirty="0"/>
              <a:t>Methods</a:t>
            </a:r>
          </a:p>
          <a:p>
            <a:pPr lvl="1">
              <a:lnSpc>
                <a:spcPct val="160000"/>
              </a:lnSpc>
            </a:pPr>
            <a:r>
              <a:rPr lang="en-US" b="0" i="0" dirty="0">
                <a:solidFill>
                  <a:srgbClr val="444444"/>
                </a:solidFill>
                <a:effectLst/>
                <a:latin typeface="Open Sans" panose="020B0606030504020204" pitchFamily="34" charset="0"/>
              </a:rPr>
              <a:t>Ward´s linkage is a method</a:t>
            </a:r>
            <a:endParaRPr lang="en-IN" b="0" i="0" dirty="0">
              <a:solidFill>
                <a:srgbClr val="444444"/>
              </a:solidFill>
              <a:effectLst/>
              <a:latin typeface="Open Sans" panose="020B0606030504020204" pitchFamily="34" charset="0"/>
            </a:endParaRPr>
          </a:p>
          <a:p>
            <a:pPr lvl="1">
              <a:lnSpc>
                <a:spcPct val="160000"/>
              </a:lnSpc>
            </a:pPr>
            <a:r>
              <a:rPr lang="en-IN" dirty="0">
                <a:solidFill>
                  <a:srgbClr val="444444"/>
                </a:solidFill>
                <a:latin typeface="Open Sans" panose="020B0606030504020204" pitchFamily="34" charset="0"/>
              </a:rPr>
              <a:t>Single linkage</a:t>
            </a:r>
          </a:p>
          <a:p>
            <a:pPr lvl="1">
              <a:lnSpc>
                <a:spcPct val="160000"/>
              </a:lnSpc>
            </a:pPr>
            <a:r>
              <a:rPr lang="en-IN" dirty="0">
                <a:solidFill>
                  <a:srgbClr val="444444"/>
                </a:solidFill>
                <a:latin typeface="Open Sans" panose="020B0606030504020204" pitchFamily="34" charset="0"/>
              </a:rPr>
              <a:t>Complete linkage</a:t>
            </a:r>
          </a:p>
          <a:p>
            <a:pPr lvl="1">
              <a:lnSpc>
                <a:spcPct val="160000"/>
              </a:lnSpc>
            </a:pPr>
            <a:r>
              <a:rPr lang="en-IN" dirty="0">
                <a:solidFill>
                  <a:srgbClr val="444444"/>
                </a:solidFill>
                <a:latin typeface="Open Sans" panose="020B0606030504020204" pitchFamily="34" charset="0"/>
              </a:rPr>
              <a:t>Average linkage</a:t>
            </a:r>
            <a:endParaRPr lang="en-IN" dirty="0"/>
          </a:p>
        </p:txBody>
      </p:sp>
    </p:spTree>
    <p:extLst>
      <p:ext uri="{BB962C8B-B14F-4D97-AF65-F5344CB8AC3E}">
        <p14:creationId xmlns:p14="http://schemas.microsoft.com/office/powerpoint/2010/main" val="423758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614774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D002-25F2-0D8C-7FFD-88F0D2DA2AEB}"/>
              </a:ext>
            </a:extLst>
          </p:cNvPr>
          <p:cNvSpPr>
            <a:spLocks noGrp="1"/>
          </p:cNvSpPr>
          <p:nvPr>
            <p:ph type="title"/>
          </p:nvPr>
        </p:nvSpPr>
        <p:spPr/>
        <p:txBody>
          <a:bodyPr/>
          <a:lstStyle/>
          <a:p>
            <a:r>
              <a:rPr lang="en-US" dirty="0"/>
              <a:t>Dada2 and </a:t>
            </a:r>
            <a:r>
              <a:rPr lang="en-US" dirty="0" err="1"/>
              <a:t>Phyloseq</a:t>
            </a:r>
            <a:r>
              <a:rPr lang="en-US" dirty="0"/>
              <a:t> (in R)</a:t>
            </a:r>
            <a:endParaRPr lang="en-IN" dirty="0"/>
          </a:p>
        </p:txBody>
      </p:sp>
      <p:sp>
        <p:nvSpPr>
          <p:cNvPr id="3" name="Content Placeholder 2">
            <a:extLst>
              <a:ext uri="{FF2B5EF4-FFF2-40B4-BE49-F238E27FC236}">
                <a16:creationId xmlns:a16="http://schemas.microsoft.com/office/drawing/2014/main" id="{6DD9D931-12AA-E5CA-A747-D203C9604C7D}"/>
              </a:ext>
            </a:extLst>
          </p:cNvPr>
          <p:cNvSpPr>
            <a:spLocks noGrp="1"/>
          </p:cNvSpPr>
          <p:nvPr>
            <p:ph idx="1"/>
          </p:nvPr>
        </p:nvSpPr>
        <p:spPr/>
        <p:txBody>
          <a:bodyPr>
            <a:normAutofit fontScale="92500" lnSpcReduction="10000"/>
          </a:bodyPr>
          <a:lstStyle/>
          <a:p>
            <a:pPr marL="0" indent="0">
              <a:buNone/>
            </a:pPr>
            <a:r>
              <a:rPr lang="en-IN" b="1" dirty="0"/>
              <a:t>Dada2</a:t>
            </a:r>
          </a:p>
          <a:p>
            <a:r>
              <a:rPr lang="en-IN" dirty="0"/>
              <a:t>Introduction to dada2 (bioconductor.org)</a:t>
            </a:r>
          </a:p>
          <a:p>
            <a:r>
              <a:rPr lang="en-IN" dirty="0">
                <a:hlinkClick r:id="rId2"/>
              </a:rPr>
              <a:t>DADA2 — Microbial Bioinformatics Hub documentation (microbial-bioinformatics-hub.readthedocs.io)</a:t>
            </a:r>
            <a:endParaRPr lang="en-IN" dirty="0"/>
          </a:p>
          <a:p>
            <a:r>
              <a:rPr lang="en-IN" dirty="0">
                <a:hlinkClick r:id="rId3"/>
              </a:rPr>
              <a:t>DADA2 Pipeline Tutorial (1.8) (benjjneb.github.io)</a:t>
            </a:r>
            <a:endParaRPr lang="en-IN" dirty="0"/>
          </a:p>
          <a:p>
            <a:pPr marL="0" indent="0">
              <a:buNone/>
            </a:pPr>
            <a:r>
              <a:rPr lang="en-IN" b="1" dirty="0" err="1"/>
              <a:t>Phyloseq</a:t>
            </a:r>
            <a:endParaRPr lang="en-IN" b="1" dirty="0"/>
          </a:p>
          <a:p>
            <a:r>
              <a:rPr lang="en-US" dirty="0">
                <a:hlinkClick r:id="rId4"/>
              </a:rPr>
              <a:t>An introduction to the downstream analysis with R and </a:t>
            </a:r>
            <a:r>
              <a:rPr lang="en-US" dirty="0" err="1">
                <a:hlinkClick r:id="rId4"/>
              </a:rPr>
              <a:t>phyloseq</a:t>
            </a:r>
            <a:r>
              <a:rPr lang="en-US" dirty="0">
                <a:hlinkClick r:id="rId4"/>
              </a:rPr>
              <a:t> — </a:t>
            </a:r>
            <a:r>
              <a:rPr lang="en-US" dirty="0" err="1">
                <a:hlinkClick r:id="rId4"/>
              </a:rPr>
              <a:t>micca</a:t>
            </a:r>
            <a:r>
              <a:rPr lang="en-US" dirty="0">
                <a:hlinkClick r:id="rId4"/>
              </a:rPr>
              <a:t> 1.7.0 documentation</a:t>
            </a:r>
            <a:endParaRPr lang="en-IN" dirty="0"/>
          </a:p>
          <a:p>
            <a:r>
              <a:rPr lang="en-US" dirty="0">
                <a:hlinkClick r:id="rId5"/>
              </a:rPr>
              <a:t>The </a:t>
            </a:r>
            <a:r>
              <a:rPr lang="en-US" dirty="0" err="1">
                <a:hlinkClick r:id="rId5"/>
              </a:rPr>
              <a:t>phyloseq</a:t>
            </a:r>
            <a:r>
              <a:rPr lang="en-US" dirty="0">
                <a:hlinkClick r:id="rId5"/>
              </a:rPr>
              <a:t> Tutorials Index (joey711.github.io)</a:t>
            </a:r>
            <a:endParaRPr lang="en-IN" dirty="0"/>
          </a:p>
          <a:p>
            <a:r>
              <a:rPr lang="en-IN" dirty="0" err="1">
                <a:hlinkClick r:id="rId6"/>
              </a:rPr>
              <a:t>Phyloseq</a:t>
            </a:r>
            <a:r>
              <a:rPr lang="en-IN" dirty="0">
                <a:hlinkClick r:id="rId6"/>
              </a:rPr>
              <a:t> tutorial (vaulot.github.io)</a:t>
            </a:r>
            <a:endParaRPr lang="en-IN" dirty="0"/>
          </a:p>
        </p:txBody>
      </p:sp>
    </p:spTree>
    <p:extLst>
      <p:ext uri="{BB962C8B-B14F-4D97-AF65-F5344CB8AC3E}">
        <p14:creationId xmlns:p14="http://schemas.microsoft.com/office/powerpoint/2010/main" val="1344079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F9CE-89B5-D0CC-A061-B9E36EC419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98344A-4E2F-D800-DC77-EB100D182037}"/>
              </a:ext>
            </a:extLst>
          </p:cNvPr>
          <p:cNvSpPr>
            <a:spLocks noGrp="1"/>
          </p:cNvSpPr>
          <p:nvPr>
            <p:ph idx="1"/>
          </p:nvPr>
        </p:nvSpPr>
        <p:spPr/>
        <p:txBody>
          <a:bodyPr/>
          <a:lstStyle/>
          <a:p>
            <a:r>
              <a:rPr lang="en-US" dirty="0">
                <a:hlinkClick r:id="rId2"/>
              </a:rPr>
              <a:t>https://sites.google.com/site/mb3gustame/</a:t>
            </a:r>
            <a:endParaRPr lang="en-US" dirty="0"/>
          </a:p>
          <a:p>
            <a:endParaRPr lang="en-US" dirty="0"/>
          </a:p>
        </p:txBody>
      </p:sp>
    </p:spTree>
    <p:extLst>
      <p:ext uri="{BB962C8B-B14F-4D97-AF65-F5344CB8AC3E}">
        <p14:creationId xmlns:p14="http://schemas.microsoft.com/office/powerpoint/2010/main" val="39616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91088-DB60-B9D9-F8C9-56EE5F34F50B}"/>
              </a:ext>
            </a:extLst>
          </p:cNvPr>
          <p:cNvSpPr>
            <a:spLocks noGrp="1"/>
          </p:cNvSpPr>
          <p:nvPr>
            <p:ph type="title"/>
          </p:nvPr>
        </p:nvSpPr>
        <p:spPr/>
        <p:txBody>
          <a:bodyPr/>
          <a:lstStyle/>
          <a:p>
            <a:r>
              <a:rPr lang="en-US" dirty="0"/>
              <a:t>Statistical methods to learn</a:t>
            </a:r>
            <a:endParaRPr lang="en-IN" dirty="0"/>
          </a:p>
        </p:txBody>
      </p:sp>
      <p:sp>
        <p:nvSpPr>
          <p:cNvPr id="3" name="Content Placeholder 2">
            <a:extLst>
              <a:ext uri="{FF2B5EF4-FFF2-40B4-BE49-F238E27FC236}">
                <a16:creationId xmlns:a16="http://schemas.microsoft.com/office/drawing/2014/main" id="{A17875A7-7EC8-37A5-A824-69ACB9C8E532}"/>
              </a:ext>
            </a:extLst>
          </p:cNvPr>
          <p:cNvSpPr>
            <a:spLocks noGrp="1"/>
          </p:cNvSpPr>
          <p:nvPr>
            <p:ph idx="1"/>
          </p:nvPr>
        </p:nvSpPr>
        <p:spPr/>
        <p:txBody>
          <a:bodyPr>
            <a:normAutofit lnSpcReduction="10000"/>
          </a:bodyPr>
          <a:lstStyle/>
          <a:p>
            <a:r>
              <a:rPr lang="en-US" dirty="0"/>
              <a:t>Training model for error correction (dada2)</a:t>
            </a:r>
          </a:p>
          <a:p>
            <a:r>
              <a:rPr lang="en-US" dirty="0"/>
              <a:t>Filtering methods</a:t>
            </a:r>
          </a:p>
          <a:p>
            <a:pPr lvl="1"/>
            <a:r>
              <a:rPr lang="en-US" dirty="0"/>
              <a:t>Inter-quantile range</a:t>
            </a:r>
          </a:p>
          <a:p>
            <a:pPr lvl="1"/>
            <a:r>
              <a:rPr lang="en-US" dirty="0"/>
              <a:t>Standard deviation</a:t>
            </a:r>
          </a:p>
          <a:p>
            <a:pPr lvl="1"/>
            <a:r>
              <a:rPr lang="en-US" dirty="0"/>
              <a:t>Coefficient of variation</a:t>
            </a:r>
          </a:p>
          <a:p>
            <a:r>
              <a:rPr lang="en-US" dirty="0"/>
              <a:t>Data normalization</a:t>
            </a:r>
          </a:p>
          <a:p>
            <a:pPr lvl="1"/>
            <a:r>
              <a:rPr lang="en-US" dirty="0"/>
              <a:t>Rarefying</a:t>
            </a:r>
          </a:p>
          <a:p>
            <a:r>
              <a:rPr lang="en-US" dirty="0"/>
              <a:t>Data scaling</a:t>
            </a:r>
          </a:p>
          <a:p>
            <a:pPr lvl="1"/>
            <a:r>
              <a:rPr lang="en-US" dirty="0"/>
              <a:t>Total sum scaling</a:t>
            </a:r>
          </a:p>
          <a:p>
            <a:pPr lvl="1"/>
            <a:r>
              <a:rPr lang="en-US" dirty="0"/>
              <a:t>Cumulative sum scaling</a:t>
            </a:r>
          </a:p>
          <a:p>
            <a:pPr lvl="1"/>
            <a:r>
              <a:rPr lang="en-US" dirty="0"/>
              <a:t>Upper-quartile normalization</a:t>
            </a:r>
          </a:p>
          <a:p>
            <a:pPr lvl="1"/>
            <a:endParaRPr lang="en-IN" dirty="0"/>
          </a:p>
        </p:txBody>
      </p:sp>
    </p:spTree>
    <p:extLst>
      <p:ext uri="{BB962C8B-B14F-4D97-AF65-F5344CB8AC3E}">
        <p14:creationId xmlns:p14="http://schemas.microsoft.com/office/powerpoint/2010/main" val="2640859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CB56-05F0-B4BC-1D06-9448091224ED}"/>
              </a:ext>
            </a:extLst>
          </p:cNvPr>
          <p:cNvSpPr>
            <a:spLocks noGrp="1"/>
          </p:cNvSpPr>
          <p:nvPr>
            <p:ph type="title"/>
          </p:nvPr>
        </p:nvSpPr>
        <p:spPr/>
        <p:txBody>
          <a:bodyPr/>
          <a:lstStyle/>
          <a:p>
            <a:r>
              <a:rPr lang="en-US" dirty="0"/>
              <a:t>Statistical methods to learn</a:t>
            </a:r>
            <a:endParaRPr lang="en-IN" dirty="0"/>
          </a:p>
        </p:txBody>
      </p:sp>
      <p:sp>
        <p:nvSpPr>
          <p:cNvPr id="3" name="Content Placeholder 2">
            <a:extLst>
              <a:ext uri="{FF2B5EF4-FFF2-40B4-BE49-F238E27FC236}">
                <a16:creationId xmlns:a16="http://schemas.microsoft.com/office/drawing/2014/main" id="{F8094BBC-692C-FEFD-F7B7-A97F57839280}"/>
              </a:ext>
            </a:extLst>
          </p:cNvPr>
          <p:cNvSpPr>
            <a:spLocks noGrp="1"/>
          </p:cNvSpPr>
          <p:nvPr>
            <p:ph idx="1"/>
          </p:nvPr>
        </p:nvSpPr>
        <p:spPr/>
        <p:txBody>
          <a:bodyPr>
            <a:normAutofit fontScale="70000" lnSpcReduction="20000"/>
          </a:bodyPr>
          <a:lstStyle/>
          <a:p>
            <a:r>
              <a:rPr lang="en-IN" b="1" i="0" dirty="0">
                <a:solidFill>
                  <a:srgbClr val="495057"/>
                </a:solidFill>
                <a:effectLst/>
                <a:latin typeface="-apple-system"/>
              </a:rPr>
              <a:t>Data transformation</a:t>
            </a:r>
          </a:p>
          <a:p>
            <a:pPr lvl="1"/>
            <a:r>
              <a:rPr lang="en-IN" b="1" dirty="0">
                <a:solidFill>
                  <a:srgbClr val="495057"/>
                </a:solidFill>
                <a:latin typeface="-apple-system"/>
              </a:rPr>
              <a:t>RLE (Relative log expression)</a:t>
            </a:r>
          </a:p>
          <a:p>
            <a:pPr lvl="1"/>
            <a:r>
              <a:rPr lang="en-IN" b="1" dirty="0">
                <a:solidFill>
                  <a:srgbClr val="495057"/>
                </a:solidFill>
                <a:latin typeface="-apple-system"/>
              </a:rPr>
              <a:t>CLR (Centre log ratio)</a:t>
            </a:r>
          </a:p>
          <a:p>
            <a:r>
              <a:rPr lang="en-IN" b="1" dirty="0">
                <a:solidFill>
                  <a:srgbClr val="495057"/>
                </a:solidFill>
                <a:latin typeface="-apple-system"/>
              </a:rPr>
              <a:t>Alpha diversity</a:t>
            </a:r>
          </a:p>
          <a:p>
            <a:pPr lvl="1"/>
            <a:r>
              <a:rPr lang="en-IN" b="1" dirty="0">
                <a:solidFill>
                  <a:srgbClr val="495057"/>
                </a:solidFill>
                <a:latin typeface="-apple-system"/>
              </a:rPr>
              <a:t>Richness estimators</a:t>
            </a:r>
          </a:p>
          <a:p>
            <a:pPr lvl="1"/>
            <a:r>
              <a:rPr lang="en-IN" b="1" dirty="0">
                <a:solidFill>
                  <a:srgbClr val="495057"/>
                </a:solidFill>
                <a:latin typeface="-apple-system"/>
              </a:rPr>
              <a:t>Diversity indices</a:t>
            </a:r>
          </a:p>
          <a:p>
            <a:pPr lvl="1"/>
            <a:r>
              <a:rPr lang="en-IN" b="1" dirty="0">
                <a:solidFill>
                  <a:srgbClr val="495057"/>
                </a:solidFill>
                <a:latin typeface="-apple-system"/>
              </a:rPr>
              <a:t>Evenness estimators</a:t>
            </a:r>
          </a:p>
          <a:p>
            <a:r>
              <a:rPr lang="en-IN" b="1" dirty="0">
                <a:solidFill>
                  <a:srgbClr val="495057"/>
                </a:solidFill>
                <a:latin typeface="-apple-system"/>
              </a:rPr>
              <a:t>Beta diversity</a:t>
            </a:r>
          </a:p>
          <a:p>
            <a:pPr lvl="1"/>
            <a:r>
              <a:rPr lang="en-IN" b="1" dirty="0">
                <a:solidFill>
                  <a:srgbClr val="495057"/>
                </a:solidFill>
                <a:latin typeface="-apple-system"/>
              </a:rPr>
              <a:t>Ordination analysis</a:t>
            </a:r>
          </a:p>
          <a:p>
            <a:pPr lvl="2"/>
            <a:r>
              <a:rPr lang="en-IN" b="1" dirty="0">
                <a:solidFill>
                  <a:srgbClr val="495057"/>
                </a:solidFill>
                <a:latin typeface="-apple-system"/>
              </a:rPr>
              <a:t>Principal component analysis</a:t>
            </a:r>
          </a:p>
          <a:p>
            <a:pPr lvl="2"/>
            <a:r>
              <a:rPr lang="en-IN" b="1" dirty="0">
                <a:solidFill>
                  <a:srgbClr val="495057"/>
                </a:solidFill>
                <a:latin typeface="-apple-system"/>
              </a:rPr>
              <a:t>Principal coordinate analysis</a:t>
            </a:r>
          </a:p>
          <a:p>
            <a:pPr lvl="2"/>
            <a:r>
              <a:rPr lang="en-IN" b="1" dirty="0">
                <a:solidFill>
                  <a:srgbClr val="495057"/>
                </a:solidFill>
                <a:latin typeface="-apple-system"/>
              </a:rPr>
              <a:t>Multidimensional scaling (MDS)</a:t>
            </a:r>
          </a:p>
          <a:p>
            <a:pPr lvl="1"/>
            <a:r>
              <a:rPr lang="en-IN" b="1" dirty="0">
                <a:solidFill>
                  <a:srgbClr val="495057"/>
                </a:solidFill>
                <a:latin typeface="-apple-system"/>
              </a:rPr>
              <a:t>Distance methods</a:t>
            </a:r>
          </a:p>
          <a:p>
            <a:pPr lvl="2"/>
            <a:r>
              <a:rPr lang="en-IN" b="1" dirty="0">
                <a:solidFill>
                  <a:srgbClr val="495057"/>
                </a:solidFill>
                <a:latin typeface="-apple-system"/>
              </a:rPr>
              <a:t>Bray Curtis</a:t>
            </a:r>
          </a:p>
          <a:p>
            <a:pPr lvl="2"/>
            <a:r>
              <a:rPr lang="en-IN" b="1" dirty="0">
                <a:solidFill>
                  <a:srgbClr val="495057"/>
                </a:solidFill>
                <a:latin typeface="-apple-system"/>
              </a:rPr>
              <a:t>Jaccard</a:t>
            </a:r>
          </a:p>
          <a:p>
            <a:pPr lvl="2"/>
            <a:r>
              <a:rPr lang="en-IN" b="1" dirty="0">
                <a:solidFill>
                  <a:srgbClr val="495057"/>
                </a:solidFill>
                <a:latin typeface="-apple-system"/>
              </a:rPr>
              <a:t>Sorenson’s distance</a:t>
            </a:r>
          </a:p>
          <a:p>
            <a:pPr lvl="2"/>
            <a:r>
              <a:rPr lang="en-IN" b="1" dirty="0" err="1">
                <a:solidFill>
                  <a:srgbClr val="495057"/>
                </a:solidFill>
                <a:latin typeface="-apple-system"/>
              </a:rPr>
              <a:t>UniFrac</a:t>
            </a:r>
            <a:r>
              <a:rPr lang="en-IN" b="1" dirty="0">
                <a:solidFill>
                  <a:srgbClr val="495057"/>
                </a:solidFill>
                <a:latin typeface="-apple-system"/>
              </a:rPr>
              <a:t> and Weighted </a:t>
            </a:r>
            <a:r>
              <a:rPr lang="en-IN" b="1" dirty="0" err="1">
                <a:solidFill>
                  <a:srgbClr val="495057"/>
                </a:solidFill>
                <a:latin typeface="-apple-system"/>
              </a:rPr>
              <a:t>UniFrac</a:t>
            </a:r>
            <a:endParaRPr lang="en-IN" b="1" dirty="0">
              <a:solidFill>
                <a:srgbClr val="495057"/>
              </a:solidFill>
              <a:latin typeface="-apple-system"/>
            </a:endParaRPr>
          </a:p>
        </p:txBody>
      </p:sp>
    </p:spTree>
    <p:extLst>
      <p:ext uri="{BB962C8B-B14F-4D97-AF65-F5344CB8AC3E}">
        <p14:creationId xmlns:p14="http://schemas.microsoft.com/office/powerpoint/2010/main" val="3468682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6387-F888-70D8-C12A-77989D67D5D5}"/>
              </a:ext>
            </a:extLst>
          </p:cNvPr>
          <p:cNvSpPr>
            <a:spLocks noGrp="1"/>
          </p:cNvSpPr>
          <p:nvPr>
            <p:ph type="title"/>
          </p:nvPr>
        </p:nvSpPr>
        <p:spPr/>
        <p:txBody>
          <a:bodyPr/>
          <a:lstStyle/>
          <a:p>
            <a:r>
              <a:rPr lang="en-US" dirty="0"/>
              <a:t>Statistical methods to learn</a:t>
            </a:r>
            <a:endParaRPr lang="en-IN" dirty="0"/>
          </a:p>
        </p:txBody>
      </p:sp>
      <p:sp>
        <p:nvSpPr>
          <p:cNvPr id="3" name="Content Placeholder 2">
            <a:extLst>
              <a:ext uri="{FF2B5EF4-FFF2-40B4-BE49-F238E27FC236}">
                <a16:creationId xmlns:a16="http://schemas.microsoft.com/office/drawing/2014/main" id="{2E8C47F1-3D17-D2A6-C9D1-D0A9BC74D872}"/>
              </a:ext>
            </a:extLst>
          </p:cNvPr>
          <p:cNvSpPr>
            <a:spLocks noGrp="1"/>
          </p:cNvSpPr>
          <p:nvPr>
            <p:ph idx="1"/>
          </p:nvPr>
        </p:nvSpPr>
        <p:spPr/>
        <p:txBody>
          <a:bodyPr>
            <a:normAutofit fontScale="92500" lnSpcReduction="20000"/>
          </a:bodyPr>
          <a:lstStyle/>
          <a:p>
            <a:r>
              <a:rPr lang="en-US" dirty="0"/>
              <a:t>Significance tests</a:t>
            </a:r>
          </a:p>
          <a:p>
            <a:pPr lvl="1"/>
            <a:r>
              <a:rPr lang="en-US" dirty="0"/>
              <a:t>T-test</a:t>
            </a:r>
          </a:p>
          <a:p>
            <a:pPr lvl="1"/>
            <a:r>
              <a:rPr lang="en-US" dirty="0"/>
              <a:t>ANOVA</a:t>
            </a:r>
          </a:p>
          <a:p>
            <a:pPr lvl="1"/>
            <a:r>
              <a:rPr lang="en-US" dirty="0"/>
              <a:t>PERMANOVA</a:t>
            </a:r>
          </a:p>
          <a:p>
            <a:pPr lvl="1"/>
            <a:r>
              <a:rPr lang="en-US" dirty="0"/>
              <a:t>Adonis test</a:t>
            </a:r>
          </a:p>
          <a:p>
            <a:pPr lvl="1"/>
            <a:r>
              <a:rPr lang="en-US" dirty="0"/>
              <a:t>Correlation analysis</a:t>
            </a:r>
          </a:p>
          <a:p>
            <a:pPr lvl="1"/>
            <a:r>
              <a:rPr lang="en-US" dirty="0"/>
              <a:t>Regression analysis</a:t>
            </a:r>
          </a:p>
          <a:p>
            <a:r>
              <a:rPr lang="en-US" dirty="0"/>
              <a:t>Error correction</a:t>
            </a:r>
          </a:p>
          <a:p>
            <a:pPr lvl="1"/>
            <a:r>
              <a:rPr lang="en-US" dirty="0"/>
              <a:t>FDR (False discovery rate)</a:t>
            </a:r>
          </a:p>
          <a:p>
            <a:pPr lvl="1"/>
            <a:r>
              <a:rPr lang="en-US" dirty="0" err="1"/>
              <a:t>Benjamini</a:t>
            </a:r>
            <a:r>
              <a:rPr lang="en-US" dirty="0"/>
              <a:t>–Hochberg</a:t>
            </a:r>
          </a:p>
          <a:p>
            <a:r>
              <a:rPr lang="en-US" dirty="0"/>
              <a:t>Comparison analysis</a:t>
            </a:r>
          </a:p>
          <a:p>
            <a:pPr lvl="1"/>
            <a:r>
              <a:rPr lang="en-US" dirty="0"/>
              <a:t>Single factor and multifactor analysis</a:t>
            </a:r>
          </a:p>
          <a:p>
            <a:pPr lvl="1"/>
            <a:r>
              <a:rPr lang="en-US" dirty="0"/>
              <a:t>Random forest</a:t>
            </a:r>
            <a:endParaRPr lang="en-IN" dirty="0"/>
          </a:p>
        </p:txBody>
      </p:sp>
    </p:spTree>
    <p:extLst>
      <p:ext uri="{BB962C8B-B14F-4D97-AF65-F5344CB8AC3E}">
        <p14:creationId xmlns:p14="http://schemas.microsoft.com/office/powerpoint/2010/main" val="423122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377770"/>
            <a:ext cx="7475650" cy="704056"/>
          </a:xfrm>
        </p:spPr>
        <p:txBody>
          <a:bodyPr>
            <a:normAutofit/>
          </a:bodyPr>
          <a:lstStyle/>
          <a:p>
            <a:r>
              <a:rPr lang="en-IN" sz="3600" dirty="0"/>
              <a:t>Ways to understand metagenome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1909158"/>
            <a:ext cx="8096250" cy="4095750"/>
          </a:xfrm>
          <a:prstGeom prst="rect">
            <a:avLst/>
          </a:prstGeom>
        </p:spPr>
      </p:pic>
      <p:sp>
        <p:nvSpPr>
          <p:cNvPr id="5" name="Rectangle 4"/>
          <p:cNvSpPr/>
          <p:nvPr/>
        </p:nvSpPr>
        <p:spPr>
          <a:xfrm>
            <a:off x="4981977" y="6416561"/>
            <a:ext cx="5428446" cy="307777"/>
          </a:xfrm>
          <a:prstGeom prst="rect">
            <a:avLst/>
          </a:prstGeom>
        </p:spPr>
        <p:txBody>
          <a:bodyPr wrap="square">
            <a:spAutoFit/>
          </a:bodyPr>
          <a:lstStyle/>
          <a:p>
            <a:r>
              <a:rPr lang="en-IN" sz="1400" dirty="0"/>
              <a:t>Applied and Environmental Microbiology 77(4):1153-61 · February 2011</a:t>
            </a:r>
          </a:p>
        </p:txBody>
      </p:sp>
    </p:spTree>
    <p:extLst>
      <p:ext uri="{BB962C8B-B14F-4D97-AF65-F5344CB8AC3E}">
        <p14:creationId xmlns:p14="http://schemas.microsoft.com/office/powerpoint/2010/main" val="286620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498" y="153465"/>
            <a:ext cx="8229600" cy="1143000"/>
          </a:xfrm>
        </p:spPr>
        <p:txBody>
          <a:bodyPr>
            <a:normAutofit/>
          </a:bodyPr>
          <a:lstStyle/>
          <a:p>
            <a:r>
              <a:rPr lang="en-IN" sz="2800" dirty="0"/>
              <a:t>Scheme of the major stages of an integrative metagenomic ecosystems study on microbial ecology.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196753"/>
            <a:ext cx="8352928" cy="5132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71664" y="6453336"/>
            <a:ext cx="6912768" cy="369332"/>
          </a:xfrm>
          <a:prstGeom prst="rect">
            <a:avLst/>
          </a:prstGeom>
          <a:noFill/>
        </p:spPr>
        <p:txBody>
          <a:bodyPr wrap="square" rtlCol="0">
            <a:spAutoFit/>
          </a:bodyPr>
          <a:lstStyle/>
          <a:p>
            <a:r>
              <a:rPr lang="en-IN" dirty="0" err="1"/>
              <a:t>Teeling</a:t>
            </a:r>
            <a:r>
              <a:rPr lang="en-IN" dirty="0"/>
              <a:t> H et. al. 2012 briefing in bioinformatics </a:t>
            </a:r>
            <a:r>
              <a:rPr lang="en-IN" dirty="0" err="1"/>
              <a:t>Vol</a:t>
            </a:r>
            <a:r>
              <a:rPr lang="en-IN" dirty="0"/>
              <a:t> 13 No 6  728-742</a:t>
            </a:r>
          </a:p>
        </p:txBody>
      </p:sp>
    </p:spTree>
    <p:extLst>
      <p:ext uri="{BB962C8B-B14F-4D97-AF65-F5344CB8AC3E}">
        <p14:creationId xmlns:p14="http://schemas.microsoft.com/office/powerpoint/2010/main" val="218068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b="94398"/>
          <a:stretch>
            <a:fillRect/>
          </a:stretch>
        </p:blipFill>
        <p:spPr bwMode="auto">
          <a:xfrm>
            <a:off x="1819276" y="823914"/>
            <a:ext cx="85439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t="5588" b="88824"/>
          <a:stretch>
            <a:fillRect/>
          </a:stretch>
        </p:blipFill>
        <p:spPr bwMode="auto">
          <a:xfrm>
            <a:off x="1819276" y="515939"/>
            <a:ext cx="85439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t="78926"/>
          <a:stretch>
            <a:fillRect/>
          </a:stretch>
        </p:blipFill>
        <p:spPr bwMode="auto">
          <a:xfrm>
            <a:off x="1819276" y="4803776"/>
            <a:ext cx="85439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Users\Sunil\Desktop\3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439" y="1184275"/>
            <a:ext cx="5995987"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descr="C:\Users\Sunil\Desktop\123.png"/>
          <p:cNvPicPr>
            <a:picLocks noChangeAspect="1" noChangeArrowheads="1"/>
          </p:cNvPicPr>
          <p:nvPr/>
        </p:nvPicPr>
        <p:blipFill>
          <a:blip r:embed="rId4">
            <a:extLst>
              <a:ext uri="{28A0092B-C50C-407E-A947-70E740481C1C}">
                <a14:useLocalDpi xmlns:a14="http://schemas.microsoft.com/office/drawing/2010/main" val="0"/>
              </a:ext>
            </a:extLst>
          </a:blip>
          <a:srcRect b="68568"/>
          <a:stretch>
            <a:fillRect/>
          </a:stretch>
        </p:blipFill>
        <p:spPr bwMode="auto">
          <a:xfrm>
            <a:off x="6424614" y="1184275"/>
            <a:ext cx="383698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7652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6376" y="2286001"/>
            <a:ext cx="4106863" cy="2554545"/>
          </a:xfrm>
          <a:prstGeom prst="rect">
            <a:avLst/>
          </a:prstGeom>
          <a:noFill/>
        </p:spPr>
        <p:txBody>
          <a:bodyPr>
            <a:spAutoFit/>
          </a:bodyPr>
          <a:lstStyle/>
          <a:p>
            <a:pPr algn="ctr">
              <a:defRPr/>
            </a:pPr>
            <a:r>
              <a:rPr lang="en-US" sz="3200" b="1" dirty="0">
                <a:effectLst>
                  <a:outerShdw blurRad="38100" dist="38100" dir="2700000" algn="tl">
                    <a:srgbClr val="000000"/>
                  </a:outerShdw>
                </a:effectLst>
                <a:latin typeface="Arial" charset="0"/>
                <a:cs typeface="Arial" charset="0"/>
              </a:rPr>
              <a:t>Steps of Next generation sequencing</a:t>
            </a:r>
          </a:p>
          <a:p>
            <a:pPr algn="ctr">
              <a:defRPr/>
            </a:pPr>
            <a:r>
              <a:rPr lang="en-US" sz="3200" b="1" dirty="0">
                <a:effectLst>
                  <a:outerShdw blurRad="38100" dist="38100" dir="2700000" algn="tl">
                    <a:srgbClr val="000000"/>
                  </a:outerShdw>
                </a:effectLst>
                <a:latin typeface="Arial" charset="0"/>
                <a:cs typeface="Arial" charset="0"/>
              </a:rPr>
              <a:t>By 454 and ion torrent</a:t>
            </a:r>
            <a:endParaRPr lang="en-IN" sz="3200" b="1" dirty="0">
              <a:effectLst>
                <a:outerShdw blurRad="38100" dist="38100" dir="2700000" algn="tl">
                  <a:srgbClr val="000000"/>
                </a:outerShdw>
              </a:effectLst>
              <a:latin typeface="Arial" charset="0"/>
              <a:cs typeface="Arial" charset="0"/>
            </a:endParaRPr>
          </a:p>
        </p:txBody>
      </p:sp>
      <p:pic>
        <p:nvPicPr>
          <p:cNvPr id="5" name="Picture 2" descr="C:\Users\Sunil\Desktop\NGS Images1\6.png"/>
          <p:cNvPicPr>
            <a:picLocks noChangeAspect="1" noChangeArrowheads="1"/>
          </p:cNvPicPr>
          <p:nvPr/>
        </p:nvPicPr>
        <p:blipFill>
          <a:blip r:embed="rId2">
            <a:extLst>
              <a:ext uri="{28A0092B-C50C-407E-A947-70E740481C1C}">
                <a14:useLocalDpi xmlns:a14="http://schemas.microsoft.com/office/drawing/2010/main" val="0"/>
              </a:ext>
            </a:extLst>
          </a:blip>
          <a:srcRect l="7990" t="15038" r="62657" b="65958"/>
          <a:stretch>
            <a:fillRect/>
          </a:stretch>
        </p:blipFill>
        <p:spPr bwMode="auto">
          <a:xfrm>
            <a:off x="2232026" y="5697538"/>
            <a:ext cx="18827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J:\NGS Images\Next-Gen-Figure-3-a-and-b-cropped.jpg"/>
          <p:cNvPicPr>
            <a:picLocks noChangeAspect="1" noChangeArrowheads="1"/>
          </p:cNvPicPr>
          <p:nvPr/>
        </p:nvPicPr>
        <p:blipFill>
          <a:blip r:embed="rId3">
            <a:extLst>
              <a:ext uri="{28A0092B-C50C-407E-A947-70E740481C1C}">
                <a14:useLocalDpi xmlns:a14="http://schemas.microsoft.com/office/drawing/2010/main" val="0"/>
              </a:ext>
            </a:extLst>
          </a:blip>
          <a:srcRect l="1353" t="9982" r="82603" b="77141"/>
          <a:stretch>
            <a:fillRect/>
          </a:stretch>
        </p:blipFill>
        <p:spPr bwMode="auto">
          <a:xfrm>
            <a:off x="1843088" y="787401"/>
            <a:ext cx="1814512"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J:\NGS Images\Next-Gen-Figure-3-a-and-b-cropped.jpg"/>
          <p:cNvPicPr>
            <a:picLocks noChangeAspect="1" noChangeArrowheads="1"/>
          </p:cNvPicPr>
          <p:nvPr/>
        </p:nvPicPr>
        <p:blipFill>
          <a:blip r:embed="rId3">
            <a:extLst>
              <a:ext uri="{28A0092B-C50C-407E-A947-70E740481C1C}">
                <a14:useLocalDpi xmlns:a14="http://schemas.microsoft.com/office/drawing/2010/main" val="0"/>
              </a:ext>
            </a:extLst>
          </a:blip>
          <a:srcRect l="22604" t="35168" r="51146" b="47678"/>
          <a:stretch>
            <a:fillRect/>
          </a:stretch>
        </p:blipFill>
        <p:spPr bwMode="auto">
          <a:xfrm>
            <a:off x="8077200" y="762001"/>
            <a:ext cx="25146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J:\NGS Images\Next-Gen-Figure-3-a-and-b-cropped.jpg"/>
          <p:cNvPicPr>
            <a:picLocks noChangeAspect="1" noChangeArrowheads="1"/>
          </p:cNvPicPr>
          <p:nvPr/>
        </p:nvPicPr>
        <p:blipFill>
          <a:blip r:embed="rId3">
            <a:extLst>
              <a:ext uri="{28A0092B-C50C-407E-A947-70E740481C1C}">
                <a14:useLocalDpi xmlns:a14="http://schemas.microsoft.com/office/drawing/2010/main" val="0"/>
              </a:ext>
            </a:extLst>
          </a:blip>
          <a:srcRect l="2699" t="64503" r="79967" b="25130"/>
          <a:stretch>
            <a:fillRect/>
          </a:stretch>
        </p:blipFill>
        <p:spPr bwMode="auto">
          <a:xfrm>
            <a:off x="5440364" y="5476875"/>
            <a:ext cx="1957387"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Sunil\Desktop\1.png"/>
          <p:cNvPicPr>
            <a:picLocks noChangeAspect="1" noChangeArrowheads="1"/>
          </p:cNvPicPr>
          <p:nvPr/>
        </p:nvPicPr>
        <p:blipFill>
          <a:blip r:embed="rId4">
            <a:extLst>
              <a:ext uri="{28A0092B-C50C-407E-A947-70E740481C1C}">
                <a14:useLocalDpi xmlns:a14="http://schemas.microsoft.com/office/drawing/2010/main" val="0"/>
              </a:ext>
            </a:extLst>
          </a:blip>
          <a:srcRect l="14085" t="16907" r="17699" b="61806"/>
          <a:stretch>
            <a:fillRect/>
          </a:stretch>
        </p:blipFill>
        <p:spPr bwMode="auto">
          <a:xfrm>
            <a:off x="4899026" y="846139"/>
            <a:ext cx="2492375"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C:\Users\Sunil\Desktop\2.png"/>
          <p:cNvPicPr>
            <a:picLocks noChangeAspect="1" noChangeArrowheads="1"/>
          </p:cNvPicPr>
          <p:nvPr/>
        </p:nvPicPr>
        <p:blipFill>
          <a:blip r:embed="rId5">
            <a:extLst>
              <a:ext uri="{28A0092B-C50C-407E-A947-70E740481C1C}">
                <a14:useLocalDpi xmlns:a14="http://schemas.microsoft.com/office/drawing/2010/main" val="0"/>
              </a:ext>
            </a:extLst>
          </a:blip>
          <a:srcRect b="52635"/>
          <a:stretch>
            <a:fillRect/>
          </a:stretch>
        </p:blipFill>
        <p:spPr bwMode="auto">
          <a:xfrm>
            <a:off x="1844675" y="3067051"/>
            <a:ext cx="21717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Arrow 10"/>
          <p:cNvSpPr/>
          <p:nvPr/>
        </p:nvSpPr>
        <p:spPr>
          <a:xfrm>
            <a:off x="7543800" y="935038"/>
            <a:ext cx="381000" cy="284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rgbClr val="FFFFFF"/>
              </a:solidFill>
              <a:cs typeface="Arial" pitchFamily="34" charset="0"/>
            </a:endParaRPr>
          </a:p>
        </p:txBody>
      </p:sp>
      <p:sp>
        <p:nvSpPr>
          <p:cNvPr id="12" name="Right Arrow 11"/>
          <p:cNvSpPr/>
          <p:nvPr/>
        </p:nvSpPr>
        <p:spPr>
          <a:xfrm>
            <a:off x="4191000" y="838201"/>
            <a:ext cx="381000" cy="284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rgbClr val="FFFFFF"/>
              </a:solidFill>
              <a:cs typeface="Arial" pitchFamily="34" charset="0"/>
            </a:endParaRPr>
          </a:p>
        </p:txBody>
      </p:sp>
      <p:sp>
        <p:nvSpPr>
          <p:cNvPr id="13" name="Right Arrow 12"/>
          <p:cNvSpPr/>
          <p:nvPr/>
        </p:nvSpPr>
        <p:spPr>
          <a:xfrm rot="10800000">
            <a:off x="4343400" y="5257801"/>
            <a:ext cx="381000" cy="284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rgbClr val="FFFFFF"/>
              </a:solidFill>
              <a:cs typeface="Arial" pitchFamily="34" charset="0"/>
            </a:endParaRPr>
          </a:p>
        </p:txBody>
      </p:sp>
      <p:pic>
        <p:nvPicPr>
          <p:cNvPr id="14" name="Picture 2" descr="J:\NGS Images\Next-Gen-Figure-3-a-and-b-cropped.jpg"/>
          <p:cNvPicPr>
            <a:picLocks noChangeAspect="1" noChangeArrowheads="1"/>
          </p:cNvPicPr>
          <p:nvPr/>
        </p:nvPicPr>
        <p:blipFill>
          <a:blip r:embed="rId3">
            <a:extLst>
              <a:ext uri="{28A0092B-C50C-407E-A947-70E740481C1C}">
                <a14:useLocalDpi xmlns:a14="http://schemas.microsoft.com/office/drawing/2010/main" val="0"/>
              </a:ext>
            </a:extLst>
          </a:blip>
          <a:srcRect l="1788" t="34351" r="81531" b="46188"/>
          <a:stretch>
            <a:fillRect/>
          </a:stretch>
        </p:blipFill>
        <p:spPr bwMode="auto">
          <a:xfrm>
            <a:off x="8520113" y="4705350"/>
            <a:ext cx="17526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Arrow 14"/>
          <p:cNvSpPr/>
          <p:nvPr/>
        </p:nvSpPr>
        <p:spPr>
          <a:xfrm rot="10800000">
            <a:off x="7696200" y="5354638"/>
            <a:ext cx="381000" cy="284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rgbClr val="FFFFFF"/>
              </a:solidFill>
              <a:cs typeface="Arial" pitchFamily="34" charset="0"/>
            </a:endParaRPr>
          </a:p>
        </p:txBody>
      </p:sp>
      <p:sp>
        <p:nvSpPr>
          <p:cNvPr id="16" name="Right Arrow 15"/>
          <p:cNvSpPr/>
          <p:nvPr/>
        </p:nvSpPr>
        <p:spPr>
          <a:xfrm rot="16200000">
            <a:off x="2867819" y="4407694"/>
            <a:ext cx="381000" cy="284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rgbClr val="FFFFFF"/>
              </a:solidFill>
              <a:cs typeface="Arial" pitchFamily="34" charset="0"/>
            </a:endParaRPr>
          </a:p>
        </p:txBody>
      </p:sp>
      <p:sp>
        <p:nvSpPr>
          <p:cNvPr id="17" name="Right Arrow 16"/>
          <p:cNvSpPr/>
          <p:nvPr/>
        </p:nvSpPr>
        <p:spPr>
          <a:xfrm rot="5400000">
            <a:off x="9163051" y="2792413"/>
            <a:ext cx="381000" cy="282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solidFill>
                <a:srgbClr val="FFFFFF"/>
              </a:solidFill>
              <a:cs typeface="Arial" pitchFamily="34" charset="0"/>
            </a:endParaRPr>
          </a:p>
        </p:txBody>
      </p:sp>
      <p:sp>
        <p:nvSpPr>
          <p:cNvPr id="18" name="TextBox 17"/>
          <p:cNvSpPr txBox="1">
            <a:spLocks noChangeArrowheads="1"/>
          </p:cNvSpPr>
          <p:nvPr/>
        </p:nvSpPr>
        <p:spPr bwMode="auto">
          <a:xfrm>
            <a:off x="1976438" y="285750"/>
            <a:ext cx="18335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b="1"/>
              <a:t>1. DNA is fragmented into smaller pieces</a:t>
            </a:r>
            <a:endParaRPr lang="en-IN" altLang="en-US" sz="1200" b="1"/>
          </a:p>
        </p:txBody>
      </p:sp>
      <p:sp>
        <p:nvSpPr>
          <p:cNvPr id="19" name="TextBox 18"/>
          <p:cNvSpPr txBox="1">
            <a:spLocks noChangeArrowheads="1"/>
          </p:cNvSpPr>
          <p:nvPr/>
        </p:nvSpPr>
        <p:spPr bwMode="auto">
          <a:xfrm>
            <a:off x="4862514" y="152401"/>
            <a:ext cx="2528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200" b="1"/>
              <a:t>2. Adaptors  attached to the DNA fragments to allow amplification of the sequences</a:t>
            </a:r>
            <a:endParaRPr lang="en-IN" altLang="en-US" sz="1200" b="1"/>
          </a:p>
        </p:txBody>
      </p:sp>
      <p:sp>
        <p:nvSpPr>
          <p:cNvPr id="20" name="TextBox 19"/>
          <p:cNvSpPr txBox="1">
            <a:spLocks noChangeArrowheads="1"/>
          </p:cNvSpPr>
          <p:nvPr/>
        </p:nvSpPr>
        <p:spPr bwMode="auto">
          <a:xfrm>
            <a:off x="8085138" y="304801"/>
            <a:ext cx="235426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200" b="1"/>
              <a:t>3. Beads are  added </a:t>
            </a:r>
            <a:endParaRPr lang="en-IN" altLang="en-US" sz="1200" b="1"/>
          </a:p>
        </p:txBody>
      </p:sp>
      <p:sp>
        <p:nvSpPr>
          <p:cNvPr id="21" name="TextBox 20"/>
          <p:cNvSpPr txBox="1">
            <a:spLocks noChangeArrowheads="1"/>
          </p:cNvSpPr>
          <p:nvPr/>
        </p:nvSpPr>
        <p:spPr bwMode="auto">
          <a:xfrm>
            <a:off x="8199438" y="3810001"/>
            <a:ext cx="2316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200" b="1"/>
              <a:t>4. DNA is clonally amplified on beads using emulsion PCR </a:t>
            </a:r>
            <a:endParaRPr lang="en-IN" altLang="en-US" sz="1200" b="1"/>
          </a:p>
        </p:txBody>
      </p:sp>
      <p:sp>
        <p:nvSpPr>
          <p:cNvPr id="22" name="TextBox 21"/>
          <p:cNvSpPr txBox="1">
            <a:spLocks noChangeArrowheads="1"/>
          </p:cNvSpPr>
          <p:nvPr/>
        </p:nvSpPr>
        <p:spPr bwMode="auto">
          <a:xfrm>
            <a:off x="5303838" y="4800601"/>
            <a:ext cx="23161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200" b="1"/>
              <a:t>5. Single beads Loaded into the chip having millions of wells</a:t>
            </a:r>
            <a:endParaRPr lang="en-IN" altLang="en-US" sz="1200" b="1"/>
          </a:p>
        </p:txBody>
      </p:sp>
      <p:sp>
        <p:nvSpPr>
          <p:cNvPr id="23" name="TextBox 22"/>
          <p:cNvSpPr txBox="1">
            <a:spLocks noChangeArrowheads="1"/>
          </p:cNvSpPr>
          <p:nvPr/>
        </p:nvSpPr>
        <p:spPr bwMode="auto">
          <a:xfrm>
            <a:off x="1524000" y="4724400"/>
            <a:ext cx="26670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200" b="1"/>
              <a:t>6. Nucleotide fed in waves, i.e one nucleotide at one time. Incorporation of nucleotide is measured by the pH change (PGM, ABI) or released pyro-phosphate (454 sequencing)</a:t>
            </a:r>
            <a:endParaRPr lang="en-IN" altLang="en-US" sz="1200" b="1"/>
          </a:p>
        </p:txBody>
      </p:sp>
      <p:sp>
        <p:nvSpPr>
          <p:cNvPr id="24" name="TextBox 23"/>
          <p:cNvSpPr txBox="1">
            <a:spLocks noChangeArrowheads="1"/>
          </p:cNvSpPr>
          <p:nvPr/>
        </p:nvSpPr>
        <p:spPr bwMode="auto">
          <a:xfrm>
            <a:off x="1624013" y="2225676"/>
            <a:ext cx="23923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1200" b="1"/>
              <a:t>7. Change in pH or Released light for each nucleotide is plotted for each fragment allowing determination of  sequence</a:t>
            </a:r>
            <a:endParaRPr lang="en-IN" altLang="en-US" sz="1200" b="1"/>
          </a:p>
        </p:txBody>
      </p:sp>
    </p:spTree>
    <p:extLst>
      <p:ext uri="{BB962C8B-B14F-4D97-AF65-F5344CB8AC3E}">
        <p14:creationId xmlns:p14="http://schemas.microsoft.com/office/powerpoint/2010/main" val="2168645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8" grpId="0"/>
      <p:bldP spid="19" grpId="0"/>
      <p:bldP spid="20" grpId="0"/>
      <p:bldP spid="21" grpId="0"/>
      <p:bldP spid="22"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194ekacf8mn8t.cloudfront.net/content/femsre/37/5/736/F3.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08001"/>
            <a:ext cx="9144000" cy="58404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71520" y="6348414"/>
            <a:ext cx="3730830" cy="307777"/>
          </a:xfrm>
          <a:prstGeom prst="rect">
            <a:avLst/>
          </a:prstGeom>
        </p:spPr>
        <p:txBody>
          <a:bodyPr wrap="none">
            <a:spAutoFit/>
          </a:bodyPr>
          <a:lstStyle/>
          <a:p>
            <a:r>
              <a:rPr lang="en-IN" sz="1400" dirty="0"/>
              <a:t>Ines Yang et al 2013 FEMA Microbiology Reviews</a:t>
            </a:r>
          </a:p>
        </p:txBody>
      </p:sp>
    </p:spTree>
    <p:extLst>
      <p:ext uri="{BB962C8B-B14F-4D97-AF65-F5344CB8AC3E}">
        <p14:creationId xmlns:p14="http://schemas.microsoft.com/office/powerpoint/2010/main" val="364599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dpi.com/ijms/ijms-15-00684/article_deploy/html/images/ijms-15-00684f6-10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354" y="1"/>
            <a:ext cx="4570152" cy="67240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883392" y="6416251"/>
            <a:ext cx="2784608" cy="307777"/>
          </a:xfrm>
          <a:prstGeom prst="rect">
            <a:avLst/>
          </a:prstGeom>
        </p:spPr>
        <p:txBody>
          <a:bodyPr wrap="none">
            <a:spAutoFit/>
          </a:bodyPr>
          <a:lstStyle/>
          <a:p>
            <a:r>
              <a:rPr lang="en-IN" sz="1400" i="1" dirty="0"/>
              <a:t>Int. J. Mol. Sci.</a:t>
            </a:r>
            <a:r>
              <a:rPr lang="en-IN" sz="1400" dirty="0"/>
              <a:t> </a:t>
            </a:r>
            <a:r>
              <a:rPr lang="en-IN" sz="1400" b="1" dirty="0"/>
              <a:t>2014</a:t>
            </a:r>
            <a:r>
              <a:rPr lang="en-IN" sz="1400" dirty="0"/>
              <a:t>, </a:t>
            </a:r>
            <a:r>
              <a:rPr lang="en-IN" sz="1400" i="1" dirty="0"/>
              <a:t>15</a:t>
            </a:r>
            <a:r>
              <a:rPr lang="en-IN" sz="1400" dirty="0"/>
              <a:t>(1), 684-711</a:t>
            </a:r>
          </a:p>
        </p:txBody>
      </p:sp>
    </p:spTree>
    <p:extLst>
      <p:ext uri="{BB962C8B-B14F-4D97-AF65-F5344CB8AC3E}">
        <p14:creationId xmlns:p14="http://schemas.microsoft.com/office/powerpoint/2010/main" val="21455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1486</Words>
  <Application>Microsoft Office PowerPoint</Application>
  <PresentationFormat>Widescreen</PresentationFormat>
  <Paragraphs>173</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-apple-system</vt:lpstr>
      <vt:lpstr>Arial</vt:lpstr>
      <vt:lpstr>Calibri</vt:lpstr>
      <vt:lpstr>Calibri Light</vt:lpstr>
      <vt:lpstr>Lato</vt:lpstr>
      <vt:lpstr>Open Sans</vt:lpstr>
      <vt:lpstr>Office Theme</vt:lpstr>
      <vt:lpstr>Statistical methods in Microbiome analysis</vt:lpstr>
      <vt:lpstr>Whole Gene Shotgun Sequencing  for Metagenomics</vt:lpstr>
      <vt:lpstr>PowerPoint Presentation</vt:lpstr>
      <vt:lpstr>Ways to understand metagenome</vt:lpstr>
      <vt:lpstr>Scheme of the major stages of an integrative metagenomic ecosystems study on microbial ecology.</vt:lpstr>
      <vt:lpstr>PowerPoint Presentation</vt:lpstr>
      <vt:lpstr>PowerPoint Presentation</vt:lpstr>
      <vt:lpstr>PowerPoint Presentation</vt:lpstr>
      <vt:lpstr>PowerPoint Presentation</vt:lpstr>
      <vt:lpstr>Research Questions</vt:lpstr>
      <vt:lpstr>Steps in analysis</vt:lpstr>
      <vt:lpstr>Steps in analysis</vt:lpstr>
      <vt:lpstr>Steps in analysis</vt:lpstr>
      <vt:lpstr>Some concepts</vt:lpstr>
      <vt:lpstr>Some concepts</vt:lpstr>
      <vt:lpstr>OTU clustering</vt:lpstr>
      <vt:lpstr>Taxonomic assignment</vt:lpstr>
      <vt:lpstr>Alpha diversity</vt:lpstr>
      <vt:lpstr>Species richness estimators: Chao1</vt:lpstr>
      <vt:lpstr>Rarefaction Curve</vt:lpstr>
      <vt:lpstr>Diversity Indices</vt:lpstr>
      <vt:lpstr>Beta diversity</vt:lpstr>
      <vt:lpstr>Matrices</vt:lpstr>
      <vt:lpstr>Beta diversity</vt:lpstr>
      <vt:lpstr>Clustering and Ordination</vt:lpstr>
      <vt:lpstr>NMDS-Non-metric multidimensional scaling </vt:lpstr>
      <vt:lpstr>NMDS-Non-metric multidimensional scaling </vt:lpstr>
      <vt:lpstr>Ordination and Clustering</vt:lpstr>
      <vt:lpstr>Hierarchical clustering</vt:lpstr>
      <vt:lpstr>Dada2 and Phyloseq (in R)</vt:lpstr>
      <vt:lpstr>PowerPoint Presentation</vt:lpstr>
      <vt:lpstr>Statistical methods to learn</vt:lpstr>
      <vt:lpstr>Statistical methods to learn</vt:lpstr>
      <vt:lpstr>Statistical methods to 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methods in Microbiome analysis</dc:title>
  <dc:creator>A3002</dc:creator>
  <cp:lastModifiedBy>Dhiraj Dhotre</cp:lastModifiedBy>
  <cp:revision>3</cp:revision>
  <dcterms:created xsi:type="dcterms:W3CDTF">2023-03-09T02:22:42Z</dcterms:created>
  <dcterms:modified xsi:type="dcterms:W3CDTF">2024-05-25T03:37:55Z</dcterms:modified>
</cp:coreProperties>
</file>