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1" r:id="rId6"/>
    <p:sldId id="262" r:id="rId7"/>
    <p:sldId id="263" r:id="rId8"/>
    <p:sldId id="264" r:id="rId9"/>
    <p:sldId id="265" r:id="rId10"/>
  </p:sldIdLst>
  <p:sldSz cx="18288000" cy="10287000"/>
  <p:notesSz cx="6858000" cy="9144000"/>
  <p:embeddedFontLst>
    <p:embeddedFont>
      <p:font typeface="Assistant" pitchFamily="2" charset="-79"/>
      <p:regular r:id="rId12"/>
      <p:bold r:id="rId13"/>
    </p:embeddedFont>
    <p:embeddedFont>
      <p:font typeface="Calibri" panose="020F0502020204030204" pitchFamily="34" charset="0"/>
      <p:regular r:id="rId14"/>
      <p:bold r:id="rId15"/>
      <p:italic r:id="rId16"/>
      <p:boldItalic r:id="rId17"/>
    </p:embeddedFont>
    <p:embeddedFont>
      <p:font typeface="Poppins Black" panose="00000A00000000000000" pitchFamily="2" charset="0"/>
      <p:bold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2" d="100"/>
          <a:sy n="52" d="100"/>
        </p:scale>
        <p:origin x="850"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8072B"/>
        </a:solidFill>
        <a:effectLst/>
      </p:bgPr>
    </p:bg>
    <p:spTree>
      <p:nvGrpSpPr>
        <p:cNvPr id="1" name="Shape 83"/>
        <p:cNvGrpSpPr/>
        <p:nvPr/>
      </p:nvGrpSpPr>
      <p:grpSpPr>
        <a:xfrm>
          <a:off x="0" y="0"/>
          <a:ext cx="0" cy="0"/>
          <a:chOff x="0" y="0"/>
          <a:chExt cx="0" cy="0"/>
        </a:xfrm>
      </p:grpSpPr>
      <p:sp>
        <p:nvSpPr>
          <p:cNvPr id="84" name="Google Shape;84;p13"/>
          <p:cNvSpPr txBox="1"/>
          <p:nvPr/>
        </p:nvSpPr>
        <p:spPr>
          <a:xfrm>
            <a:off x="1141125" y="5582875"/>
            <a:ext cx="10499100" cy="283980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Clr>
                <a:srgbClr val="000000"/>
              </a:buClr>
              <a:buSzPts val="2500"/>
              <a:buFont typeface="Arial"/>
              <a:buNone/>
            </a:pPr>
            <a:r>
              <a:rPr lang="en-US" sz="2900" i="0" u="none" strike="noStrike" cap="none">
                <a:solidFill>
                  <a:srgbClr val="FFFFFF"/>
                </a:solidFill>
                <a:latin typeface="Times New Roman"/>
                <a:ea typeface="Times New Roman"/>
                <a:cs typeface="Times New Roman"/>
                <a:sym typeface="Times New Roman"/>
              </a:rPr>
              <a:t>By: </a:t>
            </a:r>
            <a:endParaRPr sz="2900" i="0" u="none" strike="noStrike" cap="none">
              <a:solidFill>
                <a:srgbClr val="000000"/>
              </a:solidFill>
              <a:latin typeface="Times New Roman"/>
              <a:ea typeface="Times New Roman"/>
              <a:cs typeface="Times New Roman"/>
              <a:sym typeface="Times New Roman"/>
            </a:endParaRPr>
          </a:p>
          <a:p>
            <a:pPr marL="0" marR="0" lvl="0" indent="0" algn="l" rtl="0">
              <a:lnSpc>
                <a:spcPct val="110000"/>
              </a:lnSpc>
              <a:spcBef>
                <a:spcPts val="0"/>
              </a:spcBef>
              <a:spcAft>
                <a:spcPts val="0"/>
              </a:spcAft>
              <a:buClr>
                <a:srgbClr val="000000"/>
              </a:buClr>
              <a:buSzPts val="2500"/>
              <a:buFont typeface="Arial"/>
              <a:buNone/>
            </a:pPr>
            <a:r>
              <a:rPr lang="en-US" sz="2900">
                <a:solidFill>
                  <a:srgbClr val="FFFFFF"/>
                </a:solidFill>
                <a:latin typeface="Times New Roman"/>
                <a:ea typeface="Times New Roman"/>
                <a:cs typeface="Times New Roman"/>
                <a:sym typeface="Times New Roman"/>
              </a:rPr>
              <a:t>Shrisaikumar Sonari</a:t>
            </a:r>
            <a:endParaRPr sz="2900" i="0" u="none" strike="noStrike" cap="none">
              <a:solidFill>
                <a:srgbClr val="000000"/>
              </a:solidFill>
              <a:latin typeface="Times New Roman"/>
              <a:ea typeface="Times New Roman"/>
              <a:cs typeface="Times New Roman"/>
              <a:sym typeface="Times New Roman"/>
            </a:endParaRPr>
          </a:p>
          <a:p>
            <a:pPr marL="0" marR="0" lvl="0" indent="0" algn="l" rtl="0">
              <a:lnSpc>
                <a:spcPct val="110000"/>
              </a:lnSpc>
              <a:spcBef>
                <a:spcPts val="0"/>
              </a:spcBef>
              <a:spcAft>
                <a:spcPts val="0"/>
              </a:spcAft>
              <a:buClr>
                <a:srgbClr val="000000"/>
              </a:buClr>
              <a:buSzPts val="2500"/>
              <a:buFont typeface="Arial"/>
              <a:buNone/>
            </a:pPr>
            <a:r>
              <a:rPr lang="en-US" sz="2900">
                <a:solidFill>
                  <a:srgbClr val="FFFFFF"/>
                </a:solidFill>
                <a:latin typeface="Times New Roman"/>
                <a:ea typeface="Times New Roman"/>
                <a:cs typeface="Times New Roman"/>
                <a:sym typeface="Times New Roman"/>
              </a:rPr>
              <a:t>T.E_57</a:t>
            </a:r>
            <a:endParaRPr sz="2900" i="0" u="none" strike="noStrike" cap="none">
              <a:solidFill>
                <a:srgbClr val="000000"/>
              </a:solidFill>
              <a:latin typeface="Times New Roman"/>
              <a:ea typeface="Times New Roman"/>
              <a:cs typeface="Times New Roman"/>
              <a:sym typeface="Times New Roman"/>
            </a:endParaRPr>
          </a:p>
          <a:p>
            <a:pPr marL="0" marR="0" lvl="0" indent="0" algn="l" rtl="0">
              <a:lnSpc>
                <a:spcPct val="110000"/>
              </a:lnSpc>
              <a:spcBef>
                <a:spcPts val="0"/>
              </a:spcBef>
              <a:spcAft>
                <a:spcPts val="0"/>
              </a:spcAft>
              <a:buClr>
                <a:srgbClr val="000000"/>
              </a:buClr>
              <a:buSzPts val="2500"/>
              <a:buFont typeface="Arial"/>
              <a:buNone/>
            </a:pPr>
            <a:r>
              <a:rPr lang="en-US" sz="2900" i="0" u="none" strike="noStrike" cap="none">
                <a:solidFill>
                  <a:srgbClr val="FFFFFF"/>
                </a:solidFill>
                <a:latin typeface="Times New Roman"/>
                <a:ea typeface="Times New Roman"/>
                <a:cs typeface="Times New Roman"/>
                <a:sym typeface="Times New Roman"/>
              </a:rPr>
              <a:t>Department of Artificial Intelligence and data Science</a:t>
            </a:r>
            <a:endParaRPr sz="2900" i="0" u="none" strike="noStrike" cap="none">
              <a:solidFill>
                <a:srgbClr val="000000"/>
              </a:solidFill>
              <a:latin typeface="Times New Roman"/>
              <a:ea typeface="Times New Roman"/>
              <a:cs typeface="Times New Roman"/>
              <a:sym typeface="Times New Roman"/>
            </a:endParaRPr>
          </a:p>
          <a:p>
            <a:pPr marL="0" marR="0" lvl="0" indent="0" algn="l" rtl="0">
              <a:lnSpc>
                <a:spcPct val="110000"/>
              </a:lnSpc>
              <a:spcBef>
                <a:spcPts val="0"/>
              </a:spcBef>
              <a:spcAft>
                <a:spcPts val="0"/>
              </a:spcAft>
              <a:buClr>
                <a:srgbClr val="000000"/>
              </a:buClr>
              <a:buSzPts val="2500"/>
              <a:buFont typeface="Arial"/>
              <a:buNone/>
            </a:pPr>
            <a:r>
              <a:rPr lang="en-US" sz="2900" i="0" u="none" strike="noStrike" cap="none">
                <a:solidFill>
                  <a:srgbClr val="FFFFFF"/>
                </a:solidFill>
                <a:latin typeface="Times New Roman"/>
                <a:ea typeface="Times New Roman"/>
                <a:cs typeface="Times New Roman"/>
                <a:sym typeface="Times New Roman"/>
              </a:rPr>
              <a:t>Vidyavardhini’s College of Engineering and Technolog</a:t>
            </a:r>
            <a:r>
              <a:rPr lang="en-US" sz="2600" i="0" u="none" strike="noStrike" cap="none">
                <a:solidFill>
                  <a:srgbClr val="FFFFFF"/>
                </a:solidFill>
                <a:latin typeface="Times New Roman"/>
                <a:ea typeface="Times New Roman"/>
                <a:cs typeface="Times New Roman"/>
                <a:sym typeface="Times New Roman"/>
              </a:rPr>
              <a:t>y</a:t>
            </a:r>
            <a:endParaRPr sz="2600" i="0" u="none" strike="noStrike" cap="none">
              <a:solidFill>
                <a:srgbClr val="000000"/>
              </a:solidFill>
              <a:latin typeface="Times New Roman"/>
              <a:ea typeface="Times New Roman"/>
              <a:cs typeface="Times New Roman"/>
              <a:sym typeface="Times New Roman"/>
            </a:endParaRPr>
          </a:p>
          <a:p>
            <a:pPr marL="0" marR="0" lvl="0" indent="0" algn="l" rtl="0">
              <a:lnSpc>
                <a:spcPct val="110000"/>
              </a:lnSpc>
              <a:spcBef>
                <a:spcPts val="0"/>
              </a:spcBef>
              <a:spcAft>
                <a:spcPts val="0"/>
              </a:spcAft>
              <a:buClr>
                <a:srgbClr val="000000"/>
              </a:buClr>
              <a:buSzPts val="2500"/>
              <a:buFont typeface="Arial"/>
              <a:buNone/>
            </a:pPr>
            <a:endParaRPr sz="2500" b="0" i="0" u="none" strike="noStrike" cap="none">
              <a:solidFill>
                <a:srgbClr val="FFFFFF"/>
              </a:solidFill>
              <a:latin typeface="Arial"/>
              <a:ea typeface="Arial"/>
              <a:cs typeface="Arial"/>
              <a:sym typeface="Arial"/>
            </a:endParaRPr>
          </a:p>
        </p:txBody>
      </p:sp>
      <p:sp>
        <p:nvSpPr>
          <p:cNvPr id="85" name="Google Shape;85;p13"/>
          <p:cNvSpPr/>
          <p:nvPr/>
        </p:nvSpPr>
        <p:spPr>
          <a:xfrm>
            <a:off x="-592645" y="4855998"/>
            <a:ext cx="12832964" cy="303325"/>
          </a:xfrm>
          <a:custGeom>
            <a:avLst/>
            <a:gdLst/>
            <a:ahLst/>
            <a:cxnLst/>
            <a:rect l="l" t="t" r="r" b="b"/>
            <a:pathLst>
              <a:path w="12832964" h="303325" extrusionOk="0">
                <a:moveTo>
                  <a:pt x="0" y="0"/>
                </a:moveTo>
                <a:lnTo>
                  <a:pt x="12832963" y="0"/>
                </a:lnTo>
                <a:lnTo>
                  <a:pt x="12832963" y="303325"/>
                </a:lnTo>
                <a:lnTo>
                  <a:pt x="0" y="303325"/>
                </a:lnTo>
                <a:lnTo>
                  <a:pt x="0" y="0"/>
                </a:lnTo>
                <a:close/>
              </a:path>
            </a:pathLst>
          </a:custGeom>
          <a:blipFill rotWithShape="1">
            <a:blip r:embed="rId3">
              <a:alphaModFix/>
            </a:blip>
            <a:stretch>
              <a:fillRect/>
            </a:stretch>
          </a:blipFill>
          <a:ln>
            <a:noFill/>
          </a:ln>
        </p:spPr>
        <p:txBody>
          <a:bodyPr/>
          <a:lstStyle/>
          <a:p>
            <a:endParaRPr lang="en-US"/>
          </a:p>
        </p:txBody>
      </p:sp>
      <p:sp>
        <p:nvSpPr>
          <p:cNvPr id="86" name="Google Shape;86;p13"/>
          <p:cNvSpPr txBox="1"/>
          <p:nvPr/>
        </p:nvSpPr>
        <p:spPr>
          <a:xfrm>
            <a:off x="914400" y="3626325"/>
            <a:ext cx="12846000" cy="806100"/>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Clr>
                <a:srgbClr val="000000"/>
              </a:buClr>
              <a:buSzPts val="5237"/>
              <a:buFont typeface="Arial"/>
              <a:buNone/>
            </a:pPr>
            <a:r>
              <a:rPr lang="en-US" sz="5237" b="1">
                <a:solidFill>
                  <a:srgbClr val="FFFFFF"/>
                </a:solidFill>
                <a:latin typeface="Poppins Black"/>
                <a:ea typeface="Poppins Black"/>
                <a:cs typeface="Poppins Black"/>
                <a:sym typeface="Poppins Black"/>
              </a:rPr>
              <a:t>WEB COMPUTING : BLOCKCHAIN</a:t>
            </a:r>
            <a:endParaRPr sz="1400" b="0" i="0" u="none" strike="noStrike" cap="none">
              <a:solidFill>
                <a:srgbClr val="000000"/>
              </a:solidFill>
              <a:latin typeface="Arial"/>
              <a:ea typeface="Arial"/>
              <a:cs typeface="Arial"/>
              <a:sym typeface="Arial"/>
            </a:endParaRPr>
          </a:p>
        </p:txBody>
      </p:sp>
      <p:sp>
        <p:nvSpPr>
          <p:cNvPr id="87" name="Google Shape;87;p13"/>
          <p:cNvSpPr/>
          <p:nvPr/>
        </p:nvSpPr>
        <p:spPr>
          <a:xfrm>
            <a:off x="-592645" y="8780222"/>
            <a:ext cx="12832964" cy="303325"/>
          </a:xfrm>
          <a:custGeom>
            <a:avLst/>
            <a:gdLst/>
            <a:ahLst/>
            <a:cxnLst/>
            <a:rect l="l" t="t" r="r" b="b"/>
            <a:pathLst>
              <a:path w="12832964" h="303325" extrusionOk="0">
                <a:moveTo>
                  <a:pt x="0" y="0"/>
                </a:moveTo>
                <a:lnTo>
                  <a:pt x="12832963" y="0"/>
                </a:lnTo>
                <a:lnTo>
                  <a:pt x="12832963" y="303325"/>
                </a:lnTo>
                <a:lnTo>
                  <a:pt x="0" y="303325"/>
                </a:lnTo>
                <a:lnTo>
                  <a:pt x="0" y="0"/>
                </a:lnTo>
                <a:close/>
              </a:path>
            </a:pathLst>
          </a:custGeom>
          <a:blipFill rotWithShape="1">
            <a:blip r:embed="rId3">
              <a:alphaModFix/>
            </a:blip>
            <a:stretch>
              <a:fillRect/>
            </a:stretch>
          </a:blipFill>
          <a:ln>
            <a:noFill/>
          </a:ln>
        </p:spPr>
        <p:txBody>
          <a:bodyPr/>
          <a:lstStyle/>
          <a:p>
            <a:endParaRPr lang="en-US"/>
          </a:p>
        </p:txBody>
      </p:sp>
      <p:sp>
        <p:nvSpPr>
          <p:cNvPr id="88" name="Google Shape;88;p13"/>
          <p:cNvSpPr/>
          <p:nvPr/>
        </p:nvSpPr>
        <p:spPr>
          <a:xfrm>
            <a:off x="-2236312" y="0"/>
            <a:ext cx="23252612" cy="3064959"/>
          </a:xfrm>
          <a:custGeom>
            <a:avLst/>
            <a:gdLst/>
            <a:ahLst/>
            <a:cxnLst/>
            <a:rect l="l" t="t" r="r" b="b"/>
            <a:pathLst>
              <a:path w="23252612" h="3064959" extrusionOk="0">
                <a:moveTo>
                  <a:pt x="0" y="0"/>
                </a:moveTo>
                <a:lnTo>
                  <a:pt x="23252612" y="0"/>
                </a:lnTo>
                <a:lnTo>
                  <a:pt x="23252612" y="3064959"/>
                </a:lnTo>
                <a:lnTo>
                  <a:pt x="0" y="3064959"/>
                </a:lnTo>
                <a:lnTo>
                  <a:pt x="0" y="0"/>
                </a:lnTo>
                <a:close/>
              </a:path>
            </a:pathLst>
          </a:custGeom>
          <a:blipFill rotWithShape="1">
            <a:blip r:embed="rId4">
              <a:alphaModFix/>
            </a:blip>
            <a:stretch>
              <a:fillRect t="-135617" b="-507655"/>
            </a:stretch>
          </a:blipFill>
          <a:ln>
            <a:noFill/>
          </a:ln>
        </p:spPr>
        <p:txBody>
          <a:bodyPr/>
          <a:lstStyle/>
          <a:p>
            <a:endParaRPr lang="en-US"/>
          </a:p>
        </p:txBody>
      </p:sp>
      <p:sp>
        <p:nvSpPr>
          <p:cNvPr id="89" name="Google Shape;89;p13"/>
          <p:cNvSpPr/>
          <p:nvPr/>
        </p:nvSpPr>
        <p:spPr>
          <a:xfrm>
            <a:off x="1328946" y="676632"/>
            <a:ext cx="1709066" cy="1711696"/>
          </a:xfrm>
          <a:custGeom>
            <a:avLst/>
            <a:gdLst/>
            <a:ahLst/>
            <a:cxnLst/>
            <a:rect l="l" t="t" r="r" b="b"/>
            <a:pathLst>
              <a:path w="1709066" h="1711696" extrusionOk="0">
                <a:moveTo>
                  <a:pt x="0" y="0"/>
                </a:moveTo>
                <a:lnTo>
                  <a:pt x="1709066" y="0"/>
                </a:lnTo>
                <a:lnTo>
                  <a:pt x="1709066" y="1711695"/>
                </a:lnTo>
                <a:lnTo>
                  <a:pt x="0" y="1711695"/>
                </a:lnTo>
                <a:lnTo>
                  <a:pt x="0" y="0"/>
                </a:lnTo>
                <a:close/>
              </a:path>
            </a:pathLst>
          </a:custGeom>
          <a:blipFill rotWithShape="1">
            <a:blip r:embed="rId5">
              <a:alphaModFix/>
            </a:blip>
            <a:stretch>
              <a:fillRect/>
            </a:stretch>
          </a:blipFill>
          <a:ln>
            <a:noFill/>
          </a:ln>
        </p:spPr>
        <p:txBody>
          <a:bodyPr/>
          <a:lstStyle/>
          <a:p>
            <a:endParaRPr lang="en-US"/>
          </a:p>
        </p:txBody>
      </p:sp>
      <p:sp>
        <p:nvSpPr>
          <p:cNvPr id="90" name="Google Shape;90;p13"/>
          <p:cNvSpPr txBox="1"/>
          <p:nvPr/>
        </p:nvSpPr>
        <p:spPr>
          <a:xfrm>
            <a:off x="3296852" y="802229"/>
            <a:ext cx="12186284" cy="1384301"/>
          </a:xfrm>
          <a:prstGeom prst="rect">
            <a:avLst/>
          </a:prstGeom>
          <a:noFill/>
          <a:ln>
            <a:noFill/>
          </a:ln>
        </p:spPr>
        <p:txBody>
          <a:bodyPr spcFirstLastPara="1" wrap="square" lIns="0" tIns="0" rIns="0" bIns="0" anchor="t" anchorCtr="0">
            <a:spAutoFit/>
          </a:bodyPr>
          <a:lstStyle/>
          <a:p>
            <a:pPr marL="0" marR="0" lvl="0" indent="0" algn="ctr" rtl="0">
              <a:lnSpc>
                <a:spcPct val="140010"/>
              </a:lnSpc>
              <a:spcBef>
                <a:spcPts val="0"/>
              </a:spcBef>
              <a:spcAft>
                <a:spcPts val="0"/>
              </a:spcAft>
              <a:buClr>
                <a:srgbClr val="000000"/>
              </a:buClr>
              <a:buSzPts val="3999"/>
              <a:buFont typeface="Arial"/>
              <a:buNone/>
            </a:pPr>
            <a:r>
              <a:rPr lang="en-US" sz="3999" b="1" i="0" u="none" strike="noStrike" cap="none">
                <a:solidFill>
                  <a:srgbClr val="000000"/>
                </a:solidFill>
                <a:latin typeface="Assistant"/>
                <a:ea typeface="Assistant"/>
                <a:cs typeface="Assistant"/>
                <a:sym typeface="Assistant"/>
              </a:rPr>
              <a:t>Vidyavardhini’s College of Engineering &amp;  Technology</a:t>
            </a:r>
            <a:endParaRPr sz="1400" b="0" i="0" u="none" strike="noStrike" cap="none">
              <a:solidFill>
                <a:srgbClr val="000000"/>
              </a:solidFill>
              <a:latin typeface="Arial"/>
              <a:ea typeface="Arial"/>
              <a:cs typeface="Arial"/>
              <a:sym typeface="Arial"/>
            </a:endParaRPr>
          </a:p>
          <a:p>
            <a:pPr marL="0" marR="0" lvl="0" indent="0" algn="ctr" rtl="0">
              <a:lnSpc>
                <a:spcPct val="140010"/>
              </a:lnSpc>
              <a:spcBef>
                <a:spcPts val="0"/>
              </a:spcBef>
              <a:spcAft>
                <a:spcPts val="0"/>
              </a:spcAft>
              <a:buClr>
                <a:srgbClr val="000000"/>
              </a:buClr>
              <a:buSzPts val="3999"/>
              <a:buFont typeface="Arial"/>
              <a:buNone/>
            </a:pPr>
            <a:r>
              <a:rPr lang="en-US" sz="3999" b="1" i="0" u="none" strike="noStrike" cap="none">
                <a:solidFill>
                  <a:srgbClr val="000000"/>
                </a:solidFill>
                <a:latin typeface="Assistant"/>
                <a:ea typeface="Assistant"/>
                <a:cs typeface="Assistant"/>
                <a:sym typeface="Assistant"/>
              </a:rPr>
              <a:t>Department of Artificial Intelligence &amp; Data Science</a:t>
            </a:r>
            <a:endParaRPr sz="1400" b="0" i="0" u="none" strike="noStrike" cap="none">
              <a:solidFill>
                <a:srgbClr val="000000"/>
              </a:solidFill>
              <a:latin typeface="Arial"/>
              <a:ea typeface="Arial"/>
              <a:cs typeface="Arial"/>
              <a:sym typeface="Arial"/>
            </a:endParaRPr>
          </a:p>
        </p:txBody>
      </p:sp>
      <p:sp>
        <p:nvSpPr>
          <p:cNvPr id="91" name="Google Shape;91;p13"/>
          <p:cNvSpPr/>
          <p:nvPr/>
        </p:nvSpPr>
        <p:spPr>
          <a:xfrm>
            <a:off x="11864453" y="-676650"/>
            <a:ext cx="8825739" cy="10963650"/>
          </a:xfrm>
          <a:custGeom>
            <a:avLst/>
            <a:gdLst/>
            <a:ahLst/>
            <a:cxnLst/>
            <a:rect l="l" t="t" r="r" b="b"/>
            <a:pathLst>
              <a:path w="8825739" h="10963650" extrusionOk="0">
                <a:moveTo>
                  <a:pt x="0" y="0"/>
                </a:moveTo>
                <a:lnTo>
                  <a:pt x="8825738" y="0"/>
                </a:lnTo>
                <a:lnTo>
                  <a:pt x="8825738" y="10963650"/>
                </a:lnTo>
                <a:lnTo>
                  <a:pt x="0" y="10963650"/>
                </a:lnTo>
                <a:lnTo>
                  <a:pt x="0" y="0"/>
                </a:lnTo>
                <a:close/>
              </a:path>
            </a:pathLst>
          </a:custGeom>
          <a:blipFill rotWithShape="1">
            <a:blip r:embed="rId6">
              <a:alphaModFix/>
            </a:blip>
            <a:stretch>
              <a:fillRect/>
            </a:stretch>
          </a:blipFill>
          <a:ln>
            <a:noFill/>
          </a:ln>
        </p:spPr>
        <p:txBody>
          <a:bodyPr/>
          <a:lstStyle/>
          <a:p>
            <a:endParaRPr lang="en-US"/>
          </a:p>
        </p:txBody>
      </p:sp>
      <p:grpSp>
        <p:nvGrpSpPr>
          <p:cNvPr id="92" name="Google Shape;92;p13"/>
          <p:cNvGrpSpPr/>
          <p:nvPr/>
        </p:nvGrpSpPr>
        <p:grpSpPr>
          <a:xfrm>
            <a:off x="12348004" y="5924017"/>
            <a:ext cx="4246749" cy="4053361"/>
            <a:chOff x="-366471" y="-11891"/>
            <a:chExt cx="15572971" cy="14863810"/>
          </a:xfrm>
        </p:grpSpPr>
        <p:sp>
          <p:nvSpPr>
            <p:cNvPr id="93" name="Google Shape;93;p13"/>
            <p:cNvSpPr/>
            <p:nvPr/>
          </p:nvSpPr>
          <p:spPr>
            <a:xfrm>
              <a:off x="-366471" y="-11891"/>
              <a:ext cx="15572971" cy="14863810"/>
            </a:xfrm>
            <a:custGeom>
              <a:avLst/>
              <a:gdLst/>
              <a:ahLst/>
              <a:cxnLst/>
              <a:rect l="l" t="t" r="r" b="b"/>
              <a:pathLst>
                <a:path w="15572971" h="14863810" extrusionOk="0">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gradFill>
              <a:gsLst>
                <a:gs pos="0">
                  <a:srgbClr val="048AFF"/>
                </a:gs>
                <a:gs pos="100000">
                  <a:srgbClr val="B100E8"/>
                </a:gs>
              </a:gsLst>
              <a:lin ang="21001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3"/>
            <p:cNvSpPr/>
            <p:nvPr/>
          </p:nvSpPr>
          <p:spPr>
            <a:xfrm>
              <a:off x="-156193" y="188812"/>
              <a:ext cx="15152415" cy="14462405"/>
            </a:xfrm>
            <a:custGeom>
              <a:avLst/>
              <a:gdLst/>
              <a:ahLst/>
              <a:cxnLst/>
              <a:rect l="l" t="t" r="r" b="b"/>
              <a:pathLst>
                <a:path w="15152415" h="14462405" extrusionOk="0">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2B151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95" name="Google Shape;95;p13"/>
          <p:cNvPicPr preferRelativeResize="0"/>
          <p:nvPr/>
        </p:nvPicPr>
        <p:blipFill>
          <a:blip r:embed="rId7">
            <a:alphaModFix/>
          </a:blip>
          <a:stretch>
            <a:fillRect/>
          </a:stretch>
        </p:blipFill>
        <p:spPr>
          <a:xfrm>
            <a:off x="12348000" y="5730625"/>
            <a:ext cx="4246750" cy="4246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4879F-648C-4223-6F83-C70BCFCEB215}"/>
              </a:ext>
            </a:extLst>
          </p:cNvPr>
          <p:cNvSpPr>
            <a:spLocks noGrp="1"/>
          </p:cNvSpPr>
          <p:nvPr>
            <p:ph type="ctrTitle"/>
          </p:nvPr>
        </p:nvSpPr>
        <p:spPr>
          <a:xfrm>
            <a:off x="759542" y="1112786"/>
            <a:ext cx="16687800" cy="1470025"/>
          </a:xfrm>
        </p:spPr>
        <p:txBody>
          <a:bodyPr/>
          <a:lstStyle/>
          <a:p>
            <a:r>
              <a:rPr lang="en-US" b="1" dirty="0"/>
              <a:t>INTRODUCTION</a:t>
            </a:r>
          </a:p>
        </p:txBody>
      </p:sp>
      <p:sp>
        <p:nvSpPr>
          <p:cNvPr id="3" name="Subtitle 2">
            <a:extLst>
              <a:ext uri="{FF2B5EF4-FFF2-40B4-BE49-F238E27FC236}">
                <a16:creationId xmlns:a16="http://schemas.microsoft.com/office/drawing/2014/main" id="{FE882658-F605-134F-9236-736443DE8F41}"/>
              </a:ext>
            </a:extLst>
          </p:cNvPr>
          <p:cNvSpPr>
            <a:spLocks noGrp="1"/>
          </p:cNvSpPr>
          <p:nvPr>
            <p:ph type="subTitle" idx="1"/>
          </p:nvPr>
        </p:nvSpPr>
        <p:spPr>
          <a:xfrm>
            <a:off x="1932038" y="2582811"/>
            <a:ext cx="14689393" cy="6151563"/>
          </a:xfrm>
        </p:spPr>
        <p:txBody>
          <a:bodyPr>
            <a:normAutofit fontScale="92500" lnSpcReduction="20000"/>
          </a:bodyPr>
          <a:lstStyle/>
          <a:p>
            <a:pPr marL="25400" indent="0" algn="just"/>
            <a:endParaRPr lang="en-US" b="1" dirty="0">
              <a:latin typeface="Times New Roman" panose="02020603050405020304" pitchFamily="18" charset="0"/>
              <a:cs typeface="Times New Roman" panose="02020603050405020304" pitchFamily="18" charset="0"/>
            </a:endParaRPr>
          </a:p>
          <a:p>
            <a:pPr marL="25400" indent="0" algn="just"/>
            <a:endParaRPr lang="en-US" b="1" dirty="0">
              <a:latin typeface="Times New Roman" panose="02020603050405020304" pitchFamily="18" charset="0"/>
              <a:cs typeface="Times New Roman" panose="02020603050405020304" pitchFamily="18" charset="0"/>
            </a:endParaRPr>
          </a:p>
          <a:p>
            <a:pPr marL="25400" indent="0" algn="just"/>
            <a:r>
              <a:rPr lang="en-US" b="1" dirty="0">
                <a:latin typeface="Times New Roman" panose="02020603050405020304" pitchFamily="18" charset="0"/>
                <a:cs typeface="Times New Roman" panose="02020603050405020304" pitchFamily="18" charset="0"/>
              </a:rPr>
              <a:t>The blockchain is a distributed database of records of all transactions or digital events that have been executed and shared among participating parties. Each transaction is verified by the majority of participants of the system.</a:t>
            </a:r>
          </a:p>
          <a:p>
            <a:pPr marL="25400" indent="0" algn="just"/>
            <a:endParaRPr lang="en-US" b="1" dirty="0">
              <a:latin typeface="Times New Roman" panose="02020603050405020304" pitchFamily="18" charset="0"/>
              <a:cs typeface="Times New Roman" panose="02020603050405020304" pitchFamily="18" charset="0"/>
            </a:endParaRPr>
          </a:p>
          <a:p>
            <a:pPr marL="25400" indent="0" algn="just"/>
            <a:r>
              <a:rPr lang="en-US" b="1" dirty="0">
                <a:latin typeface="Times New Roman" panose="02020603050405020304" pitchFamily="18" charset="0"/>
                <a:cs typeface="Times New Roman" panose="02020603050405020304" pitchFamily="18" charset="0"/>
              </a:rPr>
              <a:t>It contains every single record of each transaction. Bitcoin is the most popular cryptocurrency an example of the blockchain. Blockchain Technology first came to light when a person or group of individuals name ‘Satoshi Nakamoto’ published a white paper on “</a:t>
            </a:r>
            <a:r>
              <a:rPr lang="en-US" b="1" dirty="0" err="1">
                <a:latin typeface="Times New Roman" panose="02020603050405020304" pitchFamily="18" charset="0"/>
                <a:cs typeface="Times New Roman" panose="02020603050405020304" pitchFamily="18" charset="0"/>
              </a:rPr>
              <a:t>BitCoin</a:t>
            </a:r>
            <a:r>
              <a:rPr lang="en-US" b="1" dirty="0">
                <a:latin typeface="Times New Roman" panose="02020603050405020304" pitchFamily="18" charset="0"/>
                <a:cs typeface="Times New Roman" panose="02020603050405020304" pitchFamily="18" charset="0"/>
              </a:rPr>
              <a:t>: A peer-to-peer electronic cash system” in 2008.</a:t>
            </a:r>
          </a:p>
          <a:p>
            <a:pPr marL="25400" indent="0" algn="just"/>
            <a:endParaRPr lang="en-US" b="1" dirty="0">
              <a:latin typeface="Times New Roman" panose="02020603050405020304" pitchFamily="18" charset="0"/>
              <a:cs typeface="Times New Roman" panose="02020603050405020304" pitchFamily="18" charset="0"/>
            </a:endParaRPr>
          </a:p>
          <a:p>
            <a:pPr marL="25400" indent="0" algn="just"/>
            <a:r>
              <a:rPr lang="en-US" b="1" dirty="0">
                <a:latin typeface="Times New Roman" panose="02020603050405020304" pitchFamily="18" charset="0"/>
                <a:cs typeface="Times New Roman" panose="02020603050405020304" pitchFamily="18" charset="0"/>
              </a:rPr>
              <a:t>Blockchain Technology Records Transaction in Digital Ledger which is distributed over the Network thus making it incorruptible. Anything of value like Land Assets, Cars, etc. can be recorded on Blockchain as a Transaction. </a:t>
            </a:r>
          </a:p>
          <a:p>
            <a:pPr marL="25400" indent="0" algn="just"/>
            <a:endParaRPr lang="en-US" b="1" dirty="0">
              <a:latin typeface="Times New Roman" panose="02020603050405020304" pitchFamily="18" charset="0"/>
              <a:cs typeface="Times New Roman" panose="02020603050405020304" pitchFamily="18" charset="0"/>
            </a:endParaRPr>
          </a:p>
          <a:p>
            <a:pPr marL="25400" indent="0" algn="just"/>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949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CC889-D5FD-9BBE-B927-1EA8DABC3FFF}"/>
              </a:ext>
            </a:extLst>
          </p:cNvPr>
          <p:cNvSpPr>
            <a:spLocks noGrp="1"/>
          </p:cNvSpPr>
          <p:nvPr>
            <p:ph type="ctrTitle"/>
          </p:nvPr>
        </p:nvSpPr>
        <p:spPr>
          <a:xfrm>
            <a:off x="1275734" y="1101161"/>
            <a:ext cx="15448936" cy="1470025"/>
          </a:xfrm>
        </p:spPr>
        <p:txBody>
          <a:bodyPr/>
          <a:lstStyle/>
          <a:p>
            <a:r>
              <a:rPr lang="en-US" b="1" dirty="0"/>
              <a:t>UNDERSTANDING WEB SECURITY CHALLENGES</a:t>
            </a:r>
          </a:p>
        </p:txBody>
      </p:sp>
      <p:sp>
        <p:nvSpPr>
          <p:cNvPr id="3" name="Subtitle 2">
            <a:extLst>
              <a:ext uri="{FF2B5EF4-FFF2-40B4-BE49-F238E27FC236}">
                <a16:creationId xmlns:a16="http://schemas.microsoft.com/office/drawing/2014/main" id="{0718CB6A-F470-8920-33B3-860EF17E1364}"/>
              </a:ext>
            </a:extLst>
          </p:cNvPr>
          <p:cNvSpPr>
            <a:spLocks noGrp="1"/>
          </p:cNvSpPr>
          <p:nvPr>
            <p:ph type="subTitle" idx="1"/>
          </p:nvPr>
        </p:nvSpPr>
        <p:spPr>
          <a:xfrm>
            <a:off x="1563330" y="1946787"/>
            <a:ext cx="15353071" cy="7093974"/>
          </a:xfrm>
        </p:spPr>
        <p:txBody>
          <a:bodyPr>
            <a:noAutofit/>
          </a:bodyPr>
          <a:lstStyle/>
          <a:p>
            <a:pPr marL="25400" indent="0" algn="just"/>
            <a:endParaRPr lang="en-US" sz="2800" b="1" dirty="0">
              <a:latin typeface="Times New Roman" panose="02020603050405020304" pitchFamily="18" charset="0"/>
              <a:cs typeface="Times New Roman" panose="02020603050405020304" pitchFamily="18" charset="0"/>
            </a:endParaRPr>
          </a:p>
          <a:p>
            <a:pPr marL="25400" indent="0" algn="just"/>
            <a:endParaRPr lang="en-US" sz="2800" b="1" dirty="0">
              <a:latin typeface="Times New Roman" panose="02020603050405020304" pitchFamily="18" charset="0"/>
              <a:cs typeface="Times New Roman" panose="02020603050405020304" pitchFamily="18" charset="0"/>
            </a:endParaRPr>
          </a:p>
          <a:p>
            <a:pPr marL="25400" indent="0" algn="just"/>
            <a:r>
              <a:rPr lang="en-US" sz="2800" b="1" dirty="0">
                <a:latin typeface="Times New Roman" panose="02020603050405020304" pitchFamily="18" charset="0"/>
                <a:cs typeface="Times New Roman" panose="02020603050405020304" pitchFamily="18" charset="0"/>
              </a:rPr>
              <a:t>Web security is a critical aspect of modern digital life. Understanding web security challenges is crucial to protect websites, online applications, and user data from various threats. Here are some key web security challenges:</a:t>
            </a:r>
          </a:p>
          <a:p>
            <a:pPr marL="25400" indent="0" algn="just"/>
            <a:endParaRPr lang="en-US" sz="2800" b="1" dirty="0">
              <a:latin typeface="Times New Roman" panose="02020603050405020304" pitchFamily="18" charset="0"/>
              <a:cs typeface="Times New Roman" panose="02020603050405020304" pitchFamily="18" charset="0"/>
            </a:endParaRPr>
          </a:p>
          <a:p>
            <a:pPr marL="25400" indent="0" algn="just"/>
            <a:r>
              <a:rPr lang="en-US" sz="2800" b="1" dirty="0">
                <a:latin typeface="Times New Roman" panose="02020603050405020304" pitchFamily="18" charset="0"/>
                <a:cs typeface="Times New Roman" panose="02020603050405020304" pitchFamily="18" charset="0"/>
              </a:rPr>
              <a:t>Cyber Attacks: There are various types of cyberattacks, including Distributed Denial of Service (DDoS), SQL injection, Cross-Site Scripting (XSS), and Cross-Site Request Forgery (CSRF) attacks. These attacks can compromise the integrity and availability of web services.</a:t>
            </a:r>
          </a:p>
          <a:p>
            <a:pPr marL="25400" indent="0" algn="just"/>
            <a:endParaRPr lang="en-US" sz="2800" b="1" dirty="0">
              <a:latin typeface="Times New Roman" panose="02020603050405020304" pitchFamily="18" charset="0"/>
              <a:cs typeface="Times New Roman" panose="02020603050405020304" pitchFamily="18" charset="0"/>
            </a:endParaRPr>
          </a:p>
          <a:p>
            <a:pPr marL="25400" indent="0" algn="just"/>
            <a:r>
              <a:rPr lang="en-US" sz="2800" b="1" dirty="0">
                <a:latin typeface="Times New Roman" panose="02020603050405020304" pitchFamily="18" charset="0"/>
                <a:cs typeface="Times New Roman" panose="02020603050405020304" pitchFamily="18" charset="0"/>
              </a:rPr>
              <a:t>Data Breaches: Data breaches can expose sensitive information, such as user credentials, personal data, and financial information. Attackers may exploit vulnerabilities to gain unauthorized access to databases and steal this data.</a:t>
            </a:r>
          </a:p>
          <a:p>
            <a:pPr marL="25400" indent="0" algn="just"/>
            <a:endParaRPr lang="en-US" sz="2800" b="1" dirty="0">
              <a:latin typeface="Times New Roman" panose="02020603050405020304" pitchFamily="18" charset="0"/>
              <a:cs typeface="Times New Roman" panose="02020603050405020304" pitchFamily="18" charset="0"/>
            </a:endParaRPr>
          </a:p>
          <a:p>
            <a:pPr marL="25400" indent="0" algn="just"/>
            <a:r>
              <a:rPr lang="en-US" sz="2800" b="1" dirty="0">
                <a:latin typeface="Times New Roman" panose="02020603050405020304" pitchFamily="18" charset="0"/>
                <a:cs typeface="Times New Roman" panose="02020603050405020304" pitchFamily="18" charset="0"/>
              </a:rPr>
              <a:t>Phishing: Phishing attacks involve tricking users into revealing sensitive information by posing as a legitimate entity. This is often done via deceptive emails, websites, or messages.</a:t>
            </a:r>
          </a:p>
          <a:p>
            <a:pPr marL="25400" indent="0" algn="just"/>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3265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FB845-CE5E-CC28-68DE-7E34AEC41F3F}"/>
              </a:ext>
            </a:extLst>
          </p:cNvPr>
          <p:cNvSpPr>
            <a:spLocks noGrp="1"/>
          </p:cNvSpPr>
          <p:nvPr>
            <p:ph type="ctrTitle"/>
          </p:nvPr>
        </p:nvSpPr>
        <p:spPr>
          <a:xfrm>
            <a:off x="1349477" y="906309"/>
            <a:ext cx="15589044" cy="1470025"/>
          </a:xfrm>
        </p:spPr>
        <p:txBody>
          <a:bodyPr/>
          <a:lstStyle/>
          <a:p>
            <a:r>
              <a:rPr lang="en-US" b="1" dirty="0"/>
              <a:t>How blockchain Strengthens Web Security</a:t>
            </a:r>
          </a:p>
        </p:txBody>
      </p:sp>
      <p:sp>
        <p:nvSpPr>
          <p:cNvPr id="3" name="Subtitle 2">
            <a:extLst>
              <a:ext uri="{FF2B5EF4-FFF2-40B4-BE49-F238E27FC236}">
                <a16:creationId xmlns:a16="http://schemas.microsoft.com/office/drawing/2014/main" id="{09C9BB08-26C2-82AD-7A8B-4C565AC5FD11}"/>
              </a:ext>
            </a:extLst>
          </p:cNvPr>
          <p:cNvSpPr>
            <a:spLocks noGrp="1"/>
          </p:cNvSpPr>
          <p:nvPr>
            <p:ph type="subTitle" idx="1"/>
          </p:nvPr>
        </p:nvSpPr>
        <p:spPr>
          <a:xfrm>
            <a:off x="1349477" y="2759792"/>
            <a:ext cx="15589045" cy="6747387"/>
          </a:xfrm>
        </p:spPr>
        <p:txBody>
          <a:bodyPr>
            <a:normAutofit fontScale="85000" lnSpcReduction="20000"/>
          </a:bodyPr>
          <a:lstStyle/>
          <a:p>
            <a:pPr marL="25400" indent="0" algn="just"/>
            <a:endParaRPr lang="en-US" b="1" dirty="0">
              <a:latin typeface="Times New Roman" panose="02020603050405020304" pitchFamily="18" charset="0"/>
              <a:cs typeface="Times New Roman" panose="02020603050405020304" pitchFamily="18" charset="0"/>
            </a:endParaRPr>
          </a:p>
          <a:p>
            <a:pPr marL="25400" indent="0" algn="just"/>
            <a:r>
              <a:rPr lang="en-US" b="1" dirty="0">
                <a:latin typeface="Times New Roman" panose="02020603050405020304" pitchFamily="18" charset="0"/>
                <a:cs typeface="Times New Roman" panose="02020603050405020304" pitchFamily="18" charset="0"/>
              </a:rPr>
              <a:t>Blockchain technology can strengthen web security in several ways. While it's not a silver bullet and won't address all security challenges, it offers unique features that enhance the security of web applications and services. Here's how blockchain can help:</a:t>
            </a:r>
          </a:p>
          <a:p>
            <a:pPr marL="25400" indent="0" algn="just"/>
            <a:endParaRPr lang="en-US" b="1" dirty="0">
              <a:latin typeface="Times New Roman" panose="02020603050405020304" pitchFamily="18" charset="0"/>
              <a:cs typeface="Times New Roman" panose="02020603050405020304" pitchFamily="18" charset="0"/>
            </a:endParaRPr>
          </a:p>
          <a:p>
            <a:pPr marL="25400" indent="0" algn="just"/>
            <a:r>
              <a:rPr lang="en-US" b="1" dirty="0">
                <a:latin typeface="Times New Roman" panose="02020603050405020304" pitchFamily="18" charset="0"/>
                <a:cs typeface="Times New Roman" panose="02020603050405020304" pitchFamily="18" charset="0"/>
              </a:rPr>
              <a:t>Immutable and Tamper-Resistant Records: Blockchain is a distributed ledger where transactions are recorded in a way that makes it extremely difficult to alter historical data. This immutability can be used to store critical security data, such as logs, access control records, and certificates, making it difficult for attackers to manipulate or delete records.</a:t>
            </a:r>
          </a:p>
          <a:p>
            <a:pPr marL="25400" indent="0" algn="just"/>
            <a:endParaRPr lang="en-US" b="1" dirty="0">
              <a:latin typeface="Times New Roman" panose="02020603050405020304" pitchFamily="18" charset="0"/>
              <a:cs typeface="Times New Roman" panose="02020603050405020304" pitchFamily="18" charset="0"/>
            </a:endParaRPr>
          </a:p>
          <a:p>
            <a:pPr marL="25400" indent="0" algn="just"/>
            <a:r>
              <a:rPr lang="en-US" b="1" dirty="0">
                <a:latin typeface="Times New Roman" panose="02020603050405020304" pitchFamily="18" charset="0"/>
                <a:cs typeface="Times New Roman" panose="02020603050405020304" pitchFamily="18" charset="0"/>
              </a:rPr>
              <a:t>Decentralization: Blockchain operates on a decentralized network of nodes, reducing the risk of a single point of failure. This makes it resilient against DDoS attacks and other centralized security vulnerabilities.</a:t>
            </a:r>
          </a:p>
          <a:p>
            <a:pPr marL="25400" indent="0" algn="just"/>
            <a:endParaRPr lang="en-US" b="1" dirty="0">
              <a:latin typeface="Times New Roman" panose="02020603050405020304" pitchFamily="18" charset="0"/>
              <a:cs typeface="Times New Roman" panose="02020603050405020304" pitchFamily="18" charset="0"/>
            </a:endParaRPr>
          </a:p>
          <a:p>
            <a:pPr marL="25400" indent="0" algn="just"/>
            <a:r>
              <a:rPr lang="en-US" b="1" dirty="0">
                <a:latin typeface="Times New Roman" panose="02020603050405020304" pitchFamily="18" charset="0"/>
                <a:cs typeface="Times New Roman" panose="02020603050405020304" pitchFamily="18" charset="0"/>
              </a:rPr>
              <a:t>Authentication and Identity Verification: Blockchain can be used for secure user authentication and identity verification. Users can have a digital identity stored on the blockchain, reducing the risk of identity theft and fraud.</a:t>
            </a:r>
          </a:p>
          <a:p>
            <a:pPr marL="25400" indent="0" algn="just"/>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8940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4645D-8818-153E-314C-46A8A03B4250}"/>
              </a:ext>
            </a:extLst>
          </p:cNvPr>
          <p:cNvSpPr>
            <a:spLocks noGrp="1"/>
          </p:cNvSpPr>
          <p:nvPr>
            <p:ph type="ctrTitle"/>
          </p:nvPr>
        </p:nvSpPr>
        <p:spPr>
          <a:xfrm>
            <a:off x="1238863" y="1128252"/>
            <a:ext cx="15559547" cy="1470025"/>
          </a:xfrm>
        </p:spPr>
        <p:txBody>
          <a:bodyPr/>
          <a:lstStyle/>
          <a:p>
            <a:r>
              <a:rPr lang="en-US" b="1" dirty="0"/>
              <a:t>Ensuring Data Integrity with Blockchain</a:t>
            </a:r>
          </a:p>
        </p:txBody>
      </p:sp>
      <p:sp>
        <p:nvSpPr>
          <p:cNvPr id="3" name="Subtitle 2">
            <a:extLst>
              <a:ext uri="{FF2B5EF4-FFF2-40B4-BE49-F238E27FC236}">
                <a16:creationId xmlns:a16="http://schemas.microsoft.com/office/drawing/2014/main" id="{04A8F5D1-A372-E2E5-8604-69BBA80B868B}"/>
              </a:ext>
            </a:extLst>
          </p:cNvPr>
          <p:cNvSpPr>
            <a:spLocks noGrp="1"/>
          </p:cNvSpPr>
          <p:nvPr>
            <p:ph type="subTitle" idx="1"/>
          </p:nvPr>
        </p:nvSpPr>
        <p:spPr>
          <a:xfrm>
            <a:off x="1371600" y="3038168"/>
            <a:ext cx="15559548" cy="7108722"/>
          </a:xfrm>
        </p:spPr>
        <p:txBody>
          <a:bodyPr>
            <a:normAutofit fontScale="92500" lnSpcReduction="20000"/>
          </a:bodyPr>
          <a:lstStyle/>
          <a:p>
            <a:pPr marL="25400" indent="0" algn="just"/>
            <a:endParaRPr lang="en-US" b="1" dirty="0">
              <a:latin typeface="Times New Roman" panose="02020603050405020304" pitchFamily="18" charset="0"/>
              <a:cs typeface="Times New Roman" panose="02020603050405020304" pitchFamily="18" charset="0"/>
            </a:endParaRPr>
          </a:p>
          <a:p>
            <a:pPr marL="25400" indent="0" algn="just"/>
            <a:r>
              <a:rPr lang="en-US" b="1" dirty="0">
                <a:latin typeface="Times New Roman" panose="02020603050405020304" pitchFamily="18" charset="0"/>
                <a:cs typeface="Times New Roman" panose="02020603050405020304" pitchFamily="18" charset="0"/>
              </a:rPr>
              <a:t>Immutability: Once data is recorded on the blockchain, it becomes nearly impossible to alter or delete. Each new block in the chain contains a reference to the previous block (a cryptographic hash), creating a linked structure. Any change in one block would necessitate the alteration of all subsequent blocks, which is computationally infeasible and would require consensus from the majority of network participants.</a:t>
            </a:r>
          </a:p>
          <a:p>
            <a:pPr marL="25400" indent="0" algn="just"/>
            <a:endParaRPr lang="en-US" b="1" dirty="0">
              <a:latin typeface="Times New Roman" panose="02020603050405020304" pitchFamily="18" charset="0"/>
              <a:cs typeface="Times New Roman" panose="02020603050405020304" pitchFamily="18" charset="0"/>
            </a:endParaRPr>
          </a:p>
          <a:p>
            <a:pPr marL="25400" indent="0" algn="just"/>
            <a:r>
              <a:rPr lang="en-US" b="1" dirty="0">
                <a:latin typeface="Times New Roman" panose="02020603050405020304" pitchFamily="18" charset="0"/>
                <a:cs typeface="Times New Roman" panose="02020603050405020304" pitchFamily="18" charset="0"/>
              </a:rPr>
              <a:t>Cryptographic Hashing: Data entered into a blockchain is hashed. Hashing is a one-way function that generates a fixed-length string of characters based on the data's content. Even a small change in the data will result in a significantly different hash. This makes it easy to detect any unauthorized modifications to the data.</a:t>
            </a:r>
          </a:p>
          <a:p>
            <a:pPr marL="25400" indent="0" algn="just"/>
            <a:endParaRPr lang="en-US" b="1" dirty="0">
              <a:latin typeface="Times New Roman" panose="02020603050405020304" pitchFamily="18" charset="0"/>
              <a:cs typeface="Times New Roman" panose="02020603050405020304" pitchFamily="18" charset="0"/>
            </a:endParaRPr>
          </a:p>
          <a:p>
            <a:pPr marL="25400" indent="0" algn="just"/>
            <a:r>
              <a:rPr lang="en-US" b="1" dirty="0">
                <a:latin typeface="Times New Roman" panose="02020603050405020304" pitchFamily="18" charset="0"/>
                <a:cs typeface="Times New Roman" panose="02020603050405020304" pitchFamily="18" charset="0"/>
              </a:rPr>
              <a:t>Consensus Mechanisms: Blockchains rely on consensus mechanisms, such as Proof of Work (</a:t>
            </a:r>
            <a:r>
              <a:rPr lang="en-US" b="1" dirty="0" err="1">
                <a:latin typeface="Times New Roman" panose="02020603050405020304" pitchFamily="18" charset="0"/>
                <a:cs typeface="Times New Roman" panose="02020603050405020304" pitchFamily="18" charset="0"/>
              </a:rPr>
              <a:t>PoW</a:t>
            </a:r>
            <a:r>
              <a:rPr lang="en-US" b="1" dirty="0">
                <a:latin typeface="Times New Roman" panose="02020603050405020304" pitchFamily="18" charset="0"/>
                <a:cs typeface="Times New Roman" panose="02020603050405020304" pitchFamily="18" charset="0"/>
              </a:rPr>
              <a:t>) or Proof of Stake (</a:t>
            </a:r>
            <a:r>
              <a:rPr lang="en-US" b="1" dirty="0" err="1">
                <a:latin typeface="Times New Roman" panose="02020603050405020304" pitchFamily="18" charset="0"/>
                <a:cs typeface="Times New Roman" panose="02020603050405020304" pitchFamily="18" charset="0"/>
              </a:rPr>
              <a:t>PoS</a:t>
            </a:r>
            <a:r>
              <a:rPr lang="en-US" b="1" dirty="0">
                <a:latin typeface="Times New Roman" panose="02020603050405020304" pitchFamily="18" charset="0"/>
                <a:cs typeface="Times New Roman" panose="02020603050405020304" pitchFamily="18" charset="0"/>
              </a:rPr>
              <a:t>), to validate and agree on the addition of new blocks to the chain. This process ensures that only valid transactions are added to the ledger, enhancing data integrity.</a:t>
            </a:r>
          </a:p>
          <a:p>
            <a:pPr marL="25400" indent="0" algn="just"/>
            <a:endParaRPr lang="en-US" b="1" dirty="0">
              <a:latin typeface="Times New Roman" panose="02020603050405020304" pitchFamily="18" charset="0"/>
              <a:cs typeface="Times New Roman" panose="02020603050405020304" pitchFamily="18" charset="0"/>
            </a:endParaRPr>
          </a:p>
          <a:p>
            <a:pPr marL="25400" indent="0" algn="just"/>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7478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51CE1-8467-5655-AC30-FA45E68FBDE1}"/>
              </a:ext>
            </a:extLst>
          </p:cNvPr>
          <p:cNvSpPr>
            <a:spLocks noGrp="1"/>
          </p:cNvSpPr>
          <p:nvPr>
            <p:ph type="ctrTitle"/>
          </p:nvPr>
        </p:nvSpPr>
        <p:spPr>
          <a:xfrm>
            <a:off x="1371600" y="1245522"/>
            <a:ext cx="15559548" cy="1470025"/>
          </a:xfrm>
        </p:spPr>
        <p:txBody>
          <a:bodyPr/>
          <a:lstStyle/>
          <a:p>
            <a:r>
              <a:rPr lang="en-US" dirty="0"/>
              <a:t>REAL WORLD APPLICATIONS OF BLOCKCHAIN </a:t>
            </a:r>
          </a:p>
        </p:txBody>
      </p:sp>
      <p:sp>
        <p:nvSpPr>
          <p:cNvPr id="3" name="Subtitle 2">
            <a:extLst>
              <a:ext uri="{FF2B5EF4-FFF2-40B4-BE49-F238E27FC236}">
                <a16:creationId xmlns:a16="http://schemas.microsoft.com/office/drawing/2014/main" id="{3B517259-9975-607D-6AB6-B4E0DC9F8FED}"/>
              </a:ext>
            </a:extLst>
          </p:cNvPr>
          <p:cNvSpPr>
            <a:spLocks noGrp="1"/>
          </p:cNvSpPr>
          <p:nvPr>
            <p:ph type="subTitle" idx="1"/>
          </p:nvPr>
        </p:nvSpPr>
        <p:spPr>
          <a:xfrm>
            <a:off x="1371600" y="3141406"/>
            <a:ext cx="15559548" cy="6533536"/>
          </a:xfrm>
        </p:spPr>
        <p:txBody>
          <a:bodyPr>
            <a:normAutofit fontScale="92500"/>
          </a:bodyPr>
          <a:lstStyle/>
          <a:p>
            <a:pPr marL="25400" indent="0" algn="just"/>
            <a:endParaRPr lang="en-US" b="1" dirty="0">
              <a:latin typeface="Times New Roman" panose="02020603050405020304" pitchFamily="18" charset="0"/>
              <a:cs typeface="Times New Roman" panose="02020603050405020304" pitchFamily="18" charset="0"/>
            </a:endParaRPr>
          </a:p>
          <a:p>
            <a:pPr marL="25400" indent="0" algn="just"/>
            <a:r>
              <a:rPr lang="en-US" b="1" dirty="0">
                <a:latin typeface="Times New Roman" panose="02020603050405020304" pitchFamily="18" charset="0"/>
                <a:cs typeface="Times New Roman" panose="02020603050405020304" pitchFamily="18" charset="0"/>
              </a:rPr>
              <a:t>Decentralized Identity Management: Blockchain can be used to establish a decentralized identity system where users have control over their personal information. Instead of relying on centralized identity providers, users can store their identity data on the blockchain and grant access as needed, reducing the risk of data breaches and identity theft.</a:t>
            </a:r>
          </a:p>
          <a:p>
            <a:pPr marL="25400" indent="0" algn="just"/>
            <a:endParaRPr lang="en-US" b="1" dirty="0">
              <a:latin typeface="Times New Roman" panose="02020603050405020304" pitchFamily="18" charset="0"/>
              <a:cs typeface="Times New Roman" panose="02020603050405020304" pitchFamily="18" charset="0"/>
            </a:endParaRPr>
          </a:p>
          <a:p>
            <a:pPr marL="25400" indent="0" algn="just"/>
            <a:r>
              <a:rPr lang="en-US" b="1" dirty="0">
                <a:latin typeface="Times New Roman" panose="02020603050405020304" pitchFamily="18" charset="0"/>
                <a:cs typeface="Times New Roman" panose="02020603050405020304" pitchFamily="18" charset="0"/>
              </a:rPr>
              <a:t>Secure Access Control: Blockchain-based access control systems can be implemented to ensure that only authorized individuals or devices can access specific web resources. Users can be authenticated and granted access through smart contracts or cryptographic keys.</a:t>
            </a:r>
          </a:p>
          <a:p>
            <a:pPr marL="25400" indent="0" algn="just"/>
            <a:endParaRPr lang="en-US" b="1" dirty="0">
              <a:latin typeface="Times New Roman" panose="02020603050405020304" pitchFamily="18" charset="0"/>
              <a:cs typeface="Times New Roman" panose="02020603050405020304" pitchFamily="18" charset="0"/>
            </a:endParaRPr>
          </a:p>
          <a:p>
            <a:pPr marL="25400" indent="0" algn="just"/>
            <a:r>
              <a:rPr lang="en-US" b="1" dirty="0">
                <a:latin typeface="Times New Roman" panose="02020603050405020304" pitchFamily="18" charset="0"/>
                <a:cs typeface="Times New Roman" panose="02020603050405020304" pitchFamily="18" charset="0"/>
              </a:rPr>
              <a:t>Distributed DNS: Blockchain can be used to create a decentralized Domain Name System (DNS) that makes it difficult for malicious actors to alter domain records. This can help prevent domain hijacking and DNS-related attacks.</a:t>
            </a:r>
          </a:p>
        </p:txBody>
      </p:sp>
    </p:spTree>
    <p:extLst>
      <p:ext uri="{BB962C8B-B14F-4D97-AF65-F5344CB8AC3E}">
        <p14:creationId xmlns:p14="http://schemas.microsoft.com/office/powerpoint/2010/main" val="845080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D3D3E-1D3E-1BA8-ECEC-BF1C1586E45B}"/>
              </a:ext>
            </a:extLst>
          </p:cNvPr>
          <p:cNvSpPr>
            <a:spLocks noGrp="1"/>
          </p:cNvSpPr>
          <p:nvPr>
            <p:ph type="ctrTitle"/>
          </p:nvPr>
        </p:nvSpPr>
        <p:spPr>
          <a:xfrm>
            <a:off x="1371600" y="1098038"/>
            <a:ext cx="15839768" cy="1470025"/>
          </a:xfrm>
        </p:spPr>
        <p:txBody>
          <a:bodyPr/>
          <a:lstStyle/>
          <a:p>
            <a:r>
              <a:rPr lang="en-US" b="1" dirty="0"/>
              <a:t>CHALLENGES IN BLOCKCHAIN ADOPTION</a:t>
            </a:r>
          </a:p>
        </p:txBody>
      </p:sp>
      <p:sp>
        <p:nvSpPr>
          <p:cNvPr id="3" name="Subtitle 2">
            <a:extLst>
              <a:ext uri="{FF2B5EF4-FFF2-40B4-BE49-F238E27FC236}">
                <a16:creationId xmlns:a16="http://schemas.microsoft.com/office/drawing/2014/main" id="{D5375845-FDCC-8153-0490-3952EC10FE72}"/>
              </a:ext>
            </a:extLst>
          </p:cNvPr>
          <p:cNvSpPr>
            <a:spLocks noGrp="1"/>
          </p:cNvSpPr>
          <p:nvPr>
            <p:ph type="subTitle" idx="1"/>
          </p:nvPr>
        </p:nvSpPr>
        <p:spPr>
          <a:xfrm>
            <a:off x="1371600" y="2875935"/>
            <a:ext cx="15839768" cy="7020233"/>
          </a:xfrm>
        </p:spPr>
        <p:txBody>
          <a:bodyPr>
            <a:normAutofit lnSpcReduction="10000"/>
          </a:bodyPr>
          <a:lstStyle/>
          <a:p>
            <a:pPr marL="25400" indent="0" algn="just"/>
            <a:endParaRPr lang="en-US" b="1" dirty="0">
              <a:latin typeface="Times New Roman" panose="02020603050405020304" pitchFamily="18" charset="0"/>
              <a:cs typeface="Times New Roman" panose="02020603050405020304" pitchFamily="18" charset="0"/>
            </a:endParaRPr>
          </a:p>
          <a:p>
            <a:pPr marL="25400" indent="0" algn="just"/>
            <a:r>
              <a:rPr lang="en-US" b="1" dirty="0">
                <a:latin typeface="Times New Roman" panose="02020603050405020304" pitchFamily="18" charset="0"/>
                <a:cs typeface="Times New Roman" panose="02020603050405020304" pitchFamily="18" charset="0"/>
              </a:rPr>
              <a:t>Scalability: Blockchain networks, particularly public ones like Bitcoin and Ethereum, often struggle with scalability issues. As the number of users and transactions increases, these networks can become congested and slow. Solutions like sharding and layer-2 scaling are being developed, but they are complex to implement.</a:t>
            </a:r>
          </a:p>
          <a:p>
            <a:pPr marL="25400" indent="0" algn="just"/>
            <a:endParaRPr lang="en-US" b="1" dirty="0">
              <a:latin typeface="Times New Roman" panose="02020603050405020304" pitchFamily="18" charset="0"/>
              <a:cs typeface="Times New Roman" panose="02020603050405020304" pitchFamily="18" charset="0"/>
            </a:endParaRPr>
          </a:p>
          <a:p>
            <a:pPr marL="25400" indent="0" algn="just"/>
            <a:r>
              <a:rPr lang="en-US" b="1" dirty="0">
                <a:latin typeface="Times New Roman" panose="02020603050405020304" pitchFamily="18" charset="0"/>
                <a:cs typeface="Times New Roman" panose="02020603050405020304" pitchFamily="18" charset="0"/>
              </a:rPr>
              <a:t>Interoperability: Many different blockchain platforms exist, and they often don't interoperate seamlessly. This creates fragmentation and makes it difficult for different blockchains to work together. Interoperability solutions are still evolving.</a:t>
            </a:r>
          </a:p>
          <a:p>
            <a:pPr marL="25400" indent="0" algn="just"/>
            <a:endParaRPr lang="en-US" b="1" dirty="0">
              <a:latin typeface="Times New Roman" panose="02020603050405020304" pitchFamily="18" charset="0"/>
              <a:cs typeface="Times New Roman" panose="02020603050405020304" pitchFamily="18" charset="0"/>
            </a:endParaRPr>
          </a:p>
          <a:p>
            <a:pPr marL="25400" indent="0" algn="just"/>
            <a:r>
              <a:rPr lang="en-US" b="1" dirty="0">
                <a:latin typeface="Times New Roman" panose="02020603050405020304" pitchFamily="18" charset="0"/>
                <a:cs typeface="Times New Roman" panose="02020603050405020304" pitchFamily="18" charset="0"/>
              </a:rPr>
              <a:t>Regulatory Uncertainty: Governments and regulatory bodies in different countries have varying stances on blockchain and cryptocurrencies. This lack of regulatory clarity can deter businesses from adopting blockchain technology due to the fear of legal repercussions.</a:t>
            </a:r>
          </a:p>
        </p:txBody>
      </p:sp>
    </p:spTree>
    <p:extLst>
      <p:ext uri="{BB962C8B-B14F-4D97-AF65-F5344CB8AC3E}">
        <p14:creationId xmlns:p14="http://schemas.microsoft.com/office/powerpoint/2010/main" val="3322819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752C-4D67-B4D4-4553-818926110EFE}"/>
              </a:ext>
            </a:extLst>
          </p:cNvPr>
          <p:cNvSpPr>
            <a:spLocks noGrp="1"/>
          </p:cNvSpPr>
          <p:nvPr>
            <p:ph type="ctrTitle"/>
          </p:nvPr>
        </p:nvSpPr>
        <p:spPr>
          <a:xfrm>
            <a:off x="1371599" y="1142283"/>
            <a:ext cx="15780773" cy="1470025"/>
          </a:xfrm>
        </p:spPr>
        <p:txBody>
          <a:bodyPr/>
          <a:lstStyle/>
          <a:p>
            <a:r>
              <a:rPr lang="en-US" b="1" dirty="0"/>
              <a:t>FUTURE IMPLICATION AND TECHNOLOGICAL INTEGRATION</a:t>
            </a:r>
          </a:p>
        </p:txBody>
      </p:sp>
      <p:sp>
        <p:nvSpPr>
          <p:cNvPr id="3" name="Subtitle 2">
            <a:extLst>
              <a:ext uri="{FF2B5EF4-FFF2-40B4-BE49-F238E27FC236}">
                <a16:creationId xmlns:a16="http://schemas.microsoft.com/office/drawing/2014/main" id="{13219AA6-0E4E-9322-97F0-B5C9397BCEBC}"/>
              </a:ext>
            </a:extLst>
          </p:cNvPr>
          <p:cNvSpPr>
            <a:spLocks noGrp="1"/>
          </p:cNvSpPr>
          <p:nvPr>
            <p:ph type="subTitle" idx="1"/>
          </p:nvPr>
        </p:nvSpPr>
        <p:spPr>
          <a:xfrm>
            <a:off x="1371599" y="2743199"/>
            <a:ext cx="15780774" cy="7064479"/>
          </a:xfrm>
        </p:spPr>
        <p:txBody>
          <a:bodyPr>
            <a:normAutofit/>
          </a:bodyPr>
          <a:lstStyle/>
          <a:p>
            <a:pPr marL="25400" indent="0" algn="just"/>
            <a:endParaRPr lang="en-US" b="1" dirty="0">
              <a:latin typeface="Times New Roman" panose="02020603050405020304" pitchFamily="18" charset="0"/>
              <a:cs typeface="Times New Roman" panose="02020603050405020304" pitchFamily="18" charset="0"/>
            </a:endParaRPr>
          </a:p>
          <a:p>
            <a:pPr marL="25400" indent="0" algn="just"/>
            <a:r>
              <a:rPr lang="en-US" b="1" dirty="0">
                <a:latin typeface="Times New Roman" panose="02020603050405020304" pitchFamily="18" charset="0"/>
                <a:cs typeface="Times New Roman" panose="02020603050405020304" pitchFamily="18" charset="0"/>
              </a:rPr>
              <a:t>Financial Services: Blockchain is already making waves in the financial sector, with applications like cryptocurrencies and decentralized finance (DeFi). The future will likely see increased integration of blockchain in traditional banking, payment systems, and cross-border transactions, potentially reducing costs and improving efficiency.</a:t>
            </a:r>
          </a:p>
          <a:p>
            <a:pPr marL="25400" indent="0" algn="just"/>
            <a:endParaRPr lang="en-US" b="1" dirty="0">
              <a:latin typeface="Times New Roman" panose="02020603050405020304" pitchFamily="18" charset="0"/>
              <a:cs typeface="Times New Roman" panose="02020603050405020304" pitchFamily="18" charset="0"/>
            </a:endParaRPr>
          </a:p>
          <a:p>
            <a:pPr marL="25400" indent="0" algn="just"/>
            <a:r>
              <a:rPr lang="en-US" b="1" dirty="0">
                <a:latin typeface="Times New Roman" panose="02020603050405020304" pitchFamily="18" charset="0"/>
                <a:cs typeface="Times New Roman" panose="02020603050405020304" pitchFamily="18" charset="0"/>
              </a:rPr>
              <a:t>Supply Chain Management: Blockchain is poised to revolutionize supply chain management by providing end-to-end visibility and traceability of products. This can help combat counterfeiting, enhance quality control, and streamline logistics.</a:t>
            </a:r>
          </a:p>
        </p:txBody>
      </p:sp>
    </p:spTree>
    <p:extLst>
      <p:ext uri="{BB962C8B-B14F-4D97-AF65-F5344CB8AC3E}">
        <p14:creationId xmlns:p14="http://schemas.microsoft.com/office/powerpoint/2010/main" val="1689317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56091-50EC-04E5-F6F8-4C5343E4D913}"/>
              </a:ext>
            </a:extLst>
          </p:cNvPr>
          <p:cNvSpPr>
            <a:spLocks noGrp="1"/>
          </p:cNvSpPr>
          <p:nvPr>
            <p:ph type="ctrTitle"/>
          </p:nvPr>
        </p:nvSpPr>
        <p:spPr>
          <a:xfrm>
            <a:off x="1371600" y="1083289"/>
            <a:ext cx="15692284" cy="1470025"/>
          </a:xfrm>
        </p:spPr>
        <p:txBody>
          <a:bodyPr/>
          <a:lstStyle/>
          <a:p>
            <a:r>
              <a:rPr lang="en-US" b="1" dirty="0"/>
              <a:t>CONCLUSION</a:t>
            </a:r>
          </a:p>
        </p:txBody>
      </p:sp>
      <p:sp>
        <p:nvSpPr>
          <p:cNvPr id="3" name="Subtitle 2">
            <a:extLst>
              <a:ext uri="{FF2B5EF4-FFF2-40B4-BE49-F238E27FC236}">
                <a16:creationId xmlns:a16="http://schemas.microsoft.com/office/drawing/2014/main" id="{49B577D4-9A4A-C62A-FD6E-8595EF6F369C}"/>
              </a:ext>
            </a:extLst>
          </p:cNvPr>
          <p:cNvSpPr>
            <a:spLocks noGrp="1"/>
          </p:cNvSpPr>
          <p:nvPr>
            <p:ph type="subTitle" idx="1"/>
          </p:nvPr>
        </p:nvSpPr>
        <p:spPr>
          <a:xfrm>
            <a:off x="1371600" y="2553314"/>
            <a:ext cx="15692284" cy="6811912"/>
          </a:xfrm>
        </p:spPr>
        <p:txBody>
          <a:bodyPr>
            <a:normAutofit/>
          </a:bodyPr>
          <a:lstStyle/>
          <a:p>
            <a:pPr marL="25400" indent="0" algn="just"/>
            <a:endParaRPr lang="en-US" b="1" dirty="0">
              <a:latin typeface="Times New Roman" panose="02020603050405020304" pitchFamily="18" charset="0"/>
              <a:cs typeface="Times New Roman" panose="02020603050405020304" pitchFamily="18" charset="0"/>
            </a:endParaRPr>
          </a:p>
          <a:p>
            <a:pPr marL="25400" indent="0" algn="just"/>
            <a:r>
              <a:rPr lang="en-US" b="1" dirty="0">
                <a:latin typeface="Times New Roman" panose="02020603050405020304" pitchFamily="18" charset="0"/>
                <a:cs typeface="Times New Roman" panose="02020603050405020304" pitchFamily="18" charset="0"/>
              </a:rPr>
              <a:t>IN </a:t>
            </a:r>
            <a:r>
              <a:rPr lang="en-US" b="1">
                <a:latin typeface="Times New Roman" panose="02020603050405020304" pitchFamily="18" charset="0"/>
                <a:cs typeface="Times New Roman" panose="02020603050405020304" pitchFamily="18" charset="0"/>
              </a:rPr>
              <a:t>CONCLUSION:</a:t>
            </a:r>
          </a:p>
          <a:p>
            <a:pPr marL="25400" indent="0" algn="just"/>
            <a:r>
              <a:rPr lang="en-US" b="1">
                <a:latin typeface="Times New Roman" panose="02020603050405020304" pitchFamily="18" charset="0"/>
                <a:cs typeface="Times New Roman" panose="02020603050405020304" pitchFamily="18" charset="0"/>
              </a:rPr>
              <a:t>Decentralization </a:t>
            </a:r>
            <a:r>
              <a:rPr lang="en-US" b="1" dirty="0">
                <a:latin typeface="Times New Roman" panose="02020603050405020304" pitchFamily="18" charset="0"/>
                <a:cs typeface="Times New Roman" panose="02020603050405020304" pitchFamily="18" charset="0"/>
              </a:rPr>
              <a:t>and Trust: Blockchain's core value lies in its ability to establish trust without the need for intermediaries. By creating a transparent, tamper-resistant ledger, it enables peer-to-peer interactions that can reshape industries and business models.</a:t>
            </a:r>
          </a:p>
          <a:p>
            <a:pPr marL="25400" indent="0" algn="just"/>
            <a:endParaRPr lang="en-US" b="1" dirty="0">
              <a:latin typeface="Times New Roman" panose="02020603050405020304" pitchFamily="18" charset="0"/>
              <a:cs typeface="Times New Roman" panose="02020603050405020304" pitchFamily="18" charset="0"/>
            </a:endParaRPr>
          </a:p>
          <a:p>
            <a:pPr marL="25400" indent="0" algn="just"/>
            <a:r>
              <a:rPr lang="en-US" b="1" dirty="0">
                <a:latin typeface="Times New Roman" panose="02020603050405020304" pitchFamily="18" charset="0"/>
                <a:cs typeface="Times New Roman" panose="02020603050405020304" pitchFamily="18" charset="0"/>
              </a:rPr>
              <a:t>Applications in Diverse Sectors: Blockchain technology has demonstrated its potential in sectors such as finance, supply chain, healthcare, identity management, and more. Its applications are continually expanding and evolving.</a:t>
            </a:r>
          </a:p>
        </p:txBody>
      </p:sp>
    </p:spTree>
    <p:extLst>
      <p:ext uri="{BB962C8B-B14F-4D97-AF65-F5344CB8AC3E}">
        <p14:creationId xmlns:p14="http://schemas.microsoft.com/office/powerpoint/2010/main" val="84576253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1135</Words>
  <Application>Microsoft Office PowerPoint</Application>
  <PresentationFormat>Custom</PresentationFormat>
  <Paragraphs>67</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Times New Roman</vt:lpstr>
      <vt:lpstr>Assistant</vt:lpstr>
      <vt:lpstr>Poppins Black</vt:lpstr>
      <vt:lpstr>Office Theme</vt:lpstr>
      <vt:lpstr>PowerPoint Presentation</vt:lpstr>
      <vt:lpstr>INTRODUCTION</vt:lpstr>
      <vt:lpstr>UNDERSTANDING WEB SECURITY CHALLENGES</vt:lpstr>
      <vt:lpstr>How blockchain Strengthens Web Security</vt:lpstr>
      <vt:lpstr>Ensuring Data Integrity with Blockchain</vt:lpstr>
      <vt:lpstr>REAL WORLD APPLICATIONS OF BLOCKCHAIN </vt:lpstr>
      <vt:lpstr>CHALLENGES IN BLOCKCHAIN ADOPTION</vt:lpstr>
      <vt:lpstr>FUTURE IMPLICATION AND TECHNOLOGICAL INTEGRATION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shrikant bawankule</dc:creator>
  <cp:lastModifiedBy>shrikant bawankule</cp:lastModifiedBy>
  <cp:revision>4</cp:revision>
  <dcterms:modified xsi:type="dcterms:W3CDTF">2023-10-25T09:33:53Z</dcterms:modified>
</cp:coreProperties>
</file>