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p:cViewPr varScale="1">
        <p:scale>
          <a:sx n="81" d="100"/>
          <a:sy n="81" d="100"/>
        </p:scale>
        <p:origin x="7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85361" y="4316473"/>
            <a:ext cx="921235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R.Shrisan-8144-Sudharsan Engineering College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Include relevant research papers, articles, and documentation used in the project.</a:t>
            </a:r>
          </a:p>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This outline provides a structured approach to conducting a thorough analysis of Fandango's movie ratings and their discrepancies with other platforms, while also considering future avenues for research.</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90762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2050" name="Picture 2" descr="Thank You Ppt Slide Images - Free Download on Freepik">
            <a:extLst>
              <a:ext uri="{FF2B5EF4-FFF2-40B4-BE49-F238E27FC236}">
                <a16:creationId xmlns:a16="http://schemas.microsoft.com/office/drawing/2014/main" id="{A1D34761-F8AB-CE9A-4756-38CD1C230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8" y="1007894"/>
            <a:ext cx="11887200" cy="527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4722912" cy="4673324"/>
          </a:xfrm>
        </p:spPr>
        <p:txBody>
          <a:bodyPr>
            <a:normAutofit/>
          </a:body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Fandango's movie rating system has faced scrutiny due to potential discrepancies between its ratings and those of other platforms. This project aims to analyze these discrepancies and identify factors contributing to them.</a:t>
            </a:r>
            <a:endParaRPr lang="en-IN" sz="2400" dirty="0">
              <a:latin typeface="Times New Roman" panose="02020603050405020304" pitchFamily="18" charset="0"/>
              <a:cs typeface="Times New Roman" panose="02020603050405020304" pitchFamily="18" charset="0"/>
            </a:endParaRPr>
          </a:p>
        </p:txBody>
      </p:sp>
      <p:pic>
        <p:nvPicPr>
          <p:cNvPr id="1032" name="Picture 8" descr="Movie Review Icon - Free PNG &amp; SVG 2488613 - Noun Project">
            <a:extLst>
              <a:ext uri="{FF2B5EF4-FFF2-40B4-BE49-F238E27FC236}">
                <a16:creationId xmlns:a16="http://schemas.microsoft.com/office/drawing/2014/main" id="{89B1A88E-AAAE-8524-6669-EF3AE5D34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054" y="2325670"/>
            <a:ext cx="2419939" cy="236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632900C-76CA-A439-6FF2-292307F3B084}"/>
              </a:ext>
            </a:extLst>
          </p:cNvPr>
          <p:cNvSpPr txBox="1"/>
          <p:nvPr/>
        </p:nvSpPr>
        <p:spPr>
          <a:xfrm>
            <a:off x="136844" y="1328460"/>
            <a:ext cx="8966280" cy="2893100"/>
          </a:xfrm>
          <a:prstGeom prst="rect">
            <a:avLst/>
          </a:prstGeom>
          <a:noFill/>
        </p:spPr>
        <p:txBody>
          <a:bodyPr wrap="square">
            <a:spAutoFit/>
          </a:bodyPr>
          <a:lstStyle/>
          <a:p>
            <a:endParaRPr lang="en-US" sz="26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Develop a comprehensive analysis framework to compare Fandango ratings with those of other platforms (e.g., Rotten Tomatoes, IMDb). </a:t>
            </a:r>
            <a:endParaRPr lang="en-US" sz="26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6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This involves data collection, cleaning, statistical analysis, and visualization to uncover patterns and discrepancies.</a:t>
            </a:r>
            <a:endParaRPr lang="en-IN" sz="2600" dirty="0">
              <a:latin typeface="Times New Roman" panose="02020603050405020304" pitchFamily="18" charset="0"/>
              <a:cs typeface="Times New Roman" panose="02020603050405020304" pitchFamily="18" charset="0"/>
            </a:endParaRPr>
          </a:p>
        </p:txBody>
      </p:sp>
      <p:pic>
        <p:nvPicPr>
          <p:cNvPr id="1028" name="Picture 4" descr="Imdb PNG Transparent Images Free ...">
            <a:extLst>
              <a:ext uri="{FF2B5EF4-FFF2-40B4-BE49-F238E27FC236}">
                <a16:creationId xmlns:a16="http://schemas.microsoft.com/office/drawing/2014/main" id="{2D15A11D-42A6-0B84-4292-83F026072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978" y="1140754"/>
            <a:ext cx="3552178" cy="19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08288"/>
            <a:ext cx="7950066" cy="5349711"/>
          </a:xfrm>
        </p:spPr>
        <p:txBody>
          <a:bodyPr>
            <a:normAutofit fontScale="92500" lnSpcReduction="20000"/>
          </a:bodyPr>
          <a:lstStyle/>
          <a:p>
            <a:pPr marL="0" indent="0">
              <a:buNone/>
            </a:pPr>
            <a:r>
              <a:rPr lang="en-US" sz="2600" dirty="0">
                <a:solidFill>
                  <a:srgbClr val="0F0F0F"/>
                </a:solidFill>
                <a:latin typeface="Times New Roman" panose="02020603050405020304" pitchFamily="18" charset="0"/>
                <a:cs typeface="Times New Roman" panose="02020603050405020304" pitchFamily="18" charset="0"/>
              </a:rPr>
              <a:t>Building the proposed solution would involve a combination of data </a:t>
            </a:r>
            <a:r>
              <a:rPr lang="en-US" sz="2600" dirty="0" err="1">
                <a:solidFill>
                  <a:srgbClr val="0F0F0F"/>
                </a:solidFill>
                <a:latin typeface="Times New Roman" panose="02020603050405020304" pitchFamily="18" charset="0"/>
                <a:cs typeface="Times New Roman" panose="02020603050405020304" pitchFamily="18" charset="0"/>
              </a:rPr>
              <a:t>procrssing</a:t>
            </a:r>
            <a:r>
              <a:rPr lang="en-US" sz="2600" dirty="0">
                <a:solidFill>
                  <a:srgbClr val="0F0F0F"/>
                </a:solidFill>
                <a:latin typeface="Times New Roman" panose="02020603050405020304" pitchFamily="18" charset="0"/>
                <a:cs typeface="Times New Roman" panose="02020603050405020304" pitchFamily="18" charset="0"/>
              </a:rPr>
              <a:t>, feature engineering ,and machine learning,</a:t>
            </a:r>
          </a:p>
          <a:p>
            <a:pPr marL="0" indent="0">
              <a:buNone/>
            </a:pPr>
            <a:r>
              <a:rPr lang="en-US" sz="2600" dirty="0">
                <a:solidFill>
                  <a:srgbClr val="0F0F0F"/>
                </a:solidFill>
                <a:latin typeface="Times New Roman" panose="02020603050405020304" pitchFamily="18" charset="0"/>
                <a:cs typeface="Times New Roman" panose="02020603050405020304" pitchFamily="18" charset="0"/>
              </a:rPr>
              <a:t>Here are the key system and library requirements</a:t>
            </a:r>
          </a:p>
          <a:p>
            <a:pPr marL="0" indent="0">
              <a:buNone/>
            </a:pPr>
            <a:r>
              <a:rPr lang="en-US" sz="2600"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US" sz="2600" dirty="0">
                <a:solidFill>
                  <a:srgbClr val="0F0F0F"/>
                </a:solidFill>
                <a:latin typeface="Times New Roman" panose="02020603050405020304" pitchFamily="18" charset="0"/>
                <a:cs typeface="Times New Roman" panose="02020603050405020304" pitchFamily="18" charset="0"/>
              </a:rPr>
              <a:t>1.</a:t>
            </a:r>
            <a:r>
              <a:rPr lang="en-US" sz="2600" b="1" dirty="0">
                <a:solidFill>
                  <a:srgbClr val="0F0F0F"/>
                </a:solidFill>
                <a:latin typeface="Times New Roman" panose="02020603050405020304" pitchFamily="18" charset="0"/>
                <a:cs typeface="Times New Roman" panose="02020603050405020304" pitchFamily="18" charset="0"/>
              </a:rPr>
              <a:t>Hardware</a:t>
            </a:r>
          </a:p>
          <a:p>
            <a:r>
              <a:rPr lang="en-US" sz="2600" dirty="0">
                <a:solidFill>
                  <a:srgbClr val="0F0F0F"/>
                </a:solidFill>
                <a:latin typeface="Times New Roman" panose="02020603050405020304" pitchFamily="18" charset="0"/>
                <a:cs typeface="Times New Roman" panose="02020603050405020304" pitchFamily="18" charset="0"/>
              </a:rPr>
              <a:t>A computer with sufficient processing power preferably with </a:t>
            </a:r>
            <a:r>
              <a:rPr lang="en-US" sz="2600" dirty="0" err="1">
                <a:solidFill>
                  <a:srgbClr val="0F0F0F"/>
                </a:solidFill>
                <a:latin typeface="Times New Roman" panose="02020603050405020304" pitchFamily="18" charset="0"/>
                <a:cs typeface="Times New Roman" panose="02020603050405020304" pitchFamily="18" charset="0"/>
              </a:rPr>
              <a:t>mulpile</a:t>
            </a:r>
            <a:r>
              <a:rPr lang="en-US" sz="2600" dirty="0">
                <a:solidFill>
                  <a:srgbClr val="0F0F0F"/>
                </a:solidFill>
                <a:latin typeface="Times New Roman" panose="02020603050405020304" pitchFamily="18" charset="0"/>
                <a:cs typeface="Times New Roman" panose="02020603050405020304" pitchFamily="18" charset="0"/>
              </a:rPr>
              <a:t> cores or a GPU for faster </a:t>
            </a:r>
            <a:r>
              <a:rPr lang="en-US" sz="2600" dirty="0" err="1">
                <a:solidFill>
                  <a:srgbClr val="0F0F0F"/>
                </a:solidFill>
                <a:latin typeface="Times New Roman" panose="02020603050405020304" pitchFamily="18" charset="0"/>
                <a:cs typeface="Times New Roman" panose="02020603050405020304" pitchFamily="18" charset="0"/>
              </a:rPr>
              <a:t>traning</a:t>
            </a:r>
            <a:r>
              <a:rPr lang="en-US" sz="2600" dirty="0">
                <a:solidFill>
                  <a:srgbClr val="0F0F0F"/>
                </a:solidFill>
                <a:latin typeface="Times New Roman" panose="02020603050405020304" pitchFamily="18" charset="0"/>
                <a:cs typeface="Times New Roman" panose="02020603050405020304" pitchFamily="18" charset="0"/>
              </a:rPr>
              <a:t> of machine learning models .</a:t>
            </a:r>
          </a:p>
          <a:p>
            <a:pPr marL="0" indent="0">
              <a:buNone/>
            </a:pPr>
            <a:r>
              <a:rPr lang="en-US" sz="2600" dirty="0">
                <a:solidFill>
                  <a:srgbClr val="0F0F0F"/>
                </a:solidFill>
                <a:latin typeface="Times New Roman" panose="02020603050405020304" pitchFamily="18" charset="0"/>
                <a:cs typeface="Times New Roman" panose="02020603050405020304" pitchFamily="18" charset="0"/>
              </a:rPr>
              <a:t>2. </a:t>
            </a:r>
            <a:r>
              <a:rPr lang="en-US" sz="2600" b="1" dirty="0">
                <a:solidFill>
                  <a:srgbClr val="0F0F0F"/>
                </a:solidFill>
                <a:latin typeface="Times New Roman" panose="02020603050405020304" pitchFamily="18" charset="0"/>
                <a:cs typeface="Times New Roman" panose="02020603050405020304" pitchFamily="18" charset="0"/>
              </a:rPr>
              <a:t>Software</a:t>
            </a:r>
          </a:p>
          <a:p>
            <a:r>
              <a:rPr lang="en-US" sz="2600" dirty="0">
                <a:solidFill>
                  <a:srgbClr val="0F0F0F"/>
                </a:solidFill>
                <a:latin typeface="Times New Roman" panose="02020603050405020304" pitchFamily="18" charset="0"/>
                <a:cs typeface="Times New Roman" panose="02020603050405020304" pitchFamily="18" charset="0"/>
              </a:rPr>
              <a:t>An operating system compatible with the required machine learning libraries.</a:t>
            </a:r>
          </a:p>
          <a:p>
            <a:pPr marL="0" indent="0">
              <a:buNone/>
            </a:pPr>
            <a:r>
              <a:rPr lang="en-US" sz="2600" dirty="0" err="1">
                <a:solidFill>
                  <a:srgbClr val="0F0F0F"/>
                </a:solidFill>
                <a:latin typeface="Times New Roman" panose="02020603050405020304" pitchFamily="18" charset="0"/>
                <a:cs typeface="Times New Roman" panose="02020603050405020304" pitchFamily="18" charset="0"/>
              </a:rPr>
              <a:t>Eg</a:t>
            </a:r>
            <a:r>
              <a:rPr lang="en-US" sz="2600" dirty="0">
                <a:solidFill>
                  <a:srgbClr val="0F0F0F"/>
                </a:solidFill>
                <a:latin typeface="Times New Roman" panose="02020603050405020304" pitchFamily="18" charset="0"/>
                <a:cs typeface="Times New Roman" panose="02020603050405020304" pitchFamily="18" charset="0"/>
              </a:rPr>
              <a:t>- windows Linux</a:t>
            </a:r>
          </a:p>
          <a:p>
            <a:pPr>
              <a:buFontTx/>
              <a:buChar char="-"/>
            </a:pPr>
            <a:endParaRPr lang="en-IN" sz="24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0485875" cy="4024118"/>
          </a:xfrm>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Use statistical algorithms for hypothesis testing (e.g., t-tests, chi-square tests).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Deploy the analysis in a programming environment such as Python, utilizing libraries like Pandas, Matplotlib, and SciPy.</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26244" y="702156"/>
            <a:ext cx="10906812" cy="3252247"/>
          </a:xfrm>
        </p:spPr>
        <p:txBody>
          <a:bodyPr>
            <a:norm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Present findings through visualizations and statistical summaries.</a:t>
            </a:r>
          </a:p>
          <a:p>
            <a:r>
              <a:rPr lang="en-US" sz="2400" b="0" i="0" dirty="0">
                <a:solidFill>
                  <a:srgbClr val="0D0D0D"/>
                </a:solidFill>
                <a:effectLst/>
                <a:latin typeface="Times New Roman" panose="02020603050405020304" pitchFamily="18" charset="0"/>
                <a:cs typeface="Times New Roman" panose="02020603050405020304" pitchFamily="18" charset="0"/>
              </a:rPr>
              <a:t>Highlight significant discrepancies and potential reasons behind them.</a:t>
            </a:r>
          </a:p>
          <a:p>
            <a:pPr marL="0" indent="0">
              <a:buNone/>
            </a:pPr>
            <a:endParaRPr lang="en-IN" sz="2400" dirty="0"/>
          </a:p>
        </p:txBody>
      </p:sp>
      <p:pic>
        <p:nvPicPr>
          <p:cNvPr id="4" name="Picture 3">
            <a:extLst>
              <a:ext uri="{FF2B5EF4-FFF2-40B4-BE49-F238E27FC236}">
                <a16:creationId xmlns:a16="http://schemas.microsoft.com/office/drawing/2014/main" id="{AA4F7387-09A2-1EE2-BD30-283AE064F586}"/>
              </a:ext>
            </a:extLst>
          </p:cNvPr>
          <p:cNvPicPr>
            <a:picLocks noChangeAspect="1"/>
          </p:cNvPicPr>
          <p:nvPr/>
        </p:nvPicPr>
        <p:blipFill>
          <a:blip r:embed="rId2"/>
          <a:stretch>
            <a:fillRect/>
          </a:stretch>
        </p:blipFill>
        <p:spPr>
          <a:xfrm>
            <a:off x="801279" y="2969443"/>
            <a:ext cx="8118826" cy="35530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72238"/>
            <a:ext cx="9948548" cy="3535053"/>
          </a:xfrm>
        </p:spPr>
        <p:txBody>
          <a:bodyPr>
            <a:norm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Summarize key findings, implications, and recommendations for Fandango and consumers.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Reflect on the importance of transparency and accuracy in movie rating systems.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25526"/>
            <a:ext cx="8053761" cy="3680107"/>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5C03D34A-5CC0-59EB-A358-FD90019D2088}"/>
              </a:ext>
            </a:extLst>
          </p:cNvPr>
          <p:cNvSpPr txBox="1"/>
          <p:nvPr/>
        </p:nvSpPr>
        <p:spPr>
          <a:xfrm>
            <a:off x="867266" y="2692692"/>
            <a:ext cx="8274377" cy="1938992"/>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Explore additional factors influencing rating differences (e.g., movie genre, release date).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Conduct sentiment analysis on user reviews to understand qualitative aspects of ratings.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Investigate changes in Fandango's rating system over time.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363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30</cp:revision>
  <dcterms:created xsi:type="dcterms:W3CDTF">2021-05-26T16:50:10Z</dcterms:created>
  <dcterms:modified xsi:type="dcterms:W3CDTF">2024-04-05T10:38:40Z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