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anose="020F0502020204030204"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419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43700" y="1274825"/>
            <a:ext cx="7688100" cy="3192400"/>
          </a:xfrm>
          <a:prstGeom prst="rect">
            <a:avLst/>
          </a:prstGeom>
        </p:spPr>
        <p:txBody>
          <a:bodyPr spcFirstLastPara="1" wrap="square" lIns="91425" tIns="91425" rIns="91425" bIns="91425" anchor="t" anchorCtr="0">
            <a:normAutofit/>
          </a:bodyPr>
          <a:lstStyle/>
          <a:p>
            <a:pPr marL="101600" indent="0">
              <a:lnSpc>
                <a:spcPct val="115000"/>
              </a:lnSpc>
            </a:pPr>
            <a:br>
              <a:rPr lang="en" sz="1800" dirty="0">
                <a:solidFill>
                  <a:schemeClr val="bg2"/>
                </a:solidFill>
                <a:latin typeface="Roboto"/>
                <a:ea typeface="Roboto"/>
                <a:cs typeface="Roboto"/>
                <a:sym typeface="Roboto"/>
              </a:rPr>
            </a:br>
            <a:r>
              <a:rPr lang="en" sz="1800" dirty="0">
                <a:solidFill>
                  <a:schemeClr val="bg2"/>
                </a:solidFill>
                <a:latin typeface="Roboto"/>
                <a:ea typeface="Roboto"/>
                <a:cs typeface="Roboto"/>
                <a:sym typeface="Roboto"/>
              </a:rPr>
              <a:t>RealEstate MarketPlace</a:t>
            </a:r>
            <a:br>
              <a:rPr lang="en" sz="1800" dirty="0">
                <a:solidFill>
                  <a:schemeClr val="bg2"/>
                </a:solidFill>
                <a:latin typeface="Roboto"/>
                <a:ea typeface="Roboto"/>
                <a:cs typeface="Roboto"/>
                <a:sym typeface="Roboto"/>
              </a:rPr>
            </a:br>
            <a:br>
              <a:rPr lang="en" sz="1800" dirty="0">
                <a:solidFill>
                  <a:schemeClr val="bg2"/>
                </a:solidFill>
                <a:latin typeface="Roboto"/>
                <a:ea typeface="Roboto"/>
                <a:cs typeface="Roboto"/>
                <a:sym typeface="Roboto"/>
              </a:rPr>
            </a:br>
            <a:r>
              <a:rPr lang="en-IN" sz="1800" dirty="0">
                <a:solidFill>
                  <a:schemeClr val="bg2"/>
                </a:solidFill>
                <a:latin typeface="Roboto"/>
                <a:ea typeface="Roboto"/>
                <a:cs typeface="Roboto"/>
                <a:sym typeface="Roboto"/>
              </a:rPr>
              <a:t>Shrish Pandey</a:t>
            </a:r>
            <a:br>
              <a:rPr lang="en-IN" sz="1800" dirty="0">
                <a:solidFill>
                  <a:schemeClr val="bg2"/>
                </a:solidFill>
              </a:rPr>
            </a:br>
            <a:r>
              <a:rPr lang="en-IN" sz="1800" dirty="0">
                <a:solidFill>
                  <a:schemeClr val="bg2"/>
                </a:solidFill>
              </a:rPr>
              <a:t> </a:t>
            </a:r>
            <a:br>
              <a:rPr lang="en-IN" sz="1800" dirty="0">
                <a:solidFill>
                  <a:schemeClr val="bg2"/>
                </a:solidFill>
              </a:rPr>
            </a:br>
            <a:r>
              <a:rPr lang="en-IN" sz="1800" dirty="0">
                <a:solidFill>
                  <a:schemeClr val="bg2"/>
                </a:solidFill>
              </a:rPr>
              <a:t>   GLA University</a:t>
            </a:r>
            <a:br>
              <a:rPr lang="en-IN" sz="1800" dirty="0">
                <a:solidFill>
                  <a:schemeClr val="bg2"/>
                </a:solidFill>
                <a:latin typeface="Roboto"/>
                <a:ea typeface="Roboto"/>
                <a:cs typeface="Roboto"/>
                <a:sym typeface="Roboto"/>
              </a:rPr>
            </a:br>
            <a:r>
              <a:rPr lang="en-IN" sz="1800" dirty="0">
                <a:solidFill>
                  <a:schemeClr val="dk1"/>
                </a:solidFill>
                <a:latin typeface="Roboto"/>
                <a:ea typeface="Roboto"/>
                <a:cs typeface="Roboto"/>
                <a:sym typeface="Roboto"/>
              </a:rPr>
              <a:t>   </a:t>
            </a:r>
            <a:r>
              <a:rPr lang="en-IN" sz="1800" dirty="0">
                <a:solidFill>
                  <a:schemeClr val="bg2"/>
                </a:solidFill>
                <a:ea typeface="Roboto"/>
                <a:cs typeface="Roboto"/>
              </a:rPr>
              <a:t>C</a:t>
            </a:r>
            <a:r>
              <a:rPr lang="en-IN" sz="1800" dirty="0">
                <a:solidFill>
                  <a:schemeClr val="bg2"/>
                </a:solidFill>
              </a:rPr>
              <a:t>omputer  Science and Engineering</a:t>
            </a:r>
            <a:br>
              <a:rPr lang="en-IN" sz="1800" dirty="0">
                <a:solidFill>
                  <a:schemeClr val="bg2"/>
                </a:solidFill>
              </a:rPr>
            </a:br>
            <a:r>
              <a:rPr lang="en-IN" sz="1800" dirty="0">
                <a:solidFill>
                  <a:schemeClr val="bg2"/>
                </a:solidFill>
                <a:latin typeface="Roboto"/>
                <a:ea typeface="Roboto"/>
                <a:sym typeface="Roboto"/>
              </a:rPr>
              <a:t>    </a:t>
            </a:r>
            <a:r>
              <a:rPr lang="en-IN" sz="1800" dirty="0">
                <a:solidFill>
                  <a:schemeClr val="dk1"/>
                </a:solidFill>
                <a:latin typeface="Roboto"/>
                <a:ea typeface="Roboto"/>
                <a:cs typeface="Roboto"/>
                <a:sym typeface="Roboto"/>
              </a:rPr>
              <a:t>Date	</a:t>
            </a:r>
            <a:endParaRPr sz="1800" dirty="0"/>
          </a:p>
        </p:txBody>
      </p:sp>
      <p:sp>
        <p:nvSpPr>
          <p:cNvPr id="87" name="Google Shape;87;p13"/>
          <p:cNvSpPr txBox="1">
            <a:spLocks noGrp="1"/>
          </p:cNvSpPr>
          <p:nvPr>
            <p:ph type="subTitle" idx="1"/>
          </p:nvPr>
        </p:nvSpPr>
        <p:spPr>
          <a:xfrm flipH="1">
            <a:off x="1" y="2834125"/>
            <a:ext cx="311700" cy="1100271"/>
          </a:xfrm>
          <a:prstGeom prst="rect">
            <a:avLst/>
          </a:prstGeom>
        </p:spPr>
        <p:txBody>
          <a:bodyPr spcFirstLastPara="1" wrap="square" lIns="91425" tIns="91425" rIns="91425" bIns="91425" anchor="t" anchorCtr="0">
            <a:spAutoFit/>
          </a:bodyPr>
          <a:lstStyle/>
          <a:p>
            <a:pPr marL="101600" lvl="0" indent="0">
              <a:lnSpc>
                <a:spcPct val="115000"/>
              </a:lnSpc>
              <a:buClr>
                <a:schemeClr val="dk1"/>
              </a:buClr>
              <a:buSzPts val="2000"/>
            </a:pPr>
            <a:r>
              <a:rPr lang="en" sz="2000" b="1" dirty="0">
                <a:solidFill>
                  <a:schemeClr val="bg2"/>
                </a:solidFill>
                <a:latin typeface="Roboto"/>
                <a:ea typeface="Roboto"/>
                <a:cs typeface="Roboto"/>
                <a:sym typeface="Roboto"/>
              </a:rPr>
              <a:t>     </a:t>
            </a:r>
            <a:endParaRPr lang="en-IN" sz="2000" dirty="0">
              <a:solidFill>
                <a:schemeClr val="bg2"/>
              </a:solidFill>
              <a:ea typeface="Roboto"/>
              <a:cs typeface="Roboto"/>
            </a:endParaRPr>
          </a:p>
          <a:p>
            <a:pPr marL="0" lvl="0" indent="0" algn="l" rtl="0">
              <a:spcBef>
                <a:spcPts val="1500"/>
              </a:spcBef>
              <a:spcAft>
                <a:spcPts val="0"/>
              </a:spcAft>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72325" y="11662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Results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41" name="Google Shape;141;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07950" lvl="0" indent="0">
              <a:buClr>
                <a:srgbClr val="000000"/>
              </a:buClr>
              <a:buSzPts val="1900"/>
              <a:buNone/>
            </a:pPr>
            <a:r>
              <a:rPr lang="en-US" sz="1900" dirty="0">
                <a:solidFill>
                  <a:srgbClr val="000000"/>
                </a:solidFill>
                <a:latin typeface="Roboto"/>
                <a:ea typeface="Roboto"/>
                <a:cs typeface="Roboto"/>
                <a:sym typeface="Roboto"/>
              </a:rPr>
              <a:t>At the project's conclusion, Real Estate Marketplace will provide a efficient platform to check on real estate properties and buy/sell/rent these properties by contacting the landlord directly through their system inbuilt mail services.</a:t>
            </a:r>
          </a:p>
          <a:p>
            <a:pPr marL="107950" lvl="0" indent="0">
              <a:buClr>
                <a:srgbClr val="000000"/>
              </a:buClr>
              <a:buSzPts val="1900"/>
              <a:buNone/>
            </a:pPr>
            <a:endParaRPr sz="1900" dirty="0">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Challenges Faced</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Maintaining authenticity of a user</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Preventing site from the vulgar content</a:t>
            </a:r>
            <a:endParaRPr sz="1900" dirty="0">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US" sz="1900" dirty="0">
                <a:solidFill>
                  <a:srgbClr val="000000"/>
                </a:solidFill>
                <a:latin typeface="Roboto"/>
                <a:ea typeface="Roboto"/>
                <a:cs typeface="Roboto"/>
                <a:sym typeface="Roboto"/>
              </a:rPr>
              <a:t>Give authentication to some specific users</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Conclusion</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9" name="Google Shape;159;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55000" lnSpcReduction="20000"/>
          </a:bodyPr>
          <a:lstStyle/>
          <a:p>
            <a:pPr marL="0" lvl="0" indent="0">
              <a:spcBef>
                <a:spcPts val="1500"/>
              </a:spcBef>
              <a:spcAft>
                <a:spcPts val="1200"/>
              </a:spcAft>
              <a:buNone/>
            </a:pPr>
            <a:r>
              <a:rPr lang="en-US" sz="2200" dirty="0">
                <a:solidFill>
                  <a:schemeClr val="bg2"/>
                </a:solidFill>
                <a:latin typeface="Roboto" charset="0"/>
                <a:ea typeface="Roboto" charset="0"/>
              </a:rPr>
              <a:t>In conclusion, the Real Estate Marketplace project stands as a transformative force in property transactions. Combining technical excellence with user-centric design and a robust business model, it aims to redefine the real estate landscape. Meticulous technical evaluation ensures a high-quality codebase, while a focus on user experience positions the platform as intuitive and engaging. The business assessment provides entrepreneurs and investors with key market insights, fostering strategic decision-making. The comparative analysis propels effective marketing strategies. The Real Estate Marketplace isn't just a platform; it's a comprehensive solution poised to reshape real estate into a more accessible, transparent, and efficient ecosystem. Welcome to the future of property transactions.</a:t>
            </a:r>
          </a:p>
          <a:p>
            <a:pPr marL="0" lvl="0" indent="0">
              <a:spcBef>
                <a:spcPts val="1500"/>
              </a:spcBef>
              <a:spcAft>
                <a:spcPts val="1200"/>
              </a:spcAft>
              <a:buNone/>
            </a:pPr>
            <a:endParaRPr lang="en-US" sz="2200" dirty="0">
              <a:solidFill>
                <a:schemeClr val="bg2"/>
              </a:solidFill>
              <a:latin typeface="Roboto" charset="0"/>
              <a:ea typeface="Roboto"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285" dirty="0">
                <a:solidFill>
                  <a:srgbClr val="000000"/>
                </a:solidFill>
                <a:latin typeface="Roboto"/>
                <a:ea typeface="Roboto"/>
                <a:cs typeface="Roboto"/>
                <a:sym typeface="Roboto"/>
              </a:rPr>
              <a:t>Future Work</a:t>
            </a:r>
            <a:endParaRPr sz="22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20000"/>
          </a:bodyPr>
          <a:lstStyle/>
          <a:p>
            <a:pPr marL="0" lvl="0" indent="0" algn="l" rtl="0">
              <a:spcBef>
                <a:spcPts val="1500"/>
              </a:spcBef>
              <a:spcAft>
                <a:spcPts val="1200"/>
              </a:spcAft>
              <a:buNone/>
            </a:pPr>
            <a:r>
              <a:rPr lang="en-US" sz="4800" dirty="0">
                <a:solidFill>
                  <a:schemeClr val="bg2"/>
                </a:solidFill>
                <a:latin typeface="Roboto" charset="0"/>
                <a:ea typeface="Roboto" charset="0"/>
              </a:rPr>
              <a:t>Additional features and functionalities</a:t>
            </a:r>
          </a:p>
          <a:p>
            <a:pPr marL="285750" lvl="0" indent="-285750" algn="l" rtl="0">
              <a:spcBef>
                <a:spcPts val="1500"/>
              </a:spcBef>
              <a:spcAft>
                <a:spcPts val="1200"/>
              </a:spcAft>
              <a:buFont typeface="Arial" pitchFamily="34" charset="0"/>
              <a:buChar char="•"/>
            </a:pPr>
            <a:r>
              <a:rPr lang="en-US" sz="7200" dirty="0">
                <a:solidFill>
                  <a:schemeClr val="bg2"/>
                </a:solidFill>
                <a:latin typeface="Roboto" charset="0"/>
                <a:ea typeface="Roboto" charset="0"/>
              </a:rPr>
              <a:t>Voice and Video Calling</a:t>
            </a:r>
          </a:p>
          <a:p>
            <a:pPr marL="285750" lvl="0" indent="-285750" algn="l" rtl="0">
              <a:spcBef>
                <a:spcPts val="1500"/>
              </a:spcBef>
              <a:spcAft>
                <a:spcPts val="1200"/>
              </a:spcAft>
              <a:buFont typeface="Arial" pitchFamily="34" charset="0"/>
              <a:buChar char="•"/>
            </a:pPr>
            <a:r>
              <a:rPr lang="en-US" sz="7200" dirty="0" err="1">
                <a:solidFill>
                  <a:schemeClr val="bg2"/>
                </a:solidFill>
                <a:latin typeface="Roboto" charset="0"/>
                <a:ea typeface="Roboto" charset="0"/>
              </a:rPr>
              <a:t>Chatbots</a:t>
            </a:r>
            <a:r>
              <a:rPr lang="en-US" sz="7200" dirty="0">
                <a:solidFill>
                  <a:schemeClr val="bg2"/>
                </a:solidFill>
                <a:latin typeface="Roboto" charset="0"/>
                <a:ea typeface="Roboto" charset="0"/>
              </a:rPr>
              <a:t> and Automation</a:t>
            </a:r>
          </a:p>
          <a:p>
            <a:pPr marL="285750" lvl="0" indent="-285750" algn="l" rtl="0">
              <a:spcBef>
                <a:spcPts val="1500"/>
              </a:spcBef>
              <a:spcAft>
                <a:spcPts val="1200"/>
              </a:spcAft>
              <a:buFont typeface="Arial" pitchFamily="34" charset="0"/>
              <a:buChar char="•"/>
            </a:pPr>
            <a:r>
              <a:rPr lang="en-US" sz="7200" dirty="0">
                <a:solidFill>
                  <a:schemeClr val="bg2"/>
                </a:solidFill>
                <a:latin typeface="Roboto" charset="0"/>
                <a:ea typeface="Roboto" charset="0"/>
              </a:rPr>
              <a:t>Language Translation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Acknowledgments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65" name="Google Shape;16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spcAft>
                <a:spcPts val="1200"/>
              </a:spcAft>
              <a:buNone/>
            </a:pPr>
            <a:r>
              <a:rPr lang="en" sz="1800" dirty="0">
                <a:solidFill>
                  <a:srgbClr val="0F0F0F"/>
                </a:solidFill>
                <a:latin typeface="Roboto" charset="0"/>
                <a:ea typeface="Roboto" charset="0"/>
                <a:cs typeface="Roboto"/>
                <a:sym typeface="Roboto"/>
              </a:rPr>
              <a:t>I would like to express our sincere gratitude to our Mentor </a:t>
            </a:r>
            <a:r>
              <a:rPr lang="en-IN" sz="1700" dirty="0">
                <a:solidFill>
                  <a:schemeClr val="bg2"/>
                </a:solidFill>
                <a:latin typeface="Roboto" charset="0"/>
                <a:ea typeface="Roboto" charset="0"/>
              </a:rPr>
              <a:t>Mr Ankit Arora for your guidance, advice and support ,which was invaluable throughout the project</a:t>
            </a:r>
            <a:endParaRPr sz="1700" dirty="0">
              <a:solidFill>
                <a:schemeClr val="bg2"/>
              </a:solidFill>
              <a:latin typeface="Roboto" charset="0"/>
              <a:ea typeface="Roboto"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a:solidFill>
                  <a:srgbClr val="000000"/>
                </a:solidFill>
                <a:latin typeface="Roboto"/>
                <a:ea typeface="Roboto"/>
                <a:cs typeface="Roboto"/>
                <a:sym typeface="Roboto"/>
              </a:rPr>
              <a:t>Q&amp;A</a:t>
            </a:r>
            <a:endParaRPr sz="21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a:p>
        </p:txBody>
      </p:sp>
      <p:sp>
        <p:nvSpPr>
          <p:cNvPr id="171" name="Google Shape;171;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dirty="0">
                <a:solidFill>
                  <a:srgbClr val="0F0F0F"/>
                </a:solidFill>
                <a:latin typeface="Roboto"/>
                <a:ea typeface="Roboto"/>
                <a:sym typeface="Roboto"/>
              </a:rPr>
              <a:t>Questions……..</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990"/>
              <a:buFont typeface="Arial"/>
              <a:buNone/>
            </a:pPr>
            <a:r>
              <a:rPr lang="en" sz="2285" b="1" dirty="0">
                <a:latin typeface="Roboto"/>
                <a:ea typeface="Roboto"/>
                <a:cs typeface="Roboto"/>
                <a:sym typeface="Roboto"/>
              </a:rPr>
              <a:t>Introduction</a:t>
            </a:r>
            <a:br>
              <a:rPr lang="en" sz="2285" b="1" dirty="0">
                <a:latin typeface="Roboto"/>
                <a:ea typeface="Roboto"/>
                <a:cs typeface="Roboto"/>
                <a:sym typeface="Roboto"/>
              </a:rPr>
            </a:br>
            <a:endParaRPr sz="2285" b="1" dirty="0">
              <a:latin typeface="Roboto"/>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9450" y="2078875"/>
            <a:ext cx="7688700" cy="2261100"/>
          </a:xfrm>
          <a:prstGeom prst="rect">
            <a:avLst/>
          </a:prstGeom>
          <a:solidFill>
            <a:schemeClr val="bg1"/>
          </a:solidFill>
          <a:ln>
            <a:solidFill>
              <a:schemeClr val="bg1"/>
            </a:solidFill>
          </a:ln>
        </p:spPr>
        <p:txBody>
          <a:bodyPr spcFirstLastPara="1" wrap="square" lIns="91425" tIns="91425" rIns="91425" bIns="91425" anchor="t" anchorCtr="0">
            <a:noAutofit/>
          </a:bodyPr>
          <a:lstStyle/>
          <a:p>
            <a:pPr lvl="0" indent="-355600">
              <a:buClr>
                <a:schemeClr val="bg2"/>
              </a:buClr>
              <a:buSzPts val="2000"/>
              <a:buFont typeface="Roboto"/>
              <a:buChar char="●"/>
            </a:pPr>
            <a:r>
              <a:rPr lang="en-US" sz="1600" dirty="0">
                <a:solidFill>
                  <a:schemeClr val="bg2"/>
                </a:solidFill>
                <a:latin typeface="Roboto" charset="0"/>
                <a:ea typeface="Roboto" charset="0"/>
              </a:rPr>
              <a:t>Real Estate Marketplace is a leading real estate agency that specializes in helping clients buy, sell, and rent properties in the most desirable neighborhoods.</a:t>
            </a:r>
            <a:endParaRPr lang="en" sz="1600" dirty="0">
              <a:solidFill>
                <a:schemeClr val="bg2"/>
              </a:solidFill>
              <a:latin typeface="Roboto" charset="0"/>
              <a:ea typeface="Roboto" charset="0"/>
              <a:cs typeface="Roboto"/>
              <a:sym typeface="Roboto"/>
            </a:endParaRPr>
          </a:p>
          <a:p>
            <a:pPr lvl="0" indent="-355600">
              <a:buClr>
                <a:schemeClr val="bg2"/>
              </a:buClr>
              <a:buSzPts val="2000"/>
              <a:buFont typeface="Roboto"/>
              <a:buChar char="●"/>
            </a:pPr>
            <a:r>
              <a:rPr lang="en-US" sz="1600" dirty="0">
                <a:solidFill>
                  <a:schemeClr val="bg2"/>
                </a:solidFill>
                <a:latin typeface="Roboto" charset="0"/>
                <a:ea typeface="Roboto" charset="0"/>
              </a:rPr>
              <a:t>The motivation behind Real Estate Marketplace is to create an online market where people can easily sell, buy and rent properties they are interested easily.</a:t>
            </a:r>
          </a:p>
          <a:p>
            <a:pPr lvl="0" indent="-355600">
              <a:buClr>
                <a:schemeClr val="bg2"/>
              </a:buClr>
              <a:buSzPts val="2000"/>
              <a:buFont typeface="Roboto"/>
              <a:buChar char="●"/>
            </a:pPr>
            <a:r>
              <a:rPr lang="en-US" sz="1600" dirty="0">
                <a:solidFill>
                  <a:schemeClr val="bg2"/>
                </a:solidFill>
                <a:latin typeface="Roboto" charset="0"/>
                <a:ea typeface="Roboto" charset="0"/>
              </a:rPr>
              <a:t>They can compare properties here easily to buy the most suitable one for them from the available listings.</a:t>
            </a:r>
          </a:p>
          <a:p>
            <a:pPr lvl="0" indent="-355600">
              <a:buClr>
                <a:schemeClr val="bg2"/>
              </a:buClr>
              <a:buSzPts val="2000"/>
              <a:buFont typeface="Roboto"/>
              <a:buChar char="●"/>
            </a:pPr>
            <a:r>
              <a:rPr lang="en-US" sz="1600" dirty="0">
                <a:solidFill>
                  <a:schemeClr val="bg2"/>
                </a:solidFill>
                <a:latin typeface="Roboto" charset="0"/>
                <a:ea typeface="Roboto" charset="0"/>
              </a:rPr>
              <a:t>Our web app provides efficient registering </a:t>
            </a:r>
            <a:r>
              <a:rPr lang="en-US" sz="1600" dirty="0" err="1">
                <a:solidFill>
                  <a:schemeClr val="bg2"/>
                </a:solidFill>
                <a:latin typeface="Roboto" charset="0"/>
                <a:ea typeface="Roboto" charset="0"/>
              </a:rPr>
              <a:t>ans</a:t>
            </a:r>
            <a:r>
              <a:rPr lang="en-US" sz="1600" dirty="0">
                <a:solidFill>
                  <a:schemeClr val="bg2"/>
                </a:solidFill>
                <a:latin typeface="Roboto" charset="0"/>
                <a:ea typeface="Roboto" charset="0"/>
              </a:rPr>
              <a:t> signing in option including google login option.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Objectives</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lvl="0" indent="-349250">
              <a:buClr>
                <a:srgbClr val="000000"/>
              </a:buClr>
              <a:buSzPts val="1900"/>
              <a:buFont typeface="Roboto"/>
              <a:buChar char="●"/>
            </a:pPr>
            <a:r>
              <a:rPr lang="en-US" sz="2000" dirty="0">
                <a:solidFill>
                  <a:schemeClr val="bg2"/>
                </a:solidFill>
                <a:latin typeface="Roboto" charset="0"/>
                <a:ea typeface="Roboto" charset="0"/>
              </a:rPr>
              <a:t>Our mission is to help our clients achieve their real estate goals by providing expert advice, personalized service, and a deep understanding of the local market. Whether you are looking to buy, sell, or rent a property, we are here to help you every step of the way.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00000"/>
                </a:solidFill>
                <a:latin typeface="Roboto"/>
                <a:ea typeface="Roboto"/>
                <a:cs typeface="Roboto"/>
                <a:sym typeface="Roboto"/>
              </a:rPr>
              <a:t>Problem Statement</a:t>
            </a:r>
            <a:endParaRPr sz="2085">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lvl="0" indent="-342900">
              <a:buClr>
                <a:srgbClr val="000000"/>
              </a:buClr>
              <a:buSzPts val="1800"/>
              <a:buFont typeface="Roboto"/>
              <a:buChar char="●"/>
            </a:pPr>
            <a:r>
              <a:rPr lang="en-US" sz="1900" dirty="0">
                <a:solidFill>
                  <a:schemeClr val="bg2"/>
                </a:solidFill>
                <a:latin typeface="Roboto" charset="0"/>
                <a:ea typeface="Roboto" charset="0"/>
              </a:rPr>
              <a:t>The current real estate landscape, traditional methods of property transactions are often marred by inefficiencies, lack of transparency, and limited accessibility. Recognizing these challenges, the Real Estate Marketplace project aims to address the following key problems:</a:t>
            </a:r>
          </a:p>
          <a:p>
            <a:pPr marL="571500" lvl="1" indent="0">
              <a:buClr>
                <a:srgbClr val="000000"/>
              </a:buClr>
              <a:buSzPts val="1800"/>
              <a:buNone/>
            </a:pPr>
            <a:r>
              <a:rPr lang="en-US" sz="1700" dirty="0">
                <a:solidFill>
                  <a:schemeClr val="bg2"/>
                </a:solidFill>
                <a:latin typeface="Roboto" charset="0"/>
                <a:ea typeface="Roboto" charset="0"/>
              </a:rPr>
              <a:t>1.	Fragmented Property Transactions:.</a:t>
            </a:r>
          </a:p>
          <a:p>
            <a:pPr marL="571500" lvl="1" indent="0">
              <a:buClr>
                <a:srgbClr val="000000"/>
              </a:buClr>
              <a:buSzPts val="1800"/>
              <a:buNone/>
            </a:pPr>
            <a:r>
              <a:rPr lang="en-US" sz="1700" dirty="0">
                <a:solidFill>
                  <a:schemeClr val="bg2"/>
                </a:solidFill>
                <a:latin typeface="Roboto" charset="0"/>
                <a:ea typeface="Roboto" charset="0"/>
              </a:rPr>
              <a:t>2.	Limited Market Insight:</a:t>
            </a:r>
          </a:p>
          <a:p>
            <a:pPr marL="571500" lvl="1" indent="0">
              <a:buClr>
                <a:srgbClr val="000000"/>
              </a:buClr>
              <a:buSzPts val="1800"/>
              <a:buNone/>
            </a:pPr>
            <a:r>
              <a:rPr lang="en-US" sz="1700" dirty="0">
                <a:solidFill>
                  <a:schemeClr val="bg2"/>
                </a:solidFill>
                <a:latin typeface="Roboto" charset="0"/>
                <a:ea typeface="Roboto" charset="0"/>
              </a:rPr>
              <a:t>3.	Security and Trust Concerns:</a:t>
            </a:r>
          </a:p>
          <a:p>
            <a:pPr marL="571500" lvl="1" indent="0">
              <a:buClr>
                <a:srgbClr val="000000"/>
              </a:buClr>
              <a:buSzPts val="1800"/>
              <a:buNone/>
            </a:pPr>
            <a:r>
              <a:rPr lang="en-US" sz="1700" dirty="0">
                <a:solidFill>
                  <a:schemeClr val="bg2"/>
                </a:solidFill>
                <a:latin typeface="Roboto" charset="0"/>
                <a:ea typeface="Roboto" charset="0"/>
              </a:rPr>
              <a:t>4.	Inconsistent User Experience:</a:t>
            </a:r>
          </a:p>
          <a:p>
            <a:pPr marL="571500" lvl="1" indent="0">
              <a:buClr>
                <a:srgbClr val="000000"/>
              </a:buClr>
              <a:buSzPts val="1800"/>
              <a:buNone/>
            </a:pPr>
            <a:r>
              <a:rPr lang="en-US" sz="1700" dirty="0">
                <a:solidFill>
                  <a:schemeClr val="bg2"/>
                </a:solidFill>
                <a:latin typeface="Roboto" charset="0"/>
                <a:ea typeface="Roboto" charset="0"/>
              </a:rPr>
              <a:t>5.	Limited Business Opportunities:</a:t>
            </a:r>
          </a:p>
          <a:p>
            <a:pPr marL="571500" lvl="1" indent="0">
              <a:buClr>
                <a:srgbClr val="000000"/>
              </a:buClr>
              <a:buSzPts val="1800"/>
              <a:buNone/>
            </a:pPr>
            <a:r>
              <a:rPr lang="en-US" sz="1700" dirty="0">
                <a:solidFill>
                  <a:schemeClr val="bg2"/>
                </a:solidFill>
                <a:latin typeface="Roboto" charset="0"/>
                <a:ea typeface="Roboto" charset="0"/>
              </a:rPr>
              <a:t>6.	Competitive Analysis Gaps: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1985" dirty="0">
                <a:solidFill>
                  <a:srgbClr val="000000"/>
                </a:solidFill>
                <a:latin typeface="Roboto"/>
                <a:ea typeface="Roboto"/>
                <a:cs typeface="Roboto"/>
                <a:sym typeface="Roboto"/>
              </a:rPr>
              <a:t>Literature Review</a:t>
            </a:r>
            <a:endParaRPr sz="19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840" dirty="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292100" indent="-171450">
              <a:buClr>
                <a:srgbClr val="000000"/>
              </a:buClr>
              <a:buSzPts val="1700"/>
              <a:buFont typeface="Arial" pitchFamily="34" charset="0"/>
              <a:buChar char="•"/>
            </a:pPr>
            <a:r>
              <a:rPr lang="en-US" sz="1400" dirty="0">
                <a:solidFill>
                  <a:srgbClr val="000000"/>
                </a:solidFill>
                <a:latin typeface="Roboto"/>
                <a:ea typeface="Roboto"/>
                <a:cs typeface="Roboto"/>
                <a:sym typeface="Roboto"/>
              </a:rPr>
              <a:t>Related Project in the same domain</a:t>
            </a:r>
          </a:p>
          <a:p>
            <a:pPr marL="120650" indent="0">
              <a:buClr>
                <a:srgbClr val="000000"/>
              </a:buClr>
              <a:buSzPts val="1700"/>
              <a:buNone/>
            </a:pPr>
            <a:r>
              <a:rPr lang="en-US" sz="1100" dirty="0">
                <a:solidFill>
                  <a:srgbClr val="000000"/>
                </a:solidFill>
                <a:latin typeface="Roboto"/>
                <a:ea typeface="Roboto"/>
                <a:cs typeface="Roboto"/>
                <a:sym typeface="Roboto"/>
              </a:rPr>
              <a:t> </a:t>
            </a:r>
          </a:p>
          <a:p>
            <a:pPr marL="120650" indent="0">
              <a:buClr>
                <a:srgbClr val="000000"/>
              </a:buClr>
              <a:buSzPts val="1700"/>
              <a:buNone/>
            </a:pPr>
            <a:r>
              <a:rPr lang="en-US" sz="1800" dirty="0">
                <a:solidFill>
                  <a:srgbClr val="000000"/>
                </a:solidFill>
                <a:latin typeface="Roboto"/>
                <a:ea typeface="Roboto"/>
                <a:cs typeface="Roboto"/>
                <a:sym typeface="Roboto"/>
              </a:rPr>
              <a:t>    1.   Real Estate Marketplace web app</a:t>
            </a:r>
          </a:p>
          <a:p>
            <a:pPr marL="120650" indent="0">
              <a:buClr>
                <a:srgbClr val="000000"/>
              </a:buClr>
              <a:buSzPts val="1700"/>
              <a:buNone/>
            </a:pPr>
            <a:endParaRPr lang="en-US" sz="1800" dirty="0">
              <a:solidFill>
                <a:srgbClr val="000000"/>
              </a:solidFill>
              <a:latin typeface="Roboto"/>
              <a:ea typeface="Roboto"/>
              <a:cs typeface="Roboto"/>
              <a:sym typeface="Roboto"/>
            </a:endParaRPr>
          </a:p>
          <a:p>
            <a:pPr marL="120650" indent="0">
              <a:buClr>
                <a:srgbClr val="000000"/>
              </a:buClr>
              <a:buSzPts val="1700"/>
              <a:buNone/>
            </a:pPr>
            <a:endParaRPr sz="1100" dirty="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Arial" pitchFamily="34" charset="0"/>
              <a:buChar char="•"/>
            </a:pPr>
            <a:endParaRPr lang="en" sz="1100" dirty="0">
              <a:solidFill>
                <a:srgbClr val="000000"/>
              </a:solidFill>
              <a:latin typeface="Roboto"/>
              <a:ea typeface="Roboto"/>
              <a:cs typeface="Roboto"/>
              <a:sym typeface="Roboto"/>
            </a:endParaRPr>
          </a:p>
          <a:p>
            <a:pPr>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Real Estate Marketplace is not just a platform; it's a community reshaping the real estate landscape. Whether you're a first-time homebuyer, a seasoned investor, or a property owner, our platform is your gateway to a seamless and efficient real estate experience.</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lvl="0" indent="0" algn="l" rtl="0">
              <a:spcBef>
                <a:spcPts val="1500"/>
              </a:spcBef>
              <a:spcAft>
                <a:spcPts val="120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43750" y="1042425"/>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Methodology</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567525" y="1812175"/>
            <a:ext cx="7688700" cy="3150350"/>
          </a:xfrm>
          <a:prstGeom prst="rect">
            <a:avLst/>
          </a:prstGeom>
        </p:spPr>
        <p:txBody>
          <a:bodyPr spcFirstLastPara="1" wrap="square" lIns="91425" tIns="91425" rIns="91425" bIns="91425" anchor="t" anchorCtr="0">
            <a:noAutofit/>
          </a:bodyPr>
          <a:lstStyle/>
          <a:p>
            <a:pPr marL="0" lvl="0" indent="0">
              <a:spcBef>
                <a:spcPts val="1500"/>
              </a:spcBef>
              <a:spcAft>
                <a:spcPts val="1200"/>
              </a:spcAft>
              <a:buNone/>
            </a:pPr>
            <a:r>
              <a:rPr lang="en-IN" sz="1600" dirty="0">
                <a:solidFill>
                  <a:schemeClr val="bg2"/>
                </a:solidFill>
                <a:latin typeface="Roboto" charset="0"/>
                <a:ea typeface="Roboto" charset="0"/>
              </a:rPr>
              <a:t>The project will employ the following methodologies, tools, and technologies: </a:t>
            </a:r>
          </a:p>
          <a:p>
            <a:pPr marL="0" lvl="0" indent="0">
              <a:spcBef>
                <a:spcPts val="1500"/>
              </a:spcBef>
              <a:spcAft>
                <a:spcPts val="1200"/>
              </a:spcAft>
              <a:buNone/>
            </a:pPr>
            <a:r>
              <a:rPr lang="en-IN" sz="1600" dirty="0">
                <a:solidFill>
                  <a:schemeClr val="bg2"/>
                </a:solidFill>
                <a:latin typeface="Roboto" charset="0"/>
                <a:ea typeface="Roboto" charset="0"/>
              </a:rPr>
              <a:t>• Programming Languages: Node JS (for Backend Development), React (for </a:t>
            </a:r>
            <a:r>
              <a:rPr lang="en-IN" sz="1600" dirty="0" err="1">
                <a:solidFill>
                  <a:schemeClr val="bg2"/>
                </a:solidFill>
                <a:latin typeface="Roboto" charset="0"/>
                <a:ea typeface="Roboto" charset="0"/>
              </a:rPr>
              <a:t>FrontEnd</a:t>
            </a:r>
            <a:r>
              <a:rPr lang="en-IN" sz="1600" dirty="0">
                <a:solidFill>
                  <a:schemeClr val="bg2"/>
                </a:solidFill>
                <a:latin typeface="Roboto" charset="0"/>
                <a:ea typeface="Roboto" charset="0"/>
              </a:rPr>
              <a:t> Development),  MongoDB for database </a:t>
            </a:r>
          </a:p>
          <a:p>
            <a:pPr marL="0" lvl="0" indent="0">
              <a:spcBef>
                <a:spcPts val="1500"/>
              </a:spcBef>
              <a:spcAft>
                <a:spcPts val="1200"/>
              </a:spcAft>
              <a:buNone/>
            </a:pPr>
            <a:r>
              <a:rPr lang="en-IN" sz="1600" dirty="0">
                <a:solidFill>
                  <a:schemeClr val="bg2"/>
                </a:solidFill>
                <a:latin typeface="Roboto" charset="0"/>
                <a:ea typeface="Roboto" charset="0"/>
              </a:rPr>
              <a:t>• Software: VS Code, Firebase for backend services, </a:t>
            </a:r>
          </a:p>
          <a:p>
            <a:pPr marL="0" lvl="0" indent="0">
              <a:spcBef>
                <a:spcPts val="1500"/>
              </a:spcBef>
              <a:spcAft>
                <a:spcPts val="1200"/>
              </a:spcAft>
              <a:buNone/>
            </a:pPr>
            <a:r>
              <a:rPr lang="en-IN" sz="1600" dirty="0">
                <a:solidFill>
                  <a:schemeClr val="bg2"/>
                </a:solidFill>
                <a:latin typeface="Roboto" charset="0"/>
                <a:ea typeface="Roboto" charset="0"/>
              </a:rPr>
              <a:t>• Hardware: System for testing, Web server for hosting web components</a:t>
            </a:r>
            <a:r>
              <a:rPr lang="en-IN" sz="1600" dirty="0">
                <a:latin typeface="Roboto" charset="0"/>
                <a:ea typeface="Roboto" charset="0"/>
              </a:rPr>
              <a:t>.</a:t>
            </a:r>
            <a:endParaRPr sz="1600" dirty="0">
              <a:latin typeface="Roboto" charset="0"/>
              <a:ea typeface="Roboto"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385" dirty="0">
                <a:solidFill>
                  <a:srgbClr val="000000"/>
                </a:solidFill>
                <a:latin typeface="Roboto"/>
                <a:ea typeface="Roboto"/>
                <a:cs typeface="Roboto"/>
                <a:sym typeface="Roboto"/>
              </a:rPr>
              <a:t>System Architecture</a:t>
            </a: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r>
              <a:rPr lang="en-US" sz="1600" dirty="0">
                <a:latin typeface="Roboto" charset="0"/>
                <a:ea typeface="Roboto" charset="0"/>
              </a:rPr>
              <a:t>Login System</a:t>
            </a:r>
          </a:p>
          <a:p>
            <a:pPr lvl="1"/>
            <a:r>
              <a:rPr lang="en-US" sz="1400" dirty="0">
                <a:latin typeface="Roboto" charset="0"/>
                <a:ea typeface="Roboto" charset="0"/>
              </a:rPr>
              <a:t>The app has an efficient way of logging in and signing up the user with the additional option of signing in with the </a:t>
            </a:r>
            <a:r>
              <a:rPr lang="en-US" sz="1400" dirty="0" err="1">
                <a:latin typeface="Roboto" charset="0"/>
                <a:ea typeface="Roboto" charset="0"/>
              </a:rPr>
              <a:t>gmail</a:t>
            </a:r>
            <a:r>
              <a:rPr lang="en-US" sz="1400" dirty="0">
                <a:latin typeface="Roboto" charset="0"/>
                <a:ea typeface="Roboto" charset="0"/>
              </a:rPr>
              <a:t> account.</a:t>
            </a:r>
          </a:p>
          <a:p>
            <a:r>
              <a:rPr lang="en-US" sz="1600" dirty="0">
                <a:latin typeface="Roboto" charset="0"/>
                <a:ea typeface="Roboto" charset="0"/>
              </a:rPr>
              <a:t>Create Listing</a:t>
            </a:r>
          </a:p>
          <a:p>
            <a:pPr lvl="1"/>
            <a:r>
              <a:rPr lang="en-US" sz="1400" dirty="0">
                <a:latin typeface="Roboto" charset="0"/>
                <a:ea typeface="Roboto" charset="0"/>
              </a:rPr>
              <a:t>The users can create property listing on their account which can be viewed by anyone accessing the site from their system.</a:t>
            </a:r>
          </a:p>
          <a:p>
            <a:r>
              <a:rPr lang="en-US" sz="1600" dirty="0">
                <a:latin typeface="Roboto" charset="0"/>
                <a:ea typeface="Roboto" charset="0"/>
              </a:rPr>
              <a:t>View Listing and contact Landlord</a:t>
            </a:r>
          </a:p>
          <a:p>
            <a:pPr lvl="1"/>
            <a:r>
              <a:rPr lang="en-US" sz="1400" dirty="0">
                <a:latin typeface="Roboto" charset="0"/>
                <a:ea typeface="Roboto" charset="0"/>
              </a:rPr>
              <a:t>The customer can view the listing and contact the landlord through their inbuilt mail service to negotiate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185" dirty="0">
                <a:solidFill>
                  <a:srgbClr val="000000"/>
                </a:solidFill>
                <a:latin typeface="Roboto"/>
                <a:ea typeface="Roboto"/>
                <a:cs typeface="Roboto"/>
                <a:sym typeface="Roboto"/>
              </a:rPr>
              <a:t>Implementation</a:t>
            </a: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Project Initiation and Requirement Analysis</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UI/UX Design</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Backend Development and Database Integration</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Frontend Development</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Integration</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Testing and Quality assurance</a:t>
            </a:r>
          </a:p>
          <a:p>
            <a:pPr marL="457200" lvl="0" indent="-349250" algn="l" rtl="0">
              <a:spcBef>
                <a:spcPts val="0"/>
              </a:spcBef>
              <a:spcAft>
                <a:spcPts val="0"/>
              </a:spcAft>
              <a:buClr>
                <a:srgbClr val="000000"/>
              </a:buClr>
              <a:buSzPts val="1900"/>
              <a:buFont typeface="Roboto"/>
              <a:buChar char="●"/>
            </a:pPr>
            <a:r>
              <a:rPr lang="en" sz="1900" dirty="0">
                <a:solidFill>
                  <a:srgbClr val="000000"/>
                </a:solidFill>
                <a:latin typeface="Roboto"/>
                <a:ea typeface="Roboto"/>
                <a:cs typeface="Roboto"/>
                <a:sym typeface="Roboto"/>
              </a:rPr>
              <a:t>Project Completion and Deployment</a:t>
            </a:r>
            <a:endParaRPr sz="1900" dirty="0">
              <a:solidFill>
                <a:srgbClr val="000000"/>
              </a:solidFill>
              <a:latin typeface="Roboto"/>
              <a:ea typeface="Roboto"/>
              <a:cs typeface="Roboto"/>
              <a:sym typeface="Roboto"/>
            </a:endParaRPr>
          </a:p>
          <a:p>
            <a:pPr marL="0" lvl="0" indent="0" algn="l" rtl="0">
              <a:spcBef>
                <a:spcPts val="1500"/>
              </a:spcBef>
              <a:spcAft>
                <a:spcPts val="1200"/>
              </a:spcAft>
              <a:buNone/>
            </a:pPr>
            <a:endParaRPr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699" y="676273"/>
            <a:ext cx="2656954" cy="199072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700" y="2819400"/>
            <a:ext cx="2601702" cy="1885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dirty="0">
                <a:solidFill>
                  <a:srgbClr val="000000"/>
                </a:solidFill>
                <a:latin typeface="Roboto"/>
                <a:ea typeface="Roboto"/>
                <a:cs typeface="Roboto"/>
                <a:sym typeface="Roboto"/>
              </a:rPr>
              <a:t>Features</a:t>
            </a: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User Registration and Profile Management</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Property Details Sharing</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View Listings</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Search Listings </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Contact Landlord</a:t>
            </a:r>
          </a:p>
          <a:p>
            <a:pPr marL="457200" lvl="0" indent="-342900" algn="l" rtl="0">
              <a:spcBef>
                <a:spcPts val="0"/>
              </a:spcBef>
              <a:spcAft>
                <a:spcPts val="0"/>
              </a:spcAft>
              <a:buClr>
                <a:srgbClr val="000000"/>
              </a:buClr>
              <a:buSzPts val="1800"/>
              <a:buFont typeface="Roboto"/>
              <a:buChar char="●"/>
            </a:pPr>
            <a:r>
              <a:rPr lang="en" sz="1800" dirty="0">
                <a:solidFill>
                  <a:srgbClr val="000000"/>
                </a:solidFill>
                <a:latin typeface="Roboto"/>
                <a:ea typeface="Roboto"/>
                <a:cs typeface="Roboto"/>
                <a:sym typeface="Roboto"/>
              </a:rPr>
              <a:t>User Authentication and Data Security</a:t>
            </a:r>
            <a:endParaRPr sz="1800" dirty="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733</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Lato</vt:lpstr>
      <vt:lpstr>Arial</vt:lpstr>
      <vt:lpstr>Calibri</vt:lpstr>
      <vt:lpstr>Roboto</vt:lpstr>
      <vt:lpstr>Raleway</vt:lpstr>
      <vt:lpstr>Streamline</vt:lpstr>
      <vt:lpstr> RealEstate MarketPlace  Shrish Pandey      GLA University    Computer  Science and Engineering     Date </vt:lpstr>
      <vt:lpstr>Introduction  </vt:lpstr>
      <vt:lpstr>Objectives </vt:lpstr>
      <vt:lpstr>Problem Statement </vt:lpstr>
      <vt:lpstr>Literature Review </vt:lpstr>
      <vt:lpstr>Methodology </vt:lpstr>
      <vt:lpstr>System Architecture </vt:lpstr>
      <vt:lpstr>Implementation </vt:lpstr>
      <vt:lpstr>Features </vt:lpstr>
      <vt:lpstr>Results </vt:lpstr>
      <vt:lpstr>Challenges Faced </vt:lpstr>
      <vt:lpstr>Conclusion </vt:lpstr>
      <vt:lpstr>Future Work </vt:lpstr>
      <vt:lpstr>Acknowledgments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c:title>
  <cp:lastModifiedBy>Shrish Pandey</cp:lastModifiedBy>
  <cp:revision>25</cp:revision>
  <dcterms:modified xsi:type="dcterms:W3CDTF">2023-12-03T16:21:25Z</dcterms:modified>
</cp:coreProperties>
</file>