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4" r:id="rId10"/>
    <p:sldId id="265" r:id="rId11"/>
    <p:sldId id="268" r:id="rId12"/>
    <p:sldId id="269" r:id="rId13"/>
    <p:sldId id="270" r:id="rId14"/>
    <p:sldId id="272" r:id="rId15"/>
    <p:sldId id="273" r:id="rId16"/>
    <p:sldId id="278" r:id="rId17"/>
    <p:sldId id="277"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79B057-7555-4948-87C2-1F84973922C1}">
          <p14:sldIdLst>
            <p14:sldId id="257"/>
            <p14:sldId id="259"/>
            <p14:sldId id="260"/>
            <p14:sldId id="261"/>
            <p14:sldId id="262"/>
            <p14:sldId id="264"/>
            <p14:sldId id="265"/>
            <p14:sldId id="268"/>
            <p14:sldId id="269"/>
            <p14:sldId id="270"/>
            <p14:sldId id="272"/>
            <p14:sldId id="273"/>
            <p14:sldId id="278"/>
            <p14:sldId id="277"/>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41322-EB6C-4043-BDDF-15497269959F}" v="37" dt="2024-09-20T13:31:14.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9/21/2024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9/21/2024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9/21/2024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9/21/2024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9/21/2024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9/21/2024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9/21/2024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9/21/2024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9/21/2024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9/21/2024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475864"/>
            <a:ext cx="6253317" cy="3866005"/>
          </a:xfrm>
        </p:spPr>
        <p:txBody>
          <a:bodyPr>
            <a:noAutofit/>
          </a:bodyPr>
          <a:lstStyle/>
          <a:p>
            <a:r>
              <a:rPr lang="en-US" sz="7200"/>
              <a:t>Brick Breaker Game using AWT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55976"/>
            <a:ext cx="6269347" cy="1642183"/>
          </a:xfrm>
        </p:spPr>
        <p:txBody>
          <a:bodyPr>
            <a:normAutofit/>
          </a:bodyPr>
          <a:lstStyle/>
          <a:p>
            <a:r>
              <a:rPr lang="en-US" sz="2400">
                <a:solidFill>
                  <a:schemeClr val="tx1">
                    <a:lumMod val="85000"/>
                    <a:lumOff val="15000"/>
                  </a:schemeClr>
                </a:solidFill>
              </a:rPr>
              <a:t>UNITED COLLEGE OF ENGINEERING AND REASERCH</a:t>
            </a:r>
          </a:p>
          <a:p>
            <a:r>
              <a:rPr lang="en-US">
                <a:solidFill>
                  <a:schemeClr val="tx1">
                    <a:lumMod val="85000"/>
                    <a:lumOff val="15000"/>
                  </a:schemeClr>
                </a:solidFill>
              </a:rPr>
              <a:t>NAINI, PRAYAGRAJ</a:t>
            </a:r>
            <a:endParaRPr lang="en-US" sz="240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889242" cy="6858000"/>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A497-7EE2-A263-0B6A-64F2C8EC158C}"/>
              </a:ext>
            </a:extLst>
          </p:cNvPr>
          <p:cNvSpPr>
            <a:spLocks noGrp="1"/>
          </p:cNvSpPr>
          <p:nvPr>
            <p:ph type="title"/>
          </p:nvPr>
        </p:nvSpPr>
        <p:spPr>
          <a:xfrm>
            <a:off x="643466" y="786384"/>
            <a:ext cx="3517567" cy="1173046"/>
          </a:xfrm>
        </p:spPr>
        <p:txBody>
          <a:bodyPr/>
          <a:lstStyle/>
          <a:p>
            <a:r>
              <a:rPr lang="en-IN"/>
              <a:t>Implementing the Bricks</a:t>
            </a:r>
          </a:p>
        </p:txBody>
      </p:sp>
      <p:pic>
        <p:nvPicPr>
          <p:cNvPr id="6" name="Content Placeholder 5">
            <a:extLst>
              <a:ext uri="{FF2B5EF4-FFF2-40B4-BE49-F238E27FC236}">
                <a16:creationId xmlns:a16="http://schemas.microsoft.com/office/drawing/2014/main" id="{6DE61190-F395-C03C-3441-C7342975A8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889241" y="1469572"/>
            <a:ext cx="6941975" cy="3918856"/>
          </a:xfrm>
        </p:spPr>
      </p:pic>
      <p:sp>
        <p:nvSpPr>
          <p:cNvPr id="4" name="Text Placeholder 3">
            <a:extLst>
              <a:ext uri="{FF2B5EF4-FFF2-40B4-BE49-F238E27FC236}">
                <a16:creationId xmlns:a16="http://schemas.microsoft.com/office/drawing/2014/main" id="{76EEE899-5DD0-0D73-1FB5-EBA630A0435E}"/>
              </a:ext>
            </a:extLst>
          </p:cNvPr>
          <p:cNvSpPr>
            <a:spLocks noGrp="1"/>
          </p:cNvSpPr>
          <p:nvPr>
            <p:ph type="body" sz="half" idx="2"/>
          </p:nvPr>
        </p:nvSpPr>
        <p:spPr>
          <a:xfrm>
            <a:off x="643465" y="2313992"/>
            <a:ext cx="3517567" cy="3793563"/>
          </a:xfrm>
        </p:spPr>
        <p:txBody>
          <a:bodyPr/>
          <a:lstStyle/>
          <a:p>
            <a:r>
              <a:rPr lang="en-US"/>
              <a:t>Attributes:</a:t>
            </a:r>
          </a:p>
          <a:p>
            <a:r>
              <a:rPr lang="en-US"/>
              <a:t>x, y: Position of the brick.</a:t>
            </a:r>
          </a:p>
          <a:p>
            <a:r>
              <a:rPr lang="en-US"/>
              <a:t>width, height: Dimensions of the brick.</a:t>
            </a:r>
          </a:p>
          <a:p>
            <a:r>
              <a:rPr lang="en-US" err="1"/>
              <a:t>isVisible</a:t>
            </a:r>
            <a:r>
              <a:rPr lang="en-US"/>
              <a:t>: Whether the brick is visible (not destroyed).</a:t>
            </a:r>
          </a:p>
          <a:p>
            <a:r>
              <a:rPr lang="en-US"/>
              <a:t>Arranging </a:t>
            </a:r>
            <a:r>
              <a:rPr lang="en-US" err="1"/>
              <a:t>Bricks</a:t>
            </a:r>
            <a:r>
              <a:rPr lang="en-US"/>
              <a:t>: we use a 2D array or a list to arrange bricks in rows and columns.</a:t>
            </a:r>
            <a:endParaRPr lang="en-IN"/>
          </a:p>
        </p:txBody>
      </p:sp>
    </p:spTree>
    <p:extLst>
      <p:ext uri="{BB962C8B-B14F-4D97-AF65-F5344CB8AC3E}">
        <p14:creationId xmlns:p14="http://schemas.microsoft.com/office/powerpoint/2010/main" val="258588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D4BD-403D-1F41-4C01-679EF4DC5C51}"/>
              </a:ext>
            </a:extLst>
          </p:cNvPr>
          <p:cNvSpPr>
            <a:spLocks noGrp="1"/>
          </p:cNvSpPr>
          <p:nvPr>
            <p:ph type="title"/>
          </p:nvPr>
        </p:nvSpPr>
        <p:spPr>
          <a:xfrm>
            <a:off x="643466" y="438540"/>
            <a:ext cx="3517567" cy="1371600"/>
          </a:xfrm>
        </p:spPr>
        <p:txBody>
          <a:bodyPr/>
          <a:lstStyle/>
          <a:p>
            <a:r>
              <a:rPr lang="en-IN"/>
              <a:t>Collision Detection</a:t>
            </a:r>
          </a:p>
        </p:txBody>
      </p:sp>
      <p:pic>
        <p:nvPicPr>
          <p:cNvPr id="6" name="Content Placeholder 5">
            <a:extLst>
              <a:ext uri="{FF2B5EF4-FFF2-40B4-BE49-F238E27FC236}">
                <a16:creationId xmlns:a16="http://schemas.microsoft.com/office/drawing/2014/main" id="{04C620AA-1469-2160-DBAF-746CE3D982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842589" y="233265"/>
            <a:ext cx="7119256" cy="6382139"/>
          </a:xfrm>
        </p:spPr>
      </p:pic>
      <p:sp>
        <p:nvSpPr>
          <p:cNvPr id="4" name="Text Placeholder 3">
            <a:extLst>
              <a:ext uri="{FF2B5EF4-FFF2-40B4-BE49-F238E27FC236}">
                <a16:creationId xmlns:a16="http://schemas.microsoft.com/office/drawing/2014/main" id="{DFE5B29D-D0F8-0119-85CA-B8F5CB61A4C0}"/>
              </a:ext>
            </a:extLst>
          </p:cNvPr>
          <p:cNvSpPr>
            <a:spLocks noGrp="1"/>
          </p:cNvSpPr>
          <p:nvPr>
            <p:ph type="body" sz="half" idx="2"/>
          </p:nvPr>
        </p:nvSpPr>
        <p:spPr>
          <a:xfrm>
            <a:off x="643465" y="2071396"/>
            <a:ext cx="3517567" cy="4036160"/>
          </a:xfrm>
        </p:spPr>
        <p:txBody>
          <a:bodyPr>
            <a:normAutofit fontScale="85000" lnSpcReduction="10000"/>
          </a:bodyPr>
          <a:lstStyle/>
          <a:p>
            <a:pPr marL="285750" indent="-285750">
              <a:buFont typeface="Wingdings" panose="05000000000000000000" pitchFamily="2" charset="2"/>
              <a:buChar char="v"/>
            </a:pPr>
            <a:r>
              <a:rPr lang="en-US" b="1" u="sng"/>
              <a:t>Ball and Paddle Collision</a:t>
            </a:r>
            <a:r>
              <a:rPr lang="en-US"/>
              <a:t>: Reflect the ball when it hits the paddle.</a:t>
            </a:r>
          </a:p>
          <a:p>
            <a:pPr marL="285750" indent="-285750">
              <a:buFont typeface="Wingdings" panose="05000000000000000000" pitchFamily="2" charset="2"/>
              <a:buChar char="v"/>
            </a:pPr>
            <a:r>
              <a:rPr lang="en-US" b="1" u="sng"/>
              <a:t>Ball and Brick Collision</a:t>
            </a:r>
            <a:r>
              <a:rPr lang="en-US"/>
              <a:t>: Change brick visibility (or remove), and reflect the ball.</a:t>
            </a:r>
          </a:p>
          <a:p>
            <a:pPr marL="285750" indent="-285750">
              <a:buFont typeface="Wingdings" panose="05000000000000000000" pitchFamily="2" charset="2"/>
              <a:buChar char="v"/>
            </a:pPr>
            <a:r>
              <a:rPr lang="en-US" b="1" u="sng"/>
              <a:t>Updating Game State:</a:t>
            </a:r>
          </a:p>
          <a:p>
            <a:pPr marL="285750" indent="-285750">
              <a:buFont typeface="Wingdings" panose="05000000000000000000" pitchFamily="2" charset="2"/>
              <a:buChar char="ü"/>
            </a:pPr>
            <a:r>
              <a:rPr lang="en-US" b="1"/>
              <a:t>Handle Paddle Movement</a:t>
            </a:r>
            <a:r>
              <a:rPr lang="en-US"/>
              <a:t>: Adjust paddle position based on user input.</a:t>
            </a:r>
          </a:p>
          <a:p>
            <a:pPr marL="285750" indent="-285750">
              <a:buFont typeface="Wingdings" panose="05000000000000000000" pitchFamily="2" charset="2"/>
              <a:buChar char="ü"/>
            </a:pPr>
            <a:r>
              <a:rPr lang="en-US" b="1"/>
              <a:t>Ball Movement</a:t>
            </a:r>
            <a:r>
              <a:rPr lang="en-US"/>
              <a:t>: Update the ball's position and direction based on collisions.</a:t>
            </a:r>
          </a:p>
          <a:p>
            <a:pPr marL="285750" indent="-285750">
              <a:buFont typeface="Wingdings" panose="05000000000000000000" pitchFamily="2" charset="2"/>
              <a:buChar char="ü"/>
            </a:pPr>
            <a:r>
              <a:rPr lang="en-US" b="1"/>
              <a:t>Remove or Hide Bricks</a:t>
            </a:r>
            <a:r>
              <a:rPr lang="en-US"/>
              <a:t>: Adjust visibility of bricks when hit by the ball.</a:t>
            </a:r>
          </a:p>
        </p:txBody>
      </p:sp>
    </p:spTree>
    <p:extLst>
      <p:ext uri="{BB962C8B-B14F-4D97-AF65-F5344CB8AC3E}">
        <p14:creationId xmlns:p14="http://schemas.microsoft.com/office/powerpoint/2010/main" val="208011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CBA0-6DB8-40D8-CE3B-19841B8B15D8}"/>
              </a:ext>
            </a:extLst>
          </p:cNvPr>
          <p:cNvSpPr>
            <a:spLocks noGrp="1"/>
          </p:cNvSpPr>
          <p:nvPr>
            <p:ph type="title"/>
          </p:nvPr>
        </p:nvSpPr>
        <p:spPr>
          <a:xfrm>
            <a:off x="643466" y="786383"/>
            <a:ext cx="3517567" cy="2031462"/>
          </a:xfrm>
        </p:spPr>
        <p:txBody>
          <a:bodyPr>
            <a:noAutofit/>
          </a:bodyPr>
          <a:lstStyle/>
          <a:p>
            <a:r>
              <a:rPr lang="en-US"/>
              <a:t>Adding Game Over and Victory Conditions</a:t>
            </a:r>
            <a:endParaRPr lang="en-IN"/>
          </a:p>
        </p:txBody>
      </p:sp>
      <p:pic>
        <p:nvPicPr>
          <p:cNvPr id="6" name="Content Placeholder 5">
            <a:extLst>
              <a:ext uri="{FF2B5EF4-FFF2-40B4-BE49-F238E27FC236}">
                <a16:creationId xmlns:a16="http://schemas.microsoft.com/office/drawing/2014/main" id="{B8D2CFE8-496F-90EF-D90D-93D6F66C8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1167" y="513184"/>
            <a:ext cx="6578082" cy="5924938"/>
          </a:xfrm>
        </p:spPr>
      </p:pic>
      <p:sp>
        <p:nvSpPr>
          <p:cNvPr id="4" name="Text Placeholder 3">
            <a:extLst>
              <a:ext uri="{FF2B5EF4-FFF2-40B4-BE49-F238E27FC236}">
                <a16:creationId xmlns:a16="http://schemas.microsoft.com/office/drawing/2014/main" id="{6B5BD4A5-88F4-4510-3B8B-2150498B4F6B}"/>
              </a:ext>
            </a:extLst>
          </p:cNvPr>
          <p:cNvSpPr>
            <a:spLocks noGrp="1"/>
          </p:cNvSpPr>
          <p:nvPr>
            <p:ph type="body" sz="half" idx="2"/>
          </p:nvPr>
        </p:nvSpPr>
        <p:spPr/>
        <p:txBody>
          <a:bodyPr>
            <a:normAutofit/>
          </a:bodyPr>
          <a:lstStyle/>
          <a:p>
            <a:r>
              <a:rPr lang="en-US" b="1"/>
              <a:t>Game Over Conditions:</a:t>
            </a:r>
          </a:p>
          <a:p>
            <a:pPr>
              <a:buFont typeface="Arial" panose="020B0604020202020204" pitchFamily="34" charset="0"/>
              <a:buChar char="•"/>
            </a:pPr>
            <a:r>
              <a:rPr lang="en-US"/>
              <a:t>Ball Falls Below Paddle: If the ball falls below the paddle, the game is over.</a:t>
            </a:r>
          </a:p>
          <a:p>
            <a:r>
              <a:rPr lang="en-US" b="1"/>
              <a:t>Victory Conditions:</a:t>
            </a:r>
          </a:p>
          <a:p>
            <a:pPr>
              <a:buFont typeface="Arial" panose="020B0604020202020204" pitchFamily="34" charset="0"/>
              <a:buChar char="•"/>
            </a:pPr>
            <a:r>
              <a:rPr lang="en-US"/>
              <a:t>All Bricks Destroyed: If there are no more visible bricks, the player wins.</a:t>
            </a:r>
          </a:p>
          <a:p>
            <a:endParaRPr lang="en-IN"/>
          </a:p>
        </p:txBody>
      </p:sp>
    </p:spTree>
    <p:extLst>
      <p:ext uri="{BB962C8B-B14F-4D97-AF65-F5344CB8AC3E}">
        <p14:creationId xmlns:p14="http://schemas.microsoft.com/office/powerpoint/2010/main" val="111589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D0AB-4F90-DFB4-6B4A-0F1C8D3FBF67}"/>
              </a:ext>
            </a:extLst>
          </p:cNvPr>
          <p:cNvSpPr>
            <a:spLocks noGrp="1"/>
          </p:cNvSpPr>
          <p:nvPr>
            <p:ph type="title"/>
          </p:nvPr>
        </p:nvSpPr>
        <p:spPr/>
        <p:txBody>
          <a:bodyPr/>
          <a:lstStyle/>
          <a:p>
            <a:pPr algn="ctr"/>
            <a:r>
              <a:rPr lang="en-US" dirty="0"/>
              <a:t>Output Of the program</a:t>
            </a:r>
            <a:endParaRPr lang="en-IN" dirty="0"/>
          </a:p>
        </p:txBody>
      </p:sp>
      <p:pic>
        <p:nvPicPr>
          <p:cNvPr id="5" name="Content Placeholder 4">
            <a:extLst>
              <a:ext uri="{FF2B5EF4-FFF2-40B4-BE49-F238E27FC236}">
                <a16:creationId xmlns:a16="http://schemas.microsoft.com/office/drawing/2014/main" id="{677A5FA8-C1F5-3849-1273-D8BC15E1A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181" y="2035277"/>
            <a:ext cx="9655277" cy="4286865"/>
          </a:xfrm>
        </p:spPr>
      </p:pic>
    </p:spTree>
    <p:extLst>
      <p:ext uri="{BB962C8B-B14F-4D97-AF65-F5344CB8AC3E}">
        <p14:creationId xmlns:p14="http://schemas.microsoft.com/office/powerpoint/2010/main" val="95350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13B5-2B76-5AF6-63BF-3E9CFFF27360}"/>
              </a:ext>
            </a:extLst>
          </p:cNvPr>
          <p:cNvSpPr>
            <a:spLocks noGrp="1"/>
          </p:cNvSpPr>
          <p:nvPr>
            <p:ph type="title"/>
          </p:nvPr>
        </p:nvSpPr>
        <p:spPr/>
        <p:txBody>
          <a:bodyPr/>
          <a:lstStyle/>
          <a:p>
            <a:pPr algn="ctr"/>
            <a:r>
              <a:rPr lang="en-US"/>
              <a:t>Conclusion</a:t>
            </a:r>
            <a:endParaRPr lang="en-IN"/>
          </a:p>
        </p:txBody>
      </p:sp>
      <p:sp>
        <p:nvSpPr>
          <p:cNvPr id="3" name="Content Placeholder 2">
            <a:extLst>
              <a:ext uri="{FF2B5EF4-FFF2-40B4-BE49-F238E27FC236}">
                <a16:creationId xmlns:a16="http://schemas.microsoft.com/office/drawing/2014/main" id="{DB560742-122E-0B0F-B2B5-55A7E4F9ED82}"/>
              </a:ext>
            </a:extLst>
          </p:cNvPr>
          <p:cNvSpPr>
            <a:spLocks noGrp="1"/>
          </p:cNvSpPr>
          <p:nvPr>
            <p:ph idx="1"/>
          </p:nvPr>
        </p:nvSpPr>
        <p:spPr/>
        <p:txBody>
          <a:bodyPr>
            <a:normAutofit/>
          </a:bodyPr>
          <a:lstStyle/>
          <a:p>
            <a:pPr algn="ctr"/>
            <a:r>
              <a:rPr lang="en-US" sz="2400"/>
              <a:t>Overall, this project was a valuable experience in applying Java and AWT to create a functional and entertaining game. It provided practical insights into game development, from designing the interface and handling user interactions to implementing game logic and ensuring smooth performance. The skills and knowledge gained from this project lay a solid foundation for further exploration and development of more complex applications and games.</a:t>
            </a:r>
            <a:endParaRPr lang="en-IN" sz="2400"/>
          </a:p>
        </p:txBody>
      </p:sp>
    </p:spTree>
    <p:extLst>
      <p:ext uri="{BB962C8B-B14F-4D97-AF65-F5344CB8AC3E}">
        <p14:creationId xmlns:p14="http://schemas.microsoft.com/office/powerpoint/2010/main" val="132834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C93E335-D02F-7CD3-5E03-82981F7F85C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646" b="10646"/>
          <a:stretch>
            <a:fillRect/>
          </a:stretch>
        </p:blipFill>
        <p:spPr>
          <a:xfrm>
            <a:off x="15" y="0"/>
            <a:ext cx="12191985" cy="4799362"/>
          </a:xfrm>
        </p:spPr>
      </p:pic>
      <p:sp>
        <p:nvSpPr>
          <p:cNvPr id="3" name="Title 2">
            <a:extLst>
              <a:ext uri="{FF2B5EF4-FFF2-40B4-BE49-F238E27FC236}">
                <a16:creationId xmlns:a16="http://schemas.microsoft.com/office/drawing/2014/main" id="{8450CDF8-D308-DEAF-7368-05380CD853D8}"/>
              </a:ext>
            </a:extLst>
          </p:cNvPr>
          <p:cNvSpPr>
            <a:spLocks noGrp="1"/>
          </p:cNvSpPr>
          <p:nvPr>
            <p:ph type="title"/>
          </p:nvPr>
        </p:nvSpPr>
        <p:spPr>
          <a:xfrm>
            <a:off x="1097279" y="4799362"/>
            <a:ext cx="10113645" cy="1078924"/>
          </a:xfrm>
        </p:spPr>
        <p:txBody>
          <a:bodyPr/>
          <a:lstStyle/>
          <a:p>
            <a:pPr algn="ctr"/>
            <a:r>
              <a:rPr lang="en-IN" sz="6600"/>
              <a:t>Game Demo</a:t>
            </a:r>
          </a:p>
        </p:txBody>
      </p:sp>
      <p:sp>
        <p:nvSpPr>
          <p:cNvPr id="6" name="Text Placeholder 5">
            <a:extLst>
              <a:ext uri="{FF2B5EF4-FFF2-40B4-BE49-F238E27FC236}">
                <a16:creationId xmlns:a16="http://schemas.microsoft.com/office/drawing/2014/main" id="{53A371CC-B446-7C3A-B378-3F2BDC5BA334}"/>
              </a:ext>
            </a:extLst>
          </p:cNvPr>
          <p:cNvSpPr>
            <a:spLocks noGrp="1"/>
          </p:cNvSpPr>
          <p:nvPr>
            <p:ph type="body" sz="half" idx="2"/>
          </p:nvPr>
        </p:nvSpPr>
        <p:spPr>
          <a:xfrm>
            <a:off x="1097279" y="6008914"/>
            <a:ext cx="10113264" cy="315686"/>
          </a:xfrm>
        </p:spPr>
        <p:txBody>
          <a:bodyPr/>
          <a:lstStyle/>
          <a:p>
            <a:pPr algn="ctr"/>
            <a:r>
              <a:rPr lang="en-US"/>
              <a:t>Here is the demo of the game which we made as our project </a:t>
            </a:r>
            <a:endParaRPr lang="en-IN"/>
          </a:p>
        </p:txBody>
      </p:sp>
    </p:spTree>
    <p:extLst>
      <p:ext uri="{BB962C8B-B14F-4D97-AF65-F5344CB8AC3E}">
        <p14:creationId xmlns:p14="http://schemas.microsoft.com/office/powerpoint/2010/main" val="162252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A8AA-9150-F89E-A796-5C2FD06FFEB3}"/>
              </a:ext>
            </a:extLst>
          </p:cNvPr>
          <p:cNvSpPr>
            <a:spLocks noGrp="1"/>
          </p:cNvSpPr>
          <p:nvPr>
            <p:ph type="title"/>
          </p:nvPr>
        </p:nvSpPr>
        <p:spPr>
          <a:xfrm>
            <a:off x="1097280" y="1894113"/>
            <a:ext cx="10058400" cy="3265715"/>
          </a:xfrm>
        </p:spPr>
        <p:txBody>
          <a:bodyPr>
            <a:normAutofit/>
          </a:bodyPr>
          <a:lstStyle/>
          <a:p>
            <a:pPr algn="ctr"/>
            <a:r>
              <a:rPr lang="en-US" sz="9600"/>
              <a:t>THANKYOU</a:t>
            </a:r>
            <a:endParaRPr lang="en-IN" sz="9600"/>
          </a:p>
        </p:txBody>
      </p:sp>
    </p:spTree>
    <p:extLst>
      <p:ext uri="{BB962C8B-B14F-4D97-AF65-F5344CB8AC3E}">
        <p14:creationId xmlns:p14="http://schemas.microsoft.com/office/powerpoint/2010/main" val="5890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9F6C-CC38-AA1C-8CE5-B7134B8749AC}"/>
              </a:ext>
            </a:extLst>
          </p:cNvPr>
          <p:cNvSpPr>
            <a:spLocks noGrp="1"/>
          </p:cNvSpPr>
          <p:nvPr>
            <p:ph type="title"/>
          </p:nvPr>
        </p:nvSpPr>
        <p:spPr/>
        <p:txBody>
          <a:bodyPr/>
          <a:lstStyle/>
          <a:p>
            <a:pPr algn="ctr"/>
            <a:r>
              <a:rPr lang="en-US"/>
              <a:t>TEAM MEMBERS</a:t>
            </a:r>
            <a:endParaRPr lang="en-IN"/>
          </a:p>
        </p:txBody>
      </p:sp>
      <p:sp>
        <p:nvSpPr>
          <p:cNvPr id="3" name="Content Placeholder 2">
            <a:extLst>
              <a:ext uri="{FF2B5EF4-FFF2-40B4-BE49-F238E27FC236}">
                <a16:creationId xmlns:a16="http://schemas.microsoft.com/office/drawing/2014/main" id="{C277158F-FFE8-2A9F-DE9A-B0474DC91015}"/>
              </a:ext>
            </a:extLst>
          </p:cNvPr>
          <p:cNvSpPr>
            <a:spLocks noGrp="1"/>
          </p:cNvSpPr>
          <p:nvPr>
            <p:ph idx="1"/>
          </p:nvPr>
        </p:nvSpPr>
        <p:spPr/>
        <p:txBody>
          <a:bodyPr>
            <a:normAutofit/>
          </a:bodyPr>
          <a:lstStyle/>
          <a:p>
            <a:pPr marL="457200" indent="-457200" algn="ctr">
              <a:buFont typeface="+mj-lt"/>
              <a:buAutoNum type="arabicPeriod"/>
            </a:pPr>
            <a:r>
              <a:rPr lang="en-US" sz="3200">
                <a:solidFill>
                  <a:schemeClr val="tx1"/>
                </a:solidFill>
              </a:rPr>
              <a:t>KARTIKEY JAISWAL (2300101530069)   </a:t>
            </a:r>
          </a:p>
          <a:p>
            <a:pPr marL="457200" indent="-457200" algn="ctr">
              <a:buFont typeface="+mj-lt"/>
              <a:buAutoNum type="arabicPeriod"/>
            </a:pPr>
            <a:r>
              <a:rPr lang="en-US" sz="3200">
                <a:solidFill>
                  <a:schemeClr val="tx1"/>
                </a:solidFill>
              </a:rPr>
              <a:t>SHRISHTI SONKAR (2300101530153)</a:t>
            </a:r>
          </a:p>
          <a:p>
            <a:pPr marL="457200" indent="-457200" algn="ctr">
              <a:buFont typeface="+mj-lt"/>
              <a:buAutoNum type="arabicPeriod"/>
            </a:pPr>
            <a:r>
              <a:rPr lang="en-US" sz="3200">
                <a:solidFill>
                  <a:schemeClr val="tx1"/>
                </a:solidFill>
              </a:rPr>
              <a:t>SAMARTH BISHT (2300101530128)</a:t>
            </a:r>
          </a:p>
          <a:p>
            <a:pPr marL="457200" indent="-457200" algn="ctr">
              <a:buFont typeface="+mj-lt"/>
              <a:buAutoNum type="arabicPeriod"/>
            </a:pPr>
            <a:r>
              <a:rPr lang="en-US" sz="3200">
                <a:solidFill>
                  <a:schemeClr val="tx1"/>
                </a:solidFill>
              </a:rPr>
              <a:t>PRIYANSHU SINGH (2300101530107)</a:t>
            </a:r>
          </a:p>
        </p:txBody>
      </p:sp>
    </p:spTree>
    <p:extLst>
      <p:ext uri="{BB962C8B-B14F-4D97-AF65-F5344CB8AC3E}">
        <p14:creationId xmlns:p14="http://schemas.microsoft.com/office/powerpoint/2010/main" val="429193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3F37-7E0F-E748-FCA3-821E6BFCD255}"/>
              </a:ext>
            </a:extLst>
          </p:cNvPr>
          <p:cNvSpPr>
            <a:spLocks noGrp="1"/>
          </p:cNvSpPr>
          <p:nvPr>
            <p:ph type="title"/>
          </p:nvPr>
        </p:nvSpPr>
        <p:spPr/>
        <p:txBody>
          <a:bodyPr/>
          <a:lstStyle/>
          <a:p>
            <a:pPr algn="ctr"/>
            <a:r>
              <a:rPr lang="en-US"/>
              <a:t>Brick Breaker Game in AWT Java</a:t>
            </a:r>
            <a:endParaRPr lang="en-IN"/>
          </a:p>
        </p:txBody>
      </p:sp>
      <p:sp>
        <p:nvSpPr>
          <p:cNvPr id="3" name="Content Placeholder 2">
            <a:extLst>
              <a:ext uri="{FF2B5EF4-FFF2-40B4-BE49-F238E27FC236}">
                <a16:creationId xmlns:a16="http://schemas.microsoft.com/office/drawing/2014/main" id="{4640A7A7-1BB7-6961-A1FE-9D3E5F11D1FF}"/>
              </a:ext>
            </a:extLst>
          </p:cNvPr>
          <p:cNvSpPr>
            <a:spLocks noGrp="1"/>
          </p:cNvSpPr>
          <p:nvPr>
            <p:ph idx="1"/>
          </p:nvPr>
        </p:nvSpPr>
        <p:spPr/>
        <p:txBody>
          <a:bodyPr>
            <a:normAutofit/>
          </a:bodyPr>
          <a:lstStyle/>
          <a:p>
            <a:pPr marL="0" indent="0">
              <a:buNone/>
            </a:pPr>
            <a:r>
              <a:rPr lang="en-US" sz="2000">
                <a:solidFill>
                  <a:schemeClr val="tx1"/>
                </a:solidFill>
              </a:rPr>
              <a:t>The Brick Breaker game, developed using Java's Abstract Window Toolkit (AWT), is a classic arcade game where players control a paddle to bounce a ball and break bricks. </a:t>
            </a:r>
          </a:p>
          <a:p>
            <a:pPr marL="0" indent="0">
              <a:buNone/>
            </a:pPr>
            <a:r>
              <a:rPr lang="en-US" sz="2000" b="1" i="1">
                <a:solidFill>
                  <a:schemeClr val="tx1"/>
                </a:solidFill>
              </a:rPr>
              <a:t>Objective :</a:t>
            </a:r>
          </a:p>
          <a:p>
            <a:pPr>
              <a:buFont typeface="Arial" panose="020B0604020202020204" pitchFamily="34" charset="0"/>
              <a:buChar char="•"/>
            </a:pPr>
            <a:r>
              <a:rPr lang="en-US" sz="2000" b="1">
                <a:solidFill>
                  <a:schemeClr val="tx1"/>
                </a:solidFill>
              </a:rPr>
              <a:t>Break All Bricks</a:t>
            </a:r>
            <a:r>
              <a:rPr lang="en-US" sz="2000">
                <a:solidFill>
                  <a:schemeClr val="tx1"/>
                </a:solidFill>
              </a:rPr>
              <a:t>: The main goal is to break all the bricks on the screen by bouncing the ball off the paddle.</a:t>
            </a:r>
          </a:p>
          <a:p>
            <a:pPr>
              <a:buFont typeface="Arial" panose="020B0604020202020204" pitchFamily="34" charset="0"/>
              <a:buChar char="•"/>
            </a:pPr>
            <a:r>
              <a:rPr lang="en-US" sz="2000" b="1">
                <a:solidFill>
                  <a:schemeClr val="tx1"/>
                </a:solidFill>
              </a:rPr>
              <a:t>Control the Paddle</a:t>
            </a:r>
            <a:r>
              <a:rPr lang="en-US" sz="2000">
                <a:solidFill>
                  <a:schemeClr val="tx1"/>
                </a:solidFill>
              </a:rPr>
              <a:t>: Use keyboard inputs to move the paddle left and right, ensuring the ball stays in play.</a:t>
            </a:r>
          </a:p>
          <a:p>
            <a:pPr>
              <a:buFont typeface="Arial" panose="020B0604020202020204" pitchFamily="34" charset="0"/>
              <a:buChar char="•"/>
            </a:pPr>
            <a:r>
              <a:rPr lang="en-US" sz="2000" b="1">
                <a:solidFill>
                  <a:schemeClr val="tx1"/>
                </a:solidFill>
              </a:rPr>
              <a:t>Score Points</a:t>
            </a:r>
            <a:r>
              <a:rPr lang="en-US" sz="2000">
                <a:solidFill>
                  <a:schemeClr val="tx1"/>
                </a:solidFill>
              </a:rPr>
              <a:t>: Earn points for each brick broken, aiming for the highest possible score.</a:t>
            </a:r>
          </a:p>
          <a:p>
            <a:pPr marL="0" indent="0">
              <a:buNone/>
            </a:pPr>
            <a:endParaRPr lang="en-US" sz="2000">
              <a:solidFill>
                <a:schemeClr val="tx1"/>
              </a:solidFill>
            </a:endParaRPr>
          </a:p>
        </p:txBody>
      </p:sp>
    </p:spTree>
    <p:extLst>
      <p:ext uri="{BB962C8B-B14F-4D97-AF65-F5344CB8AC3E}">
        <p14:creationId xmlns:p14="http://schemas.microsoft.com/office/powerpoint/2010/main" val="220745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0562-9388-C703-8A48-8211DBAF0876}"/>
              </a:ext>
            </a:extLst>
          </p:cNvPr>
          <p:cNvSpPr>
            <a:spLocks noGrp="1"/>
          </p:cNvSpPr>
          <p:nvPr>
            <p:ph type="title"/>
          </p:nvPr>
        </p:nvSpPr>
        <p:spPr/>
        <p:txBody>
          <a:bodyPr/>
          <a:lstStyle/>
          <a:p>
            <a:pPr algn="ctr"/>
            <a:r>
              <a:rPr lang="en-IN"/>
              <a:t>Introduction to AWT</a:t>
            </a:r>
          </a:p>
        </p:txBody>
      </p:sp>
      <p:sp>
        <p:nvSpPr>
          <p:cNvPr id="3" name="Content Placeholder 2">
            <a:extLst>
              <a:ext uri="{FF2B5EF4-FFF2-40B4-BE49-F238E27FC236}">
                <a16:creationId xmlns:a16="http://schemas.microsoft.com/office/drawing/2014/main" id="{023159B4-7E67-1BFC-6D03-89E384BE46D0}"/>
              </a:ext>
            </a:extLst>
          </p:cNvPr>
          <p:cNvSpPr>
            <a:spLocks noGrp="1"/>
          </p:cNvSpPr>
          <p:nvPr>
            <p:ph idx="1"/>
          </p:nvPr>
        </p:nvSpPr>
        <p:spPr/>
        <p:txBody>
          <a:bodyPr>
            <a:noAutofit/>
          </a:bodyPr>
          <a:lstStyle/>
          <a:p>
            <a:r>
              <a:rPr lang="en-US" sz="1600">
                <a:solidFill>
                  <a:schemeClr val="tx1"/>
                </a:solidFill>
              </a:rPr>
              <a:t>The Abstract Window Toolkit (AWT) is Java's original platform-dependent windowing, graphics, and user-interface toolkit. It provides a set of APIs to create graphical user interfaces (GUIs) for Java programs. AWT components are heavyweight, meaning they rely on the underlying native windowing system, ensuring platform-specific look and feel.</a:t>
            </a:r>
          </a:p>
          <a:p>
            <a:r>
              <a:rPr lang="en-US" sz="1600" b="1">
                <a:solidFill>
                  <a:schemeClr val="tx1"/>
                </a:solidFill>
              </a:rPr>
              <a:t>Basic Components of AWT Frame: </a:t>
            </a:r>
          </a:p>
          <a:p>
            <a:pPr>
              <a:buFont typeface="Wingdings" panose="05000000000000000000" pitchFamily="2" charset="2"/>
              <a:buChar char="v"/>
            </a:pPr>
            <a:r>
              <a:rPr lang="en-US" sz="1600" b="1">
                <a:solidFill>
                  <a:schemeClr val="tx1"/>
                </a:solidFill>
              </a:rPr>
              <a:t> Canvas</a:t>
            </a:r>
            <a:r>
              <a:rPr lang="en-US" sz="1600">
                <a:solidFill>
                  <a:schemeClr val="tx1"/>
                </a:solidFill>
              </a:rPr>
              <a:t>: A blank rectangular area where graphics can be drawn.</a:t>
            </a:r>
          </a:p>
          <a:p>
            <a:pPr>
              <a:buFont typeface="Wingdings" panose="05000000000000000000" pitchFamily="2" charset="2"/>
              <a:buChar char="v"/>
            </a:pPr>
            <a:r>
              <a:rPr lang="en-US" sz="1600" b="1">
                <a:solidFill>
                  <a:schemeClr val="tx1"/>
                </a:solidFill>
              </a:rPr>
              <a:t> Panel</a:t>
            </a:r>
            <a:r>
              <a:rPr lang="en-US" sz="1600">
                <a:solidFill>
                  <a:schemeClr val="tx1"/>
                </a:solidFill>
              </a:rPr>
              <a:t>: A container for organizing components.</a:t>
            </a:r>
          </a:p>
          <a:p>
            <a:pPr>
              <a:buFont typeface="Wingdings" panose="05000000000000000000" pitchFamily="2" charset="2"/>
              <a:buChar char="v"/>
            </a:pPr>
            <a:r>
              <a:rPr lang="en-US" sz="1600" b="1">
                <a:solidFill>
                  <a:schemeClr val="tx1"/>
                </a:solidFill>
              </a:rPr>
              <a:t> Button</a:t>
            </a:r>
            <a:r>
              <a:rPr lang="en-US" sz="1600">
                <a:solidFill>
                  <a:schemeClr val="tx1"/>
                </a:solidFill>
              </a:rPr>
              <a:t>: A component that triggers an action when clicked.</a:t>
            </a:r>
          </a:p>
          <a:p>
            <a:pPr>
              <a:buFont typeface="Wingdings" panose="05000000000000000000" pitchFamily="2" charset="2"/>
              <a:buChar char="v"/>
            </a:pPr>
            <a:r>
              <a:rPr lang="en-US" sz="1600" b="1">
                <a:solidFill>
                  <a:schemeClr val="tx1"/>
                </a:solidFill>
              </a:rPr>
              <a:t> Label</a:t>
            </a:r>
            <a:r>
              <a:rPr lang="en-US" sz="1600">
                <a:solidFill>
                  <a:schemeClr val="tx1"/>
                </a:solidFill>
              </a:rPr>
              <a:t>: A non-editable text component.</a:t>
            </a:r>
          </a:p>
          <a:p>
            <a:pPr>
              <a:buFont typeface="Wingdings" panose="05000000000000000000" pitchFamily="2" charset="2"/>
              <a:buChar char="v"/>
            </a:pPr>
            <a:r>
              <a:rPr lang="en-US" sz="1600" b="1">
                <a:solidFill>
                  <a:schemeClr val="tx1"/>
                </a:solidFill>
              </a:rPr>
              <a:t> </a:t>
            </a:r>
            <a:r>
              <a:rPr lang="en-US" sz="1600" b="1" err="1">
                <a:solidFill>
                  <a:schemeClr val="tx1"/>
                </a:solidFill>
              </a:rPr>
              <a:t>TextField</a:t>
            </a:r>
            <a:r>
              <a:rPr lang="en-US" sz="1600">
                <a:solidFill>
                  <a:schemeClr val="tx1"/>
                </a:solidFill>
              </a:rPr>
              <a:t>: A component for single-line text input.</a:t>
            </a:r>
          </a:p>
          <a:p>
            <a:pPr>
              <a:buFont typeface="Wingdings" panose="05000000000000000000" pitchFamily="2" charset="2"/>
              <a:buChar char="v"/>
            </a:pPr>
            <a:r>
              <a:rPr lang="en-US" sz="1600" b="1">
                <a:solidFill>
                  <a:schemeClr val="tx1"/>
                </a:solidFill>
              </a:rPr>
              <a:t> Event</a:t>
            </a:r>
            <a:r>
              <a:rPr lang="en-US" sz="1600">
                <a:solidFill>
                  <a:schemeClr val="tx1"/>
                </a:solidFill>
              </a:rPr>
              <a:t> </a:t>
            </a:r>
            <a:r>
              <a:rPr lang="en-US" sz="1600" b="1">
                <a:solidFill>
                  <a:schemeClr val="tx1"/>
                </a:solidFill>
              </a:rPr>
              <a:t>Handling</a:t>
            </a:r>
            <a:r>
              <a:rPr lang="en-US" sz="1600">
                <a:solidFill>
                  <a:schemeClr val="tx1"/>
                </a:solidFill>
              </a:rPr>
              <a:t>: Mechanism to respond to user inputs like keyboard and mouse actions.</a:t>
            </a:r>
            <a:endParaRPr lang="en-IN" sz="1600">
              <a:solidFill>
                <a:schemeClr val="tx1"/>
              </a:solidFill>
            </a:endParaRPr>
          </a:p>
        </p:txBody>
      </p:sp>
    </p:spTree>
    <p:extLst>
      <p:ext uri="{BB962C8B-B14F-4D97-AF65-F5344CB8AC3E}">
        <p14:creationId xmlns:p14="http://schemas.microsoft.com/office/powerpoint/2010/main" val="19424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8CD6-A201-0F5D-70E4-01422A311385}"/>
              </a:ext>
            </a:extLst>
          </p:cNvPr>
          <p:cNvSpPr>
            <a:spLocks noGrp="1"/>
          </p:cNvSpPr>
          <p:nvPr>
            <p:ph type="title"/>
          </p:nvPr>
        </p:nvSpPr>
        <p:spPr/>
        <p:txBody>
          <a:bodyPr/>
          <a:lstStyle/>
          <a:p>
            <a:r>
              <a:rPr lang="en-US"/>
              <a:t>Differences between AWT and other GUI frameworks like Swing</a:t>
            </a:r>
            <a:endParaRPr lang="en-IN"/>
          </a:p>
        </p:txBody>
      </p:sp>
      <p:sp>
        <p:nvSpPr>
          <p:cNvPr id="3" name="Text Placeholder 2">
            <a:extLst>
              <a:ext uri="{FF2B5EF4-FFF2-40B4-BE49-F238E27FC236}">
                <a16:creationId xmlns:a16="http://schemas.microsoft.com/office/drawing/2014/main" id="{6D96742A-514E-544A-C26E-2D4BA9402CB2}"/>
              </a:ext>
            </a:extLst>
          </p:cNvPr>
          <p:cNvSpPr>
            <a:spLocks noGrp="1"/>
          </p:cNvSpPr>
          <p:nvPr>
            <p:ph type="body" idx="1"/>
          </p:nvPr>
        </p:nvSpPr>
        <p:spPr/>
        <p:txBody>
          <a:bodyPr>
            <a:normAutofit fontScale="92500"/>
          </a:bodyPr>
          <a:lstStyle/>
          <a:p>
            <a:r>
              <a:rPr lang="en-IN" sz="2400" b="1" u="sng">
                <a:latin typeface="Google Sans"/>
              </a:rPr>
              <a:t>AWT (abstract window toolkit)</a:t>
            </a:r>
            <a:endParaRPr lang="en-US" sz="2400" b="1" u="sng"/>
          </a:p>
        </p:txBody>
      </p:sp>
      <p:sp>
        <p:nvSpPr>
          <p:cNvPr id="4" name="Content Placeholder 3">
            <a:extLst>
              <a:ext uri="{FF2B5EF4-FFF2-40B4-BE49-F238E27FC236}">
                <a16:creationId xmlns:a16="http://schemas.microsoft.com/office/drawing/2014/main" id="{136B28E7-A4CE-AAB6-5F28-394AF2527FB1}"/>
              </a:ext>
            </a:extLst>
          </p:cNvPr>
          <p:cNvSpPr>
            <a:spLocks noGrp="1"/>
          </p:cNvSpPr>
          <p:nvPr>
            <p:ph sz="half" idx="2"/>
          </p:nvPr>
        </p:nvSpPr>
        <p:spPr/>
        <p:txBody>
          <a:bodyPr>
            <a:normAutofit lnSpcReduction="10000"/>
          </a:bodyPr>
          <a:lstStyle/>
          <a:p>
            <a:pPr>
              <a:buFont typeface="Arial" panose="020B0604020202020204" pitchFamily="34" charset="0"/>
              <a:buChar char="•"/>
            </a:pPr>
            <a:r>
              <a:rPr lang="en-US" b="1">
                <a:solidFill>
                  <a:schemeClr val="tx1"/>
                </a:solidFill>
              </a:rPr>
              <a:t>Platform-Dependent</a:t>
            </a:r>
            <a:r>
              <a:rPr lang="en-US">
                <a:solidFill>
                  <a:schemeClr val="tx1"/>
                </a:solidFill>
              </a:rPr>
              <a:t>: Uses native code for rendering, ensuring a native look and feel.</a:t>
            </a:r>
          </a:p>
          <a:p>
            <a:pPr>
              <a:buFont typeface="Arial" panose="020B0604020202020204" pitchFamily="34" charset="0"/>
              <a:buChar char="•"/>
            </a:pPr>
            <a:r>
              <a:rPr lang="en-US" b="1">
                <a:solidFill>
                  <a:schemeClr val="tx1"/>
                </a:solidFill>
              </a:rPr>
              <a:t>Heavyweight Components</a:t>
            </a:r>
            <a:r>
              <a:rPr lang="en-US">
                <a:solidFill>
                  <a:schemeClr val="tx1"/>
                </a:solidFill>
              </a:rPr>
              <a:t>: Relies on the operating system's windowing system.</a:t>
            </a:r>
          </a:p>
          <a:p>
            <a:pPr>
              <a:buFont typeface="Arial" panose="020B0604020202020204" pitchFamily="34" charset="0"/>
              <a:buChar char="•"/>
            </a:pPr>
            <a:r>
              <a:rPr lang="en-US" b="1">
                <a:solidFill>
                  <a:schemeClr val="tx1"/>
                </a:solidFill>
              </a:rPr>
              <a:t>Basic Functionality</a:t>
            </a:r>
            <a:r>
              <a:rPr lang="en-US">
                <a:solidFill>
                  <a:schemeClr val="tx1"/>
                </a:solidFill>
              </a:rPr>
              <a:t>: Limited set of components and capabilities.</a:t>
            </a:r>
          </a:p>
        </p:txBody>
      </p:sp>
      <p:sp>
        <p:nvSpPr>
          <p:cNvPr id="5" name="Text Placeholder 4">
            <a:extLst>
              <a:ext uri="{FF2B5EF4-FFF2-40B4-BE49-F238E27FC236}">
                <a16:creationId xmlns:a16="http://schemas.microsoft.com/office/drawing/2014/main" id="{35CD5955-6C16-BC3E-56F7-C0D7F1C88359}"/>
              </a:ext>
            </a:extLst>
          </p:cNvPr>
          <p:cNvSpPr>
            <a:spLocks noGrp="1"/>
          </p:cNvSpPr>
          <p:nvPr>
            <p:ph type="body" sz="quarter" idx="3"/>
          </p:nvPr>
        </p:nvSpPr>
        <p:spPr/>
        <p:txBody>
          <a:bodyPr>
            <a:normAutofit fontScale="92500"/>
          </a:bodyPr>
          <a:lstStyle/>
          <a:p>
            <a:r>
              <a:rPr lang="en-US" sz="2400" b="1" u="sng">
                <a:latin typeface="Google Sans"/>
              </a:rPr>
              <a:t>SWING</a:t>
            </a:r>
            <a:endParaRPr lang="en-IN" sz="2400" b="1" u="sng">
              <a:latin typeface="Google Sans"/>
            </a:endParaRPr>
          </a:p>
        </p:txBody>
      </p:sp>
      <p:sp>
        <p:nvSpPr>
          <p:cNvPr id="6" name="Content Placeholder 5">
            <a:extLst>
              <a:ext uri="{FF2B5EF4-FFF2-40B4-BE49-F238E27FC236}">
                <a16:creationId xmlns:a16="http://schemas.microsoft.com/office/drawing/2014/main" id="{CD794BA9-11B4-3D72-A9BD-D284009CE0B1}"/>
              </a:ext>
            </a:extLst>
          </p:cNvPr>
          <p:cNvSpPr>
            <a:spLocks noGrp="1"/>
          </p:cNvSpPr>
          <p:nvPr>
            <p:ph sz="quarter" idx="4"/>
          </p:nvPr>
        </p:nvSpPr>
        <p:spPr/>
        <p:txBody>
          <a:bodyPr>
            <a:normAutofit lnSpcReduction="10000"/>
          </a:bodyPr>
          <a:lstStyle/>
          <a:p>
            <a:pPr>
              <a:buFont typeface="Arial" panose="020B0604020202020204" pitchFamily="34" charset="0"/>
              <a:buChar char="•"/>
            </a:pPr>
            <a:r>
              <a:rPr lang="en-US" b="1">
                <a:solidFill>
                  <a:schemeClr val="tx1"/>
                </a:solidFill>
              </a:rPr>
              <a:t>Platform-Independent</a:t>
            </a:r>
            <a:r>
              <a:rPr lang="en-US">
                <a:solidFill>
                  <a:schemeClr val="tx1"/>
                </a:solidFill>
              </a:rPr>
              <a:t>: Pure Java implementation, providing a consistent look and feel across platforms.</a:t>
            </a:r>
          </a:p>
          <a:p>
            <a:pPr>
              <a:buFont typeface="Arial" panose="020B0604020202020204" pitchFamily="34" charset="0"/>
              <a:buChar char="•"/>
            </a:pPr>
            <a:r>
              <a:rPr lang="en-US" b="1">
                <a:solidFill>
                  <a:schemeClr val="tx1"/>
                </a:solidFill>
              </a:rPr>
              <a:t>Lightweight Components</a:t>
            </a:r>
            <a:r>
              <a:rPr lang="en-US">
                <a:solidFill>
                  <a:schemeClr val="tx1"/>
                </a:solidFill>
              </a:rPr>
              <a:t>: Built on AWT but does not rely on native code for rendering.</a:t>
            </a:r>
          </a:p>
          <a:p>
            <a:pPr>
              <a:buFont typeface="Arial" panose="020B0604020202020204" pitchFamily="34" charset="0"/>
              <a:buChar char="•"/>
            </a:pPr>
            <a:r>
              <a:rPr lang="en-US" b="1">
                <a:solidFill>
                  <a:schemeClr val="tx1"/>
                </a:solidFill>
              </a:rPr>
              <a:t>Rich Functionality</a:t>
            </a:r>
            <a:r>
              <a:rPr lang="en-US">
                <a:solidFill>
                  <a:schemeClr val="tx1"/>
                </a:solidFill>
              </a:rPr>
              <a:t>: More sophisticated components and extensive customization options.</a:t>
            </a:r>
          </a:p>
        </p:txBody>
      </p:sp>
    </p:spTree>
    <p:extLst>
      <p:ext uri="{BB962C8B-B14F-4D97-AF65-F5344CB8AC3E}">
        <p14:creationId xmlns:p14="http://schemas.microsoft.com/office/powerpoint/2010/main" val="266115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70B-23D0-BA14-E535-0C5A1DD7EF68}"/>
              </a:ext>
            </a:extLst>
          </p:cNvPr>
          <p:cNvSpPr>
            <a:spLocks noGrp="1"/>
          </p:cNvSpPr>
          <p:nvPr>
            <p:ph type="title"/>
          </p:nvPr>
        </p:nvSpPr>
        <p:spPr/>
        <p:txBody>
          <a:bodyPr/>
          <a:lstStyle/>
          <a:p>
            <a:pPr algn="ctr"/>
            <a:r>
              <a:rPr lang="en-IN"/>
              <a:t>Game Design and Architecture</a:t>
            </a:r>
          </a:p>
        </p:txBody>
      </p:sp>
      <p:sp>
        <p:nvSpPr>
          <p:cNvPr id="3" name="Content Placeholder 2">
            <a:extLst>
              <a:ext uri="{FF2B5EF4-FFF2-40B4-BE49-F238E27FC236}">
                <a16:creationId xmlns:a16="http://schemas.microsoft.com/office/drawing/2014/main" id="{33CFF0CF-93D5-BC41-80A6-BFE598CF8CEA}"/>
              </a:ext>
            </a:extLst>
          </p:cNvPr>
          <p:cNvSpPr>
            <a:spLocks noGrp="1"/>
          </p:cNvSpPr>
          <p:nvPr>
            <p:ph sz="half" idx="1"/>
          </p:nvPr>
        </p:nvSpPr>
        <p:spPr>
          <a:xfrm>
            <a:off x="1097280" y="2120900"/>
            <a:ext cx="4639736" cy="3748194"/>
          </a:xfrm>
        </p:spPr>
        <p:txBody>
          <a:bodyPr>
            <a:normAutofit/>
          </a:bodyPr>
          <a:lstStyle/>
          <a:p>
            <a:r>
              <a:rPr lang="en-US" sz="2300" b="1" u="sng">
                <a:solidFill>
                  <a:schemeClr val="tx1"/>
                </a:solidFill>
              </a:rPr>
              <a:t>Game Layout</a:t>
            </a:r>
          </a:p>
          <a:p>
            <a:pPr>
              <a:buFont typeface="Arial" panose="020B0604020202020204" pitchFamily="34" charset="0"/>
              <a:buChar char="•"/>
            </a:pPr>
            <a:r>
              <a:rPr lang="en-US" sz="2000" b="1">
                <a:solidFill>
                  <a:schemeClr val="tx1"/>
                </a:solidFill>
              </a:rPr>
              <a:t>Paddle</a:t>
            </a:r>
            <a:r>
              <a:rPr lang="en-US" sz="2000">
                <a:solidFill>
                  <a:schemeClr val="tx1"/>
                </a:solidFill>
              </a:rPr>
              <a:t>: Positioned at the bottom, controlled by the player to bounce the ball.</a:t>
            </a:r>
          </a:p>
          <a:p>
            <a:pPr>
              <a:buFont typeface="Arial" panose="020B0604020202020204" pitchFamily="34" charset="0"/>
              <a:buChar char="•"/>
            </a:pPr>
            <a:r>
              <a:rPr lang="en-US" sz="2000" b="1">
                <a:solidFill>
                  <a:schemeClr val="tx1"/>
                </a:solidFill>
              </a:rPr>
              <a:t>Ball</a:t>
            </a:r>
            <a:r>
              <a:rPr lang="en-US" sz="2000">
                <a:solidFill>
                  <a:schemeClr val="tx1"/>
                </a:solidFill>
              </a:rPr>
              <a:t>: Moves around the screen, bouncing off walls, the paddle, and bricks.</a:t>
            </a:r>
          </a:p>
          <a:p>
            <a:pPr>
              <a:buFont typeface="Arial" panose="020B0604020202020204" pitchFamily="34" charset="0"/>
              <a:buChar char="•"/>
            </a:pPr>
            <a:r>
              <a:rPr lang="en-US" sz="2000" b="1">
                <a:solidFill>
                  <a:schemeClr val="tx1"/>
                </a:solidFill>
              </a:rPr>
              <a:t>Bricks</a:t>
            </a:r>
            <a:r>
              <a:rPr lang="en-US" sz="2000">
                <a:solidFill>
                  <a:schemeClr val="tx1"/>
                </a:solidFill>
              </a:rPr>
              <a:t>: Arranged in rows at the top, break upon collision with the ball.</a:t>
            </a:r>
          </a:p>
          <a:p>
            <a:endParaRPr lang="en-IN" sz="2000"/>
          </a:p>
        </p:txBody>
      </p:sp>
      <p:sp>
        <p:nvSpPr>
          <p:cNvPr id="4" name="Content Placeholder 3">
            <a:extLst>
              <a:ext uri="{FF2B5EF4-FFF2-40B4-BE49-F238E27FC236}">
                <a16:creationId xmlns:a16="http://schemas.microsoft.com/office/drawing/2014/main" id="{1DE89BFD-5870-069E-99AA-9862170CB00F}"/>
              </a:ext>
            </a:extLst>
          </p:cNvPr>
          <p:cNvSpPr>
            <a:spLocks noGrp="1"/>
          </p:cNvSpPr>
          <p:nvPr>
            <p:ph sz="half" idx="2"/>
          </p:nvPr>
        </p:nvSpPr>
        <p:spPr>
          <a:xfrm>
            <a:off x="6515944" y="2120900"/>
            <a:ext cx="4979370" cy="3748194"/>
          </a:xfrm>
        </p:spPr>
        <p:txBody>
          <a:bodyPr>
            <a:noAutofit/>
          </a:bodyPr>
          <a:lstStyle/>
          <a:p>
            <a:r>
              <a:rPr lang="en-US" sz="1600" b="1" u="sng">
                <a:solidFill>
                  <a:schemeClr val="tx1"/>
                </a:solidFill>
              </a:rPr>
              <a:t>Main Game Loop and Its Components</a:t>
            </a:r>
          </a:p>
          <a:p>
            <a:pPr>
              <a:buFont typeface="Arial" panose="020B0604020202020204" pitchFamily="34" charset="0"/>
              <a:buChar char="•"/>
            </a:pPr>
            <a:r>
              <a:rPr lang="en-US" sz="1600" b="1">
                <a:solidFill>
                  <a:schemeClr val="tx1"/>
                </a:solidFill>
              </a:rPr>
              <a:t>Initialization</a:t>
            </a:r>
            <a:r>
              <a:rPr lang="en-US" sz="1600">
                <a:solidFill>
                  <a:schemeClr val="tx1"/>
                </a:solidFill>
              </a:rPr>
              <a:t>: Set up the game window, create game objects (paddle, ball, bricks), and initialize game state.</a:t>
            </a:r>
          </a:p>
          <a:p>
            <a:pPr>
              <a:buFont typeface="Arial" panose="020B0604020202020204" pitchFamily="34" charset="0"/>
              <a:buChar char="•"/>
            </a:pPr>
            <a:r>
              <a:rPr lang="en-US" sz="1600" b="1">
                <a:solidFill>
                  <a:schemeClr val="tx1"/>
                </a:solidFill>
              </a:rPr>
              <a:t>Event Handling</a:t>
            </a:r>
            <a:r>
              <a:rPr lang="en-US" sz="1600">
                <a:solidFill>
                  <a:schemeClr val="tx1"/>
                </a:solidFill>
              </a:rPr>
              <a:t>: Capture and process user inputs (e.g., moving the paddle).</a:t>
            </a:r>
          </a:p>
          <a:p>
            <a:pPr>
              <a:buFont typeface="Arial" panose="020B0604020202020204" pitchFamily="34" charset="0"/>
              <a:buChar char="•"/>
            </a:pPr>
            <a:r>
              <a:rPr lang="en-US" sz="1600" b="1">
                <a:solidFill>
                  <a:schemeClr val="tx1"/>
                </a:solidFill>
              </a:rPr>
              <a:t>Update</a:t>
            </a:r>
            <a:r>
              <a:rPr lang="en-US" sz="1600">
                <a:solidFill>
                  <a:schemeClr val="tx1"/>
                </a:solidFill>
              </a:rPr>
              <a:t>: Update the positions and states of game objects based on game logic.</a:t>
            </a:r>
          </a:p>
          <a:p>
            <a:pPr>
              <a:buFont typeface="Arial" panose="020B0604020202020204" pitchFamily="34" charset="0"/>
              <a:buChar char="•"/>
            </a:pPr>
            <a:r>
              <a:rPr lang="en-US" sz="1600" b="1">
                <a:solidFill>
                  <a:schemeClr val="tx1"/>
                </a:solidFill>
              </a:rPr>
              <a:t>Render</a:t>
            </a:r>
            <a:r>
              <a:rPr lang="en-US" sz="1600">
                <a:solidFill>
                  <a:schemeClr val="tx1"/>
                </a:solidFill>
              </a:rPr>
              <a:t>: Draw the updated game state onto the screen.</a:t>
            </a:r>
          </a:p>
          <a:p>
            <a:pPr>
              <a:buFont typeface="Arial" panose="020B0604020202020204" pitchFamily="34" charset="0"/>
              <a:buChar char="•"/>
            </a:pPr>
            <a:r>
              <a:rPr lang="en-US" sz="1600" b="1">
                <a:solidFill>
                  <a:schemeClr val="tx1"/>
                </a:solidFill>
              </a:rPr>
              <a:t>Sleep</a:t>
            </a:r>
            <a:r>
              <a:rPr lang="en-US" sz="1600">
                <a:solidFill>
                  <a:schemeClr val="tx1"/>
                </a:solidFill>
              </a:rPr>
              <a:t>: Control the frame rate to ensure smooth gameplay.</a:t>
            </a:r>
          </a:p>
          <a:p>
            <a:endParaRPr lang="en-IN" sz="1600"/>
          </a:p>
        </p:txBody>
      </p:sp>
    </p:spTree>
    <p:extLst>
      <p:ext uri="{BB962C8B-B14F-4D97-AF65-F5344CB8AC3E}">
        <p14:creationId xmlns:p14="http://schemas.microsoft.com/office/powerpoint/2010/main" val="134366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A9F9-4FF4-2040-5791-FA7EC615C2DA}"/>
              </a:ext>
            </a:extLst>
          </p:cNvPr>
          <p:cNvSpPr>
            <a:spLocks noGrp="1"/>
          </p:cNvSpPr>
          <p:nvPr>
            <p:ph type="title"/>
          </p:nvPr>
        </p:nvSpPr>
        <p:spPr/>
        <p:txBody>
          <a:bodyPr/>
          <a:lstStyle/>
          <a:p>
            <a:pPr algn="ctr"/>
            <a:r>
              <a:rPr lang="en-IN"/>
              <a:t>Setting Up the Environment</a:t>
            </a:r>
          </a:p>
        </p:txBody>
      </p:sp>
      <p:sp>
        <p:nvSpPr>
          <p:cNvPr id="3" name="Content Placeholder 2">
            <a:extLst>
              <a:ext uri="{FF2B5EF4-FFF2-40B4-BE49-F238E27FC236}">
                <a16:creationId xmlns:a16="http://schemas.microsoft.com/office/drawing/2014/main" id="{32F89C0A-2A8A-4181-16F7-4FEDDAE3551A}"/>
              </a:ext>
            </a:extLst>
          </p:cNvPr>
          <p:cNvSpPr>
            <a:spLocks noGrp="1"/>
          </p:cNvSpPr>
          <p:nvPr>
            <p:ph idx="1"/>
          </p:nvPr>
        </p:nvSpPr>
        <p:spPr/>
        <p:txBody>
          <a:bodyPr>
            <a:normAutofit lnSpcReduction="10000"/>
          </a:bodyPr>
          <a:lstStyle/>
          <a:p>
            <a:r>
              <a:rPr lang="en-US" sz="2400" b="1" i="1" u="sng"/>
              <a:t>Required Tools</a:t>
            </a:r>
          </a:p>
          <a:p>
            <a:pPr>
              <a:buFont typeface="+mj-lt"/>
              <a:buAutoNum type="arabicPeriod"/>
            </a:pPr>
            <a:r>
              <a:rPr lang="en-US" b="1"/>
              <a:t>Java Development Kit (JDK)</a:t>
            </a:r>
            <a:endParaRPr lang="en-US"/>
          </a:p>
          <a:p>
            <a:pPr marL="742950" lvl="1" indent="-285750">
              <a:buFont typeface="+mj-lt"/>
              <a:buAutoNum type="arabicPeriod"/>
            </a:pPr>
            <a:r>
              <a:rPr lang="en-US"/>
              <a:t>Essential for compiling and running Java applications.</a:t>
            </a:r>
          </a:p>
          <a:p>
            <a:pPr marL="742950" lvl="1" indent="-285750">
              <a:buFont typeface="+mj-lt"/>
              <a:buAutoNum type="arabicPeriod"/>
            </a:pPr>
            <a:r>
              <a:rPr lang="en-US"/>
              <a:t>Includes the Java Runtime Environment (JRE), Java compiler (</a:t>
            </a:r>
            <a:r>
              <a:rPr lang="en-US" err="1"/>
              <a:t>javac</a:t>
            </a:r>
            <a:r>
              <a:rPr lang="en-US"/>
              <a:t>), and other development tools.</a:t>
            </a:r>
          </a:p>
          <a:p>
            <a:pPr marL="742950" lvl="1" indent="-285750">
              <a:buFont typeface="+mj-lt"/>
              <a:buAutoNum type="arabicPeriod"/>
            </a:pPr>
            <a:r>
              <a:rPr lang="en-US"/>
              <a:t>Download from the </a:t>
            </a:r>
            <a:r>
              <a:rPr lang="en-US">
                <a:hlinkClick r:id="rId2"/>
              </a:rPr>
              <a:t>Oracle JDK website</a:t>
            </a:r>
            <a:r>
              <a:rPr lang="en-US"/>
              <a:t> or use an open-source alternative like OpenJDK.</a:t>
            </a:r>
          </a:p>
          <a:p>
            <a:pPr>
              <a:buFont typeface="+mj-lt"/>
              <a:buAutoNum type="arabicPeriod"/>
            </a:pPr>
            <a:r>
              <a:rPr lang="en-US" b="1"/>
              <a:t>Integrated Development Environment (IDE)</a:t>
            </a:r>
            <a:endParaRPr lang="en-US"/>
          </a:p>
          <a:p>
            <a:pPr marL="742950" lvl="1" indent="-285750">
              <a:buFont typeface="+mj-lt"/>
              <a:buAutoNum type="arabicPeriod"/>
            </a:pPr>
            <a:r>
              <a:rPr lang="en-US" b="1"/>
              <a:t>IntelliJ IDEA</a:t>
            </a:r>
            <a:r>
              <a:rPr lang="en-US"/>
              <a:t>: Popular for its powerful features and ease of use.</a:t>
            </a:r>
          </a:p>
          <a:p>
            <a:pPr marL="742950" lvl="1" indent="-285750">
              <a:buFont typeface="+mj-lt"/>
              <a:buAutoNum type="arabicPeriod"/>
            </a:pPr>
            <a:r>
              <a:rPr lang="en-US" b="1"/>
              <a:t>Eclipse</a:t>
            </a:r>
            <a:r>
              <a:rPr lang="en-US"/>
              <a:t>: Highly customizable with a large ecosystem of plugins.</a:t>
            </a:r>
          </a:p>
          <a:p>
            <a:pPr marL="742950" lvl="1" indent="-285750">
              <a:buFont typeface="+mj-lt"/>
              <a:buAutoNum type="arabicPeriod"/>
            </a:pPr>
            <a:r>
              <a:rPr lang="en-US" b="1"/>
              <a:t>NetBeans</a:t>
            </a:r>
            <a:r>
              <a:rPr lang="en-US"/>
              <a:t>: Integrated with many Java tools, ideal for Java development.</a:t>
            </a:r>
          </a:p>
          <a:p>
            <a:pPr marL="742950" lvl="1" indent="-285750">
              <a:buFont typeface="+mj-lt"/>
              <a:buAutoNum type="arabicPeriod"/>
            </a:pPr>
            <a:r>
              <a:rPr lang="en-US"/>
              <a:t>Choose an IDE that fits your preferences and workflow.</a:t>
            </a:r>
          </a:p>
          <a:p>
            <a:endParaRPr lang="en-IN"/>
          </a:p>
        </p:txBody>
      </p:sp>
    </p:spTree>
    <p:extLst>
      <p:ext uri="{BB962C8B-B14F-4D97-AF65-F5344CB8AC3E}">
        <p14:creationId xmlns:p14="http://schemas.microsoft.com/office/powerpoint/2010/main" val="164823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BB7A-4844-E730-DEB0-6DE5A8902FE8}"/>
              </a:ext>
            </a:extLst>
          </p:cNvPr>
          <p:cNvSpPr>
            <a:spLocks noGrp="1"/>
          </p:cNvSpPr>
          <p:nvPr>
            <p:ph type="title"/>
          </p:nvPr>
        </p:nvSpPr>
        <p:spPr>
          <a:xfrm>
            <a:off x="93306" y="223936"/>
            <a:ext cx="4460033" cy="1464906"/>
          </a:xfrm>
        </p:spPr>
        <p:txBody>
          <a:bodyPr/>
          <a:lstStyle/>
          <a:p>
            <a:r>
              <a:rPr lang="en-IN"/>
              <a:t>Creating the Game Window</a:t>
            </a:r>
          </a:p>
        </p:txBody>
      </p:sp>
      <p:pic>
        <p:nvPicPr>
          <p:cNvPr id="6" name="Content Placeholder 5">
            <a:extLst>
              <a:ext uri="{FF2B5EF4-FFF2-40B4-BE49-F238E27FC236}">
                <a16:creationId xmlns:a16="http://schemas.microsoft.com/office/drawing/2014/main" id="{BD8FBC32-81C6-D772-64F6-C2A6818DFBD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861249" y="1688842"/>
            <a:ext cx="7110088" cy="3396343"/>
          </a:xfrm>
        </p:spPr>
      </p:pic>
      <p:sp>
        <p:nvSpPr>
          <p:cNvPr id="8" name="Rectangle 2">
            <a:extLst>
              <a:ext uri="{FF2B5EF4-FFF2-40B4-BE49-F238E27FC236}">
                <a16:creationId xmlns:a16="http://schemas.microsoft.com/office/drawing/2014/main" id="{61F51FDD-444E-31F8-39CD-E6754E2D827E}"/>
              </a:ext>
            </a:extLst>
          </p:cNvPr>
          <p:cNvSpPr>
            <a:spLocks noGrp="1" noChangeArrowheads="1"/>
          </p:cNvSpPr>
          <p:nvPr>
            <p:ph type="body" sz="half" idx="2"/>
          </p:nvPr>
        </p:nvSpPr>
        <p:spPr bwMode="auto">
          <a:xfrm>
            <a:off x="220663" y="2615051"/>
            <a:ext cx="412740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sng" strike="noStrike" cap="none" normalizeH="0" baseline="0" err="1">
                <a:ln>
                  <a:noFill/>
                </a:ln>
                <a:solidFill>
                  <a:schemeClr val="bg1"/>
                </a:solidFill>
                <a:effectLst/>
              </a:rPr>
              <a:t>Jframe</a:t>
            </a:r>
            <a:r>
              <a:rPr kumimoji="0" lang="en-US" altLang="en-US" sz="2000" i="0" u="sng" strike="noStrike" cap="none" normalizeH="0" baseline="0">
                <a:ln>
                  <a:noFill/>
                </a:ln>
                <a:solidFill>
                  <a:schemeClr val="bg1"/>
                </a:solidFill>
                <a:effectLst/>
              </a:rPr>
              <a:t> Setup:</a:t>
            </a:r>
            <a:endParaRPr kumimoji="0" lang="en-US" altLang="en-US" sz="4400" i="0" u="sng" strike="noStrike" cap="none" normalizeH="0" baseline="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err="1">
                <a:ln>
                  <a:noFill/>
                </a:ln>
                <a:solidFill>
                  <a:schemeClr val="bg1"/>
                </a:solidFill>
                <a:effectLst/>
              </a:rPr>
              <a:t>setTitle</a:t>
            </a:r>
            <a:r>
              <a:rPr kumimoji="0" lang="en-US" altLang="en-US" sz="2000" b="0" i="0" u="none" strike="noStrike" cap="none" normalizeH="0" baseline="0">
                <a:ln>
                  <a:noFill/>
                </a:ln>
                <a:solidFill>
                  <a:schemeClr val="bg1"/>
                </a:solidFill>
                <a:effectLst/>
              </a:rPr>
              <a:t>("Brick Breaker")</a:t>
            </a:r>
            <a:r>
              <a:rPr kumimoji="0" lang="en-US" altLang="en-US" sz="1600" b="0" i="0" u="none" strike="noStrike" cap="none" normalizeH="0" baseline="0">
                <a:ln>
                  <a:noFill/>
                </a:ln>
                <a:solidFill>
                  <a:schemeClr val="bg1"/>
                </a:solidFill>
                <a:effectLst/>
              </a:rPr>
              <a:t>: Sets the window title.</a:t>
            </a:r>
            <a:endParaRPr kumimoji="0" lang="en-US" altLang="en-US" sz="4400" b="0" i="0" u="none" strike="noStrike" cap="none" normalizeH="0" baseline="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err="1">
                <a:ln>
                  <a:noFill/>
                </a:ln>
                <a:solidFill>
                  <a:schemeClr val="bg1"/>
                </a:solidFill>
                <a:effectLst/>
              </a:rPr>
              <a:t>setSize</a:t>
            </a:r>
            <a:r>
              <a:rPr kumimoji="0" lang="en-US" altLang="en-US" sz="2000" b="0" i="0" u="none" strike="noStrike" cap="none" normalizeH="0" baseline="0">
                <a:ln>
                  <a:noFill/>
                </a:ln>
                <a:solidFill>
                  <a:schemeClr val="bg1"/>
                </a:solidFill>
                <a:effectLst/>
              </a:rPr>
              <a:t>(800, 600)</a:t>
            </a:r>
            <a:r>
              <a:rPr kumimoji="0" lang="en-US" altLang="en-US" sz="1600" b="0" i="0" u="none" strike="noStrike" cap="none" normalizeH="0" baseline="0">
                <a:ln>
                  <a:noFill/>
                </a:ln>
                <a:solidFill>
                  <a:schemeClr val="bg1"/>
                </a:solidFill>
                <a:effectLst/>
              </a:rPr>
              <a:t>: Defines window dimensions.</a:t>
            </a:r>
            <a:endParaRPr kumimoji="0" lang="en-US" altLang="en-US" sz="4400" b="0" i="0" u="none" strike="noStrike" cap="none" normalizeH="0" baseline="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err="1">
                <a:ln>
                  <a:noFill/>
                </a:ln>
                <a:solidFill>
                  <a:schemeClr val="bg1"/>
                </a:solidFill>
                <a:effectLst/>
              </a:rPr>
              <a:t>setResizable</a:t>
            </a:r>
            <a:r>
              <a:rPr kumimoji="0" lang="en-US" altLang="en-US" sz="2000" b="0" i="0" u="none" strike="noStrike" cap="none" normalizeH="0" baseline="0">
                <a:ln>
                  <a:noFill/>
                </a:ln>
                <a:solidFill>
                  <a:schemeClr val="bg1"/>
                </a:solidFill>
                <a:effectLst/>
              </a:rPr>
              <a:t>(false)</a:t>
            </a:r>
            <a:r>
              <a:rPr kumimoji="0" lang="en-US" altLang="en-US" sz="1600" b="0" i="0" u="none" strike="noStrike" cap="none" normalizeH="0" baseline="0">
                <a:ln>
                  <a:noFill/>
                </a:ln>
                <a:solidFill>
                  <a:schemeClr val="bg1"/>
                </a:solidFill>
                <a:effectLst/>
              </a:rPr>
              <a:t>: Prevents window resizing.</a:t>
            </a:r>
            <a:endParaRPr kumimoji="0" lang="en-US" altLang="en-US" sz="4400" b="0" i="0" u="none" strike="noStrike" cap="none" normalizeH="0" baseline="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err="1">
                <a:ln>
                  <a:noFill/>
                </a:ln>
                <a:solidFill>
                  <a:schemeClr val="bg1"/>
                </a:solidFill>
                <a:effectLst/>
              </a:rPr>
              <a:t>setLocationRelativeTo</a:t>
            </a:r>
            <a:r>
              <a:rPr kumimoji="0" lang="en-US" altLang="en-US" sz="2000" b="0" i="0" u="none" strike="noStrike" cap="none" normalizeH="0" baseline="0">
                <a:ln>
                  <a:noFill/>
                </a:ln>
                <a:solidFill>
                  <a:schemeClr val="bg1"/>
                </a:solidFill>
                <a:effectLst/>
              </a:rPr>
              <a:t>(null)</a:t>
            </a:r>
            <a:r>
              <a:rPr kumimoji="0" lang="en-US" altLang="en-US" sz="1600" b="0" i="0" u="none" strike="noStrike" cap="none" normalizeH="0" baseline="0">
                <a:ln>
                  <a:noFill/>
                </a:ln>
                <a:solidFill>
                  <a:schemeClr val="bg1"/>
                </a:solidFill>
                <a:effectLst/>
              </a:rPr>
              <a:t>: Centers the window on the screen.</a:t>
            </a:r>
            <a:endParaRPr kumimoji="0" lang="en-US" altLang="en-US" sz="4400" b="0" i="0" u="none" strike="noStrike" cap="none" normalizeH="0" baseline="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a:ln>
                <a:noFill/>
              </a:ln>
              <a:solidFill>
                <a:schemeClr val="bg1"/>
              </a:solidFill>
              <a:effectLst/>
            </a:endParaRPr>
          </a:p>
        </p:txBody>
      </p:sp>
    </p:spTree>
    <p:extLst>
      <p:ext uri="{BB962C8B-B14F-4D97-AF65-F5344CB8AC3E}">
        <p14:creationId xmlns:p14="http://schemas.microsoft.com/office/powerpoint/2010/main" val="360043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862E-43E1-D026-E909-5C46BA142E61}"/>
              </a:ext>
            </a:extLst>
          </p:cNvPr>
          <p:cNvSpPr>
            <a:spLocks noGrp="1"/>
          </p:cNvSpPr>
          <p:nvPr>
            <p:ph type="title"/>
          </p:nvPr>
        </p:nvSpPr>
        <p:spPr>
          <a:xfrm>
            <a:off x="643466" y="786383"/>
            <a:ext cx="3517567" cy="1340997"/>
          </a:xfrm>
        </p:spPr>
        <p:txBody>
          <a:bodyPr/>
          <a:lstStyle/>
          <a:p>
            <a:r>
              <a:rPr lang="en-IN"/>
              <a:t>Implementing the Paddle</a:t>
            </a:r>
          </a:p>
        </p:txBody>
      </p:sp>
      <p:pic>
        <p:nvPicPr>
          <p:cNvPr id="6" name="Content Placeholder 5">
            <a:extLst>
              <a:ext uri="{FF2B5EF4-FFF2-40B4-BE49-F238E27FC236}">
                <a16:creationId xmlns:a16="http://schemas.microsoft.com/office/drawing/2014/main" id="{3970CAF8-27C1-ED71-0144-5A061FC40F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35892" y="1007918"/>
            <a:ext cx="6876661" cy="4779818"/>
          </a:xfrm>
        </p:spPr>
      </p:pic>
      <p:sp>
        <p:nvSpPr>
          <p:cNvPr id="4" name="Text Placeholder 3">
            <a:extLst>
              <a:ext uri="{FF2B5EF4-FFF2-40B4-BE49-F238E27FC236}">
                <a16:creationId xmlns:a16="http://schemas.microsoft.com/office/drawing/2014/main" id="{ACB90B6E-8E59-35C9-9390-CA57CDE3C3DE}"/>
              </a:ext>
            </a:extLst>
          </p:cNvPr>
          <p:cNvSpPr>
            <a:spLocks noGrp="1"/>
          </p:cNvSpPr>
          <p:nvPr>
            <p:ph type="body" sz="half" idx="2"/>
          </p:nvPr>
        </p:nvSpPr>
        <p:spPr>
          <a:xfrm>
            <a:off x="643465" y="2659224"/>
            <a:ext cx="3517567" cy="3448331"/>
          </a:xfrm>
        </p:spPr>
        <p:txBody>
          <a:bodyPr>
            <a:normAutofit fontScale="92500" lnSpcReduction="10000"/>
          </a:bodyPr>
          <a:lstStyle/>
          <a:p>
            <a:r>
              <a:rPr lang="en-US" u="sng"/>
              <a:t>Attributes:</a:t>
            </a:r>
          </a:p>
          <a:p>
            <a:r>
              <a:rPr lang="en-US"/>
              <a:t>x, y: Position of the paddle.</a:t>
            </a:r>
          </a:p>
          <a:p>
            <a:r>
              <a:rPr lang="en-US"/>
              <a:t>width, height: Dimensions of the paddle.</a:t>
            </a:r>
          </a:p>
          <a:p>
            <a:r>
              <a:rPr lang="en-US"/>
              <a:t>speed: Movement speed of the paddle</a:t>
            </a:r>
          </a:p>
          <a:p>
            <a:r>
              <a:rPr lang="en-US"/>
              <a:t>Movement Handling: You can add key listeners to move the paddle left or right when specific keys are pressed. </a:t>
            </a:r>
            <a:endParaRPr lang="en-IN"/>
          </a:p>
        </p:txBody>
      </p:sp>
    </p:spTree>
    <p:extLst>
      <p:ext uri="{BB962C8B-B14F-4D97-AF65-F5344CB8AC3E}">
        <p14:creationId xmlns:p14="http://schemas.microsoft.com/office/powerpoint/2010/main" val="199070046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4F4D41-822D-40F2-A7AC-E4E6CB36CA7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{7965F64A-04D8-4153-8B26-2FCE87752591}tf56160789_win32</Template>
  <TotalTime>0</TotalTime>
  <Words>976</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Franklin Gothic Book</vt:lpstr>
      <vt:lpstr>Google Sans</vt:lpstr>
      <vt:lpstr>Wingdings</vt:lpstr>
      <vt:lpstr>Custom</vt:lpstr>
      <vt:lpstr>Brick Breaker Game using AWT </vt:lpstr>
      <vt:lpstr>TEAM MEMBERS</vt:lpstr>
      <vt:lpstr>Brick Breaker Game in AWT Java</vt:lpstr>
      <vt:lpstr>Introduction to AWT</vt:lpstr>
      <vt:lpstr>Differences between AWT and other GUI frameworks like Swing</vt:lpstr>
      <vt:lpstr>Game Design and Architecture</vt:lpstr>
      <vt:lpstr>Setting Up the Environment</vt:lpstr>
      <vt:lpstr>Creating the Game Window</vt:lpstr>
      <vt:lpstr>Implementing the Paddle</vt:lpstr>
      <vt:lpstr>Implementing the Bricks</vt:lpstr>
      <vt:lpstr>Collision Detection</vt:lpstr>
      <vt:lpstr>Adding Game Over and Victory Conditions</vt:lpstr>
      <vt:lpstr>Output Of the program</vt:lpstr>
      <vt:lpstr>Conclusion</vt:lpstr>
      <vt:lpstr>Game Demo</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shrishtisonkar195@outlook.com</dc:creator>
  <cp:lastModifiedBy>Shrishti Sonkar</cp:lastModifiedBy>
  <cp:revision>3</cp:revision>
  <dcterms:created xsi:type="dcterms:W3CDTF">2024-09-18T14:55:55Z</dcterms:created>
  <dcterms:modified xsi:type="dcterms:W3CDTF">2024-09-21T03:44:22Z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