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461D-F4CC-4E2B-AD86-C76D59D7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C8842-47A8-49D6-AFEA-CC98A41C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2DD-D846-43A3-A2E6-415C5845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7855-23F3-4A03-8AB0-B895AF6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1C10-37B6-405D-ABE3-55DB6A7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8742-2F6E-413F-97B6-4FC50BFC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CF9-BD6B-4394-9A15-B4550403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5932-3B7B-4549-88F7-5CC3188D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9B46-5DBC-4117-AB4B-C9E265F3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D3AD-33CF-4114-B177-64F0B881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6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ADB1A-893B-4A41-A1B3-64FDC6CF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4F42-7563-4D5C-9EC7-B96F18CE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BC40-87D8-48C1-9D72-A40EEC1A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4AD7-A265-4C56-A49E-D31B5E56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BF2A-E81D-4947-80A8-21495A3F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AE92-6CB4-4FB7-84BD-ACA60F11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1B0B-93B8-48AF-8D44-760AEF28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1C5B-D928-426E-9C64-D1B8D808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1192-DBC2-4BC2-930B-BF99C40B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D3BA-28F3-4869-AE1E-B41D6561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0AD8-FA86-4042-A47B-22CE136A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2B54-877E-4840-BD3A-70FFB304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520B-A44F-4CD5-B540-E1F8CDBD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C9C0-5631-47CC-BA9F-6A2E36B3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7978-BDA1-4E03-9DC2-972FCB0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7B91-A674-4045-B6A3-A323C1AB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7B23-8ED7-4514-BA07-BF0E9E38E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9AC39-095A-430E-A28D-4E5E2AB5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196B-2737-42BB-BE65-C3F3BC10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654D-4B97-46A9-9124-3759F038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4D770-093C-4FE3-B393-553DD764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552B-F837-4AEB-AC86-7C29F61B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D000-B845-48DE-B7B1-42619AF2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D372A-9543-44CC-B26A-A200DF5E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AAF51-AB4D-4E4B-8672-151EE3980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46416-0C5D-4316-B345-E1FF692F5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4340-FDAA-4A4B-B256-CC503BEF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66F28-0056-4C29-8109-DDE928F3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5C4F3-54A1-4864-967E-542470A3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6A1E-0275-49EC-98C5-11C88AD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D1C0F-D081-4A84-A6E4-73C1FD42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7CF6B-5ED2-4E86-92D7-D75944D9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E1860-3A97-485C-B449-CD573C17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2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04FD0-37EC-4107-97FF-5975A2A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CCDE-7C20-4AF2-9EAF-063ECEE8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C165-0E41-4AA9-85F9-DBA4CDA9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722F-BFA4-41DE-834D-05BA2BC9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5775-4754-4A42-B9D6-2AD4BDE6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1868B-6B7D-4A41-82AC-60EACD75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678C-FB39-402D-B1D9-86A9219F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F925-5BF6-4888-9CCD-7426423D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1818-D288-4F33-8FDD-CEF3DED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6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C5E-7401-49A8-A7C2-402346B3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6866E-2434-4E0B-A587-89B597F4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80687-3E28-46BC-A153-B217895D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AF59-A241-41B7-BB9D-9874D387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90B1-CA72-4D49-9687-A9544978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86C3-C403-46FD-9593-DB78C42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1C59B-EE51-4355-896E-31F138B9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26E1-9F76-4BAA-84AF-F2D62E3C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5A01-F687-4958-BE46-758AD689B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89B2-554A-4B49-BDF2-518A2931F86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0E70-389F-458D-B813-1ECF4284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B773-5851-4D2E-A27F-116FF7B6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F116-0D17-46F6-8391-CB2F804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4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A21MSCST11009@IITH.AC.IN" TargetMode="External"/><Relationship Id="rId3" Type="http://schemas.openxmlformats.org/officeDocument/2006/relationships/hyperlink" Target="mailto:MA21MSCST11015@IITH.AC.IN" TargetMode="External"/><Relationship Id="rId7" Type="http://schemas.openxmlformats.org/officeDocument/2006/relationships/hyperlink" Target="mailto:Rawat-MA21MSCST11004@IITH.AC.IN" TargetMode="External"/><Relationship Id="rId2" Type="http://schemas.openxmlformats.org/officeDocument/2006/relationships/hyperlink" Target="mailto:MA21MSCST11007@IITH.AC.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21MSCST11006@IITH.AC.IN" TargetMode="External"/><Relationship Id="rId5" Type="http://schemas.openxmlformats.org/officeDocument/2006/relationships/hyperlink" Target="mailto:MA21MSCST11014@IITH.AC.IN" TargetMode="External"/><Relationship Id="rId10" Type="http://schemas.openxmlformats.org/officeDocument/2006/relationships/image" Target="../media/image2.jpeg"/><Relationship Id="rId4" Type="http://schemas.openxmlformats.org/officeDocument/2006/relationships/hyperlink" Target="mailto:MA21MSCST11003@IITH.AC.IN" TargetMode="External"/><Relationship Id="rId9" Type="http://schemas.openxmlformats.org/officeDocument/2006/relationships/hyperlink" Target="mailto:MA21MSCST11011@IITH.AC.I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heglobalstatistics.com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C97D-24DC-4429-8A86-69693E7149B9}"/>
              </a:ext>
            </a:extLst>
          </p:cNvPr>
          <p:cNvSpPr txBox="1"/>
          <p:nvPr/>
        </p:nvSpPr>
        <p:spPr>
          <a:xfrm>
            <a:off x="417444" y="329745"/>
            <a:ext cx="11194773" cy="196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457200"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MA4240 - Applied Statistics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u="sng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AVERAGE AMOUNT OF TIME SPENT USING SOCIAL MEDIA PER DAY                        </a:t>
            </a:r>
            <a:endParaRPr lang="en-IN" sz="36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AB641-768F-40E3-BB44-38440961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30" y="2695990"/>
            <a:ext cx="7891670" cy="4104860"/>
          </a:xfrm>
          <a:prstGeom prst="rect">
            <a:avLst/>
          </a:prstGeom>
        </p:spPr>
      </p:pic>
      <p:pic>
        <p:nvPicPr>
          <p:cNvPr id="7" name="Picture 6" descr="IITH Logo Design">
            <a:extLst>
              <a:ext uri="{FF2B5EF4-FFF2-40B4-BE49-F238E27FC236}">
                <a16:creationId xmlns:a16="http://schemas.microsoft.com/office/drawing/2014/main" id="{47315FF4-13EA-4569-8D4E-AF1D05F35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3104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21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49215-1D12-431A-AEE7-7A228A56E797}"/>
              </a:ext>
            </a:extLst>
          </p:cNvPr>
          <p:cNvSpPr txBox="1"/>
          <p:nvPr/>
        </p:nvSpPr>
        <p:spPr>
          <a:xfrm>
            <a:off x="1581150" y="4857750"/>
            <a:ext cx="9544050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Chatting (staying connected) is the primary reason of students using social media.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Watching videos is the 2nd most popular reason of using social media among students.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Earning isn’t a primary reason of using social media among students!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97842-F33B-4FFF-8078-F09E4EF87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333258"/>
            <a:ext cx="7229475" cy="4191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09E4642D-8944-4F46-BFBB-D6620C640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78667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96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9CA96-9D8F-4C3C-8046-B6D017980DB0}"/>
              </a:ext>
            </a:extLst>
          </p:cNvPr>
          <p:cNvSpPr txBox="1"/>
          <p:nvPr/>
        </p:nvSpPr>
        <p:spPr>
          <a:xfrm>
            <a:off x="2457449" y="5401985"/>
            <a:ext cx="77343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Checking social media every hour or two hours is common among half of the population!!.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A733A-DFF2-47AE-BEB2-F7F4135DA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809625"/>
            <a:ext cx="9744076" cy="432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3B86F028-50C3-4C4A-9D7A-0FCAADD1A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0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07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2A2FC-19C6-40D5-9825-4C0C88C1AC81}"/>
              </a:ext>
            </a:extLst>
          </p:cNvPr>
          <p:cNvSpPr txBox="1"/>
          <p:nvPr/>
        </p:nvSpPr>
        <p:spPr>
          <a:xfrm>
            <a:off x="1618725" y="4905375"/>
            <a:ext cx="8954550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Clicking photos just for uploading on social media is </a:t>
            </a: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very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common among both males and females!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ery few students click photos to just upload on social media.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Almost half of the students sometimes click photos just to upload on social media!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1B304-7D82-4337-83FF-7EEFEBB25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4" y="485775"/>
            <a:ext cx="8648701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6CCBF8FE-FF95-482A-9D60-23321729A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19050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05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5C750-94CE-4800-AA75-BC9AC97C7247}"/>
              </a:ext>
            </a:extLst>
          </p:cNvPr>
          <p:cNvSpPr txBox="1"/>
          <p:nvPr/>
        </p:nvSpPr>
        <p:spPr>
          <a:xfrm>
            <a:off x="1619250" y="4871382"/>
            <a:ext cx="929640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Half of the students check their social media </a:t>
            </a: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before sleeping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Checking social media after waking up is more common among males!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Checking social media before sleeping is more common among females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72574-C4E9-4681-B6DC-C1E0A166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49" y="333375"/>
            <a:ext cx="9222301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85F7DDF1-6529-4E32-99E5-A809E78BAB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14534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64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DEDA0-3332-4A75-9DFC-DDAB56DC548B}"/>
              </a:ext>
            </a:extLst>
          </p:cNvPr>
          <p:cNvSpPr txBox="1"/>
          <p:nvPr/>
        </p:nvSpPr>
        <p:spPr>
          <a:xfrm>
            <a:off x="1638300" y="4914900"/>
            <a:ext cx="9077325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students think that their professional life is 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ﬀ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ected by social media!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proportion of females who thinks that social media 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ﬀ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ects their professional life is higher than that of males!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30EFE-69B8-4805-873B-7F9294540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457084"/>
            <a:ext cx="8591550" cy="427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5A106028-2A73-450D-924C-F2189E5E1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10724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38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29221-CDD7-4309-B224-A0FF4ED4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675594"/>
            <a:ext cx="10153651" cy="4363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43F6A-EC1E-494F-A5F4-31C20A7728C6}"/>
              </a:ext>
            </a:extLst>
          </p:cNvPr>
          <p:cNvSpPr txBox="1"/>
          <p:nvPr/>
        </p:nvSpPr>
        <p:spPr>
          <a:xfrm>
            <a:off x="1676400" y="5229225"/>
            <a:ext cx="8134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Majority of students don’t earn using social-media, some do earn and also seek full-time role.</a:t>
            </a:r>
            <a:endParaRPr lang="en-IN" sz="2200" dirty="0"/>
          </a:p>
        </p:txBody>
      </p: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5CC66D09-3406-4BCF-BBC1-97D0DC186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0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53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403-9448-4130-B239-D15F1EED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Analysis of average amount of time spent using social media</a:t>
            </a:r>
            <a:endParaRPr lang="en-IN" sz="40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A1448-0EBD-4F4B-9ACA-DC44CBD3D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38375"/>
            <a:ext cx="4772026" cy="402907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D183E43-5C0B-4854-9FE8-136F8B1E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783" y="28739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F5E2A2-D253-44E8-B57E-FD672FA9B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30094"/>
              </p:ext>
            </p:extLst>
          </p:nvPr>
        </p:nvGraphicFramePr>
        <p:xfrm>
          <a:off x="7082606" y="2577587"/>
          <a:ext cx="3446699" cy="3350649"/>
        </p:xfrm>
        <a:graphic>
          <a:graphicData uri="http://schemas.openxmlformats.org/drawingml/2006/table">
            <a:tbl>
              <a:tblPr firstRow="1" firstCol="1" bandRow="1"/>
              <a:tblGrid>
                <a:gridCol w="1950575">
                  <a:extLst>
                    <a:ext uri="{9D8B030D-6E8A-4147-A177-3AD203B41FA5}">
                      <a16:colId xmlns:a16="http://schemas.microsoft.com/office/drawing/2014/main" val="1898129559"/>
                    </a:ext>
                  </a:extLst>
                </a:gridCol>
                <a:gridCol w="1496124">
                  <a:extLst>
                    <a:ext uri="{9D8B030D-6E8A-4147-A177-3AD203B41FA5}">
                      <a16:colId xmlns:a16="http://schemas.microsoft.com/office/drawing/2014/main" val="2756737143"/>
                    </a:ext>
                  </a:extLst>
                </a:gridCol>
              </a:tblGrid>
              <a:tr h="38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43578"/>
                  </a:ext>
                </a:extLst>
              </a:tr>
              <a:tr h="382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191.00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7503"/>
                  </a:ext>
                </a:extLst>
              </a:tr>
              <a:tr h="329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3.38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172032"/>
                  </a:ext>
                </a:extLst>
              </a:tr>
              <a:tr h="382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2.46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153800"/>
                  </a:ext>
                </a:extLst>
              </a:tr>
              <a:tr h="382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53238"/>
                  </a:ext>
                </a:extLst>
              </a:tr>
              <a:tr h="3413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036467"/>
                  </a:ext>
                </a:extLst>
              </a:tr>
              <a:tr h="382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61099"/>
                  </a:ext>
                </a:extLst>
              </a:tr>
              <a:tr h="382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095885"/>
                  </a:ext>
                </a:extLst>
              </a:tr>
              <a:tr h="382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r>
                        <a:rPr lang="en-US" sz="14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474363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62506ED6-E668-414B-AE8B-CA68A3735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376" y="3212209"/>
            <a:ext cx="17020736" cy="88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 descr="IITH Logo Design">
            <a:extLst>
              <a:ext uri="{FF2B5EF4-FFF2-40B4-BE49-F238E27FC236}">
                <a16:creationId xmlns:a16="http://schemas.microsoft.com/office/drawing/2014/main" id="{F02337B5-5D24-46AD-889B-15572AA9ED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0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7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26E3-09E3-4674-9302-9B7ACB89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"/>
            <a:ext cx="10534650" cy="132397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PLOT FOR AVERAGE TIME SPEND USING SOCIAL MEDIA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B80C0-5BDB-4856-9ABF-D3380C87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761999"/>
            <a:ext cx="8220075" cy="4741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E6546-DEA6-4586-94FD-568E9EB609F3}"/>
              </a:ext>
            </a:extLst>
          </p:cNvPr>
          <p:cNvSpPr txBox="1"/>
          <p:nvPr/>
        </p:nvSpPr>
        <p:spPr>
          <a:xfrm>
            <a:off x="8010525" y="1545665"/>
            <a:ext cx="3048000" cy="317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the attributes shown in box-plot: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upper-whisker = 10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lower-whisker = 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Q1 = 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Q3 = 7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median = 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IITH Logo Design">
            <a:extLst>
              <a:ext uri="{FF2B5EF4-FFF2-40B4-BE49-F238E27FC236}">
                <a16:creationId xmlns:a16="http://schemas.microsoft.com/office/drawing/2014/main" id="{CB6A90ED-CEA0-4564-854B-D20176CAB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525" y="120516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76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ECA39-D2B2-4D5E-AB78-E97B799E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0620"/>
            <a:ext cx="6129366" cy="5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7379A-7CC6-4D93-B5BF-B46657F6A297}"/>
              </a:ext>
            </a:extLst>
          </p:cNvPr>
          <p:cNvSpPr txBox="1"/>
          <p:nvPr/>
        </p:nvSpPr>
        <p:spPr>
          <a:xfrm>
            <a:off x="7810500" y="466011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Males</a:t>
            </a:r>
            <a:r>
              <a:rPr lang="en-US" dirty="0"/>
              <a:t>								</a:t>
            </a:r>
          </a:p>
          <a:p>
            <a:r>
              <a:rPr lang="en-US" dirty="0"/>
              <a:t>Attributes	Value</a:t>
            </a:r>
          </a:p>
          <a:p>
            <a:r>
              <a:rPr lang="en-US" dirty="0"/>
              <a:t>Upper-Whiskers	10</a:t>
            </a:r>
          </a:p>
          <a:p>
            <a:r>
              <a:rPr lang="en-US" dirty="0"/>
              <a:t>Lower-Whiskers	0</a:t>
            </a:r>
          </a:p>
          <a:p>
            <a:r>
              <a:rPr lang="en-US" dirty="0"/>
              <a:t>Q1	                 2</a:t>
            </a:r>
          </a:p>
          <a:p>
            <a:r>
              <a:rPr lang="en-US" dirty="0"/>
              <a:t>Median           	4</a:t>
            </a:r>
          </a:p>
          <a:p>
            <a:r>
              <a:rPr lang="en-US" dirty="0"/>
              <a:t>Q3	               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8D612-AD4B-42FC-BD65-54DB9D88245F}"/>
              </a:ext>
            </a:extLst>
          </p:cNvPr>
          <p:cNvSpPr txBox="1"/>
          <p:nvPr/>
        </p:nvSpPr>
        <p:spPr>
          <a:xfrm>
            <a:off x="7810500" y="3148011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Females</a:t>
            </a:r>
          </a:p>
          <a:p>
            <a:endParaRPr lang="en-US" dirty="0"/>
          </a:p>
          <a:p>
            <a:r>
              <a:rPr lang="en-US" dirty="0"/>
              <a:t>Attributes	Value</a:t>
            </a:r>
          </a:p>
          <a:p>
            <a:r>
              <a:rPr lang="en-US" dirty="0"/>
              <a:t>Upper-Whiskers	10</a:t>
            </a:r>
          </a:p>
          <a:p>
            <a:r>
              <a:rPr lang="en-US" dirty="0"/>
              <a:t>Lower-Whiskers	0</a:t>
            </a:r>
          </a:p>
          <a:p>
            <a:r>
              <a:rPr lang="en-US" dirty="0"/>
              <a:t>Q1	                 3</a:t>
            </a:r>
          </a:p>
          <a:p>
            <a:r>
              <a:rPr lang="en-US" dirty="0"/>
              <a:t>Median	                 4</a:t>
            </a:r>
          </a:p>
          <a:p>
            <a:r>
              <a:rPr lang="en-US" dirty="0"/>
              <a:t>Q3	                 6</a:t>
            </a:r>
          </a:p>
        </p:txBody>
      </p:sp>
      <p:pic>
        <p:nvPicPr>
          <p:cNvPr id="9" name="Picture 8" descr="IITH Logo Design">
            <a:extLst>
              <a:ext uri="{FF2B5EF4-FFF2-40B4-BE49-F238E27FC236}">
                <a16:creationId xmlns:a16="http://schemas.microsoft.com/office/drawing/2014/main" id="{63437176-1037-47CC-A7A6-E5776138EC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97717"/>
            <a:ext cx="1067684" cy="1082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EFBBA-8BDA-49BE-A3BE-30E5B0CE2578}"/>
              </a:ext>
            </a:extLst>
          </p:cNvPr>
          <p:cNvSpPr txBox="1"/>
          <p:nvPr/>
        </p:nvSpPr>
        <p:spPr>
          <a:xfrm>
            <a:off x="809625" y="574565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IQR Of male(5) is greater than of female(3)</a:t>
            </a:r>
          </a:p>
          <a:p>
            <a:r>
              <a:rPr lang="en-US" dirty="0"/>
              <a:t>which means there is more variability in time spent by male than in female.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38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9497-4C71-4756-838D-82C79B7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CONFIDENCE INTERVAL ESTIMATION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E9FA9-EBDA-4D20-B0EF-1B704F346CB7}"/>
              </a:ext>
            </a:extLst>
          </p:cNvPr>
          <p:cNvSpPr txBox="1"/>
          <p:nvPr/>
        </p:nvSpPr>
        <p:spPr>
          <a:xfrm>
            <a:off x="495299" y="1325563"/>
            <a:ext cx="1002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assume that the population is normal and the population variance is unknown. Now we wish to ﬁnd a conﬁdence interval for the population mean (the average amount of time spent by the population using social media). The conﬁdence interval can be given as: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1062F-D6FD-4C0D-9C49-6753D6496BFF}"/>
                  </a:ext>
                </a:extLst>
              </p:cNvPr>
              <p:cNvSpPr txBox="1"/>
              <p:nvPr/>
            </p:nvSpPr>
            <p:spPr>
              <a:xfrm>
                <a:off x="3476630" y="2624953"/>
                <a:ext cx="2790825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1062F-D6FD-4C0D-9C49-6753D6496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30" y="2624953"/>
                <a:ext cx="2790825" cy="991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193C1-7760-4A96-BD84-DA6C9F3F3F44}"/>
                  </a:ext>
                </a:extLst>
              </p:cNvPr>
              <p:cNvSpPr txBox="1"/>
              <p:nvPr/>
            </p:nvSpPr>
            <p:spPr>
              <a:xfrm>
                <a:off x="6443667" y="2374127"/>
                <a:ext cx="53054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the sample mean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 is the sample standard deviation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is the sample size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α is the conﬁdence level in 100(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% conﬁdence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193C1-7760-4A96-BD84-DA6C9F3F3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67" y="2374127"/>
                <a:ext cx="5305425" cy="1477328"/>
              </a:xfrm>
              <a:prstGeom prst="rect">
                <a:avLst/>
              </a:prstGeom>
              <a:blipFill>
                <a:blip r:embed="rId3"/>
                <a:stretch>
                  <a:fillRect l="-920" t="-2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1A15C-6C58-4260-8ED7-6DDC5A1B9A56}"/>
                  </a:ext>
                </a:extLst>
              </p:cNvPr>
              <p:cNvSpPr txBox="1"/>
              <p:nvPr/>
            </p:nvSpPr>
            <p:spPr>
              <a:xfrm>
                <a:off x="1404942" y="5206696"/>
                <a:ext cx="6934200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=3.24</m:t>
                        </m:r>
                      </m:e>
                    </m:nary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=2.46  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=192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11A15C-6C58-4260-8ED7-6DDC5A1B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942" y="5206696"/>
                <a:ext cx="6934200" cy="760465"/>
              </a:xfrm>
              <a:prstGeom prst="rect">
                <a:avLst/>
              </a:prstGeom>
              <a:blipFill>
                <a:blip r:embed="rId4"/>
                <a:stretch>
                  <a:fillRect t="-50400" b="-46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E17CF7-DDA6-4A94-8BB2-F99703487FF3}"/>
              </a:ext>
            </a:extLst>
          </p:cNvPr>
          <p:cNvSpPr txBox="1"/>
          <p:nvPr/>
        </p:nvSpPr>
        <p:spPr>
          <a:xfrm>
            <a:off x="952499" y="4261366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Calculations:-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12" name="Picture 11" descr="IITH Logo Design">
            <a:extLst>
              <a:ext uri="{FF2B5EF4-FFF2-40B4-BE49-F238E27FC236}">
                <a16:creationId xmlns:a16="http://schemas.microsoft.com/office/drawing/2014/main" id="{7A1455A2-2284-4207-8C7C-CD66229229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441" y="121309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0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10D2D-3028-49C0-9AE6-AC10D7A43EE4}"/>
              </a:ext>
            </a:extLst>
          </p:cNvPr>
          <p:cNvSpPr txBox="1"/>
          <p:nvPr/>
        </p:nvSpPr>
        <p:spPr>
          <a:xfrm>
            <a:off x="663436" y="2555217"/>
            <a:ext cx="7476711" cy="349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Ayush Agarwal -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MA21MSCST11007@IITH.AC.IN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Santosh Kumar -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MA21MSCST11015@IITH.AC.IN</a:t>
            </a:r>
            <a:endParaRPr lang="en-IN" sz="1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Madhav Yadav-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MA21MSCST11003@IITH.AC.IN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Tushar Kumar Biswas-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MA21MSCST11014@IITH.AC.IN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Shrishti Agarwal-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MA21MSCST11006@IITH.AC.IN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Supriya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Rawat-</a:t>
            </a:r>
            <a:r>
              <a:rPr lang="en-US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MA21MSCST11004@IITH.AC.IN</a:t>
            </a:r>
            <a:endParaRPr lang="en-IN" sz="1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Divyanshi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MA21MSCST11009@IITH.AC.IN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Archana Kumari-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MA21MSCST11011@IITH.AC.IN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B07C-4157-42F0-BEB6-C3387277FC94}"/>
              </a:ext>
            </a:extLst>
          </p:cNvPr>
          <p:cNvSpPr txBox="1"/>
          <p:nvPr/>
        </p:nvSpPr>
        <p:spPr>
          <a:xfrm>
            <a:off x="663436" y="593864"/>
            <a:ext cx="566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GROUP</a:t>
            </a:r>
            <a:r>
              <a:rPr lang="en-US" sz="5400" u="sng" dirty="0">
                <a:latin typeface="Algerian" panose="04020705040A02060702" pitchFamily="82" charset="0"/>
              </a:rPr>
              <a:t> </a:t>
            </a:r>
            <a:r>
              <a:rPr lang="en-US" sz="54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MEMBERS</a:t>
            </a:r>
            <a:endParaRPr lang="en-IN" sz="54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IITH Logo Design">
            <a:extLst>
              <a:ext uri="{FF2B5EF4-FFF2-40B4-BE49-F238E27FC236}">
                <a16:creationId xmlns:a16="http://schemas.microsoft.com/office/drawing/2014/main" id="{2B26A81C-A9AF-49A6-A538-4447357386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5009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27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C64DF-9894-4D28-BB28-65B511D2176C}"/>
              </a:ext>
            </a:extLst>
          </p:cNvPr>
          <p:cNvSpPr txBox="1"/>
          <p:nvPr/>
        </p:nvSpPr>
        <p:spPr>
          <a:xfrm>
            <a:off x="523875" y="304800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90% conﬁdence interval</a:t>
            </a:r>
            <a:endParaRPr lang="en-IN" sz="2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C4C3EC-E4A2-4283-9C18-6A13A342565C}"/>
                  </a:ext>
                </a:extLst>
              </p:cNvPr>
              <p:cNvSpPr txBox="1"/>
              <p:nvPr/>
            </p:nvSpPr>
            <p:spPr>
              <a:xfrm>
                <a:off x="457200" y="885825"/>
                <a:ext cx="8629650" cy="147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1-α=0.90, so α=0.10 and α/2=0.05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N-1=191.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±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3.24±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0.05,191</m:t>
                        </m:r>
                      </m:sub>
                    </m:sSub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2.46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191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=3.24±1.64∗0.18=3.24±0.2928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C4C3EC-E4A2-4283-9C18-6A13A3425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85825"/>
                <a:ext cx="8629650" cy="1471685"/>
              </a:xfrm>
              <a:prstGeom prst="rect">
                <a:avLst/>
              </a:prstGeom>
              <a:blipFill>
                <a:blip r:embed="rId2"/>
                <a:stretch>
                  <a:fillRect t="-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AD7278-F1AF-49F5-8EF9-936B7C09EA0D}"/>
              </a:ext>
            </a:extLst>
          </p:cNvPr>
          <p:cNvSpPr txBox="1"/>
          <p:nvPr/>
        </p:nvSpPr>
        <p:spPr>
          <a:xfrm>
            <a:off x="523875" y="2252735"/>
            <a:ext cx="4295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For 95% conﬁdence interval</a:t>
            </a:r>
            <a:endParaRPr lang="en-IN" sz="2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8626A-954D-4C32-BF23-E28F11200560}"/>
              </a:ext>
            </a:extLst>
          </p:cNvPr>
          <p:cNvSpPr txBox="1"/>
          <p:nvPr/>
        </p:nvSpPr>
        <p:spPr>
          <a:xfrm>
            <a:off x="523875" y="2840421"/>
            <a:ext cx="9763125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1-α=0.95, so α=0.05 and α/2=0.025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N-1=191.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E364AD-20CD-443F-9C08-3660B05E1DDA}"/>
                  </a:ext>
                </a:extLst>
              </p:cNvPr>
              <p:cNvSpPr txBox="1"/>
              <p:nvPr/>
            </p:nvSpPr>
            <p:spPr>
              <a:xfrm>
                <a:off x="-123825" y="3287210"/>
                <a:ext cx="9420225" cy="1213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3.24±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0.025,191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2.46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191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=3.24±1.96∗0.18=3.24±0.3489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E364AD-20CD-443F-9C08-3660B05E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825" y="3287210"/>
                <a:ext cx="9420225" cy="1213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85BA75-F6FE-450D-B643-4DED69E3CDE0}"/>
              </a:ext>
            </a:extLst>
          </p:cNvPr>
          <p:cNvSpPr txBox="1"/>
          <p:nvPr/>
        </p:nvSpPr>
        <p:spPr>
          <a:xfrm>
            <a:off x="523875" y="4465416"/>
            <a:ext cx="666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99% confidence interval</a:t>
            </a:r>
            <a:endParaRPr lang="en-IN" sz="2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7C03D-0F0B-48BE-A96E-DF2AFC71C10A}"/>
              </a:ext>
            </a:extLst>
          </p:cNvPr>
          <p:cNvSpPr txBox="1"/>
          <p:nvPr/>
        </p:nvSpPr>
        <p:spPr>
          <a:xfrm>
            <a:off x="457200" y="5107025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1-α=0.99, so α=0.01 and α/2=0.005, N-1=191.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A9224-19AA-42FA-AC9D-10B2C902869B}"/>
                  </a:ext>
                </a:extLst>
              </p:cNvPr>
              <p:cNvSpPr txBox="1"/>
              <p:nvPr/>
            </p:nvSpPr>
            <p:spPr>
              <a:xfrm>
                <a:off x="180975" y="5510167"/>
                <a:ext cx="8820150" cy="936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3.24±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0.005,191</m:t>
                          </m:r>
                        </m:sub>
                      </m:sSub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2.46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191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=3.24±2.58∗0.18=3.24±0.4585</m:t>
                      </m:r>
                    </m:oMath>
                  </m:oMathPara>
                </a14:m>
                <a:endParaRPr lang="en-IN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A9224-19AA-42FA-AC9D-10B2C902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5510167"/>
                <a:ext cx="8820150" cy="936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ITH Logo Design">
            <a:extLst>
              <a:ext uri="{FF2B5EF4-FFF2-40B4-BE49-F238E27FC236}">
                <a16:creationId xmlns:a16="http://schemas.microsoft.com/office/drawing/2014/main" id="{4D0097C0-F8F9-404B-B751-117DF1F19E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676" y="148048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34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A7F3-D2D9-4EE6-8C76-D3759C8E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0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HYPOTHESIS TESTING</a:t>
            </a:r>
            <a:endParaRPr lang="en-IN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EAD898-7B6A-4CB5-A014-361FA6064179}"/>
                  </a:ext>
                </a:extLst>
              </p:cNvPr>
              <p:cNvSpPr txBox="1"/>
              <p:nvPr/>
            </p:nvSpPr>
            <p:spPr>
              <a:xfrm>
                <a:off x="228600" y="1066800"/>
                <a:ext cx="10144125" cy="1262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following are the hypothesis that we have constructed: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≤2.4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&gt;2.4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(right tailed test) with support of the following Google results: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EAD898-7B6A-4CB5-A014-361FA606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10144125" cy="1262910"/>
              </a:xfrm>
              <a:prstGeom prst="rect">
                <a:avLst/>
              </a:prstGeom>
              <a:blipFill>
                <a:blip r:embed="rId2"/>
                <a:stretch>
                  <a:fillRect l="-541" t="-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ADC3AF9-0620-4D61-BF39-69E8E2A7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" y="2228849"/>
            <a:ext cx="8798274" cy="4391025"/>
          </a:xfrm>
          <a:prstGeom prst="rect">
            <a:avLst/>
          </a:prstGeom>
        </p:spPr>
      </p:pic>
      <p:pic>
        <p:nvPicPr>
          <p:cNvPr id="7" name="Picture 6" descr="IITH Logo Design">
            <a:extLst>
              <a:ext uri="{FF2B5EF4-FFF2-40B4-BE49-F238E27FC236}">
                <a16:creationId xmlns:a16="http://schemas.microsoft.com/office/drawing/2014/main" id="{899D4D8C-9036-41ED-BA81-A53457CE5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716" y="121309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93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7B3B-FA26-4539-B368-4F4D3DC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-730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REJECTION REGION APPROACH</a:t>
            </a:r>
            <a:endParaRPr lang="en-IN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C721C-892E-404B-B4CC-457301545F3A}"/>
                  </a:ext>
                </a:extLst>
              </p:cNvPr>
              <p:cNvSpPr txBox="1"/>
              <p:nvPr/>
            </p:nvSpPr>
            <p:spPr>
              <a:xfrm>
                <a:off x="857450" y="1559092"/>
                <a:ext cx="8543925" cy="356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test statistic is deﬁned as:</a:t>
                </a:r>
                <a:b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already computed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=3.24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S=2.46, N=192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Also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therefore we compute the test statistic as follows:</a:t>
                </a:r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3.24−2.4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2.46/</m:t>
                        </m:r>
                        <m:rad>
                          <m:radPr>
                            <m:deg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191</m:t>
                            </m:r>
                          </m:e>
                        </m:rad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=4.66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will reject Ho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level of significance.</a:t>
                </a:r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C721C-892E-404B-B4CC-45730154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0" y="1559092"/>
                <a:ext cx="8543925" cy="3563348"/>
              </a:xfrm>
              <a:prstGeom prst="rect">
                <a:avLst/>
              </a:prstGeom>
              <a:blipFill>
                <a:blip r:embed="rId2"/>
                <a:stretch>
                  <a:fillRect l="-785" t="-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ITH Logo Design">
            <a:extLst>
              <a:ext uri="{FF2B5EF4-FFF2-40B4-BE49-F238E27FC236}">
                <a16:creationId xmlns:a16="http://schemas.microsoft.com/office/drawing/2014/main" id="{B0EBEC57-725A-4068-A2DA-516D257EAB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297" y="169595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33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B5AC-FF51-41B2-9577-9F670E8DB6CE}"/>
              </a:ext>
            </a:extLst>
          </p:cNvPr>
          <p:cNvSpPr txBox="1"/>
          <p:nvPr/>
        </p:nvSpPr>
        <p:spPr>
          <a:xfrm>
            <a:off x="476250" y="361950"/>
            <a:ext cx="4752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5% level of signiﬁcance</a:t>
            </a:r>
            <a:endParaRPr lang="en-IN" sz="2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B0FFCB-965A-4548-AA0D-C0BE37D35B7A}"/>
                  </a:ext>
                </a:extLst>
              </p:cNvPr>
              <p:cNvSpPr txBox="1"/>
              <p:nvPr/>
            </p:nvSpPr>
            <p:spPr>
              <a:xfrm>
                <a:off x="476250" y="1096567"/>
                <a:ext cx="10077450" cy="233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5% level of signiﬁcance we have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=0.025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0.025,190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=1.645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lines in the rejection region so we reject Ho and conclude that at the 0.05 level of signiﬁcance that the average amount of time spent per day exceeds </a:t>
                </a:r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2.4</a:t>
                </a:r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B0FFCB-965A-4548-AA0D-C0BE37D3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096567"/>
                <a:ext cx="10077450" cy="2332433"/>
              </a:xfrm>
              <a:prstGeom prst="rect">
                <a:avLst/>
              </a:prstGeo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AAFE8E-52C9-48A0-A825-35218BD578F8}"/>
              </a:ext>
            </a:extLst>
          </p:cNvPr>
          <p:cNvSpPr txBox="1"/>
          <p:nvPr/>
        </p:nvSpPr>
        <p:spPr>
          <a:xfrm>
            <a:off x="476250" y="3429000"/>
            <a:ext cx="4238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1% level of signiﬁcance</a:t>
            </a:r>
            <a:endParaRPr lang="en-IN" sz="22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D8815-3CDD-403D-AF1B-D6786FC31EC6}"/>
                  </a:ext>
                </a:extLst>
              </p:cNvPr>
              <p:cNvSpPr txBox="1"/>
              <p:nvPr/>
            </p:nvSpPr>
            <p:spPr>
              <a:xfrm>
                <a:off x="638174" y="4067175"/>
                <a:ext cx="10077449" cy="2332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1% level of signiﬁcance we have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=0.005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0.005,190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=2.326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lines in the rejection region so we reject Ho and conclude that at the 0.01 level of signiﬁcance that the average amount of time spent per day exceeds 2.4.</a:t>
                </a:r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D8815-3CDD-403D-AF1B-D6786FC3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4067175"/>
                <a:ext cx="10077449" cy="2332433"/>
              </a:xfrm>
              <a:prstGeom prst="rect">
                <a:avLst/>
              </a:prstGeom>
              <a:blipFill>
                <a:blip r:embed="rId3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ITH Logo Design">
            <a:extLst>
              <a:ext uri="{FF2B5EF4-FFF2-40B4-BE49-F238E27FC236}">
                <a16:creationId xmlns:a16="http://schemas.microsoft.com/office/drawing/2014/main" id="{032E0109-4598-4891-821E-D5BBED8A7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550" y="48448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52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7074-B3AD-47A1-AE22-BDD3018B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77" y="86628"/>
            <a:ext cx="10515600" cy="97215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-VALUE APPROACH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74CE1-4FC8-474C-8D25-0A9F0C6F4873}"/>
                  </a:ext>
                </a:extLst>
              </p:cNvPr>
              <p:cNvSpPr txBox="1"/>
              <p:nvPr/>
            </p:nvSpPr>
            <p:spPr>
              <a:xfrm>
                <a:off x="298383" y="885524"/>
                <a:ext cx="8470231" cy="298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test statistic is deﬁned as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already computed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=3.24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S=2.46, N=192.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Also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 we compute the test statistic as follows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3.24−2.4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2.46/</m:t>
                        </m:r>
                        <m:rad>
                          <m:radPr>
                            <m:deg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191</m:t>
                            </m:r>
                          </m:e>
                        </m:rad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=4.66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74CE1-4FC8-474C-8D25-0A9F0C6F4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3" y="885524"/>
                <a:ext cx="8470231" cy="2989152"/>
              </a:xfrm>
              <a:prstGeom prst="rect">
                <a:avLst/>
              </a:prstGeom>
              <a:blipFill>
                <a:blip r:embed="rId2"/>
                <a:stretch>
                  <a:fillRect l="-648" t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B7E7BC-AC2F-48D4-B730-7625F7AD8572}"/>
              </a:ext>
            </a:extLst>
          </p:cNvPr>
          <p:cNvSpPr txBox="1"/>
          <p:nvPr/>
        </p:nvSpPr>
        <p:spPr>
          <a:xfrm>
            <a:off x="529390" y="116083"/>
            <a:ext cx="1164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</a:t>
            </a:r>
            <a:endParaRPr lang="en-IN" sz="44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2B7FD-1AB5-4A4D-A536-440348B59AB2}"/>
                  </a:ext>
                </a:extLst>
              </p:cNvPr>
              <p:cNvSpPr txBox="1"/>
              <p:nvPr/>
            </p:nvSpPr>
            <p:spPr>
              <a:xfrm>
                <a:off x="394636" y="3720275"/>
                <a:ext cx="8768615" cy="2156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right-tailed so we compute the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p´value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4.66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191 degrees of freedom, the value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4.66 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obtained at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0.0000000017.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we can approximate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4.66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0.0000000017.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2B7FD-1AB5-4A4D-A536-440348B5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6" y="3720275"/>
                <a:ext cx="8768615" cy="2156488"/>
              </a:xfrm>
              <a:prstGeom prst="rect">
                <a:avLst/>
              </a:prstGeom>
              <a:blipFill>
                <a:blip r:embed="rId3"/>
                <a:stretch>
                  <a:fillRect l="-626" t="-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FE22A4-D8D0-4C12-8155-9033DCECCF1C}"/>
              </a:ext>
            </a:extLst>
          </p:cNvPr>
          <p:cNvSpPr txBox="1"/>
          <p:nvPr/>
        </p:nvSpPr>
        <p:spPr>
          <a:xfrm>
            <a:off x="394636" y="5722361"/>
            <a:ext cx="11184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 the smallest level of signiﬁcance at which the null hypothesis would be rejected is 0.0000000017 and hence we reject Ho on both 1% and 5% level of signiﬁcance.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13" name="Picture 12" descr="IITH Logo Design">
            <a:extLst>
              <a:ext uri="{FF2B5EF4-FFF2-40B4-BE49-F238E27FC236}">
                <a16:creationId xmlns:a16="http://schemas.microsoft.com/office/drawing/2014/main" id="{CB787732-E627-4152-AC39-3C21F06B74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188" y="116083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076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D5A429-DF8D-453E-9FEA-E1D1F7B1BE4A}"/>
              </a:ext>
            </a:extLst>
          </p:cNvPr>
          <p:cNvSpPr txBox="1"/>
          <p:nvPr/>
        </p:nvSpPr>
        <p:spPr>
          <a:xfrm>
            <a:off x="500513" y="644893"/>
            <a:ext cx="531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REFERENCES:</a:t>
            </a:r>
            <a:endParaRPr lang="en-IN" sz="5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EADCA-CE32-4FF3-9795-A43E16012D92}"/>
              </a:ext>
            </a:extLst>
          </p:cNvPr>
          <p:cNvSpPr txBox="1"/>
          <p:nvPr/>
        </p:nvSpPr>
        <p:spPr>
          <a:xfrm>
            <a:off x="413885" y="2136810"/>
            <a:ext cx="98370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hlinkClick r:id="rId2"/>
              </a:rPr>
              <a:t>www.theglobalstatistics.com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Ross S.M., (2014) , Introduction to Probability and Statistics for engineers and scientists, Academic Press.</a:t>
            </a:r>
          </a:p>
        </p:txBody>
      </p:sp>
      <p:pic>
        <p:nvPicPr>
          <p:cNvPr id="9" name="Picture 8" descr="IITH Logo Design">
            <a:extLst>
              <a:ext uri="{FF2B5EF4-FFF2-40B4-BE49-F238E27FC236}">
                <a16:creationId xmlns:a16="http://schemas.microsoft.com/office/drawing/2014/main" id="{AD79B034-F6B9-46DE-93FD-D37712EF8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175" y="185046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04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7AFCD-6E06-4DBE-ADCA-4348867E8570}"/>
              </a:ext>
            </a:extLst>
          </p:cNvPr>
          <p:cNvSpPr txBox="1"/>
          <p:nvPr/>
        </p:nvSpPr>
        <p:spPr>
          <a:xfrm>
            <a:off x="3053420" y="2063140"/>
            <a:ext cx="651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>
                <a:latin typeface="Algerian" panose="04020705040A02060702" pitchFamily="82" charset="0"/>
              </a:rPr>
              <a:t>THANK</a:t>
            </a:r>
            <a:r>
              <a:rPr lang="en-US" sz="7200" dirty="0">
                <a:latin typeface="Algerian" panose="04020705040A02060702" pitchFamily="82" charset="0"/>
              </a:rPr>
              <a:t> YOU</a:t>
            </a:r>
            <a:endParaRPr lang="en-IN" sz="7200" dirty="0">
              <a:latin typeface="Algerian" panose="04020705040A02060702" pitchFamily="82" charset="0"/>
            </a:endParaRPr>
          </a:p>
        </p:txBody>
      </p:sp>
      <p:pic>
        <p:nvPicPr>
          <p:cNvPr id="3" name="Picture 2" descr="IITH Logo Design">
            <a:extLst>
              <a:ext uri="{FF2B5EF4-FFF2-40B4-BE49-F238E27FC236}">
                <a16:creationId xmlns:a16="http://schemas.microsoft.com/office/drawing/2014/main" id="{4D2227AF-54DB-4F24-8A64-F3D11904C7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302" y="88794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2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E91B-3D4F-424E-88FC-0F24C8AB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FLOW OF CONTENT</a:t>
            </a:r>
            <a:endParaRPr lang="en-IN" sz="48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5B190-478D-42A9-AF89-00B86F74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Summarizing and Visualizing Data</a:t>
            </a:r>
          </a:p>
          <a:p>
            <a:r>
              <a:rPr lang="en-US" dirty="0"/>
              <a:t>Analyzing average amount of time spent on Social Media</a:t>
            </a:r>
          </a:p>
          <a:p>
            <a:r>
              <a:rPr lang="en-US" dirty="0"/>
              <a:t>Confidence Interval Estimator</a:t>
            </a:r>
          </a:p>
          <a:p>
            <a:r>
              <a:rPr lang="en-US" dirty="0"/>
              <a:t>Hypothesis Testing</a:t>
            </a:r>
          </a:p>
          <a:p>
            <a:pPr lvl="1"/>
            <a:r>
              <a:rPr lang="en-US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Rejection region Approach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p-value Approach</a:t>
            </a:r>
            <a:endParaRPr lang="en-IN" sz="3200" dirty="0"/>
          </a:p>
        </p:txBody>
      </p:sp>
      <p:pic>
        <p:nvPicPr>
          <p:cNvPr id="8" name="Picture 7" descr="IITH Logo Design">
            <a:extLst>
              <a:ext uri="{FF2B5EF4-FFF2-40B4-BE49-F238E27FC236}">
                <a16:creationId xmlns:a16="http://schemas.microsoft.com/office/drawing/2014/main" id="{91EB5C7F-69FB-4BB8-ADF9-30560F0FD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5009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53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D92E-0090-4456-A2FA-115F0360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9" y="451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MOTIVATION</a:t>
            </a:r>
            <a:endParaRPr lang="en-IN" sz="54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IITH Logo Design">
            <a:extLst>
              <a:ext uri="{FF2B5EF4-FFF2-40B4-BE49-F238E27FC236}">
                <a16:creationId xmlns:a16="http://schemas.microsoft.com/office/drawing/2014/main" id="{56C5C28D-F396-4CC2-B075-D6574AF9E0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31042"/>
            <a:ext cx="1067684" cy="10829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9B936-A31E-4A62-8EC6-D72337B56933}"/>
              </a:ext>
            </a:extLst>
          </p:cNvPr>
          <p:cNvSpPr txBox="1"/>
          <p:nvPr/>
        </p:nvSpPr>
        <p:spPr>
          <a:xfrm>
            <a:off x="471638" y="2415942"/>
            <a:ext cx="100439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wish to study the average amount of time spent using social media amongst students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Clearly ,it is an exponentially growing field and the rise in internet usage has made social media users a potential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main reason we use social media is to keep in touch with one </a:t>
            </a:r>
            <a:r>
              <a:rPr lang="en-US" sz="2000" dirty="0" err="1"/>
              <a:t>another,for</a:t>
            </a:r>
            <a:r>
              <a:rPr lang="en-US" sz="2000" dirty="0"/>
              <a:t> example students, in particular ,interact and express their thoughts through various social media channels, regardless of their geographical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opens up new research avenues by inspiring students to be innovative and think beyond the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D4A5C-08BA-4BD0-AA1F-155FFB1BC9B3}"/>
              </a:ext>
            </a:extLst>
          </p:cNvPr>
          <p:cNvSpPr txBox="1"/>
          <p:nvPr/>
        </p:nvSpPr>
        <p:spPr>
          <a:xfrm>
            <a:off x="712269" y="240631"/>
            <a:ext cx="1101130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can get degrees , certifications ,information and entertainment in the same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right use of these numbers can benefit many businesses.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Studying platforms, clothing brands, health and wellness business and potential startups can flourish using these numbers through right advertisements.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So we must have a general idea about the trends in using social media example-what time is preferred for using social media, how often users log in their accounts and what do they browse and what is the impact on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35950-11B8-43D1-B63A-C76A6BECDB22}"/>
              </a:ext>
            </a:extLst>
          </p:cNvPr>
          <p:cNvSpPr txBox="1"/>
          <p:nvPr/>
        </p:nvSpPr>
        <p:spPr>
          <a:xfrm>
            <a:off x="452387" y="4937759"/>
            <a:ext cx="11396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Do we have any idea about how far this usage is going?</a:t>
            </a:r>
          </a:p>
          <a:p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 descr="IITH Logo Design">
            <a:extLst>
              <a:ext uri="{FF2B5EF4-FFF2-40B4-BE49-F238E27FC236}">
                <a16:creationId xmlns:a16="http://schemas.microsoft.com/office/drawing/2014/main" id="{95C49B30-C8C7-43AB-A8D7-A594DD65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301" y="117670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78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48E3-96B8-417A-82D4-C05712DD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" y="-663966"/>
            <a:ext cx="10515600" cy="2136631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DATA COLLECTION</a:t>
            </a:r>
            <a:endParaRPr lang="en-IN" sz="40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IITH Logo Design">
            <a:extLst>
              <a:ext uri="{FF2B5EF4-FFF2-40B4-BE49-F238E27FC236}">
                <a16:creationId xmlns:a16="http://schemas.microsoft.com/office/drawing/2014/main" id="{D23B98F1-CAEA-43E2-98C4-8128AC2C1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31042"/>
            <a:ext cx="1067684" cy="10829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BF06C-4D3F-42FA-8CB7-DA946A1783C8}"/>
              </a:ext>
            </a:extLst>
          </p:cNvPr>
          <p:cNvSpPr txBox="1"/>
          <p:nvPr/>
        </p:nvSpPr>
        <p:spPr>
          <a:xfrm>
            <a:off x="86627" y="959052"/>
            <a:ext cx="9883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decided to perform an experimental study using self-administered questionnaire where we randomly targeted college/university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we used for data collection is a non-probabilistic method i.e. Gathering Volunteers, where we invited people to participate in a survey.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data set includes 192 rows and 35 columns.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AD11F-3425-44CB-8625-C49E3FBDACD0}"/>
              </a:ext>
            </a:extLst>
          </p:cNvPr>
          <p:cNvSpPr txBox="1"/>
          <p:nvPr/>
        </p:nvSpPr>
        <p:spPr>
          <a:xfrm>
            <a:off x="269508" y="2908581"/>
            <a:ext cx="3927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CHALLENGES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0FB1D-C17E-4A97-9208-B0F1E2BB7645}"/>
              </a:ext>
            </a:extLst>
          </p:cNvPr>
          <p:cNvSpPr txBox="1"/>
          <p:nvPr/>
        </p:nvSpPr>
        <p:spPr>
          <a:xfrm>
            <a:off x="86627" y="3841614"/>
            <a:ext cx="10222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Form was floated through few Social Media Platforms(WhatsApp, Facebook, Instagram, G-Mail).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Participation amongst students caused biased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Participants are generally not genuine in reviewing themselves in surveys.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09DED-67DC-4843-B092-42D9B6AE4D96}"/>
              </a:ext>
            </a:extLst>
          </p:cNvPr>
          <p:cNvSpPr txBox="1"/>
          <p:nvPr/>
        </p:nvSpPr>
        <p:spPr>
          <a:xfrm>
            <a:off x="1648326" y="5544090"/>
            <a:ext cx="739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survey can be found 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https://freeonlinesurveys.com/r/k3ZI3XTX.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0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41AF-B6E8-4CB0-9656-B0F4C6D5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SUMMARIZING AND VISUALIZING DATA</a:t>
            </a:r>
            <a:endParaRPr lang="en-IN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92288-1341-4976-8E3F-CD8E96A2F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7656"/>
            <a:ext cx="7844726" cy="5397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D9CFC-04C8-40C2-AC67-E72ACD2D67A6}"/>
              </a:ext>
            </a:extLst>
          </p:cNvPr>
          <p:cNvSpPr txBox="1"/>
          <p:nvPr/>
        </p:nvSpPr>
        <p:spPr>
          <a:xfrm>
            <a:off x="8534400" y="2624139"/>
            <a:ext cx="336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WhatsApp is the most used social media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platform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YouTube whereas Signal and Skype are the least used social media among sample! </a:t>
            </a:r>
          </a:p>
          <a:p>
            <a:endParaRPr lang="en-IN" dirty="0"/>
          </a:p>
        </p:txBody>
      </p:sp>
      <p:pic>
        <p:nvPicPr>
          <p:cNvPr id="8" name="Picture 7" descr="IITH Logo Design">
            <a:extLst>
              <a:ext uri="{FF2B5EF4-FFF2-40B4-BE49-F238E27FC236}">
                <a16:creationId xmlns:a16="http://schemas.microsoft.com/office/drawing/2014/main" id="{888EAA05-0688-464A-AD47-DA980E2F4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3104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3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DE61-B6F8-41D0-B72D-00B523E6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69" y="651827"/>
            <a:ext cx="10668000" cy="5207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social media is most famous Male V/S Female?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41B7A-C684-4105-B7A1-60C3E82F2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3627"/>
            <a:ext cx="11531939" cy="570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ITH Logo Design">
            <a:extLst>
              <a:ext uri="{FF2B5EF4-FFF2-40B4-BE49-F238E27FC236}">
                <a16:creationId xmlns:a16="http://schemas.microsoft.com/office/drawing/2014/main" id="{4B4908C3-6A3E-4FF2-9E75-8A95570D3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6" y="31042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93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9122A-0410-4991-A0BC-D5DF7FE6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38150"/>
            <a:ext cx="10363200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3D829-FE1A-447E-BC99-1FD3A6CD9F3B}"/>
              </a:ext>
            </a:extLst>
          </p:cNvPr>
          <p:cNvSpPr txBox="1"/>
          <p:nvPr/>
        </p:nvSpPr>
        <p:spPr>
          <a:xfrm>
            <a:off x="1466850" y="4966632"/>
            <a:ext cx="8677275" cy="14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students tend to use social media in night and late night.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Less media used during day-time can be owed to 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fact that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iss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work time for every generation.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 descr="IITH Logo Design">
            <a:extLst>
              <a:ext uri="{FF2B5EF4-FFF2-40B4-BE49-F238E27FC236}">
                <a16:creationId xmlns:a16="http://schemas.microsoft.com/office/drawing/2014/main" id="{65691635-650D-49AD-BF46-861F2F427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316" y="0"/>
            <a:ext cx="1067684" cy="1082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7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1447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Algerian</vt:lpstr>
      <vt:lpstr>Arial</vt:lpstr>
      <vt:lpstr>Arial Black</vt:lpstr>
      <vt:lpstr>Calibri</vt:lpstr>
      <vt:lpstr>Calibri Light</vt:lpstr>
      <vt:lpstr>Californian FB</vt:lpstr>
      <vt:lpstr>Cambria Math</vt:lpstr>
      <vt:lpstr>Comic Sans MS</vt:lpstr>
      <vt:lpstr>Symbol</vt:lpstr>
      <vt:lpstr>Times New Roman</vt:lpstr>
      <vt:lpstr>Office Theme</vt:lpstr>
      <vt:lpstr>PowerPoint Presentation</vt:lpstr>
      <vt:lpstr>PowerPoint Presentation</vt:lpstr>
      <vt:lpstr>FLOW OF CONTENT</vt:lpstr>
      <vt:lpstr>MOTIVATION</vt:lpstr>
      <vt:lpstr>PowerPoint Presentation</vt:lpstr>
      <vt:lpstr>DATA COLLECTION</vt:lpstr>
      <vt:lpstr>SUMMARIZING AND VISUALIZING DATA</vt:lpstr>
      <vt:lpstr>Which social media is most famous Male V/S Female?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average amount of time spent using social media</vt:lpstr>
      <vt:lpstr>BOX PLOT FOR AVERAGE TIME SPEND USING SOCIAL MEDIA </vt:lpstr>
      <vt:lpstr>PowerPoint Presentation</vt:lpstr>
      <vt:lpstr>CONFIDENCE INTERVAL ESTIMATION</vt:lpstr>
      <vt:lpstr>PowerPoint Presentation</vt:lpstr>
      <vt:lpstr>HYPOTHESIS TESTING</vt:lpstr>
      <vt:lpstr>REJECTION REGION APPROACH</vt:lpstr>
      <vt:lpstr>PowerPoint Presentation</vt:lpstr>
      <vt:lpstr>-VALUE APPROACH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Shrishti Agarwal</dc:creator>
  <cp:lastModifiedBy>Shrishti Agarwal</cp:lastModifiedBy>
  <cp:revision>10</cp:revision>
  <dcterms:created xsi:type="dcterms:W3CDTF">2022-04-26T17:06:28Z</dcterms:created>
  <dcterms:modified xsi:type="dcterms:W3CDTF">2022-06-30T07:35:51Z</dcterms:modified>
</cp:coreProperties>
</file>