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8" r:id="rId6"/>
    <p:sldId id="271" r:id="rId7"/>
    <p:sldId id="260" r:id="rId8"/>
    <p:sldId id="261" r:id="rId9"/>
    <p:sldId id="263" r:id="rId10"/>
    <p:sldId id="264" r:id="rId11"/>
    <p:sldId id="265" r:id="rId12"/>
    <p:sldId id="266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909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8866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0395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953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30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566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747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965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6431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39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596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E8FE-FDF2-4A0A-89F4-5C0ED555D7AE}" type="datetimeFigureOut">
              <a:rPr lang="en-IN" smtClean="0"/>
              <a:t>28-04-2023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4C3E6-DBE9-4972-97FC-BE9F6D3C9CB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02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niteshyadav3103/concrete-compressive-strength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CE6D-0C06-44E7-EF3F-512C709875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6623" y="400468"/>
            <a:ext cx="9144000" cy="1245452"/>
          </a:xfrm>
        </p:spPr>
        <p:txBody>
          <a:bodyPr>
            <a:normAutofit fontScale="90000"/>
          </a:bodyPr>
          <a:lstStyle/>
          <a:p>
            <a:r>
              <a:rPr lang="en-US" sz="8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MULTIPLE REGRESSION</a:t>
            </a:r>
            <a:endParaRPr lang="en-IN" sz="80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935AAD-743F-82BA-3EE7-B58BD4BCD5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5617" y="3140026"/>
            <a:ext cx="9144000" cy="1655762"/>
          </a:xfrm>
        </p:spPr>
        <p:txBody>
          <a:bodyPr/>
          <a:lstStyle/>
          <a:p>
            <a:r>
              <a:rPr lang="en-US" dirty="0"/>
              <a:t>presented by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Priyanka &amp; Shrishti Agarwal 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550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D089567-8DD5-F75A-6AF4-9C35142F1F8E}"/>
              </a:ext>
            </a:extLst>
          </p:cNvPr>
          <p:cNvSpPr txBox="1"/>
          <p:nvPr/>
        </p:nvSpPr>
        <p:spPr>
          <a:xfrm>
            <a:off x="4340994" y="129037"/>
            <a:ext cx="60927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MULTICOLLINEARITY</a:t>
            </a:r>
            <a:endParaRPr lang="en-IN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3E1997-7E21-131D-3744-6C932C071F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407" y="1059710"/>
            <a:ext cx="3909468" cy="13418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1A766F-036B-689A-BB97-EB1A5555F6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398" y="1015000"/>
            <a:ext cx="4531100" cy="423076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7FC9574-C5E3-4114-C0C6-9236359B71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35" y="5492755"/>
            <a:ext cx="7374212" cy="92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199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A5AACD9-5A61-D11F-11F5-103ED24420D0}"/>
              </a:ext>
            </a:extLst>
          </p:cNvPr>
          <p:cNvSpPr txBox="1"/>
          <p:nvPr/>
        </p:nvSpPr>
        <p:spPr>
          <a:xfrm>
            <a:off x="4235116" y="321088"/>
            <a:ext cx="78542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Auto Correlation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63034A-CDF6-6D01-84C6-AD2D0D29B5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53" y="1802500"/>
            <a:ext cx="4452343" cy="3755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07F7F8-0EF7-2ED9-6914-6020A00C3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871" y="2327280"/>
            <a:ext cx="5148276" cy="10065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73AD6F-145A-0DAF-E599-F93F2F85AD1A}"/>
              </a:ext>
            </a:extLst>
          </p:cNvPr>
          <p:cNvSpPr txBox="1"/>
          <p:nvPr/>
        </p:nvSpPr>
        <p:spPr>
          <a:xfrm>
            <a:off x="7883091" y="4610501"/>
            <a:ext cx="5188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p-value =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0.8714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3097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705EE0-FF1B-5931-31DD-B699EE4B491E}"/>
              </a:ext>
            </a:extLst>
          </p:cNvPr>
          <p:cNvSpPr txBox="1"/>
          <p:nvPr/>
        </p:nvSpPr>
        <p:spPr>
          <a:xfrm>
            <a:off x="2261937" y="33291"/>
            <a:ext cx="523614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Outliers Detection</a:t>
            </a:r>
            <a:endParaRPr lang="en-IN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A5A85-DFD9-602A-6E3A-3A8F19E68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016" y="3287027"/>
            <a:ext cx="2897003" cy="69877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185B61E-4A40-E25F-35A2-0348B2AD5A75}"/>
              </a:ext>
            </a:extLst>
          </p:cNvPr>
          <p:cNvSpPr txBox="1"/>
          <p:nvPr/>
        </p:nvSpPr>
        <p:spPr>
          <a:xfrm>
            <a:off x="500514" y="1491916"/>
            <a:ext cx="6997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rule of thumb is that observation has a high influence if Cook’s Distance exceeds </a:t>
            </a:r>
            <a:r>
              <a:rPr lang="en-US" dirty="0">
                <a:solidFill>
                  <a:srgbClr val="FF0000"/>
                </a:solidFill>
              </a:rPr>
              <a:t>4/(n-p-1) </a:t>
            </a:r>
            <a:r>
              <a:rPr lang="en-US" dirty="0"/>
              <a:t>, where</a:t>
            </a:r>
          </a:p>
          <a:p>
            <a:r>
              <a:rPr lang="en-US" dirty="0">
                <a:solidFill>
                  <a:srgbClr val="FF0000"/>
                </a:solidFill>
              </a:rPr>
              <a:t>n- </a:t>
            </a:r>
            <a:r>
              <a:rPr lang="en-US" dirty="0"/>
              <a:t>number of observations,</a:t>
            </a:r>
          </a:p>
          <a:p>
            <a:r>
              <a:rPr lang="en-US" dirty="0">
                <a:solidFill>
                  <a:srgbClr val="FF0000"/>
                </a:solidFill>
              </a:rPr>
              <a:t>p – </a:t>
            </a:r>
            <a:r>
              <a:rPr lang="en-US" dirty="0"/>
              <a:t>number of predictor variables</a:t>
            </a:r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D9BE02-54EF-B84E-E72F-177FDB942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5372" y="1949726"/>
            <a:ext cx="7206114" cy="4596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E651969-2894-7A67-F84E-A79FA8804E2F}"/>
              </a:ext>
            </a:extLst>
          </p:cNvPr>
          <p:cNvSpPr txBox="1"/>
          <p:nvPr/>
        </p:nvSpPr>
        <p:spPr>
          <a:xfrm>
            <a:off x="0" y="6488668"/>
            <a:ext cx="3946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P.Bruce and Bruce, 2017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96741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71DA26-5D08-BDD9-AC8A-4D9ADCB6C1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93" y="400687"/>
            <a:ext cx="6151959" cy="411961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DC601B-9DB0-D9AD-4D28-DE0C79975378}"/>
              </a:ext>
            </a:extLst>
          </p:cNvPr>
          <p:cNvSpPr txBox="1"/>
          <p:nvPr/>
        </p:nvSpPr>
        <p:spPr>
          <a:xfrm>
            <a:off x="8167850" y="2190679"/>
            <a:ext cx="2993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AIC = 4015.3</a:t>
            </a:r>
            <a:endParaRPr lang="en-IN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39B34-6742-44B8-4975-5E3A21ECB901}"/>
              </a:ext>
            </a:extLst>
          </p:cNvPr>
          <p:cNvSpPr txBox="1"/>
          <p:nvPr/>
        </p:nvSpPr>
        <p:spPr>
          <a:xfrm>
            <a:off x="1183907" y="4831881"/>
            <a:ext cx="95771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Finally, Our model equation can be written as follows:</a:t>
            </a:r>
          </a:p>
          <a:p>
            <a:endParaRPr lang="en-US" b="1" dirty="0"/>
          </a:p>
          <a:p>
            <a:pPr algn="ctr"/>
            <a:r>
              <a:rPr lang="en-US" dirty="0">
                <a:solidFill>
                  <a:srgbClr val="C00000"/>
                </a:solidFill>
              </a:rPr>
              <a:t>Compressive Strength = -35 + 0.129*Cement +0.0116*Blast Furnace +0.096*Fly Ash -0.158*Water + 0.312*Superplasticizer +0.02*Coarse Aggregate + 0.028*Fine Aggregate + 0.168*Age</a:t>
            </a: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9722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1ED888-5675-98EE-4D72-F4F4FE2344EB}"/>
              </a:ext>
            </a:extLst>
          </p:cNvPr>
          <p:cNvSpPr txBox="1"/>
          <p:nvPr/>
        </p:nvSpPr>
        <p:spPr>
          <a:xfrm>
            <a:off x="1533625" y="2107933"/>
            <a:ext cx="912475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800" dirty="0">
                <a:solidFill>
                  <a:schemeClr val="accent1">
                    <a:lumMod val="75000"/>
                  </a:schemeClr>
                </a:solidFill>
              </a:rPr>
              <a:t>THANK YOU </a:t>
            </a:r>
            <a:endParaRPr lang="en-IN" sz="138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3379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39D3D5-5FD2-7571-CBA0-5B31033472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009"/>
            <a:ext cx="9144000" cy="1126156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Multiple Regression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FC2472-5254-6327-258D-D37A6D60C3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25054"/>
            <a:ext cx="9144000" cy="3763478"/>
          </a:xfrm>
        </p:spPr>
        <p:txBody>
          <a:bodyPr>
            <a:normAutofit/>
          </a:bodyPr>
          <a:lstStyle/>
          <a:p>
            <a:r>
              <a:rPr lang="en-US" dirty="0"/>
              <a:t>It is a statistical technique that can be used to analyze the relationship between a dependent variable and several independent variables.</a:t>
            </a:r>
          </a:p>
          <a:p>
            <a:r>
              <a:rPr lang="en-US" dirty="0">
                <a:highlight>
                  <a:srgbClr val="808080"/>
                </a:highlight>
              </a:rPr>
              <a:t>Y=Xb+e</a:t>
            </a:r>
          </a:p>
          <a:p>
            <a:r>
              <a:rPr lang="en-IN" dirty="0">
                <a:solidFill>
                  <a:schemeClr val="tx2"/>
                </a:solidFill>
                <a:latin typeface="Arial Rounded MT Bold" panose="020F0704030504030204" pitchFamily="34" charset="0"/>
              </a:rPr>
              <a:t>Assumptions:</a:t>
            </a:r>
          </a:p>
          <a:p>
            <a:r>
              <a:rPr lang="en-IN" dirty="0">
                <a:latin typeface="Abadi" panose="020B0604020104020204" pitchFamily="34" charset="0"/>
              </a:rPr>
              <a:t>1. Errors are normally distributed with a mean of 0.</a:t>
            </a:r>
          </a:p>
          <a:p>
            <a:r>
              <a:rPr lang="en-IN" dirty="0">
                <a:latin typeface="Abadi" panose="020B0604020104020204" pitchFamily="34" charset="0"/>
              </a:rPr>
              <a:t>    2. Errors have equal variances(Homoscedasticity).</a:t>
            </a:r>
          </a:p>
          <a:p>
            <a:r>
              <a:rPr lang="en-IN" dirty="0">
                <a:latin typeface="Abadi" panose="020B0604020104020204" pitchFamily="34" charset="0"/>
              </a:rPr>
              <a:t>3. Errors are uncorrelated.</a:t>
            </a:r>
          </a:p>
          <a:p>
            <a:r>
              <a:rPr lang="en-IN" dirty="0">
                <a:latin typeface="Abadi" panose="020B0604020104020204" pitchFamily="34" charset="0"/>
              </a:rPr>
              <a:t>4. Xi’s are uncorrelated.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775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C4844-D044-926F-A1A2-1C9B6179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Data Collection</a:t>
            </a:r>
            <a:endParaRPr lang="en-IN" dirty="0">
              <a:solidFill>
                <a:schemeClr val="accent5">
                  <a:lumMod val="5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93247-9C0D-7D80-8F82-754A5FAE4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We collected dataset from Kaggle site. Link is: </a:t>
            </a:r>
            <a:r>
              <a:rPr lang="en-US" dirty="0">
                <a:hlinkClick r:id="rId2"/>
              </a:rPr>
              <a:t>https://www.kaggle.com/datasets/niteshyadav3103/concrete-compressive-strength</a:t>
            </a:r>
            <a:endParaRPr lang="en-US" dirty="0"/>
          </a:p>
          <a:p>
            <a:r>
              <a:rPr lang="en-US" sz="2000" b="0" i="0" dirty="0">
                <a:solidFill>
                  <a:srgbClr val="3C4043"/>
                </a:solidFill>
                <a:effectLst/>
                <a:latin typeface="Imprint MT Shadow" panose="04020605060303030202" pitchFamily="82" charset="0"/>
              </a:rPr>
              <a:t>Concrete is the most important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3C4043"/>
                </a:solidFill>
                <a:effectLst/>
                <a:latin typeface="Imprint MT Shadow" panose="04020605060303030202" pitchFamily="82" charset="0"/>
              </a:rPr>
              <a:t> material in civil engineering</a:t>
            </a:r>
            <a:r>
              <a:rPr lang="en-US" sz="2000" b="0" i="0" dirty="0">
                <a:solidFill>
                  <a:srgbClr val="3C4043"/>
                </a:solidFill>
                <a:effectLst/>
                <a:latin typeface="Inter"/>
              </a:rPr>
              <a:t>. </a:t>
            </a:r>
          </a:p>
          <a:p>
            <a:r>
              <a:rPr lang="en-US" sz="2400" b="0" i="0" dirty="0">
                <a:solidFill>
                  <a:srgbClr val="3C4043"/>
                </a:solidFill>
                <a:effectLst/>
                <a:latin typeface="Imprint MT Shadow" panose="04020605060303030202" pitchFamily="82" charset="0"/>
              </a:rPr>
              <a:t>The concrete compressive strength is a </a:t>
            </a:r>
          </a:p>
          <a:p>
            <a:pPr marL="0" indent="0">
              <a:buNone/>
            </a:pPr>
            <a:r>
              <a:rPr lang="en-US" sz="2400" b="0" i="0" dirty="0">
                <a:solidFill>
                  <a:srgbClr val="3C4043"/>
                </a:solidFill>
                <a:effectLst/>
                <a:latin typeface="Imprint MT Shadow" panose="04020605060303030202" pitchFamily="82" charset="0"/>
              </a:rPr>
              <a:t>output variable of our model</a:t>
            </a:r>
          </a:p>
          <a:p>
            <a:pPr marL="0" indent="0">
              <a:buNone/>
            </a:pPr>
            <a:endParaRPr lang="en-US" sz="2000" b="0" i="0" dirty="0">
              <a:solidFill>
                <a:srgbClr val="3C4043"/>
              </a:solidFill>
              <a:effectLst/>
              <a:latin typeface="Inter"/>
            </a:endParaRPr>
          </a:p>
          <a:p>
            <a:pPr marL="0" indent="0">
              <a:buNone/>
            </a:pPr>
            <a:r>
              <a:rPr lang="en-US" sz="3600" b="0" i="0" dirty="0">
                <a:solidFill>
                  <a:srgbClr val="3C4043"/>
                </a:solidFill>
                <a:effectLst/>
                <a:latin typeface="Inter"/>
              </a:rPr>
              <a:t>.</a:t>
            </a:r>
            <a:r>
              <a:rPr lang="en-US" b="0" i="0" dirty="0">
                <a:solidFill>
                  <a:srgbClr val="3C4043"/>
                </a:solidFill>
                <a:effectLst/>
                <a:latin typeface="Inter"/>
              </a:rPr>
              <a:t> </a:t>
            </a:r>
            <a:r>
              <a:rPr lang="en-US" sz="2300" b="0" i="0" dirty="0">
                <a:solidFill>
                  <a:srgbClr val="3C4043"/>
                </a:solidFill>
                <a:effectLst/>
                <a:latin typeface="Inter"/>
              </a:rPr>
              <a:t>The actual concrete compressive </a:t>
            </a:r>
          </a:p>
          <a:p>
            <a:pPr marL="0" indent="0">
              <a:buNone/>
            </a:pPr>
            <a:r>
              <a:rPr lang="en-US" sz="2300" b="0" i="0" dirty="0">
                <a:solidFill>
                  <a:srgbClr val="3C4043"/>
                </a:solidFill>
                <a:effectLst/>
                <a:latin typeface="Inter"/>
              </a:rPr>
              <a:t>strength (MPa) for a given mixture under a</a:t>
            </a:r>
            <a:br>
              <a:rPr lang="en-US" sz="2300" dirty="0"/>
            </a:br>
            <a:r>
              <a:rPr lang="en-US" sz="2300" b="0" i="0" dirty="0">
                <a:solidFill>
                  <a:srgbClr val="3C4043"/>
                </a:solidFill>
                <a:effectLst/>
                <a:latin typeface="Inter"/>
              </a:rPr>
              <a:t>specific age (days) was determined from </a:t>
            </a:r>
          </a:p>
          <a:p>
            <a:pPr marL="0" indent="0">
              <a:buNone/>
            </a:pPr>
            <a:r>
              <a:rPr lang="en-US" sz="2300" b="0" i="0" dirty="0">
                <a:solidFill>
                  <a:srgbClr val="3C4043"/>
                </a:solidFill>
                <a:effectLst/>
                <a:latin typeface="Inter"/>
              </a:rPr>
              <a:t>laboratory.</a:t>
            </a:r>
          </a:p>
          <a:p>
            <a:r>
              <a:rPr lang="en-US" sz="2600" b="0" i="0" dirty="0">
                <a:solidFill>
                  <a:srgbClr val="3C4043"/>
                </a:solidFill>
                <a:effectLst/>
                <a:latin typeface="Inter"/>
              </a:rPr>
              <a:t> Data is in raw form (not scaled).</a:t>
            </a:r>
            <a:endParaRPr lang="en-IN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32B3A0-EDD4-90E8-5FC4-3A5D07769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423" y="3312160"/>
            <a:ext cx="5226319" cy="286480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9D9DF8-4BD7-D72E-77B3-8905EEFEB5B8}"/>
              </a:ext>
            </a:extLst>
          </p:cNvPr>
          <p:cNvSpPr txBox="1"/>
          <p:nvPr/>
        </p:nvSpPr>
        <p:spPr>
          <a:xfrm>
            <a:off x="838200" y="3919889"/>
            <a:ext cx="31955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Data Characteristics</a:t>
            </a:r>
            <a:endParaRPr lang="en-IN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9875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BB81BAB-103A-B6D5-102E-6A0C70403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836" y="240630"/>
            <a:ext cx="8727113" cy="62336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C60549D-6C09-B3DD-555A-63C5F1E9CFE0}"/>
              </a:ext>
            </a:extLst>
          </p:cNvPr>
          <p:cNvSpPr txBox="1"/>
          <p:nvPr/>
        </p:nvSpPr>
        <p:spPr>
          <a:xfrm>
            <a:off x="86627" y="2791327"/>
            <a:ext cx="2873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CORRELATION</a:t>
            </a:r>
          </a:p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MATRIX</a:t>
            </a:r>
            <a:endParaRPr lang="en-IN" sz="3600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63859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B7BE6D7-6BC9-E9CB-14A5-E179F55F4A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47" y="3429000"/>
            <a:ext cx="5359675" cy="32870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AD82FBF-1695-6303-06CE-7AAE9B17A5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622" y="238125"/>
            <a:ext cx="5191125" cy="31908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5DE74F2-6B87-106A-D5CD-695DD94E4624}"/>
              </a:ext>
            </a:extLst>
          </p:cNvPr>
          <p:cNvSpPr txBox="1"/>
          <p:nvPr/>
        </p:nvSpPr>
        <p:spPr>
          <a:xfrm>
            <a:off x="818147" y="664143"/>
            <a:ext cx="46586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Cement, BlastFurnace, and Age are quite significant with p-value less than 2e-16.</a:t>
            </a:r>
            <a:endParaRPr lang="en-IN" sz="2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CE4DCE-13A4-6ED3-4454-FB17C69E8C36}"/>
              </a:ext>
            </a:extLst>
          </p:cNvPr>
          <p:cNvSpPr txBox="1"/>
          <p:nvPr/>
        </p:nvSpPr>
        <p:spPr>
          <a:xfrm>
            <a:off x="6679933" y="4398745"/>
            <a:ext cx="437949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>
                    <a:lumMod val="50000"/>
                  </a:schemeClr>
                </a:solidFill>
              </a:rPr>
              <a:t>AIC = 4832.9</a:t>
            </a:r>
            <a:endParaRPr lang="en-IN" sz="3200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764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DF9F169-13D0-82F1-B51C-EB4A1EB5EB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948" y="462118"/>
            <a:ext cx="7846104" cy="5933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2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22792A-A17A-FCBE-5F77-4B62D94D7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54" y="1156714"/>
            <a:ext cx="5427061" cy="40986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8FA4E30-6DF3-EB42-629B-82C10E582C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4432" y="2314719"/>
            <a:ext cx="4382537" cy="1352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9DDCC7-7C1B-434A-5780-1D4129FC5F7E}"/>
              </a:ext>
            </a:extLst>
          </p:cNvPr>
          <p:cNvSpPr txBox="1"/>
          <p:nvPr/>
        </p:nvSpPr>
        <p:spPr>
          <a:xfrm>
            <a:off x="4841507" y="173255"/>
            <a:ext cx="5188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1">
                    <a:lumMod val="50000"/>
                  </a:schemeClr>
                </a:solidFill>
              </a:rPr>
              <a:t>NORMALITY</a:t>
            </a:r>
            <a:endParaRPr lang="en-IN" sz="36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41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6637250-15F6-C05D-9751-C9FF09E95E19}"/>
              </a:ext>
            </a:extLst>
          </p:cNvPr>
          <p:cNvSpPr txBox="1"/>
          <p:nvPr/>
        </p:nvSpPr>
        <p:spPr>
          <a:xfrm>
            <a:off x="4710841" y="247458"/>
            <a:ext cx="240235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BOX COX</a:t>
            </a:r>
          </a:p>
          <a:p>
            <a:pPr algn="ctr"/>
            <a:r>
              <a:rPr lang="en-US" sz="2400" dirty="0">
                <a:solidFill>
                  <a:schemeClr val="tx2"/>
                </a:solidFill>
              </a:rPr>
              <a:t>Transformation</a:t>
            </a:r>
            <a:endParaRPr lang="en-IN" sz="2400" dirty="0">
              <a:solidFill>
                <a:schemeClr val="tx2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194726-7EDE-6E81-1359-6454F1ADF1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160" y="785245"/>
            <a:ext cx="3378374" cy="4210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669764-AD16-43B0-182D-8E5E12526E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2647" y="5788396"/>
            <a:ext cx="3449399" cy="56871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4A6336-F643-1480-6350-338B7EC027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213" y="1544495"/>
            <a:ext cx="4640681" cy="3451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CFE7CBB-8417-824C-AD7D-9AFC39B768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589" y="5438819"/>
            <a:ext cx="2959252" cy="57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207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2FF3CE-E6AB-624B-D3C2-5E29AA8D3B62}"/>
              </a:ext>
            </a:extLst>
          </p:cNvPr>
          <p:cNvSpPr txBox="1"/>
          <p:nvPr/>
        </p:nvSpPr>
        <p:spPr>
          <a:xfrm>
            <a:off x="4350619" y="182880"/>
            <a:ext cx="7151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</a:rPr>
              <a:t>HETEROSCEDASTICITY</a:t>
            </a:r>
            <a:endParaRPr lang="en-IN" sz="2800" dirty="0">
              <a:solidFill>
                <a:schemeClr val="tx2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F14704-EB8F-6DEF-AC41-48EAF1B2D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3" y="1469668"/>
            <a:ext cx="5762748" cy="41883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1650949-0683-2A93-4153-AE250D0A0B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9433" y="3116164"/>
            <a:ext cx="4845299" cy="895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63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239</TotalTime>
  <Words>287</Words>
  <Application>Microsoft Office PowerPoint</Application>
  <PresentationFormat>Widescreen</PresentationFormat>
  <Paragraphs>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Abadi</vt:lpstr>
      <vt:lpstr>Arial</vt:lpstr>
      <vt:lpstr>Arial Rounded MT Bold</vt:lpstr>
      <vt:lpstr>Calibri</vt:lpstr>
      <vt:lpstr>Calibri Light</vt:lpstr>
      <vt:lpstr>Imprint MT Shadow</vt:lpstr>
      <vt:lpstr>Inter</vt:lpstr>
      <vt:lpstr>Office Theme</vt:lpstr>
      <vt:lpstr>MULTIPLE REGRESSION</vt:lpstr>
      <vt:lpstr>Multiple Regression</vt:lpstr>
      <vt:lpstr>Data Collection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REGRESSION</dc:title>
  <dc:creator>Shrishti Agarwal</dc:creator>
  <cp:lastModifiedBy>Shrishti Agarwal</cp:lastModifiedBy>
  <cp:revision>4</cp:revision>
  <dcterms:created xsi:type="dcterms:W3CDTF">2023-04-24T18:21:47Z</dcterms:created>
  <dcterms:modified xsi:type="dcterms:W3CDTF">2023-04-28T04:36:13Z</dcterms:modified>
</cp:coreProperties>
</file>