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1" r:id="rId7"/>
    <p:sldId id="408" r:id="rId8"/>
    <p:sldId id="402" r:id="rId9"/>
    <p:sldId id="403" r:id="rId10"/>
    <p:sldId id="412" r:id="rId11"/>
    <p:sldId id="404" r:id="rId12"/>
    <p:sldId id="409" r:id="rId13"/>
    <p:sldId id="410" r:id="rId14"/>
    <p:sldId id="411"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3" d="100"/>
          <a:sy n="73" d="100"/>
        </p:scale>
        <p:origin x="592"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ai.com/blog/openai-api" TargetMode="External"/><Relationship Id="rId2" Type="http://schemas.openxmlformats.org/officeDocument/2006/relationships/hyperlink" Target="https://help.openai.com/en/articles/6654000-best-practices-for-prompt-engineering-with-openai-a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err="1">
                <a:latin typeface="Arial Black" pitchFamily="34" charset="0"/>
              </a:rPr>
              <a:t>HealthGenie</a:t>
            </a:r>
            <a:r>
              <a:rPr lang="en-US" sz="3600" b="1" dirty="0">
                <a:latin typeface="Arial Black" pitchFamily="34" charset="0"/>
              </a:rPr>
              <a:t> Chatbot</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966820" cy="1323439"/>
          </a:xfrm>
          <a:prstGeom prst="rect">
            <a:avLst/>
          </a:prstGeom>
          <a:noFill/>
        </p:spPr>
        <p:txBody>
          <a:bodyPr wrap="none" rtlCol="0">
            <a:spAutoFit/>
          </a:bodyPr>
          <a:lstStyle/>
          <a:p>
            <a:r>
              <a:rPr lang="en-US" sz="2000" b="1" dirty="0"/>
              <a:t>Submitted by: </a:t>
            </a:r>
          </a:p>
          <a:p>
            <a:r>
              <a:rPr lang="en-US" sz="2000" dirty="0"/>
              <a:t>SHRISHTY GUPTA</a:t>
            </a:r>
          </a:p>
          <a:p>
            <a:r>
              <a:rPr lang="en-US" sz="2000" dirty="0"/>
              <a:t>20BCS6784 </a:t>
            </a:r>
          </a:p>
          <a:p>
            <a:endParaRPr lang="en-US" sz="2000" dirty="0"/>
          </a:p>
        </p:txBody>
      </p:sp>
      <p:sp>
        <p:nvSpPr>
          <p:cNvPr id="6" name="TextBox 5"/>
          <p:cNvSpPr txBox="1"/>
          <p:nvPr/>
        </p:nvSpPr>
        <p:spPr>
          <a:xfrm>
            <a:off x="6810103" y="4352946"/>
            <a:ext cx="4696098" cy="1631216"/>
          </a:xfrm>
          <a:prstGeom prst="rect">
            <a:avLst/>
          </a:prstGeom>
          <a:noFill/>
        </p:spPr>
        <p:txBody>
          <a:bodyPr wrap="square" rtlCol="0">
            <a:spAutoFit/>
          </a:bodyPr>
          <a:lstStyle/>
          <a:p>
            <a:r>
              <a:rPr lang="en-US" sz="2000" b="1" dirty="0"/>
              <a:t>Under the Supervision of: </a:t>
            </a:r>
            <a:endParaRPr lang="en-US" sz="2000" dirty="0"/>
          </a:p>
          <a:p>
            <a:r>
              <a:rPr lang="en-US" sz="2000" dirty="0" err="1"/>
              <a:t>Dr.Alankrita</a:t>
            </a:r>
            <a:r>
              <a:rPr lang="en-US" sz="2000" dirty="0"/>
              <a:t> </a:t>
            </a:r>
            <a:r>
              <a:rPr lang="en-US" sz="2000" dirty="0" err="1"/>
              <a:t>Aggarwal,Associate</a:t>
            </a:r>
            <a:r>
              <a:rPr lang="en-US" sz="2000" dirty="0"/>
              <a:t> </a:t>
            </a:r>
            <a:r>
              <a:rPr lang="en-US" sz="2000" dirty="0" err="1"/>
              <a:t>Professor,Departmnet</a:t>
            </a:r>
            <a:r>
              <a:rPr lang="en-US" sz="2000" dirty="0"/>
              <a:t> of Computer Science &amp; </a:t>
            </a:r>
            <a:r>
              <a:rPr lang="en-US" sz="2000" dirty="0" err="1"/>
              <a:t>Engineering,AIT.Chnadiharh</a:t>
            </a:r>
            <a:r>
              <a:rPr lang="en-US" sz="2000" dirty="0"/>
              <a:t> </a:t>
            </a:r>
            <a:r>
              <a:rPr lang="en-US" sz="2000" dirty="0" err="1"/>
              <a:t>University,Mohali,Punjab</a:t>
            </a:r>
            <a:r>
              <a:rPr lang="en-US" sz="2000" dirty="0"/>
              <a:t>(India)</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147C8-C546-3708-BD85-8892E23C33B1}"/>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4">
            <a:extLst>
              <a:ext uri="{FF2B5EF4-FFF2-40B4-BE49-F238E27FC236}">
                <a16:creationId xmlns:a16="http://schemas.microsoft.com/office/drawing/2014/main" id="{D73925A4-303F-473B-524C-7EBF775CE768}"/>
              </a:ext>
            </a:extLst>
          </p:cNvPr>
          <p:cNvPicPr>
            <a:picLocks noGrp="1" noChangeAspect="1"/>
          </p:cNvPicPr>
          <p:nvPr>
            <p:ph idx="1"/>
          </p:nvPr>
        </p:nvPicPr>
        <p:blipFill>
          <a:blip r:embed="rId2"/>
          <a:stretch>
            <a:fillRect/>
          </a:stretch>
        </p:blipFill>
        <p:spPr>
          <a:xfrm>
            <a:off x="981967" y="1334366"/>
            <a:ext cx="10228066" cy="4171974"/>
          </a:xfrm>
          <a:prstGeom prst="rect">
            <a:avLst/>
          </a:prstGeom>
        </p:spPr>
      </p:pic>
    </p:spTree>
    <p:extLst>
      <p:ext uri="{BB962C8B-B14F-4D97-AF65-F5344CB8AC3E}">
        <p14:creationId xmlns:p14="http://schemas.microsoft.com/office/powerpoint/2010/main" val="58336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314100-1777-92D6-BFF9-3262AA06967C}"/>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Content Placeholder 4">
            <a:extLst>
              <a:ext uri="{FF2B5EF4-FFF2-40B4-BE49-F238E27FC236}">
                <a16:creationId xmlns:a16="http://schemas.microsoft.com/office/drawing/2014/main" id="{721F00DB-71A9-CF3D-8BCE-D9B8DC0B03C3}"/>
              </a:ext>
            </a:extLst>
          </p:cNvPr>
          <p:cNvPicPr>
            <a:picLocks noGrp="1" noChangeAspect="1"/>
          </p:cNvPicPr>
          <p:nvPr>
            <p:ph idx="1"/>
          </p:nvPr>
        </p:nvPicPr>
        <p:blipFill>
          <a:blip r:embed="rId2"/>
          <a:stretch>
            <a:fillRect/>
          </a:stretch>
        </p:blipFill>
        <p:spPr>
          <a:xfrm>
            <a:off x="1330036" y="507088"/>
            <a:ext cx="7733493" cy="5669875"/>
          </a:xfrm>
          <a:prstGeom prst="rect">
            <a:avLst/>
          </a:prstGeom>
        </p:spPr>
      </p:pic>
    </p:spTree>
    <p:extLst>
      <p:ext uri="{BB962C8B-B14F-4D97-AF65-F5344CB8AC3E}">
        <p14:creationId xmlns:p14="http://schemas.microsoft.com/office/powerpoint/2010/main" val="72484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4886-A486-6F1D-35FC-0AED2C9D3E4E}"/>
              </a:ext>
            </a:extLst>
          </p:cNvPr>
          <p:cNvSpPr>
            <a:spLocks noGrp="1"/>
          </p:cNvSpPr>
          <p:nvPr>
            <p:ph type="title"/>
          </p:nvPr>
        </p:nvSpPr>
        <p:spPr/>
        <p:txBody>
          <a:bodyPr/>
          <a:lstStyle/>
          <a:p>
            <a:r>
              <a:rPr lang="en-US" dirty="0" err="1"/>
              <a:t>Whatsapp</a:t>
            </a:r>
            <a:r>
              <a:rPr lang="en-US" dirty="0"/>
              <a:t> preview</a:t>
            </a:r>
            <a:endParaRPr lang="en-IN" dirty="0"/>
          </a:p>
        </p:txBody>
      </p:sp>
      <p:sp>
        <p:nvSpPr>
          <p:cNvPr id="4" name="Slide Number Placeholder 3">
            <a:extLst>
              <a:ext uri="{FF2B5EF4-FFF2-40B4-BE49-F238E27FC236}">
                <a16:creationId xmlns:a16="http://schemas.microsoft.com/office/drawing/2014/main" id="{A7A5BAD3-15E7-27F9-7682-A6E4F6FB7392}"/>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Content Placeholder 4">
            <a:extLst>
              <a:ext uri="{FF2B5EF4-FFF2-40B4-BE49-F238E27FC236}">
                <a16:creationId xmlns:a16="http://schemas.microsoft.com/office/drawing/2014/main" id="{35E005A8-A53F-0143-59EB-C2B1976FA95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16949" y="1825625"/>
            <a:ext cx="1958102" cy="4351338"/>
          </a:xfrm>
          <a:prstGeom prst="rect">
            <a:avLst/>
          </a:prstGeom>
          <a:noFill/>
          <a:ln>
            <a:noFill/>
          </a:ln>
        </p:spPr>
      </p:pic>
    </p:spTree>
    <p:extLst>
      <p:ext uri="{BB962C8B-B14F-4D97-AF65-F5344CB8AC3E}">
        <p14:creationId xmlns:p14="http://schemas.microsoft.com/office/powerpoint/2010/main" val="392642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IN" sz="2400" dirty="0">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My health care chatbot “Health Genie ” has various advantages in today’s world.</a:t>
            </a:r>
            <a:r>
              <a:rPr lang="en-IN" sz="2400" dirty="0">
                <a:effectLst/>
                <a:latin typeface="Calibri" panose="020F0502020204030204" pitchFamily="34" charset="0"/>
                <a:ea typeface="SimSun" panose="02010600030101010101" pitchFamily="2" charset="-122"/>
                <a:cs typeface="SimSun" panose="02010600030101010101" pitchFamily="2" charset="-122"/>
              </a:rPr>
              <a:t> </a:t>
            </a:r>
            <a:r>
              <a:rPr lang="en-IN" sz="2400" dirty="0">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The goal of "</a:t>
            </a:r>
            <a:r>
              <a:rPr lang="en-IN" sz="2400" dirty="0" err="1">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HealthGenie</a:t>
            </a:r>
            <a:r>
              <a:rPr lang="en-IN" sz="2400" dirty="0">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 a healthcare chatbot, is to give an AI assistant that can successfully comprehend and respond to a wide range of patient enquiries, provide individualised health information, and offer assistance on various medical topics. It does this by utilising the </a:t>
            </a:r>
            <a:r>
              <a:rPr lang="en-IN" sz="2400" dirty="0" err="1">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ChatGPT</a:t>
            </a:r>
            <a:r>
              <a:rPr lang="en-IN" sz="2400" dirty="0">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 platform. </a:t>
            </a:r>
            <a:r>
              <a:rPr lang="en-IN" sz="2400" dirty="0" err="1">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ChatGPT's</a:t>
            </a:r>
            <a:r>
              <a:rPr lang="en-IN" sz="2400" dirty="0">
                <a:solidFill>
                  <a:srgbClr val="4E4E4E"/>
                </a:solidFill>
                <a:effectLst/>
                <a:latin typeface="Times New Roman" panose="02020603050405020304" pitchFamily="18" charset="0"/>
                <a:ea typeface="Times New Roman" panose="02020603050405020304" pitchFamily="18" charset="0"/>
                <a:cs typeface="SimSun" panose="02010600030101010101" pitchFamily="2" charset="-122"/>
              </a:rPr>
              <a:t> strength rests in its capacity to perceive context, decipher user intent, and produce pertinent and well-thought-out solutions.</a:t>
            </a:r>
            <a:endParaRPr lang="en-IN" sz="2400" dirty="0">
              <a:effectLst/>
              <a:latin typeface="Calibri" panose="020F0502020204030204" pitchFamily="34" charset="0"/>
              <a:ea typeface="SimSun" panose="02010600030101010101" pitchFamily="2" charset="-122"/>
              <a:cs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lnSpcReduction="10000"/>
          </a:bodyPr>
          <a:lstStyle/>
          <a:p>
            <a:pPr marL="0" indent="0">
              <a:lnSpc>
                <a:spcPct val="115000"/>
              </a:lnSpc>
              <a:spcAft>
                <a:spcPts val="1000"/>
              </a:spcAft>
              <a:buNone/>
              <a:tabLst>
                <a:tab pos="3009900" algn="l"/>
              </a:tabLst>
            </a:pPr>
            <a:r>
              <a:rPr lang="en-US" sz="1800" dirty="0">
                <a:effectLst/>
                <a:latin typeface="Times New Roman" panose="02020603050405020304" pitchFamily="18" charset="0"/>
                <a:ea typeface="SimSun" panose="02010600030101010101" pitchFamily="2" charset="-122"/>
                <a:cs typeface="SimSun" panose="02010600030101010101" pitchFamily="2" charset="-122"/>
              </a:rPr>
              <a:t>My chatbot “</a:t>
            </a:r>
            <a:r>
              <a:rPr lang="en-US" sz="1800" dirty="0" err="1">
                <a:effectLst/>
                <a:latin typeface="Times New Roman" panose="02020603050405020304" pitchFamily="18" charset="0"/>
                <a:ea typeface="SimSun" panose="02010600030101010101" pitchFamily="2" charset="-122"/>
                <a:cs typeface="SimSun" panose="02010600030101010101" pitchFamily="2" charset="-122"/>
              </a:rPr>
              <a:t>HealthGenie</a:t>
            </a:r>
            <a:r>
              <a:rPr lang="en-US" sz="1800" dirty="0">
                <a:effectLst/>
                <a:latin typeface="Times New Roman" panose="02020603050405020304" pitchFamily="18" charset="0"/>
                <a:ea typeface="SimSun" panose="02010600030101010101" pitchFamily="2" charset="-122"/>
                <a:cs typeface="SimSun" panose="02010600030101010101" pitchFamily="2" charset="-122"/>
              </a:rPr>
              <a:t>” is a </a:t>
            </a:r>
            <a:r>
              <a:rPr lang="en-US" sz="1800" dirty="0" err="1">
                <a:effectLst/>
                <a:latin typeface="Times New Roman" panose="02020603050405020304" pitchFamily="18" charset="0"/>
                <a:ea typeface="SimSun" panose="02010600030101010101" pitchFamily="2" charset="-122"/>
                <a:cs typeface="SimSun" panose="02010600030101010101" pitchFamily="2" charset="-122"/>
              </a:rPr>
              <a:t>whatsapp</a:t>
            </a:r>
            <a:r>
              <a:rPr lang="en-US" sz="1800" dirty="0">
                <a:effectLst/>
                <a:latin typeface="Times New Roman" panose="02020603050405020304" pitchFamily="18" charset="0"/>
                <a:ea typeface="SimSun" panose="02010600030101010101" pitchFamily="2" charset="-122"/>
                <a:cs typeface="SimSun" panose="02010600030101010101" pitchFamily="2" charset="-122"/>
              </a:rPr>
              <a:t> bot which harness the power of </a:t>
            </a:r>
            <a:r>
              <a:rPr lang="en-US" sz="1800" dirty="0" err="1">
                <a:effectLst/>
                <a:latin typeface="Times New Roman" panose="02020603050405020304" pitchFamily="18" charset="0"/>
                <a:ea typeface="SimSun" panose="02010600030101010101" pitchFamily="2" charset="-122"/>
                <a:cs typeface="SimSun" panose="02010600030101010101" pitchFamily="2" charset="-122"/>
              </a:rPr>
              <a:t>chatgpt</a:t>
            </a:r>
            <a:r>
              <a:rPr lang="en-US" sz="1800" dirty="0">
                <a:effectLst/>
                <a:latin typeface="Times New Roman" panose="02020603050405020304" pitchFamily="18" charset="0"/>
                <a:ea typeface="SimSun" panose="02010600030101010101" pitchFamily="2" charset="-122"/>
                <a:cs typeface="SimSun" panose="02010600030101010101" pitchFamily="2" charset="-122"/>
              </a:rPr>
              <a:t> for answering all the user queries.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0" indent="0">
              <a:lnSpc>
                <a:spcPct val="115000"/>
              </a:lnSpc>
              <a:spcAft>
                <a:spcPts val="1000"/>
              </a:spcAft>
              <a:buNone/>
              <a:tabLst>
                <a:tab pos="3009900" algn="l"/>
              </a:tabLst>
            </a:pPr>
            <a:r>
              <a:rPr lang="en-IN" sz="1800" dirty="0">
                <a:effectLst/>
                <a:latin typeface="Times New Roman" panose="02020603050405020304" pitchFamily="18" charset="0"/>
                <a:ea typeface="SimSun" panose="02010600030101010101" pitchFamily="2" charset="-122"/>
                <a:cs typeface="SimSun" panose="02010600030101010101" pitchFamily="2" charset="-122"/>
              </a:rPr>
              <a:t>The future scope of healthcare chatbots is promising and encompasses various exciting possibilities. Here are some key areas where healthcare chatbots are expected to make significant advancements:</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a:lnSpc>
                <a:spcPct val="115000"/>
              </a:lnSpc>
              <a:tabLst>
                <a:tab pos="3009900" algn="l"/>
              </a:tabLst>
            </a:pPr>
            <a:r>
              <a:rPr lang="en-US" sz="1800" dirty="0">
                <a:effectLst/>
                <a:latin typeface="Times New Roman" panose="02020603050405020304" pitchFamily="18" charset="0"/>
                <a:ea typeface="SimSun" panose="02010600030101010101" pitchFamily="2" charset="-122"/>
                <a:cs typeface="SimSun" panose="02010600030101010101" pitchFamily="2" charset="-122"/>
              </a:rPr>
              <a:t>Integration with Wearable Devices and IoT: </a:t>
            </a:r>
            <a:r>
              <a:rPr lang="en-US" sz="1800" dirty="0" err="1">
                <a:effectLst/>
                <a:latin typeface="Times New Roman" panose="02020603050405020304" pitchFamily="18" charset="0"/>
                <a:ea typeface="SimSun" panose="02010600030101010101" pitchFamily="2" charset="-122"/>
                <a:cs typeface="SimSun" panose="02010600030101010101" pitchFamily="2" charset="-122"/>
              </a:rPr>
              <a:t>Personalised</a:t>
            </a:r>
            <a:r>
              <a:rPr lang="en-US" sz="1800" dirty="0">
                <a:effectLst/>
                <a:latin typeface="Times New Roman" panose="02020603050405020304" pitchFamily="18" charset="0"/>
                <a:ea typeface="SimSun" panose="02010600030101010101" pitchFamily="2" charset="-122"/>
                <a:cs typeface="SimSun" panose="02010600030101010101" pitchFamily="2" charset="-122"/>
              </a:rPr>
              <a:t> and real-time health monitoring can be provided by healthcare chatbots through the integration of wearable technology and the Internet of Things (IoT).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a:lnSpc>
                <a:spcPct val="115000"/>
              </a:lnSpc>
              <a:tabLst>
                <a:tab pos="3009900" algn="l"/>
              </a:tabLst>
            </a:pPr>
            <a:r>
              <a:rPr lang="en-US" sz="1800" dirty="0">
                <a:effectLst/>
                <a:latin typeface="Times New Roman" panose="02020603050405020304" pitchFamily="18" charset="0"/>
                <a:ea typeface="SimSun" panose="02010600030101010101" pitchFamily="2" charset="-122"/>
                <a:cs typeface="SimSun" panose="02010600030101010101" pitchFamily="2" charset="-122"/>
              </a:rPr>
              <a:t>Virtual Health Assistants:</a:t>
            </a:r>
            <a:r>
              <a:rPr lang="en-US" sz="1800" dirty="0">
                <a:effectLst/>
                <a:latin typeface="Calibri" panose="020F0502020204030204" pitchFamily="34" charset="0"/>
                <a:ea typeface="SimSun" panose="02010600030101010101" pitchFamily="2" charset="-122"/>
                <a:cs typeface="SimSun" panose="02010600030101010101" pitchFamily="2" charset="-122"/>
              </a:rPr>
              <a:t> </a:t>
            </a:r>
            <a:r>
              <a:rPr lang="en-US" sz="1800" dirty="0">
                <a:effectLst/>
                <a:latin typeface="Times New Roman" panose="02020603050405020304" pitchFamily="18" charset="0"/>
                <a:ea typeface="SimSun" panose="02010600030101010101" pitchFamily="2" charset="-122"/>
                <a:cs typeface="SimSun" panose="02010600030101010101" pitchFamily="2" charset="-122"/>
              </a:rPr>
              <a:t>Chatbots for the healthcare industry have the potential to develop into thorough virtual health assistants. They can act as a one-stop shop for all healthcare requirements, such as appointment setting, medication management, </a:t>
            </a:r>
            <a:r>
              <a:rPr lang="en-US" sz="1800" dirty="0" err="1">
                <a:effectLst/>
                <a:latin typeface="Times New Roman" panose="02020603050405020304" pitchFamily="18" charset="0"/>
                <a:ea typeface="SimSun" panose="02010600030101010101" pitchFamily="2" charset="-122"/>
                <a:cs typeface="SimSun" panose="02010600030101010101" pitchFamily="2" charset="-122"/>
              </a:rPr>
              <a:t>individualised</a:t>
            </a:r>
            <a:r>
              <a:rPr lang="en-US" sz="1800" dirty="0">
                <a:effectLst/>
                <a:latin typeface="Times New Roman" panose="02020603050405020304" pitchFamily="18" charset="0"/>
                <a:ea typeface="SimSun" panose="02010600030101010101" pitchFamily="2" charset="-122"/>
                <a:cs typeface="SimSun" panose="02010600030101010101" pitchFamily="2" charset="-122"/>
              </a:rPr>
              <a:t> health coaching, and ongoing chronic condition monitoring.</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a:lnSpc>
                <a:spcPct val="115000"/>
              </a:lnSpc>
              <a:spcAft>
                <a:spcPts val="1000"/>
              </a:spcAft>
              <a:tabLst>
                <a:tab pos="3009900" algn="l"/>
              </a:tabLst>
            </a:pPr>
            <a:r>
              <a:rPr lang="en-US" sz="1800" dirty="0">
                <a:effectLst/>
                <a:latin typeface="Times New Roman" panose="02020603050405020304" pitchFamily="18" charset="0"/>
                <a:ea typeface="SimSun" panose="02010600030101010101" pitchFamily="2" charset="-122"/>
                <a:cs typeface="SimSun" panose="02010600030101010101" pitchFamily="2" charset="-122"/>
              </a:rPr>
              <a:t>Can be added to a website: If my chatbot is added to a medical clinic website or hospital website it would benefit the organization greatly. </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lvl="0" indent="-342900">
              <a:lnSpc>
                <a:spcPct val="115000"/>
              </a:lnSpc>
              <a:buSzPts val="1000"/>
              <a:buFont typeface="Symbol" panose="05050102010706020507" pitchFamily="18" charset="2"/>
              <a:buChar char=""/>
              <a:tabLst>
                <a:tab pos="457200" algn="l"/>
              </a:tabLst>
            </a:pPr>
            <a:r>
              <a:rPr lang="en-US" sz="1800" u="sng" dirty="0">
                <a:solidFill>
                  <a:srgbClr val="0000FF"/>
                </a:solidFill>
                <a:effectLst/>
                <a:latin typeface="Calibri" panose="020F0502020204030204" pitchFamily="34" charset="0"/>
                <a:ea typeface="SimSun" panose="02010600030101010101" pitchFamily="2" charset="-122"/>
                <a:cs typeface="SimSun" panose="02010600030101010101" pitchFamily="2" charset="-122"/>
                <a:hlinkClick r:id="rId2"/>
              </a:rPr>
              <a:t>https://help.openai.com/en/articles/6654000-best-practices-for-prompt-engineering-with-openai-api</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u="sng" dirty="0">
                <a:solidFill>
                  <a:srgbClr val="0000FF"/>
                </a:solidFill>
                <a:effectLst/>
                <a:latin typeface="Times New Roman" panose="02020603050405020304" pitchFamily="18" charset="0"/>
                <a:ea typeface="SimSun" panose="02010600030101010101" pitchFamily="2" charset="-122"/>
                <a:cs typeface="SimSun" panose="02010600030101010101" pitchFamily="2" charset="-122"/>
                <a:hlinkClick r:id="rId3"/>
              </a:rPr>
              <a:t>https://openai.com/blog/openai-api</a:t>
            </a:r>
            <a:endParaRPr lang="en-IN" sz="1800" dirty="0">
              <a:effectLst/>
              <a:latin typeface="Calibri" panose="020F0502020204030204" pitchFamily="34" charset="0"/>
              <a:ea typeface="SimSun" panose="02010600030101010101" pitchFamily="2" charset="-122"/>
              <a:cs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buNone/>
            </a:pPr>
            <a:r>
              <a:rPr lang="en-US" dirty="0"/>
              <a:t> </a:t>
            </a:r>
            <a:r>
              <a:rPr lang="en-US" i="0" dirty="0">
                <a:effectLst/>
                <a:latin typeface="Söhne"/>
              </a:rPr>
              <a:t>Healthcare chatbots are an emerging technology that has the potential to transform the way patients interact with the healthcare system. </a:t>
            </a:r>
          </a:p>
          <a:p>
            <a:pPr marL="0" indent="0">
              <a:buNone/>
            </a:pPr>
            <a:r>
              <a:rPr lang="en-US" i="0" dirty="0">
                <a:effectLst/>
                <a:latin typeface="Söhne"/>
              </a:rPr>
              <a:t>These chatbots are computer programs that use natural language processing and artificial intelligence to simulate human conversation and provide personalized health advice and support.</a:t>
            </a:r>
          </a:p>
          <a:p>
            <a:pPr marL="0" indent="0">
              <a:buNone/>
            </a:pPr>
            <a:r>
              <a:rPr lang="en-US" dirty="0"/>
              <a:t>My </a:t>
            </a:r>
            <a:r>
              <a:rPr lang="en-US" dirty="0" err="1"/>
              <a:t>ChatBot</a:t>
            </a:r>
            <a:r>
              <a:rPr lang="en-US" dirty="0"/>
              <a:t> “</a:t>
            </a:r>
            <a:r>
              <a:rPr lang="en-US" dirty="0" err="1"/>
              <a:t>HealthGenie</a:t>
            </a:r>
            <a:r>
              <a:rPr lang="en-US" dirty="0"/>
              <a:t>” harness the power of </a:t>
            </a:r>
            <a:r>
              <a:rPr lang="en-US" dirty="0" err="1"/>
              <a:t>ChatGPT</a:t>
            </a:r>
            <a:r>
              <a:rPr lang="en-US" dirty="0"/>
              <a:t> which helps this virtual assistant to effectively understand and respond to a wide array of patient inquiries, provide personalized health information, and offer guidance on various medical topics.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pPr algn="just">
              <a:lnSpc>
                <a:spcPct val="115000"/>
              </a:lnSpc>
              <a:spcAft>
                <a:spcPts val="1000"/>
              </a:spcAft>
            </a:pPr>
            <a:r>
              <a:rPr lang="en-US" sz="24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Even though a phone call or email might be considered as easy forms of communication with the professionals , they are not always the most effective. </a:t>
            </a:r>
            <a:endParaRPr lang="en-IN" sz="2400" dirty="0">
              <a:effectLst/>
              <a:latin typeface="Calibri" panose="020F0502020204030204" pitchFamily="34" charset="0"/>
              <a:ea typeface="SimSun" panose="02010600030101010101" pitchFamily="2" charset="-122"/>
              <a:cs typeface="SimSun" panose="02010600030101010101" pitchFamily="2" charset="-122"/>
            </a:endParaRPr>
          </a:p>
          <a:p>
            <a:pPr algn="just">
              <a:lnSpc>
                <a:spcPct val="115000"/>
              </a:lnSpc>
              <a:spcAft>
                <a:spcPts val="1000"/>
              </a:spcAft>
            </a:pPr>
            <a:r>
              <a:rPr lang="en-US" sz="24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Medical chatbots can answer inquiries regarding prescriptions, appointment scheduling, and other issues. As a result, medical professionals and facilities may relax knowing that questions from patients will be promptly addressed. </a:t>
            </a:r>
            <a:endParaRPr lang="en-IN" sz="2400" dirty="0">
              <a:effectLst/>
              <a:latin typeface="Calibri" panose="020F0502020204030204" pitchFamily="34" charset="0"/>
              <a:ea typeface="SimSun" panose="02010600030101010101" pitchFamily="2" charset="-122"/>
              <a:cs typeface="SimSun" panose="02010600030101010101" pitchFamily="2" charset="-122"/>
            </a:endParaRPr>
          </a:p>
          <a:p>
            <a:r>
              <a:rPr lang="en-US" sz="24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Provide 24/7 Access to Healthcare Information:</a:t>
            </a:r>
            <a:r>
              <a:rPr lang="en-US" sz="2400" dirty="0">
                <a:effectLst/>
                <a:latin typeface="Calibri" panose="020F0502020204030204" pitchFamily="34" charset="0"/>
                <a:ea typeface="SimSun" panose="02010600030101010101" pitchFamily="2" charset="-122"/>
                <a:cs typeface="SimSun" panose="02010600030101010101" pitchFamily="2" charset="-122"/>
              </a:rPr>
              <a:t> </a:t>
            </a:r>
            <a:r>
              <a:rPr lang="en-US" sz="24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Giving users continuous access to reliable and current healthcare information is one of the main goals of a healthcare chatbot. Users can ask inquiries about signs, conditions, treatments, and general health advice, and they will promptly and accurately receive answers.</a:t>
            </a:r>
            <a:endParaRPr lang="en-IN" sz="2400" dirty="0">
              <a:effectLst/>
              <a:latin typeface="Calibri" panose="020F0502020204030204" pitchFamily="34" charset="0"/>
              <a:ea typeface="SimSun" panose="02010600030101010101" pitchFamily="2" charset="-122"/>
              <a:cs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61CC-8069-486F-2637-EC0EDF3D369D}"/>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24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Enhance Access to Mental Health Support: Healthcare chatbots' assistance for mental health is a key goal. They can give users a private forum to talk about their mental health, offer coping mechanisms, and, if necessary, direct users to the proper mental health resources or professionals.</a:t>
            </a:r>
            <a:endParaRPr lang="en-IN" sz="24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nSpc>
                <a:spcPct val="115000"/>
              </a:lnSpc>
              <a:spcAft>
                <a:spcPts val="1000"/>
              </a:spcAft>
              <a:buFont typeface="Symbol" panose="05050102010706020507" pitchFamily="18" charset="2"/>
              <a:buChar char=""/>
            </a:pPr>
            <a:r>
              <a:rPr lang="en-US" sz="2400" dirty="0">
                <a:solidFill>
                  <a:srgbClr val="000000"/>
                </a:solidFill>
                <a:effectLst/>
                <a:latin typeface="Times New Roman" panose="02020603050405020304" pitchFamily="18" charset="0"/>
                <a:ea typeface="SimSun" panose="02010600030101010101" pitchFamily="2" charset="-122"/>
                <a:cs typeface="SimSun" panose="02010600030101010101" pitchFamily="2" charset="-122"/>
              </a:rPr>
              <a:t>Complement and Support Healthcare Providers: Healthcare chatbots are created to supplement the job of healthcare providers by providing consumers with help and information while lightening the workload on healthcare workers. They can help with patient triage, provide fundamental medical knowledge, and guarantee that consumers get quick and accurate advice.</a:t>
            </a:r>
            <a:endParaRPr lang="en-IN" sz="2400" dirty="0">
              <a:effectLst/>
              <a:latin typeface="Calibri" panose="020F0502020204030204" pitchFamily="34" charset="0"/>
              <a:ea typeface="SimSun" panose="02010600030101010101" pitchFamily="2" charset="-122"/>
              <a:cs typeface="SimSun" panose="02010600030101010101" pitchFamily="2" charset="-122"/>
            </a:endParaRPr>
          </a:p>
          <a:p>
            <a:endParaRPr lang="en-IN" dirty="0"/>
          </a:p>
        </p:txBody>
      </p:sp>
      <p:sp>
        <p:nvSpPr>
          <p:cNvPr id="4" name="Slide Number Placeholder 3">
            <a:extLst>
              <a:ext uri="{FF2B5EF4-FFF2-40B4-BE49-F238E27FC236}">
                <a16:creationId xmlns:a16="http://schemas.microsoft.com/office/drawing/2014/main" id="{29E134CE-7EE6-70E1-CE91-67168BCDE885}"/>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44797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a:bodyPr>
          <a:lstStyle/>
          <a:p>
            <a:pPr marL="0" indent="0">
              <a:lnSpc>
                <a:spcPct val="115000"/>
              </a:lnSpc>
              <a:spcAft>
                <a:spcPts val="1000"/>
              </a:spcAft>
              <a:buNone/>
            </a:pPr>
            <a:r>
              <a:rPr lang="en-US" sz="2400" dirty="0">
                <a:solidFill>
                  <a:srgbClr val="282829"/>
                </a:solidFill>
                <a:effectLst/>
                <a:latin typeface="Times New Roman" panose="02020603050405020304" pitchFamily="18" charset="0"/>
                <a:ea typeface="SimSun" panose="02010600030101010101" pitchFamily="2" charset="-122"/>
              </a:rPr>
              <a:t>The purpose of ‘</a:t>
            </a:r>
            <a:r>
              <a:rPr lang="en-US" sz="2400" dirty="0" err="1">
                <a:solidFill>
                  <a:srgbClr val="282829"/>
                </a:solidFill>
                <a:effectLst/>
                <a:latin typeface="Times New Roman" panose="02020603050405020304" pitchFamily="18" charset="0"/>
                <a:ea typeface="SimSun" panose="02010600030101010101" pitchFamily="2" charset="-122"/>
              </a:rPr>
              <a:t>HealthGenie</a:t>
            </a:r>
            <a:r>
              <a:rPr lang="en-US" sz="2400" dirty="0">
                <a:solidFill>
                  <a:srgbClr val="282829"/>
                </a:solidFill>
                <a:effectLst/>
                <a:latin typeface="Times New Roman" panose="02020603050405020304" pitchFamily="18" charset="0"/>
                <a:ea typeface="SimSun" panose="02010600030101010101" pitchFamily="2" charset="-122"/>
              </a:rPr>
              <a:t>’ a healthcare chatbot is to provide an AI assistant which would harness the power of </a:t>
            </a:r>
            <a:r>
              <a:rPr lang="en-US" sz="2400" dirty="0" err="1">
                <a:solidFill>
                  <a:srgbClr val="282829"/>
                </a:solidFill>
                <a:effectLst/>
                <a:latin typeface="Times New Roman" panose="02020603050405020304" pitchFamily="18" charset="0"/>
                <a:ea typeface="SimSun" panose="02010600030101010101" pitchFamily="2" charset="-122"/>
              </a:rPr>
              <a:t>ChatGPT</a:t>
            </a:r>
            <a:r>
              <a:rPr lang="en-US" sz="2400" dirty="0">
                <a:solidFill>
                  <a:srgbClr val="282829"/>
                </a:solidFill>
                <a:effectLst/>
                <a:latin typeface="Times New Roman" panose="02020603050405020304" pitchFamily="18" charset="0"/>
                <a:ea typeface="SimSun" panose="02010600030101010101" pitchFamily="2" charset="-122"/>
              </a:rPr>
              <a:t> and can effectively understand and respond to a wide array of patient inquiries, provide personalized health information, and offer guidance on various medical topics. The power of </a:t>
            </a:r>
            <a:r>
              <a:rPr lang="en-US" sz="2400" dirty="0" err="1">
                <a:solidFill>
                  <a:srgbClr val="282829"/>
                </a:solidFill>
                <a:effectLst/>
                <a:latin typeface="Times New Roman" panose="02020603050405020304" pitchFamily="18" charset="0"/>
                <a:ea typeface="SimSun" panose="02010600030101010101" pitchFamily="2" charset="-122"/>
              </a:rPr>
              <a:t>ChatGPT</a:t>
            </a:r>
            <a:r>
              <a:rPr lang="en-US" sz="2400" dirty="0">
                <a:solidFill>
                  <a:srgbClr val="282829"/>
                </a:solidFill>
                <a:effectLst/>
                <a:latin typeface="Times New Roman" panose="02020603050405020304" pitchFamily="18" charset="0"/>
                <a:ea typeface="SimSun" panose="02010600030101010101" pitchFamily="2" charset="-122"/>
              </a:rPr>
              <a:t> lies in its ability to comprehend context, interpret user intent, and generate relevant and coherent responses.</a:t>
            </a:r>
            <a:endParaRPr lang="en-IN" sz="2400" dirty="0">
              <a:effectLst/>
              <a:latin typeface="Times New Roman" panose="02020603050405020304" pitchFamily="18" charset="0"/>
              <a:ea typeface="SimSun" panose="02010600030101010101" pitchFamily="2" charset="-122"/>
            </a:endParaRPr>
          </a:p>
          <a:p>
            <a:pPr marL="0" indent="0">
              <a:lnSpc>
                <a:spcPct val="115000"/>
              </a:lnSpc>
              <a:spcAft>
                <a:spcPts val="1000"/>
              </a:spcAft>
              <a:buNone/>
            </a:pPr>
            <a:r>
              <a:rPr lang="en-US" sz="2400" dirty="0">
                <a:effectLst/>
                <a:latin typeface="Times New Roman" panose="02020603050405020304" pitchFamily="18" charset="0"/>
                <a:ea typeface="SimSun" panose="02010600030101010101" pitchFamily="2" charset="-122"/>
              </a:rPr>
              <a:t> </a:t>
            </a:r>
            <a:endParaRPr lang="en-IN" sz="24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Content Placeholder 4">
            <a:extLst>
              <a:ext uri="{FF2B5EF4-FFF2-40B4-BE49-F238E27FC236}">
                <a16:creationId xmlns:a16="http://schemas.microsoft.com/office/drawing/2014/main" id="{5EF29031-C8BE-6D6F-334A-49FF248D6B07}"/>
              </a:ext>
            </a:extLst>
          </p:cNvPr>
          <p:cNvPicPr>
            <a:picLocks noGrp="1" noChangeAspect="1"/>
          </p:cNvPicPr>
          <p:nvPr>
            <p:ph idx="1"/>
          </p:nvPr>
        </p:nvPicPr>
        <p:blipFill>
          <a:blip r:embed="rId2"/>
          <a:stretch>
            <a:fillRect/>
          </a:stretch>
        </p:blipFill>
        <p:spPr>
          <a:xfrm>
            <a:off x="1570183" y="1891950"/>
            <a:ext cx="7005620" cy="3265104"/>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14BE-AD31-8480-A438-0AEEFA72CC3E}"/>
              </a:ext>
            </a:extLst>
          </p:cNvPr>
          <p:cNvSpPr>
            <a:spLocks noGrp="1"/>
          </p:cNvSpPr>
          <p:nvPr>
            <p:ph type="title"/>
          </p:nvPr>
        </p:nvSpPr>
        <p:spPr/>
        <p:txBody>
          <a:bodyPr/>
          <a:lstStyle/>
          <a:p>
            <a:r>
              <a:rPr lang="en-US" dirty="0"/>
              <a:t>Methodology</a:t>
            </a:r>
            <a:endParaRPr lang="en-IN" dirty="0"/>
          </a:p>
        </p:txBody>
      </p:sp>
      <p:sp>
        <p:nvSpPr>
          <p:cNvPr id="4" name="Slide Number Placeholder 3">
            <a:extLst>
              <a:ext uri="{FF2B5EF4-FFF2-40B4-BE49-F238E27FC236}">
                <a16:creationId xmlns:a16="http://schemas.microsoft.com/office/drawing/2014/main" id="{1685A347-48BD-4F27-F93B-BD6BE6A546FF}"/>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5" name="Content Placeholder 4">
            <a:extLst>
              <a:ext uri="{FF2B5EF4-FFF2-40B4-BE49-F238E27FC236}">
                <a16:creationId xmlns:a16="http://schemas.microsoft.com/office/drawing/2014/main" id="{6FD3A67C-2B5E-2A5B-D0C8-01C77DD89A50}"/>
              </a:ext>
            </a:extLst>
          </p:cNvPr>
          <p:cNvPicPr>
            <a:picLocks noGrp="1" noChangeAspect="1"/>
          </p:cNvPicPr>
          <p:nvPr>
            <p:ph idx="1"/>
          </p:nvPr>
        </p:nvPicPr>
        <p:blipFill>
          <a:blip r:embed="rId2"/>
          <a:stretch>
            <a:fillRect/>
          </a:stretch>
        </p:blipFill>
        <p:spPr>
          <a:xfrm>
            <a:off x="2685874" y="2515317"/>
            <a:ext cx="6820251" cy="2971953"/>
          </a:xfrm>
          <a:prstGeom prst="rect">
            <a:avLst/>
          </a:prstGeom>
        </p:spPr>
      </p:pic>
    </p:spTree>
    <p:extLst>
      <p:ext uri="{BB962C8B-B14F-4D97-AF65-F5344CB8AC3E}">
        <p14:creationId xmlns:p14="http://schemas.microsoft.com/office/powerpoint/2010/main" val="210611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Content Placeholder 4">
            <a:extLst>
              <a:ext uri="{FF2B5EF4-FFF2-40B4-BE49-F238E27FC236}">
                <a16:creationId xmlns:a16="http://schemas.microsoft.com/office/drawing/2014/main" id="{2BD6B37B-DB0E-0310-C951-98B1C106C0DF}"/>
              </a:ext>
            </a:extLst>
          </p:cNvPr>
          <p:cNvPicPr>
            <a:picLocks noGrp="1" noChangeAspect="1"/>
          </p:cNvPicPr>
          <p:nvPr>
            <p:ph idx="1"/>
          </p:nvPr>
        </p:nvPicPr>
        <p:blipFill>
          <a:blip r:embed="rId2"/>
          <a:stretch>
            <a:fillRect/>
          </a:stretch>
        </p:blipFill>
        <p:spPr>
          <a:xfrm>
            <a:off x="1985818" y="1435290"/>
            <a:ext cx="7533008" cy="4702889"/>
          </a:xfrm>
          <a:prstGeom prst="rect">
            <a:avLst/>
          </a:prstGeom>
        </p:spPr>
      </p:pic>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6215</TotalTime>
  <Words>774</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Arial Black</vt:lpstr>
      <vt:lpstr>Calibri</vt:lpstr>
      <vt:lpstr>Calibri Light</vt:lpstr>
      <vt:lpstr>Casper</vt:lpstr>
      <vt:lpstr>Raleway ExtraBold</vt:lpstr>
      <vt:lpstr>Söhne</vt:lpstr>
      <vt:lpstr>Symbol</vt:lpstr>
      <vt:lpstr>Times New Roman</vt:lpstr>
      <vt:lpstr>1_Office Theme</vt:lpstr>
      <vt:lpstr>2_Office Theme</vt:lpstr>
      <vt:lpstr>Contents Slide Master</vt:lpstr>
      <vt:lpstr>PowerPoint Presentation</vt:lpstr>
      <vt:lpstr>Outline</vt:lpstr>
      <vt:lpstr>Introduction to Project</vt:lpstr>
      <vt:lpstr>Problem Formulation</vt:lpstr>
      <vt:lpstr>PowerPoint Presentation</vt:lpstr>
      <vt:lpstr>Objectives of the Work</vt:lpstr>
      <vt:lpstr>Dependencies used</vt:lpstr>
      <vt:lpstr>Methodology</vt:lpstr>
      <vt:lpstr>Results and Outputs</vt:lpstr>
      <vt:lpstr>PowerPoint Presentation</vt:lpstr>
      <vt:lpstr>PowerPoint Presentation</vt:lpstr>
      <vt:lpstr>Whatsapp preview</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Shrishty</cp:lastModifiedBy>
  <cp:revision>496</cp:revision>
  <dcterms:created xsi:type="dcterms:W3CDTF">2019-01-09T10:33:58Z</dcterms:created>
  <dcterms:modified xsi:type="dcterms:W3CDTF">2023-05-15T10:36:35Z</dcterms:modified>
</cp:coreProperties>
</file>