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3755" y="2575814"/>
            <a:ext cx="1815338" cy="45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007364"/>
            <a:ext cx="5015369" cy="310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966343"/>
            <a:ext cx="14338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5">
                <a:latin typeface="Arial"/>
                <a:cs typeface="Arial"/>
              </a:rPr>
              <a:t>i</a:t>
            </a:r>
            <a:r>
              <a:rPr dirty="0" u="heavy" sz="1800" spc="5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 </a:t>
            </a:r>
            <a:r>
              <a:rPr dirty="0" u="heavy" sz="1800" spc="-4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address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10">
                <a:latin typeface="Arial"/>
                <a:cs typeface="Arial"/>
              </a:rPr>
              <a:t>:</a:t>
            </a:r>
            <a:r>
              <a:rPr dirty="0" sz="1800" spc="254">
                <a:latin typeface="Arial"/>
                <a:cs typeface="Arial"/>
              </a:rPr>
              <a:t> </a:t>
            </a:r>
            <a:r>
              <a:rPr dirty="0" sz="1800" spc="12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8720" y="1016508"/>
            <a:ext cx="27031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45">
                <a:latin typeface="Arial"/>
                <a:cs typeface="Arial"/>
              </a:rPr>
              <a:t>ip </a:t>
            </a:r>
            <a:r>
              <a:rPr dirty="0" sz="1400" spc="-25">
                <a:latin typeface="Arial"/>
                <a:cs typeface="Arial"/>
              </a:rPr>
              <a:t>stands </a:t>
            </a:r>
            <a:r>
              <a:rPr dirty="0" sz="1400" spc="40">
                <a:latin typeface="Arial"/>
                <a:cs typeface="Arial"/>
              </a:rPr>
              <a:t>for </a:t>
            </a:r>
            <a:r>
              <a:rPr dirty="0" sz="1400" spc="-25">
                <a:latin typeface="Arial"/>
                <a:cs typeface="Arial"/>
              </a:rPr>
              <a:t>"</a:t>
            </a:r>
            <a:r>
              <a:rPr dirty="0" sz="1400" spc="-25" b="1">
                <a:latin typeface="Arial"/>
                <a:cs typeface="Arial"/>
              </a:rPr>
              <a:t>Internet</a:t>
            </a:r>
            <a:r>
              <a:rPr dirty="0" sz="1400" spc="235" b="1">
                <a:latin typeface="Arial"/>
                <a:cs typeface="Arial"/>
              </a:rPr>
              <a:t> </a:t>
            </a:r>
            <a:r>
              <a:rPr dirty="0" sz="1400" spc="-55" b="1">
                <a:latin typeface="Arial"/>
                <a:cs typeface="Arial"/>
              </a:rPr>
              <a:t>Protocol</a:t>
            </a:r>
            <a:r>
              <a:rPr dirty="0" sz="1400" spc="-55">
                <a:latin typeface="Arial"/>
                <a:cs typeface="Arial"/>
              </a:rPr>
              <a:t>,"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1389888"/>
            <a:ext cx="5302250" cy="18249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which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 spc="-30">
                <a:latin typeface="Arial"/>
                <a:cs typeface="Arial"/>
              </a:rPr>
              <a:t>is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the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set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 spc="45">
                <a:latin typeface="Arial"/>
                <a:cs typeface="Arial"/>
              </a:rPr>
              <a:t>of</a:t>
            </a:r>
            <a:r>
              <a:rPr dirty="0" sz="1400" spc="10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rules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governing</a:t>
            </a:r>
            <a:r>
              <a:rPr dirty="0" sz="1400" spc="85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the</a:t>
            </a:r>
            <a:r>
              <a:rPr dirty="0" sz="1400" spc="80">
                <a:latin typeface="Arial"/>
                <a:cs typeface="Arial"/>
              </a:rPr>
              <a:t> </a:t>
            </a:r>
            <a:r>
              <a:rPr dirty="0" sz="1400" spc="30">
                <a:latin typeface="Arial"/>
                <a:cs typeface="Arial"/>
              </a:rPr>
              <a:t>format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 spc="45">
                <a:latin typeface="Arial"/>
                <a:cs typeface="Arial"/>
              </a:rPr>
              <a:t>of</a:t>
            </a:r>
            <a:r>
              <a:rPr dirty="0" sz="1400" spc="1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data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sent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via</a:t>
            </a:r>
            <a:r>
              <a:rPr dirty="0" sz="1400" spc="75">
                <a:latin typeface="Arial"/>
                <a:cs typeface="Arial"/>
              </a:rPr>
              <a:t> </a:t>
            </a:r>
            <a:r>
              <a:rPr dirty="0" sz="1400" spc="2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algn="just" marL="12700" marR="5080">
              <a:lnSpc>
                <a:spcPct val="185700"/>
              </a:lnSpc>
            </a:pPr>
            <a:r>
              <a:rPr dirty="0" sz="1400" spc="15">
                <a:latin typeface="Arial"/>
                <a:cs typeface="Arial"/>
              </a:rPr>
              <a:t>internet </a:t>
            </a:r>
            <a:r>
              <a:rPr dirty="0" sz="1400" spc="30">
                <a:latin typeface="Arial"/>
                <a:cs typeface="Arial"/>
              </a:rPr>
              <a:t>or </a:t>
            </a:r>
            <a:r>
              <a:rPr dirty="0" sz="1400" spc="-5">
                <a:latin typeface="Arial"/>
                <a:cs typeface="Arial"/>
              </a:rPr>
              <a:t>local </a:t>
            </a:r>
            <a:r>
              <a:rPr dirty="0" sz="1400">
                <a:latin typeface="Arial"/>
                <a:cs typeface="Arial"/>
              </a:rPr>
              <a:t>network. </a:t>
            </a:r>
            <a:r>
              <a:rPr dirty="0" sz="1400" spc="5">
                <a:latin typeface="Arial"/>
                <a:cs typeface="Arial"/>
              </a:rPr>
              <a:t>In </a:t>
            </a:r>
            <a:r>
              <a:rPr dirty="0" sz="1400" spc="-65">
                <a:latin typeface="Arial"/>
                <a:cs typeface="Arial"/>
              </a:rPr>
              <a:t>essence, </a:t>
            </a:r>
            <a:r>
              <a:rPr dirty="0" sz="1400" spc="-80">
                <a:latin typeface="Arial"/>
                <a:cs typeface="Arial"/>
              </a:rPr>
              <a:t>IP </a:t>
            </a:r>
            <a:r>
              <a:rPr dirty="0" sz="1400" spc="-45">
                <a:latin typeface="Arial"/>
                <a:cs typeface="Arial"/>
              </a:rPr>
              <a:t>addresses </a:t>
            </a:r>
            <a:r>
              <a:rPr dirty="0" sz="1400" spc="-30">
                <a:latin typeface="Arial"/>
                <a:cs typeface="Arial"/>
              </a:rPr>
              <a:t>are </a:t>
            </a:r>
            <a:r>
              <a:rPr dirty="0" sz="1400" spc="20">
                <a:latin typeface="Arial"/>
                <a:cs typeface="Arial"/>
              </a:rPr>
              <a:t>the identifier  </a:t>
            </a:r>
            <a:r>
              <a:rPr dirty="0" sz="1400" spc="30">
                <a:latin typeface="Arial"/>
                <a:cs typeface="Arial"/>
              </a:rPr>
              <a:t>that </a:t>
            </a:r>
            <a:r>
              <a:rPr dirty="0" sz="1400" spc="-15">
                <a:latin typeface="Arial"/>
                <a:cs typeface="Arial"/>
              </a:rPr>
              <a:t>allows </a:t>
            </a:r>
            <a:r>
              <a:rPr dirty="0" sz="1400" spc="25">
                <a:latin typeface="Arial"/>
                <a:cs typeface="Arial"/>
              </a:rPr>
              <a:t>information </a:t>
            </a:r>
            <a:r>
              <a:rPr dirty="0" sz="1400" spc="70">
                <a:latin typeface="Arial"/>
                <a:cs typeface="Arial"/>
              </a:rPr>
              <a:t>to </a:t>
            </a:r>
            <a:r>
              <a:rPr dirty="0" sz="1400">
                <a:latin typeface="Arial"/>
                <a:cs typeface="Arial"/>
              </a:rPr>
              <a:t>be </a:t>
            </a:r>
            <a:r>
              <a:rPr dirty="0" sz="1400" spc="-15">
                <a:latin typeface="Arial"/>
                <a:cs typeface="Arial"/>
              </a:rPr>
              <a:t>sent </a:t>
            </a:r>
            <a:r>
              <a:rPr dirty="0" sz="1400">
                <a:latin typeface="Arial"/>
                <a:cs typeface="Arial"/>
              </a:rPr>
              <a:t>between </a:t>
            </a:r>
            <a:r>
              <a:rPr dirty="0" sz="1400" spc="-30">
                <a:latin typeface="Arial"/>
                <a:cs typeface="Arial"/>
              </a:rPr>
              <a:t>devices </a:t>
            </a:r>
            <a:r>
              <a:rPr dirty="0" sz="1400" spc="30">
                <a:latin typeface="Arial"/>
                <a:cs typeface="Arial"/>
              </a:rPr>
              <a:t>on </a:t>
            </a:r>
            <a:r>
              <a:rPr dirty="0" sz="1400" spc="-65">
                <a:latin typeface="Arial"/>
                <a:cs typeface="Arial"/>
              </a:rPr>
              <a:t>a </a:t>
            </a:r>
            <a:r>
              <a:rPr dirty="0" sz="1400">
                <a:latin typeface="Arial"/>
                <a:cs typeface="Arial"/>
              </a:rPr>
              <a:t>network:  </a:t>
            </a:r>
            <a:r>
              <a:rPr dirty="0" sz="1400" spc="10">
                <a:latin typeface="Arial"/>
                <a:cs typeface="Arial"/>
              </a:rPr>
              <a:t>they </a:t>
            </a:r>
            <a:r>
              <a:rPr dirty="0" sz="1400" spc="5">
                <a:latin typeface="Arial"/>
                <a:cs typeface="Arial"/>
              </a:rPr>
              <a:t>contain </a:t>
            </a:r>
            <a:r>
              <a:rPr dirty="0" sz="1400" spc="15">
                <a:latin typeface="Arial"/>
                <a:cs typeface="Arial"/>
              </a:rPr>
              <a:t>location </a:t>
            </a:r>
            <a:r>
              <a:rPr dirty="0" sz="1400" spc="25">
                <a:latin typeface="Arial"/>
                <a:cs typeface="Arial"/>
              </a:rPr>
              <a:t>information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20">
                <a:latin typeface="Arial"/>
                <a:cs typeface="Arial"/>
              </a:rPr>
              <a:t>make </a:t>
            </a:r>
            <a:r>
              <a:rPr dirty="0" sz="1400" spc="-30">
                <a:latin typeface="Arial"/>
                <a:cs typeface="Arial"/>
              </a:rPr>
              <a:t>devices </a:t>
            </a:r>
            <a:r>
              <a:rPr dirty="0" sz="1400" spc="-40">
                <a:latin typeface="Arial"/>
                <a:cs typeface="Arial"/>
              </a:rPr>
              <a:t>accessible </a:t>
            </a:r>
            <a:r>
              <a:rPr dirty="0" sz="1400" spc="40">
                <a:latin typeface="Arial"/>
                <a:cs typeface="Arial"/>
              </a:rPr>
              <a:t>for  </a:t>
            </a:r>
            <a:r>
              <a:rPr dirty="0" sz="1400">
                <a:latin typeface="Arial"/>
                <a:cs typeface="Arial"/>
              </a:rPr>
              <a:t>communication.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4052570"/>
            <a:ext cx="5023485" cy="3718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latin typeface="Arial"/>
                <a:cs typeface="Arial"/>
              </a:rPr>
              <a:t>There </a:t>
            </a:r>
            <a:r>
              <a:rPr dirty="0" sz="1600" spc="-35">
                <a:latin typeface="Arial"/>
                <a:cs typeface="Arial"/>
              </a:rPr>
              <a:t>are </a:t>
            </a:r>
            <a:r>
              <a:rPr dirty="0" sz="1600" spc="35">
                <a:latin typeface="Arial"/>
                <a:cs typeface="Arial"/>
              </a:rPr>
              <a:t>four </a:t>
            </a:r>
            <a:r>
              <a:rPr dirty="0" sz="1600" spc="-10">
                <a:latin typeface="Arial"/>
                <a:cs typeface="Arial"/>
              </a:rPr>
              <a:t>types </a:t>
            </a:r>
            <a:r>
              <a:rPr dirty="0" sz="1600" spc="50">
                <a:latin typeface="Arial"/>
                <a:cs typeface="Arial"/>
              </a:rPr>
              <a:t>of </a:t>
            </a:r>
            <a:r>
              <a:rPr dirty="0" sz="1600" spc="-90">
                <a:latin typeface="Arial"/>
                <a:cs typeface="Arial"/>
              </a:rPr>
              <a:t>IP</a:t>
            </a:r>
            <a:r>
              <a:rPr dirty="0" sz="1600" spc="-155">
                <a:latin typeface="Arial"/>
                <a:cs typeface="Arial"/>
              </a:rPr>
              <a:t> </a:t>
            </a:r>
            <a:r>
              <a:rPr dirty="0" sz="1600" spc="-55">
                <a:latin typeface="Arial"/>
                <a:cs typeface="Arial"/>
              </a:rPr>
              <a:t>addresses:</a:t>
            </a:r>
            <a:endParaRPr sz="1600">
              <a:latin typeface="Arial"/>
              <a:cs typeface="Arial"/>
            </a:endParaRPr>
          </a:p>
          <a:p>
            <a:pPr marL="12700" marR="4373880">
              <a:lnSpc>
                <a:spcPts val="3120"/>
              </a:lnSpc>
              <a:spcBef>
                <a:spcPts val="145"/>
              </a:spcBef>
            </a:pPr>
            <a:r>
              <a:rPr dirty="0" sz="1400" spc="5" b="1">
                <a:latin typeface="Noto Sans Mono CJK HK"/>
                <a:cs typeface="Noto Sans Mono CJK HK"/>
              </a:rPr>
              <a:t>Public  </a:t>
            </a:r>
            <a:r>
              <a:rPr dirty="0" sz="1400" spc="5" b="1">
                <a:latin typeface="Noto Sans Mono CJK HK"/>
                <a:cs typeface="Noto Sans Mono CJK HK"/>
              </a:rPr>
              <a:t>Privat</a:t>
            </a:r>
            <a:r>
              <a:rPr dirty="0" sz="1400" b="1">
                <a:latin typeface="Noto Sans Mono CJK HK"/>
                <a:cs typeface="Noto Sans Mono CJK HK"/>
              </a:rPr>
              <a:t>e  </a:t>
            </a:r>
            <a:r>
              <a:rPr dirty="0" sz="1400" spc="5" b="1">
                <a:latin typeface="Noto Sans Mono CJK HK"/>
                <a:cs typeface="Noto Sans Mono CJK HK"/>
              </a:rPr>
              <a:t>Static</a:t>
            </a:r>
            <a:endParaRPr sz="1400">
              <a:latin typeface="Noto Sans Mono CJK HK"/>
              <a:cs typeface="Noto Sans Mono CJK HK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400" spc="-5">
                <a:latin typeface="Times New Roman"/>
                <a:cs typeface="Times New Roman"/>
              </a:rPr>
              <a:t>dynamic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1.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public:-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3120"/>
              </a:lnSpc>
              <a:spcBef>
                <a:spcPts val="305"/>
              </a:spcBef>
            </a:pPr>
            <a:r>
              <a:rPr dirty="0" sz="1400" spc="-30">
                <a:latin typeface="Arial"/>
                <a:cs typeface="Arial"/>
              </a:rPr>
              <a:t>A </a:t>
            </a:r>
            <a:r>
              <a:rPr dirty="0" sz="1400" spc="15">
                <a:latin typeface="Arial"/>
                <a:cs typeface="Arial"/>
              </a:rPr>
              <a:t>public </a:t>
            </a:r>
            <a:r>
              <a:rPr dirty="0" sz="1400" spc="-75">
                <a:latin typeface="Arial"/>
                <a:cs typeface="Arial"/>
              </a:rPr>
              <a:t>IP </a:t>
            </a:r>
            <a:r>
              <a:rPr dirty="0" sz="1400" spc="-30">
                <a:latin typeface="Arial"/>
                <a:cs typeface="Arial"/>
              </a:rPr>
              <a:t>address is </a:t>
            </a:r>
            <a:r>
              <a:rPr dirty="0" sz="1400" spc="-60" b="1">
                <a:latin typeface="Arial"/>
                <a:cs typeface="Arial"/>
              </a:rPr>
              <a:t>an </a:t>
            </a:r>
            <a:r>
              <a:rPr dirty="0" sz="1400" spc="-75" b="1">
                <a:latin typeface="Arial"/>
                <a:cs typeface="Arial"/>
              </a:rPr>
              <a:t>IPv4 </a:t>
            </a:r>
            <a:r>
              <a:rPr dirty="0" sz="1400" spc="-85" b="1">
                <a:latin typeface="Arial"/>
                <a:cs typeface="Arial"/>
              </a:rPr>
              <a:t>address </a:t>
            </a:r>
            <a:r>
              <a:rPr dirty="0" sz="1400" spc="-25" b="1">
                <a:latin typeface="Arial"/>
                <a:cs typeface="Arial"/>
              </a:rPr>
              <a:t>that </a:t>
            </a:r>
            <a:r>
              <a:rPr dirty="0" sz="1400" spc="-110" b="1">
                <a:latin typeface="Arial"/>
                <a:cs typeface="Arial"/>
              </a:rPr>
              <a:t>is </a:t>
            </a:r>
            <a:r>
              <a:rPr dirty="0" sz="1400" spc="-65" b="1">
                <a:latin typeface="Arial"/>
                <a:cs typeface="Arial"/>
              </a:rPr>
              <a:t>reachable </a:t>
            </a:r>
            <a:r>
              <a:rPr dirty="0" sz="1400" spc="-40" b="1">
                <a:latin typeface="Arial"/>
                <a:cs typeface="Arial"/>
              </a:rPr>
              <a:t>from </a:t>
            </a:r>
            <a:r>
              <a:rPr dirty="0" sz="1400" spc="-30" b="1">
                <a:latin typeface="Arial"/>
                <a:cs typeface="Arial"/>
              </a:rPr>
              <a:t>the  </a:t>
            </a:r>
            <a:r>
              <a:rPr dirty="0" sz="1400" spc="-50" b="1">
                <a:latin typeface="Arial"/>
                <a:cs typeface="Arial"/>
              </a:rPr>
              <a:t>internet</a:t>
            </a:r>
            <a:r>
              <a:rPr dirty="0" sz="1400" spc="-50">
                <a:latin typeface="Arial"/>
                <a:cs typeface="Arial"/>
              </a:rPr>
              <a:t>. </a:t>
            </a:r>
            <a:r>
              <a:rPr dirty="0" sz="1400" spc="20">
                <a:latin typeface="Arial"/>
                <a:cs typeface="Arial"/>
              </a:rPr>
              <a:t>If </a:t>
            </a:r>
            <a:r>
              <a:rPr dirty="0" sz="1400" spc="-65">
                <a:latin typeface="Arial"/>
                <a:cs typeface="Arial"/>
              </a:rPr>
              <a:t>a </a:t>
            </a:r>
            <a:r>
              <a:rPr dirty="0" sz="1400" spc="-20">
                <a:latin typeface="Arial"/>
                <a:cs typeface="Arial"/>
              </a:rPr>
              <a:t>resource </a:t>
            </a:r>
            <a:r>
              <a:rPr dirty="0" sz="1400" spc="30">
                <a:latin typeface="Arial"/>
                <a:cs typeface="Arial"/>
              </a:rPr>
              <a:t>in </a:t>
            </a:r>
            <a:r>
              <a:rPr dirty="0" sz="1400" spc="15">
                <a:latin typeface="Arial"/>
                <a:cs typeface="Arial"/>
              </a:rPr>
              <a:t>your </a:t>
            </a:r>
            <a:r>
              <a:rPr dirty="0" sz="1400" spc="-15">
                <a:latin typeface="Arial"/>
                <a:cs typeface="Arial"/>
              </a:rPr>
              <a:t>tenancy </a:t>
            </a:r>
            <a:r>
              <a:rPr dirty="0" sz="1400" spc="-30">
                <a:latin typeface="Arial"/>
                <a:cs typeface="Arial"/>
              </a:rPr>
              <a:t>needs </a:t>
            </a:r>
            <a:r>
              <a:rPr dirty="0" sz="1400" spc="70">
                <a:latin typeface="Arial"/>
                <a:cs typeface="Arial"/>
              </a:rPr>
              <a:t>to </a:t>
            </a:r>
            <a:r>
              <a:rPr dirty="0" sz="1400">
                <a:latin typeface="Arial"/>
                <a:cs typeface="Arial"/>
              </a:rPr>
              <a:t>be </a:t>
            </a:r>
            <a:r>
              <a:rPr dirty="0" sz="1400" spc="10">
                <a:latin typeface="Arial"/>
                <a:cs typeface="Arial"/>
              </a:rPr>
              <a:t>directly  </a:t>
            </a:r>
            <a:r>
              <a:rPr dirty="0" sz="1400" spc="-20">
                <a:latin typeface="Arial"/>
                <a:cs typeface="Arial"/>
              </a:rPr>
              <a:t>reachable </a:t>
            </a:r>
            <a:r>
              <a:rPr dirty="0" sz="1400" spc="40">
                <a:latin typeface="Arial"/>
                <a:cs typeface="Arial"/>
              </a:rPr>
              <a:t>from </a:t>
            </a:r>
            <a:r>
              <a:rPr dirty="0" sz="1400" spc="20">
                <a:latin typeface="Arial"/>
                <a:cs typeface="Arial"/>
              </a:rPr>
              <a:t>the </a:t>
            </a:r>
            <a:r>
              <a:rPr dirty="0" sz="1400" spc="5">
                <a:latin typeface="Arial"/>
                <a:cs typeface="Arial"/>
              </a:rPr>
              <a:t>internet, </a:t>
            </a:r>
            <a:r>
              <a:rPr dirty="0" sz="1400" spc="65">
                <a:latin typeface="Arial"/>
                <a:cs typeface="Arial"/>
              </a:rPr>
              <a:t>it </a:t>
            </a:r>
            <a:r>
              <a:rPr dirty="0" sz="1400" spc="5">
                <a:latin typeface="Arial"/>
                <a:cs typeface="Arial"/>
              </a:rPr>
              <a:t>must </a:t>
            </a:r>
            <a:r>
              <a:rPr dirty="0" sz="1400" spc="-30">
                <a:latin typeface="Arial"/>
                <a:cs typeface="Arial"/>
              </a:rPr>
              <a:t>have </a:t>
            </a:r>
            <a:r>
              <a:rPr dirty="0" sz="1400" spc="-65">
                <a:latin typeface="Arial"/>
                <a:cs typeface="Arial"/>
              </a:rPr>
              <a:t>a </a:t>
            </a:r>
            <a:r>
              <a:rPr dirty="0" sz="1400" spc="15">
                <a:latin typeface="Arial"/>
                <a:cs typeface="Arial"/>
              </a:rPr>
              <a:t>public</a:t>
            </a:r>
            <a:r>
              <a:rPr dirty="0" sz="1400" spc="-185">
                <a:latin typeface="Arial"/>
                <a:cs typeface="Arial"/>
              </a:rPr>
              <a:t> </a:t>
            </a:r>
            <a:r>
              <a:rPr dirty="0" sz="1400" spc="-80">
                <a:latin typeface="Arial"/>
                <a:cs typeface="Arial"/>
              </a:rPr>
              <a:t>IP </a:t>
            </a:r>
            <a:r>
              <a:rPr dirty="0" sz="1400" spc="-30">
                <a:latin typeface="Arial"/>
                <a:cs typeface="Arial"/>
              </a:rPr>
              <a:t>address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8312150"/>
            <a:ext cx="5036185" cy="1431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60">
                <a:latin typeface="Arial"/>
                <a:cs typeface="Arial"/>
              </a:rPr>
              <a:t>2.</a:t>
            </a:r>
            <a:r>
              <a:rPr dirty="0" sz="1600" spc="-114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private:-</a:t>
            </a:r>
            <a:endParaRPr sz="1600">
              <a:latin typeface="Arial"/>
              <a:cs typeface="Arial"/>
            </a:endParaRPr>
          </a:p>
          <a:p>
            <a:pPr marL="12700" marR="5080" indent="88265">
              <a:lnSpc>
                <a:spcPts val="3120"/>
              </a:lnSpc>
              <a:spcBef>
                <a:spcPts val="135"/>
              </a:spcBef>
            </a:pPr>
            <a:r>
              <a:rPr dirty="0" sz="1400" spc="-30">
                <a:latin typeface="Arial"/>
                <a:cs typeface="Arial"/>
              </a:rPr>
              <a:t>A private </a:t>
            </a:r>
            <a:r>
              <a:rPr dirty="0" sz="1400" spc="-50">
                <a:latin typeface="Arial"/>
                <a:cs typeface="Arial"/>
              </a:rPr>
              <a:t>IP </a:t>
            </a:r>
            <a:r>
              <a:rPr dirty="0" sz="1400" spc="-105">
                <a:latin typeface="Arial"/>
                <a:cs typeface="Arial"/>
              </a:rPr>
              <a:t>address </a:t>
            </a:r>
            <a:r>
              <a:rPr dirty="0" sz="1400" spc="-10">
                <a:latin typeface="Arial"/>
                <a:cs typeface="Arial"/>
              </a:rPr>
              <a:t>is </a:t>
            </a:r>
            <a:r>
              <a:rPr dirty="0" sz="1400" spc="-65" b="1">
                <a:latin typeface="Arial"/>
                <a:cs typeface="Arial"/>
              </a:rPr>
              <a:t>a </a:t>
            </a:r>
            <a:r>
              <a:rPr dirty="0" sz="1400" spc="-55" b="1">
                <a:latin typeface="Arial"/>
                <a:cs typeface="Arial"/>
              </a:rPr>
              <a:t>range</a:t>
            </a:r>
            <a:r>
              <a:rPr dirty="0" sz="1400" spc="-330" b="1">
                <a:latin typeface="Arial"/>
                <a:cs typeface="Arial"/>
              </a:rPr>
              <a:t> </a:t>
            </a:r>
            <a:r>
              <a:rPr dirty="0" sz="1400" spc="-85" b="1">
                <a:latin typeface="Arial"/>
                <a:cs typeface="Arial"/>
              </a:rPr>
              <a:t>of </a:t>
            </a:r>
            <a:r>
              <a:rPr dirty="0" sz="1400" spc="-60" b="1">
                <a:latin typeface="Arial"/>
                <a:cs typeface="Arial"/>
              </a:rPr>
              <a:t>non-internet facing </a:t>
            </a:r>
            <a:r>
              <a:rPr dirty="0" sz="1400" spc="-10" b="1">
                <a:latin typeface="Arial"/>
                <a:cs typeface="Arial"/>
              </a:rPr>
              <a:t>IP </a:t>
            </a:r>
            <a:r>
              <a:rPr dirty="0" sz="1400" spc="-125" b="1">
                <a:latin typeface="Arial"/>
                <a:cs typeface="Arial"/>
              </a:rPr>
              <a:t>addresses  </a:t>
            </a:r>
            <a:r>
              <a:rPr dirty="0" sz="1400" spc="-120" b="1">
                <a:latin typeface="Arial"/>
                <a:cs typeface="Arial"/>
              </a:rPr>
              <a:t>used </a:t>
            </a:r>
            <a:r>
              <a:rPr dirty="0" sz="1400" spc="-30" b="1">
                <a:latin typeface="Arial"/>
                <a:cs typeface="Arial"/>
              </a:rPr>
              <a:t>in </a:t>
            </a:r>
            <a:r>
              <a:rPr dirty="0" sz="1400" spc="-60" b="1">
                <a:latin typeface="Arial"/>
                <a:cs typeface="Arial"/>
              </a:rPr>
              <a:t>an </a:t>
            </a:r>
            <a:r>
              <a:rPr dirty="0" sz="1400" spc="-50" b="1">
                <a:latin typeface="Arial"/>
                <a:cs typeface="Arial"/>
              </a:rPr>
              <a:t>internal </a:t>
            </a:r>
            <a:r>
              <a:rPr dirty="0" sz="1400" spc="-65" b="1">
                <a:latin typeface="Arial"/>
                <a:cs typeface="Arial"/>
              </a:rPr>
              <a:t>network</a:t>
            </a:r>
            <a:r>
              <a:rPr dirty="0" sz="1400" spc="-65">
                <a:latin typeface="Arial"/>
                <a:cs typeface="Arial"/>
              </a:rPr>
              <a:t>. </a:t>
            </a:r>
            <a:r>
              <a:rPr dirty="0" sz="1400" spc="-40">
                <a:latin typeface="Arial"/>
                <a:cs typeface="Arial"/>
              </a:rPr>
              <a:t>Private </a:t>
            </a:r>
            <a:r>
              <a:rPr dirty="0" sz="1400" spc="-50">
                <a:latin typeface="Arial"/>
                <a:cs typeface="Arial"/>
              </a:rPr>
              <a:t>IP </a:t>
            </a:r>
            <a:r>
              <a:rPr dirty="0" sz="1400" spc="-120">
                <a:latin typeface="Arial"/>
                <a:cs typeface="Arial"/>
              </a:rPr>
              <a:t>addresses </a:t>
            </a:r>
            <a:r>
              <a:rPr dirty="0" sz="1400" spc="-65">
                <a:latin typeface="Arial"/>
                <a:cs typeface="Arial"/>
              </a:rPr>
              <a:t>are </a:t>
            </a:r>
            <a:r>
              <a:rPr dirty="0" sz="1400" spc="-35">
                <a:latin typeface="Arial"/>
                <a:cs typeface="Arial"/>
              </a:rPr>
              <a:t>provided </a:t>
            </a:r>
            <a:r>
              <a:rPr dirty="0" sz="1400" spc="-50">
                <a:latin typeface="Arial"/>
                <a:cs typeface="Arial"/>
              </a:rPr>
              <a:t>by  network </a:t>
            </a:r>
            <a:r>
              <a:rPr dirty="0" sz="1400" spc="-85">
                <a:latin typeface="Arial"/>
                <a:cs typeface="Arial"/>
              </a:rPr>
              <a:t>devices, </a:t>
            </a:r>
            <a:r>
              <a:rPr dirty="0" sz="1400" spc="-75">
                <a:latin typeface="Arial"/>
                <a:cs typeface="Arial"/>
              </a:rPr>
              <a:t>such </a:t>
            </a:r>
            <a:r>
              <a:rPr dirty="0" sz="1400" spc="-125">
                <a:latin typeface="Arial"/>
                <a:cs typeface="Arial"/>
              </a:rPr>
              <a:t>as </a:t>
            </a:r>
            <a:r>
              <a:rPr dirty="0" sz="1400" spc="-75">
                <a:latin typeface="Arial"/>
                <a:cs typeface="Arial"/>
              </a:rPr>
              <a:t>routers, </a:t>
            </a:r>
            <a:r>
              <a:rPr dirty="0" sz="1400" spc="-40">
                <a:latin typeface="Arial"/>
                <a:cs typeface="Arial"/>
              </a:rPr>
              <a:t>using </a:t>
            </a:r>
            <a:r>
              <a:rPr dirty="0" sz="1400" spc="-50">
                <a:latin typeface="Arial"/>
                <a:cs typeface="Arial"/>
              </a:rPr>
              <a:t>network </a:t>
            </a:r>
            <a:r>
              <a:rPr dirty="0" sz="1400" spc="-105">
                <a:latin typeface="Arial"/>
                <a:cs typeface="Arial"/>
              </a:rPr>
              <a:t>address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 spc="-55">
                <a:latin typeface="Arial"/>
                <a:cs typeface="Arial"/>
              </a:rPr>
              <a:t>translation.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984504"/>
            <a:ext cx="521906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0">
                <a:latin typeface="Arial"/>
                <a:cs typeface="Arial"/>
              </a:rPr>
              <a:t>Internet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 spc="-60">
                <a:latin typeface="Arial"/>
                <a:cs typeface="Arial"/>
              </a:rPr>
              <a:t>Protocol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30">
                <a:latin typeface="Arial"/>
                <a:cs typeface="Arial"/>
              </a:rPr>
              <a:t>(IP)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-120">
                <a:latin typeface="Arial"/>
                <a:cs typeface="Arial"/>
              </a:rPr>
              <a:t>addresses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identify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65">
                <a:latin typeface="Arial"/>
                <a:cs typeface="Arial"/>
              </a:rPr>
              <a:t>a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device</a:t>
            </a:r>
            <a:r>
              <a:rPr dirty="0" sz="1400" spc="-165">
                <a:latin typeface="Arial"/>
                <a:cs typeface="Arial"/>
              </a:rPr>
              <a:t> </a:t>
            </a:r>
            <a:r>
              <a:rPr dirty="0" sz="1400" spc="-30">
                <a:latin typeface="Arial"/>
                <a:cs typeface="Arial"/>
              </a:rPr>
              <a:t>on</a:t>
            </a:r>
            <a:r>
              <a:rPr dirty="0" sz="1400" spc="-150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either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40">
                <a:latin typeface="Arial"/>
                <a:cs typeface="Arial"/>
              </a:rPr>
              <a:t>the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 spc="-40">
                <a:latin typeface="Arial"/>
                <a:cs typeface="Arial"/>
              </a:rPr>
              <a:t>internet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400" spc="-65">
                <a:latin typeface="Arial"/>
                <a:cs typeface="Arial"/>
              </a:rPr>
              <a:t>a </a:t>
            </a:r>
            <a:r>
              <a:rPr dirty="0" sz="1400" spc="-40">
                <a:latin typeface="Arial"/>
                <a:cs typeface="Arial"/>
              </a:rPr>
              <a:t>local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 spc="-55">
                <a:latin typeface="Arial"/>
                <a:cs typeface="Arial"/>
              </a:rPr>
              <a:t>network.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2174748"/>
            <a:ext cx="5302885" cy="2228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 b="1">
                <a:latin typeface="Noto Sans Mono CJK HK"/>
                <a:cs typeface="Noto Sans Mono CJK HK"/>
              </a:rPr>
              <a:t>3.</a:t>
            </a:r>
            <a:r>
              <a:rPr dirty="0" sz="1400" spc="-560" b="1">
                <a:latin typeface="Noto Sans Mono CJK HK"/>
                <a:cs typeface="Noto Sans Mono CJK HK"/>
              </a:rPr>
              <a:t> </a:t>
            </a:r>
            <a:r>
              <a:rPr dirty="0" sz="1400" b="1">
                <a:latin typeface="Noto Sans Mono CJK HK"/>
                <a:cs typeface="Noto Sans Mono CJK HK"/>
              </a:rPr>
              <a:t>Static:-</a:t>
            </a:r>
            <a:endParaRPr sz="1400">
              <a:latin typeface="Noto Sans Mono CJK HK"/>
              <a:cs typeface="Noto Sans Mono CJK HK"/>
            </a:endParaRPr>
          </a:p>
          <a:p>
            <a:pPr algn="just" marL="12700" marR="5080">
              <a:lnSpc>
                <a:spcPct val="185700"/>
              </a:lnSpc>
              <a:spcBef>
                <a:spcPts val="60"/>
              </a:spcBef>
            </a:pPr>
            <a:r>
              <a:rPr dirty="0" sz="1400" spc="25">
                <a:latin typeface="Arial"/>
                <a:cs typeface="Arial"/>
              </a:rPr>
              <a:t>If </a:t>
            </a:r>
            <a:r>
              <a:rPr dirty="0" sz="1400" spc="15">
                <a:latin typeface="Arial"/>
                <a:cs typeface="Arial"/>
              </a:rPr>
              <a:t>your computer </a:t>
            </a:r>
            <a:r>
              <a:rPr dirty="0" sz="1400" spc="-30">
                <a:latin typeface="Arial"/>
                <a:cs typeface="Arial"/>
              </a:rPr>
              <a:t>is </a:t>
            </a:r>
            <a:r>
              <a:rPr dirty="0" sz="1400" spc="15">
                <a:latin typeface="Arial"/>
                <a:cs typeface="Arial"/>
              </a:rPr>
              <a:t>hosting </a:t>
            </a:r>
            <a:r>
              <a:rPr dirty="0" sz="1400" spc="-65">
                <a:latin typeface="Arial"/>
                <a:cs typeface="Arial"/>
              </a:rPr>
              <a:t>a </a:t>
            </a:r>
            <a:r>
              <a:rPr dirty="0" sz="1400" spc="5">
                <a:latin typeface="Arial"/>
                <a:cs typeface="Arial"/>
              </a:rPr>
              <a:t>web </a:t>
            </a:r>
            <a:r>
              <a:rPr dirty="0" sz="1400" spc="-40">
                <a:latin typeface="Arial"/>
                <a:cs typeface="Arial"/>
              </a:rPr>
              <a:t>server, </a:t>
            </a:r>
            <a:r>
              <a:rPr dirty="0" sz="1400" spc="5">
                <a:latin typeface="Arial"/>
                <a:cs typeface="Arial"/>
              </a:rPr>
              <a:t>its </a:t>
            </a:r>
            <a:r>
              <a:rPr dirty="0" sz="1400" spc="-80">
                <a:latin typeface="Arial"/>
                <a:cs typeface="Arial"/>
              </a:rPr>
              <a:t>IP </a:t>
            </a:r>
            <a:r>
              <a:rPr dirty="0" sz="1400" spc="-30">
                <a:latin typeface="Arial"/>
                <a:cs typeface="Arial"/>
              </a:rPr>
              <a:t>address is </a:t>
            </a:r>
            <a:r>
              <a:rPr dirty="0" sz="1400" spc="5">
                <a:latin typeface="Arial"/>
                <a:cs typeface="Arial"/>
              </a:rPr>
              <a:t>what   identifies </a:t>
            </a:r>
            <a:r>
              <a:rPr dirty="0" sz="1400" spc="60">
                <a:latin typeface="Arial"/>
                <a:cs typeface="Arial"/>
              </a:rPr>
              <a:t>it </a:t>
            </a:r>
            <a:r>
              <a:rPr dirty="0" sz="1400" spc="70">
                <a:latin typeface="Arial"/>
                <a:cs typeface="Arial"/>
              </a:rPr>
              <a:t>to </a:t>
            </a:r>
            <a:r>
              <a:rPr dirty="0" sz="1400" spc="20">
                <a:latin typeface="Arial"/>
                <a:cs typeface="Arial"/>
              </a:rPr>
              <a:t>the </a:t>
            </a:r>
            <a:r>
              <a:rPr dirty="0" sz="1400" spc="-10">
                <a:latin typeface="Arial"/>
                <a:cs typeface="Arial"/>
              </a:rPr>
              <a:t>rest </a:t>
            </a:r>
            <a:r>
              <a:rPr dirty="0" sz="1400" spc="45">
                <a:latin typeface="Arial"/>
                <a:cs typeface="Arial"/>
              </a:rPr>
              <a:t>of </a:t>
            </a:r>
            <a:r>
              <a:rPr dirty="0" sz="1400" spc="20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Internet. </a:t>
            </a:r>
            <a:r>
              <a:rPr dirty="0" sz="1400" spc="-30">
                <a:latin typeface="Arial"/>
                <a:cs typeface="Arial"/>
              </a:rPr>
              <a:t>A </a:t>
            </a:r>
            <a:r>
              <a:rPr dirty="0" sz="1400" spc="15">
                <a:latin typeface="Arial"/>
                <a:cs typeface="Arial"/>
              </a:rPr>
              <a:t>computer </a:t>
            </a:r>
            <a:r>
              <a:rPr dirty="0" sz="1400" spc="30">
                <a:latin typeface="Arial"/>
                <a:cs typeface="Arial"/>
              </a:rPr>
              <a:t>on </a:t>
            </a:r>
            <a:r>
              <a:rPr dirty="0" sz="1400" spc="20">
                <a:latin typeface="Arial"/>
                <a:cs typeface="Arial"/>
              </a:rPr>
              <a:t>the </a:t>
            </a:r>
            <a:r>
              <a:rPr dirty="0" sz="1400" spc="10">
                <a:latin typeface="Arial"/>
                <a:cs typeface="Arial"/>
              </a:rPr>
              <a:t>Internet  </a:t>
            </a:r>
            <a:r>
              <a:rPr dirty="0" sz="1400" spc="-35">
                <a:latin typeface="Arial"/>
                <a:cs typeface="Arial"/>
              </a:rPr>
              <a:t>can have </a:t>
            </a:r>
            <a:r>
              <a:rPr dirty="0" sz="1400" spc="-65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static </a:t>
            </a:r>
            <a:r>
              <a:rPr dirty="0" sz="1400" spc="-75">
                <a:latin typeface="Arial"/>
                <a:cs typeface="Arial"/>
              </a:rPr>
              <a:t>IP </a:t>
            </a:r>
            <a:r>
              <a:rPr dirty="0" sz="1400" spc="-40">
                <a:latin typeface="Arial"/>
                <a:cs typeface="Arial"/>
              </a:rPr>
              <a:t>address, </a:t>
            </a:r>
            <a:r>
              <a:rPr dirty="0" sz="1400">
                <a:latin typeface="Arial"/>
                <a:cs typeface="Arial"/>
              </a:rPr>
              <a:t>which </a:t>
            </a:r>
            <a:r>
              <a:rPr dirty="0" sz="1400" spc="-35">
                <a:latin typeface="Arial"/>
                <a:cs typeface="Arial"/>
              </a:rPr>
              <a:t>means </a:t>
            </a:r>
            <a:r>
              <a:rPr dirty="0" sz="1400" spc="-15" b="1">
                <a:latin typeface="Arial"/>
                <a:cs typeface="Arial"/>
              </a:rPr>
              <a:t>it </a:t>
            </a:r>
            <a:r>
              <a:rPr dirty="0" sz="1400" spc="-105" b="1">
                <a:latin typeface="Arial"/>
                <a:cs typeface="Arial"/>
              </a:rPr>
              <a:t>stays </a:t>
            </a:r>
            <a:r>
              <a:rPr dirty="0" sz="1400" spc="-30" b="1">
                <a:latin typeface="Arial"/>
                <a:cs typeface="Arial"/>
              </a:rPr>
              <a:t>the </a:t>
            </a:r>
            <a:r>
              <a:rPr dirty="0" sz="1400" spc="-80" b="1">
                <a:latin typeface="Arial"/>
                <a:cs typeface="Arial"/>
              </a:rPr>
              <a:t>same </a:t>
            </a:r>
            <a:r>
              <a:rPr dirty="0" sz="1400" spc="-65" b="1">
                <a:latin typeface="Arial"/>
                <a:cs typeface="Arial"/>
              </a:rPr>
              <a:t>over  </a:t>
            </a:r>
            <a:r>
              <a:rPr dirty="0" sz="1400" spc="-45" b="1">
                <a:latin typeface="Arial"/>
                <a:cs typeface="Arial"/>
              </a:rPr>
              <a:t>time</a:t>
            </a:r>
            <a:r>
              <a:rPr dirty="0" sz="1400" spc="-45">
                <a:latin typeface="Arial"/>
                <a:cs typeface="Arial"/>
              </a:rPr>
              <a:t>, </a:t>
            </a:r>
            <a:r>
              <a:rPr dirty="0" sz="1400" spc="30">
                <a:latin typeface="Arial"/>
                <a:cs typeface="Arial"/>
              </a:rPr>
              <a:t>or </a:t>
            </a:r>
            <a:r>
              <a:rPr dirty="0" sz="1400" spc="-65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dynamic </a:t>
            </a:r>
            <a:r>
              <a:rPr dirty="0" sz="1400" spc="-75">
                <a:latin typeface="Arial"/>
                <a:cs typeface="Arial"/>
              </a:rPr>
              <a:t>IP </a:t>
            </a:r>
            <a:r>
              <a:rPr dirty="0" sz="1400" spc="-40">
                <a:latin typeface="Arial"/>
                <a:cs typeface="Arial"/>
              </a:rPr>
              <a:t>address, </a:t>
            </a:r>
            <a:r>
              <a:rPr dirty="0" sz="1400">
                <a:latin typeface="Arial"/>
                <a:cs typeface="Arial"/>
              </a:rPr>
              <a:t>which </a:t>
            </a:r>
            <a:r>
              <a:rPr dirty="0" sz="1400" spc="-35">
                <a:latin typeface="Arial"/>
                <a:cs typeface="Arial"/>
              </a:rPr>
              <a:t>means </a:t>
            </a:r>
            <a:r>
              <a:rPr dirty="0" sz="1400" spc="20">
                <a:latin typeface="Arial"/>
                <a:cs typeface="Arial"/>
              </a:rPr>
              <a:t>the </a:t>
            </a:r>
            <a:r>
              <a:rPr dirty="0" sz="1400" spc="-30">
                <a:latin typeface="Arial"/>
                <a:cs typeface="Arial"/>
              </a:rPr>
              <a:t>address </a:t>
            </a:r>
            <a:r>
              <a:rPr dirty="0" sz="1400" spc="-35">
                <a:latin typeface="Arial"/>
                <a:cs typeface="Arial"/>
              </a:rPr>
              <a:t>can  </a:t>
            </a:r>
            <a:r>
              <a:rPr dirty="0" sz="1400" spc="-20">
                <a:latin typeface="Arial"/>
                <a:cs typeface="Arial"/>
              </a:rPr>
              <a:t>change </a:t>
            </a:r>
            <a:r>
              <a:rPr dirty="0" sz="1400" spc="-5">
                <a:latin typeface="Arial"/>
                <a:cs typeface="Arial"/>
              </a:rPr>
              <a:t>over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time.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5340350"/>
            <a:ext cx="5302885" cy="1836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600" spc="-60">
                <a:latin typeface="Arial"/>
                <a:cs typeface="Arial"/>
              </a:rPr>
              <a:t>4.</a:t>
            </a:r>
            <a:r>
              <a:rPr dirty="0" sz="1600" spc="-114">
                <a:latin typeface="Arial"/>
                <a:cs typeface="Arial"/>
              </a:rPr>
              <a:t> </a:t>
            </a:r>
            <a:r>
              <a:rPr dirty="0" sz="1600" spc="-15">
                <a:latin typeface="Arial"/>
                <a:cs typeface="Arial"/>
              </a:rPr>
              <a:t>dynamic:</a:t>
            </a:r>
            <a:endParaRPr sz="1600">
              <a:latin typeface="Arial"/>
              <a:cs typeface="Arial"/>
            </a:endParaRPr>
          </a:p>
          <a:p>
            <a:pPr algn="just" marL="12700" marR="5080" indent="88265">
              <a:lnSpc>
                <a:spcPts val="3120"/>
              </a:lnSpc>
              <a:spcBef>
                <a:spcPts val="204"/>
              </a:spcBef>
            </a:pPr>
            <a:r>
              <a:rPr dirty="0" sz="1400" spc="5">
                <a:latin typeface="Arial"/>
                <a:cs typeface="Arial"/>
              </a:rPr>
              <a:t>What </a:t>
            </a:r>
            <a:r>
              <a:rPr dirty="0" sz="1400" spc="-35">
                <a:latin typeface="Arial"/>
                <a:cs typeface="Arial"/>
              </a:rPr>
              <a:t>is </a:t>
            </a:r>
            <a:r>
              <a:rPr dirty="0" sz="1400" spc="20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difference between </a:t>
            </a:r>
            <a:r>
              <a:rPr dirty="0" sz="1400" spc="-65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dynamic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static </a:t>
            </a:r>
            <a:r>
              <a:rPr dirty="0" sz="1400" spc="-75">
                <a:latin typeface="Arial"/>
                <a:cs typeface="Arial"/>
              </a:rPr>
              <a:t>IP </a:t>
            </a:r>
            <a:r>
              <a:rPr dirty="0" sz="1400" spc="-50">
                <a:latin typeface="Arial"/>
                <a:cs typeface="Arial"/>
              </a:rPr>
              <a:t>address?  </a:t>
            </a:r>
            <a:r>
              <a:rPr dirty="0" sz="1400" spc="-10">
                <a:latin typeface="Arial"/>
                <a:cs typeface="Arial"/>
              </a:rPr>
              <a:t>When </a:t>
            </a:r>
            <a:r>
              <a:rPr dirty="0" sz="1400" spc="-65">
                <a:latin typeface="Arial"/>
                <a:cs typeface="Arial"/>
              </a:rPr>
              <a:t>a </a:t>
            </a:r>
            <a:r>
              <a:rPr dirty="0" sz="1400" spc="-20">
                <a:latin typeface="Arial"/>
                <a:cs typeface="Arial"/>
              </a:rPr>
              <a:t>device </a:t>
            </a:r>
            <a:r>
              <a:rPr dirty="0" sz="1400" spc="-30">
                <a:latin typeface="Arial"/>
                <a:cs typeface="Arial"/>
              </a:rPr>
              <a:t>is </a:t>
            </a:r>
            <a:r>
              <a:rPr dirty="0" sz="1400" spc="-25">
                <a:latin typeface="Arial"/>
                <a:cs typeface="Arial"/>
              </a:rPr>
              <a:t>assigned </a:t>
            </a:r>
            <a:r>
              <a:rPr dirty="0" sz="1400" spc="-65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static </a:t>
            </a:r>
            <a:r>
              <a:rPr dirty="0" sz="1400" spc="-75">
                <a:latin typeface="Arial"/>
                <a:cs typeface="Arial"/>
              </a:rPr>
              <a:t>IP </a:t>
            </a:r>
            <a:r>
              <a:rPr dirty="0" sz="1400" spc="-40">
                <a:latin typeface="Arial"/>
                <a:cs typeface="Arial"/>
              </a:rPr>
              <a:t>address, </a:t>
            </a:r>
            <a:r>
              <a:rPr dirty="0" sz="1400" spc="20">
                <a:latin typeface="Arial"/>
                <a:cs typeface="Arial"/>
              </a:rPr>
              <a:t>the </a:t>
            </a:r>
            <a:r>
              <a:rPr dirty="0" sz="1400" spc="-30">
                <a:latin typeface="Arial"/>
                <a:cs typeface="Arial"/>
              </a:rPr>
              <a:t>address </a:t>
            </a:r>
            <a:r>
              <a:rPr dirty="0" sz="1400" spc="-15">
                <a:latin typeface="Arial"/>
                <a:cs typeface="Arial"/>
              </a:rPr>
              <a:t>does </a:t>
            </a:r>
            <a:r>
              <a:rPr dirty="0" sz="1400" spc="50">
                <a:latin typeface="Arial"/>
                <a:cs typeface="Arial"/>
              </a:rPr>
              <a:t>not  </a:t>
            </a:r>
            <a:r>
              <a:rPr dirty="0" sz="1400" spc="-30">
                <a:latin typeface="Arial"/>
                <a:cs typeface="Arial"/>
              </a:rPr>
              <a:t>change. </a:t>
            </a:r>
            <a:r>
              <a:rPr dirty="0" sz="1400" spc="30">
                <a:latin typeface="Arial"/>
                <a:cs typeface="Arial"/>
              </a:rPr>
              <a:t>Most </a:t>
            </a:r>
            <a:r>
              <a:rPr dirty="0" sz="1400" spc="-30">
                <a:latin typeface="Arial"/>
                <a:cs typeface="Arial"/>
              </a:rPr>
              <a:t>devices </a:t>
            </a:r>
            <a:r>
              <a:rPr dirty="0" sz="1400" spc="-50">
                <a:latin typeface="Arial"/>
                <a:cs typeface="Arial"/>
              </a:rPr>
              <a:t>use </a:t>
            </a:r>
            <a:r>
              <a:rPr dirty="0" sz="1400" spc="-5">
                <a:latin typeface="Arial"/>
                <a:cs typeface="Arial"/>
              </a:rPr>
              <a:t>dynamic </a:t>
            </a:r>
            <a:r>
              <a:rPr dirty="0" sz="1400" spc="-75">
                <a:latin typeface="Arial"/>
                <a:cs typeface="Arial"/>
              </a:rPr>
              <a:t>IP </a:t>
            </a:r>
            <a:r>
              <a:rPr dirty="0" sz="1400" spc="-50">
                <a:latin typeface="Arial"/>
                <a:cs typeface="Arial"/>
              </a:rPr>
              <a:t>addresses, </a:t>
            </a:r>
            <a:r>
              <a:rPr dirty="0" sz="1400">
                <a:latin typeface="Arial"/>
                <a:cs typeface="Arial"/>
              </a:rPr>
              <a:t>which </a:t>
            </a:r>
            <a:r>
              <a:rPr dirty="0" sz="1400" spc="-30">
                <a:latin typeface="Arial"/>
                <a:cs typeface="Arial"/>
              </a:rPr>
              <a:t>are  </a:t>
            </a:r>
            <a:r>
              <a:rPr dirty="0" sz="1400" spc="-85" b="1">
                <a:latin typeface="Arial"/>
                <a:cs typeface="Arial"/>
              </a:rPr>
              <a:t>assigned </a:t>
            </a:r>
            <a:r>
              <a:rPr dirty="0" sz="1400" spc="-65" b="1">
                <a:latin typeface="Arial"/>
                <a:cs typeface="Arial"/>
              </a:rPr>
              <a:t>by </a:t>
            </a:r>
            <a:r>
              <a:rPr dirty="0" sz="1400" spc="-30" b="1">
                <a:latin typeface="Arial"/>
                <a:cs typeface="Arial"/>
              </a:rPr>
              <a:t>the </a:t>
            </a:r>
            <a:r>
              <a:rPr dirty="0" sz="1400" spc="-55" b="1">
                <a:latin typeface="Arial"/>
                <a:cs typeface="Arial"/>
              </a:rPr>
              <a:t>network </a:t>
            </a:r>
            <a:r>
              <a:rPr dirty="0" sz="1400" spc="-60" b="1">
                <a:latin typeface="Arial"/>
                <a:cs typeface="Arial"/>
              </a:rPr>
              <a:t>when </a:t>
            </a:r>
            <a:r>
              <a:rPr dirty="0" sz="1400" spc="-50" b="1">
                <a:latin typeface="Arial"/>
                <a:cs typeface="Arial"/>
              </a:rPr>
              <a:t>they </a:t>
            </a:r>
            <a:r>
              <a:rPr dirty="0" sz="1400" spc="-70" b="1">
                <a:latin typeface="Arial"/>
                <a:cs typeface="Arial"/>
              </a:rPr>
              <a:t>connect </a:t>
            </a:r>
            <a:r>
              <a:rPr dirty="0" sz="1400" spc="-50" b="1">
                <a:latin typeface="Arial"/>
                <a:cs typeface="Arial"/>
              </a:rPr>
              <a:t>and </a:t>
            </a:r>
            <a:r>
              <a:rPr dirty="0" sz="1400" spc="-65" b="1">
                <a:latin typeface="Arial"/>
                <a:cs typeface="Arial"/>
              </a:rPr>
              <a:t>change</a:t>
            </a:r>
            <a:r>
              <a:rPr dirty="0" sz="1400" spc="25" b="1">
                <a:latin typeface="Arial"/>
                <a:cs typeface="Arial"/>
              </a:rPr>
              <a:t> </a:t>
            </a:r>
            <a:r>
              <a:rPr dirty="0" sz="1400" spc="-60" b="1">
                <a:latin typeface="Arial"/>
                <a:cs typeface="Arial"/>
              </a:rPr>
              <a:t>over </a:t>
            </a:r>
            <a:r>
              <a:rPr dirty="0" sz="1400" spc="-45" b="1">
                <a:latin typeface="Arial"/>
                <a:cs typeface="Arial"/>
              </a:rPr>
              <a:t>time</a:t>
            </a:r>
            <a:r>
              <a:rPr dirty="0" sz="1400" spc="-45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8098663"/>
            <a:ext cx="5135880" cy="145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Arial"/>
                <a:cs typeface="Arial"/>
              </a:rPr>
              <a:t>What </a:t>
            </a:r>
            <a:r>
              <a:rPr dirty="0" sz="1800" spc="-35">
                <a:latin typeface="Arial"/>
                <a:cs typeface="Arial"/>
              </a:rPr>
              <a:t>are </a:t>
            </a:r>
            <a:r>
              <a:rPr dirty="0" sz="1800" spc="65">
                <a:latin typeface="Arial"/>
                <a:cs typeface="Arial"/>
              </a:rPr>
              <a:t>port</a:t>
            </a:r>
            <a:r>
              <a:rPr dirty="0" sz="1800" spc="-70">
                <a:latin typeface="Arial"/>
                <a:cs typeface="Arial"/>
              </a:rPr>
              <a:t> addresses?</a:t>
            </a:r>
            <a:endParaRPr sz="1800">
              <a:latin typeface="Arial"/>
              <a:cs typeface="Arial"/>
            </a:endParaRPr>
          </a:p>
          <a:p>
            <a:pPr marL="12700" marR="5080" indent="177800">
              <a:lnSpc>
                <a:spcPts val="3120"/>
              </a:lnSpc>
              <a:spcBef>
                <a:spcPts val="85"/>
              </a:spcBef>
            </a:pPr>
            <a:r>
              <a:rPr dirty="0" sz="1400" spc="-80" b="1">
                <a:latin typeface="Arial"/>
                <a:cs typeface="Arial"/>
              </a:rPr>
              <a:t>An </a:t>
            </a:r>
            <a:r>
              <a:rPr dirty="0" sz="1400" spc="-75" b="1">
                <a:latin typeface="Arial"/>
                <a:cs typeface="Arial"/>
              </a:rPr>
              <a:t>IP </a:t>
            </a:r>
            <a:r>
              <a:rPr dirty="0" sz="1400" spc="-85" b="1">
                <a:latin typeface="Arial"/>
                <a:cs typeface="Arial"/>
              </a:rPr>
              <a:t>address </a:t>
            </a:r>
            <a:r>
              <a:rPr dirty="0" sz="1400" spc="-55" b="1">
                <a:latin typeface="Arial"/>
                <a:cs typeface="Arial"/>
              </a:rPr>
              <a:t>identifies </a:t>
            </a:r>
            <a:r>
              <a:rPr dirty="0" sz="1400" spc="-65" b="1">
                <a:latin typeface="Arial"/>
                <a:cs typeface="Arial"/>
              </a:rPr>
              <a:t>a machine </a:t>
            </a:r>
            <a:r>
              <a:rPr dirty="0" sz="1400" spc="-50" b="1">
                <a:latin typeface="Arial"/>
                <a:cs typeface="Arial"/>
              </a:rPr>
              <a:t>in </a:t>
            </a:r>
            <a:r>
              <a:rPr dirty="0" sz="1400" spc="-60" b="1">
                <a:latin typeface="Arial"/>
                <a:cs typeface="Arial"/>
              </a:rPr>
              <a:t>an </a:t>
            </a:r>
            <a:r>
              <a:rPr dirty="0" sz="1400" spc="-75" b="1">
                <a:latin typeface="Arial"/>
                <a:cs typeface="Arial"/>
              </a:rPr>
              <a:t>IP </a:t>
            </a:r>
            <a:r>
              <a:rPr dirty="0" sz="1400" spc="-55" b="1">
                <a:latin typeface="Arial"/>
                <a:cs typeface="Arial"/>
              </a:rPr>
              <a:t>network </a:t>
            </a:r>
            <a:r>
              <a:rPr dirty="0" sz="1400" spc="-50" b="1">
                <a:latin typeface="Arial"/>
                <a:cs typeface="Arial"/>
              </a:rPr>
              <a:t>and </a:t>
            </a:r>
            <a:r>
              <a:rPr dirty="0" sz="1400" spc="-110" b="1">
                <a:latin typeface="Arial"/>
                <a:cs typeface="Arial"/>
              </a:rPr>
              <a:t>is </a:t>
            </a:r>
            <a:r>
              <a:rPr dirty="0" sz="1400" spc="-85" b="1">
                <a:latin typeface="Arial"/>
                <a:cs typeface="Arial"/>
              </a:rPr>
              <a:t>used  </a:t>
            </a:r>
            <a:r>
              <a:rPr dirty="0" sz="1400" spc="-5" b="1">
                <a:latin typeface="Arial"/>
                <a:cs typeface="Arial"/>
              </a:rPr>
              <a:t>to </a:t>
            </a:r>
            <a:r>
              <a:rPr dirty="0" sz="1400" spc="-40" b="1">
                <a:latin typeface="Arial"/>
                <a:cs typeface="Arial"/>
              </a:rPr>
              <a:t>determine </a:t>
            </a:r>
            <a:r>
              <a:rPr dirty="0" sz="1400" spc="-30" b="1">
                <a:latin typeface="Arial"/>
                <a:cs typeface="Arial"/>
              </a:rPr>
              <a:t>the </a:t>
            </a:r>
            <a:r>
              <a:rPr dirty="0" sz="1400" spc="-55" b="1">
                <a:latin typeface="Arial"/>
                <a:cs typeface="Arial"/>
              </a:rPr>
              <a:t>destination </a:t>
            </a:r>
            <a:r>
              <a:rPr dirty="0" sz="1400" spc="-30" b="1">
                <a:latin typeface="Arial"/>
                <a:cs typeface="Arial"/>
              </a:rPr>
              <a:t>of </a:t>
            </a:r>
            <a:r>
              <a:rPr dirty="0" sz="1400" spc="-65" b="1">
                <a:latin typeface="Arial"/>
                <a:cs typeface="Arial"/>
              </a:rPr>
              <a:t>a </a:t>
            </a:r>
            <a:r>
              <a:rPr dirty="0" sz="1400" spc="-40" b="1">
                <a:latin typeface="Arial"/>
                <a:cs typeface="Arial"/>
              </a:rPr>
              <a:t>data </a:t>
            </a:r>
            <a:r>
              <a:rPr dirty="0" sz="1400" spc="-65" b="1">
                <a:latin typeface="Arial"/>
                <a:cs typeface="Arial"/>
              </a:rPr>
              <a:t>packet. </a:t>
            </a:r>
            <a:r>
              <a:rPr dirty="0" sz="1400" spc="-60" b="1">
                <a:latin typeface="Arial"/>
                <a:cs typeface="Arial"/>
              </a:rPr>
              <a:t>Port </a:t>
            </a:r>
            <a:r>
              <a:rPr dirty="0" sz="1400" spc="-70" b="1">
                <a:latin typeface="Arial"/>
                <a:cs typeface="Arial"/>
              </a:rPr>
              <a:t>numbers  </a:t>
            </a:r>
            <a:r>
              <a:rPr dirty="0" sz="1400" spc="-45" b="1">
                <a:latin typeface="Arial"/>
                <a:cs typeface="Arial"/>
              </a:rPr>
              <a:t>identify </a:t>
            </a:r>
            <a:r>
              <a:rPr dirty="0" sz="1400" spc="-65" b="1">
                <a:latin typeface="Arial"/>
                <a:cs typeface="Arial"/>
              </a:rPr>
              <a:t>a </a:t>
            </a:r>
            <a:r>
              <a:rPr dirty="0" sz="1400" spc="-60" b="1">
                <a:latin typeface="Arial"/>
                <a:cs typeface="Arial"/>
              </a:rPr>
              <a:t>particular </a:t>
            </a:r>
            <a:r>
              <a:rPr dirty="0" sz="1400" spc="-55" b="1">
                <a:latin typeface="Arial"/>
                <a:cs typeface="Arial"/>
              </a:rPr>
              <a:t>application </a:t>
            </a:r>
            <a:r>
              <a:rPr dirty="0" sz="1400" spc="-45" b="1">
                <a:latin typeface="Arial"/>
                <a:cs typeface="Arial"/>
              </a:rPr>
              <a:t>or </a:t>
            </a:r>
            <a:r>
              <a:rPr dirty="0" sz="1400" spc="-90" b="1">
                <a:latin typeface="Arial"/>
                <a:cs typeface="Arial"/>
              </a:rPr>
              <a:t>service </a:t>
            </a:r>
            <a:r>
              <a:rPr dirty="0" sz="1400" spc="-50" b="1">
                <a:latin typeface="Arial"/>
                <a:cs typeface="Arial"/>
              </a:rPr>
              <a:t>on </a:t>
            </a:r>
            <a:r>
              <a:rPr dirty="0" sz="1400" spc="-65" b="1">
                <a:latin typeface="Arial"/>
                <a:cs typeface="Arial"/>
              </a:rPr>
              <a:t>a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95" b="1">
                <a:latin typeface="Arial"/>
                <a:cs typeface="Arial"/>
              </a:rPr>
              <a:t>system</a:t>
            </a:r>
            <a:r>
              <a:rPr dirty="0" sz="1400" spc="-95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1389888"/>
            <a:ext cx="5337175" cy="2617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105"/>
              </a:spcBef>
            </a:pPr>
            <a:r>
              <a:rPr dirty="0" sz="1400" spc="-40">
                <a:latin typeface="Arial"/>
                <a:cs typeface="Arial"/>
              </a:rPr>
              <a:t>Some </a:t>
            </a:r>
            <a:r>
              <a:rPr dirty="0" sz="1400" spc="20">
                <a:latin typeface="Arial"/>
                <a:cs typeface="Arial"/>
              </a:rPr>
              <a:t>common </a:t>
            </a:r>
            <a:r>
              <a:rPr dirty="0" sz="1400" spc="15">
                <a:latin typeface="Arial"/>
                <a:cs typeface="Arial"/>
              </a:rPr>
              <a:t>ports </a:t>
            </a:r>
            <a:r>
              <a:rPr dirty="0" sz="1400" spc="-30">
                <a:latin typeface="Arial"/>
                <a:cs typeface="Arial"/>
              </a:rPr>
              <a:t>are </a:t>
            </a:r>
            <a:r>
              <a:rPr dirty="0" sz="1400" spc="-75" b="1">
                <a:latin typeface="Arial"/>
                <a:cs typeface="Arial"/>
              </a:rPr>
              <a:t>Universal Serial </a:t>
            </a:r>
            <a:r>
              <a:rPr dirty="0" sz="1400" spc="-150" b="1">
                <a:latin typeface="Arial"/>
                <a:cs typeface="Arial"/>
              </a:rPr>
              <a:t>Bus </a:t>
            </a:r>
            <a:r>
              <a:rPr dirty="0" sz="1400" spc="-65" b="1">
                <a:latin typeface="Arial"/>
                <a:cs typeface="Arial"/>
              </a:rPr>
              <a:t>ports, </a:t>
            </a:r>
            <a:r>
              <a:rPr dirty="0" sz="1400" spc="-100" b="1">
                <a:latin typeface="Arial"/>
                <a:cs typeface="Arial"/>
              </a:rPr>
              <a:t>USB-C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spc="-65" b="1">
                <a:latin typeface="Arial"/>
                <a:cs typeface="Arial"/>
              </a:rPr>
              <a:t>ports,</a:t>
            </a:r>
            <a:endParaRPr sz="1400">
              <a:latin typeface="Arial"/>
              <a:cs typeface="Arial"/>
            </a:endParaRPr>
          </a:p>
          <a:p>
            <a:pPr marL="12700" marR="261620">
              <a:lnSpc>
                <a:spcPct val="185700"/>
              </a:lnSpc>
            </a:pPr>
            <a:r>
              <a:rPr dirty="0" sz="1400" spc="-65" b="1">
                <a:latin typeface="Arial"/>
                <a:cs typeface="Arial"/>
              </a:rPr>
              <a:t>Ethernet </a:t>
            </a:r>
            <a:r>
              <a:rPr dirty="0" sz="1400" spc="-60" b="1">
                <a:latin typeface="Arial"/>
                <a:cs typeface="Arial"/>
              </a:rPr>
              <a:t>ports </a:t>
            </a:r>
            <a:r>
              <a:rPr dirty="0" sz="1400" spc="-45" b="1">
                <a:latin typeface="Arial"/>
                <a:cs typeface="Arial"/>
              </a:rPr>
              <a:t>or </a:t>
            </a:r>
            <a:r>
              <a:rPr dirty="0" sz="1400" spc="-80" b="1">
                <a:latin typeface="Arial"/>
                <a:cs typeface="Arial"/>
              </a:rPr>
              <a:t>DisplayPorts</a:t>
            </a:r>
            <a:r>
              <a:rPr dirty="0" sz="1400" spc="-80">
                <a:latin typeface="Arial"/>
                <a:cs typeface="Arial"/>
              </a:rPr>
              <a:t>. </a:t>
            </a:r>
            <a:r>
              <a:rPr dirty="0" sz="1400" spc="-40">
                <a:latin typeface="Arial"/>
                <a:cs typeface="Arial"/>
              </a:rPr>
              <a:t>Some </a:t>
            </a:r>
            <a:r>
              <a:rPr dirty="0" sz="1400" spc="20">
                <a:latin typeface="Arial"/>
                <a:cs typeface="Arial"/>
              </a:rPr>
              <a:t>older </a:t>
            </a:r>
            <a:r>
              <a:rPr dirty="0" sz="1400" spc="15">
                <a:latin typeface="Arial"/>
                <a:cs typeface="Arial"/>
              </a:rPr>
              <a:t>ports </a:t>
            </a:r>
            <a:r>
              <a:rPr dirty="0" sz="1400" spc="30">
                <a:latin typeface="Arial"/>
                <a:cs typeface="Arial"/>
              </a:rPr>
              <a:t>no </a:t>
            </a:r>
            <a:r>
              <a:rPr dirty="0" sz="1400" spc="15">
                <a:latin typeface="Arial"/>
                <a:cs typeface="Arial"/>
              </a:rPr>
              <a:t>longer </a:t>
            </a:r>
            <a:r>
              <a:rPr dirty="0" sz="1400" spc="30">
                <a:latin typeface="Arial"/>
                <a:cs typeface="Arial"/>
              </a:rPr>
              <a:t>in  </a:t>
            </a:r>
            <a:r>
              <a:rPr dirty="0" sz="1400" spc="20">
                <a:latin typeface="Arial"/>
                <a:cs typeface="Arial"/>
              </a:rPr>
              <a:t>common </a:t>
            </a:r>
            <a:r>
              <a:rPr dirty="0" sz="1400" spc="-50">
                <a:latin typeface="Arial"/>
                <a:cs typeface="Arial"/>
              </a:rPr>
              <a:t>use </a:t>
            </a:r>
            <a:r>
              <a:rPr dirty="0" sz="1400" spc="-30">
                <a:latin typeface="Arial"/>
                <a:cs typeface="Arial"/>
              </a:rPr>
              <a:t>are </a:t>
            </a:r>
            <a:r>
              <a:rPr dirty="0" sz="1400" spc="-25">
                <a:latin typeface="Arial"/>
                <a:cs typeface="Arial"/>
              </a:rPr>
              <a:t>serial </a:t>
            </a:r>
            <a:r>
              <a:rPr dirty="0" sz="1400" spc="-5">
                <a:latin typeface="Arial"/>
                <a:cs typeface="Arial"/>
              </a:rPr>
              <a:t>ports, parallel </a:t>
            </a:r>
            <a:r>
              <a:rPr dirty="0" sz="1400" spc="15">
                <a:latin typeface="Arial"/>
                <a:cs typeface="Arial"/>
              </a:rPr>
              <a:t>ports </a:t>
            </a: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5">
                <a:latin typeface="Arial"/>
                <a:cs typeface="Arial"/>
              </a:rPr>
              <a:t>mouse/keyboard  </a:t>
            </a:r>
            <a:r>
              <a:rPr dirty="0" sz="1400" spc="-50">
                <a:latin typeface="Arial"/>
                <a:cs typeface="Arial"/>
              </a:rPr>
              <a:t>PS/2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ports.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dirty="0" sz="1400" spc="-35">
                <a:latin typeface="Arial"/>
                <a:cs typeface="Arial"/>
              </a:rPr>
              <a:t>What</a:t>
            </a:r>
            <a:r>
              <a:rPr dirty="0" sz="1400" spc="-150">
                <a:latin typeface="Arial"/>
                <a:cs typeface="Arial"/>
              </a:rPr>
              <a:t> </a:t>
            </a:r>
            <a:r>
              <a:rPr dirty="0" sz="1400" spc="-65">
                <a:latin typeface="Arial"/>
                <a:cs typeface="Arial"/>
              </a:rPr>
              <a:t>are</a:t>
            </a:r>
            <a:r>
              <a:rPr dirty="0" sz="1400" spc="-180">
                <a:latin typeface="Arial"/>
                <a:cs typeface="Arial"/>
              </a:rPr>
              <a:t> </a:t>
            </a:r>
            <a:r>
              <a:rPr dirty="0" sz="1400" spc="-40">
                <a:latin typeface="Arial"/>
                <a:cs typeface="Arial"/>
              </a:rPr>
              <a:t>the</a:t>
            </a:r>
            <a:r>
              <a:rPr dirty="0" sz="1400" spc="-16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3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 spc="-70">
                <a:latin typeface="Arial"/>
                <a:cs typeface="Arial"/>
              </a:rPr>
              <a:t>types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of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65">
                <a:latin typeface="Arial"/>
                <a:cs typeface="Arial"/>
              </a:rPr>
              <a:t>port?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85700"/>
              </a:lnSpc>
              <a:spcBef>
                <a:spcPts val="75"/>
              </a:spcBef>
            </a:pPr>
            <a:r>
              <a:rPr dirty="0" sz="1400" spc="-35">
                <a:latin typeface="Arial"/>
                <a:cs typeface="Arial"/>
              </a:rPr>
              <a:t>There </a:t>
            </a:r>
            <a:r>
              <a:rPr dirty="0" sz="1400" spc="-25">
                <a:latin typeface="Arial"/>
                <a:cs typeface="Arial"/>
              </a:rPr>
              <a:t>are </a:t>
            </a:r>
            <a:r>
              <a:rPr dirty="0" sz="1400" spc="20">
                <a:latin typeface="Arial"/>
                <a:cs typeface="Arial"/>
              </a:rPr>
              <a:t>different </a:t>
            </a:r>
            <a:r>
              <a:rPr dirty="0" sz="1400" spc="-5">
                <a:latin typeface="Arial"/>
                <a:cs typeface="Arial"/>
              </a:rPr>
              <a:t>types </a:t>
            </a:r>
            <a:r>
              <a:rPr dirty="0" sz="1400" spc="45">
                <a:latin typeface="Arial"/>
                <a:cs typeface="Arial"/>
              </a:rPr>
              <a:t>of </a:t>
            </a:r>
            <a:r>
              <a:rPr dirty="0" sz="1400" spc="20">
                <a:latin typeface="Arial"/>
                <a:cs typeface="Arial"/>
              </a:rPr>
              <a:t>ports </a:t>
            </a:r>
            <a:r>
              <a:rPr dirty="0" sz="1400" spc="-20">
                <a:latin typeface="Arial"/>
                <a:cs typeface="Arial"/>
              </a:rPr>
              <a:t>available: </a:t>
            </a:r>
            <a:r>
              <a:rPr dirty="0" sz="1400" spc="-75" b="1">
                <a:latin typeface="Arial"/>
                <a:cs typeface="Arial"/>
              </a:rPr>
              <a:t>Serial </a:t>
            </a:r>
            <a:r>
              <a:rPr dirty="0" sz="1400" spc="-45" b="1">
                <a:latin typeface="Arial"/>
                <a:cs typeface="Arial"/>
              </a:rPr>
              <a:t>port</a:t>
            </a:r>
            <a:r>
              <a:rPr dirty="0" sz="1400" spc="-45">
                <a:latin typeface="Arial"/>
                <a:cs typeface="Arial"/>
              </a:rPr>
              <a:t>. </a:t>
            </a:r>
            <a:r>
              <a:rPr dirty="0" sz="1400" spc="-65" b="1">
                <a:latin typeface="Arial"/>
                <a:cs typeface="Arial"/>
              </a:rPr>
              <a:t>Parallel </a:t>
            </a:r>
            <a:r>
              <a:rPr dirty="0" sz="1400" spc="-40" b="1">
                <a:latin typeface="Arial"/>
                <a:cs typeface="Arial"/>
              </a:rPr>
              <a:t>port</a:t>
            </a:r>
            <a:r>
              <a:rPr dirty="0" sz="1400" spc="-40">
                <a:latin typeface="Arial"/>
                <a:cs typeface="Arial"/>
              </a:rPr>
              <a:t>.  </a:t>
            </a:r>
            <a:r>
              <a:rPr dirty="0" sz="1400" spc="-145" b="1">
                <a:latin typeface="Arial"/>
                <a:cs typeface="Arial"/>
              </a:rPr>
              <a:t>USB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spc="-30" b="1">
                <a:latin typeface="Arial"/>
                <a:cs typeface="Arial"/>
              </a:rPr>
              <a:t>port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4450194"/>
            <a:ext cx="26346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145" algn="l"/>
              </a:tabLst>
            </a:pPr>
            <a:r>
              <a:rPr dirty="0" u="heavy" sz="2400" spc="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Noto Sans Mono CJK HK"/>
                <a:cs typeface="Noto Sans Mono CJK HK"/>
              </a:rPr>
              <a:t>IPv4	</a:t>
            </a:r>
            <a:r>
              <a:rPr dirty="0" u="heavy" sz="24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Noto Sans Mono CJK HK"/>
                <a:cs typeface="Noto Sans Mono CJK HK"/>
              </a:rPr>
              <a:t>-</a:t>
            </a:r>
            <a:r>
              <a:rPr dirty="0" u="heavy" sz="2400" spc="-5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Noto Sans Mono CJK HK"/>
                <a:cs typeface="Noto Sans Mono CJK HK"/>
              </a:rPr>
              <a:t> </a:t>
            </a:r>
            <a:r>
              <a:rPr dirty="0" u="heavy" sz="2400" spc="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Noto Sans Mono CJK HK"/>
                <a:cs typeface="Noto Sans Mono CJK HK"/>
              </a:rPr>
              <a:t>Addressing</a:t>
            </a:r>
            <a:endParaRPr sz="2400">
              <a:latin typeface="Noto Sans Mono CJK HK"/>
              <a:cs typeface="Noto Sans Mono CJK H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0388" y="6035040"/>
            <a:ext cx="4611624" cy="2891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879" y="1316990"/>
            <a:ext cx="177038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Times New Roman"/>
                <a:cs typeface="Times New Roman"/>
              </a:rPr>
              <a:t>Ex .ip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address:-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3755" y="2575814"/>
            <a:ext cx="181419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95"/>
              <a:t>192.158.1.38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0300" y="3569208"/>
            <a:ext cx="62420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latin typeface="Arial"/>
                <a:cs typeface="Arial"/>
              </a:rPr>
              <a:t>counrty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7100" y="3965448"/>
            <a:ext cx="407034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5">
                <a:latin typeface="Arial"/>
                <a:cs typeface="Arial"/>
              </a:rPr>
              <a:t>s</a:t>
            </a:r>
            <a:r>
              <a:rPr dirty="0" sz="1400" spc="100">
                <a:latin typeface="Arial"/>
                <a:cs typeface="Arial"/>
              </a:rPr>
              <a:t>t</a:t>
            </a:r>
            <a:r>
              <a:rPr dirty="0" sz="1400" spc="-75">
                <a:latin typeface="Arial"/>
                <a:cs typeface="Arial"/>
              </a:rPr>
              <a:t>a</a:t>
            </a:r>
            <a:r>
              <a:rPr dirty="0" sz="1400" spc="75">
                <a:latin typeface="Arial"/>
                <a:cs typeface="Arial"/>
              </a:rPr>
              <a:t>t</a:t>
            </a:r>
            <a:r>
              <a:rPr dirty="0" sz="1400" spc="-45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8367" y="3965448"/>
            <a:ext cx="134810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5">
                <a:latin typeface="Arial"/>
                <a:cs typeface="Arial"/>
              </a:rPr>
              <a:t>internet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15">
                <a:latin typeface="Arial"/>
                <a:cs typeface="Arial"/>
              </a:rPr>
              <a:t>provider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6644" y="3965448"/>
            <a:ext cx="52895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latin typeface="Arial"/>
                <a:cs typeface="Arial"/>
              </a:rPr>
              <a:t>device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56105" y="2980944"/>
            <a:ext cx="1756410" cy="1004569"/>
          </a:xfrm>
          <a:custGeom>
            <a:avLst/>
            <a:gdLst/>
            <a:ahLst/>
            <a:cxnLst/>
            <a:rect l="l" t="t" r="r" b="b"/>
            <a:pathLst>
              <a:path w="1756410" h="1004570">
                <a:moveTo>
                  <a:pt x="1097635" y="8382"/>
                </a:moveTo>
                <a:lnTo>
                  <a:pt x="1093114" y="0"/>
                </a:lnTo>
                <a:lnTo>
                  <a:pt x="21551" y="577710"/>
                </a:lnTo>
                <a:lnTo>
                  <a:pt x="58369" y="517448"/>
                </a:lnTo>
                <a:lnTo>
                  <a:pt x="54419" y="510209"/>
                </a:lnTo>
                <a:lnTo>
                  <a:pt x="52781" y="510451"/>
                </a:lnTo>
                <a:lnTo>
                  <a:pt x="51333" y="511251"/>
                </a:lnTo>
                <a:lnTo>
                  <a:pt x="50228" y="512483"/>
                </a:lnTo>
                <a:lnTo>
                  <a:pt x="0" y="594741"/>
                </a:lnTo>
                <a:lnTo>
                  <a:pt x="96329" y="597979"/>
                </a:lnTo>
                <a:lnTo>
                  <a:pt x="97967" y="597750"/>
                </a:lnTo>
                <a:lnTo>
                  <a:pt x="99428" y="596963"/>
                </a:lnTo>
                <a:lnTo>
                  <a:pt x="100533" y="595744"/>
                </a:lnTo>
                <a:lnTo>
                  <a:pt x="101041" y="594448"/>
                </a:lnTo>
                <a:lnTo>
                  <a:pt x="101142" y="594207"/>
                </a:lnTo>
                <a:lnTo>
                  <a:pt x="26085" y="586092"/>
                </a:lnTo>
                <a:lnTo>
                  <a:pt x="1097635" y="8382"/>
                </a:lnTo>
                <a:close/>
              </a:path>
              <a:path w="1756410" h="1004570">
                <a:moveTo>
                  <a:pt x="1755940" y="17119"/>
                </a:moveTo>
                <a:lnTo>
                  <a:pt x="1749259" y="10312"/>
                </a:lnTo>
                <a:lnTo>
                  <a:pt x="758926" y="981964"/>
                </a:lnTo>
                <a:lnTo>
                  <a:pt x="777557" y="913853"/>
                </a:lnTo>
                <a:lnTo>
                  <a:pt x="773391" y="907859"/>
                </a:lnTo>
                <a:lnTo>
                  <a:pt x="771753" y="907999"/>
                </a:lnTo>
                <a:lnTo>
                  <a:pt x="770242" y="908685"/>
                </a:lnTo>
                <a:lnTo>
                  <a:pt x="769073" y="909853"/>
                </a:lnTo>
                <a:lnTo>
                  <a:pt x="768362" y="911339"/>
                </a:lnTo>
                <a:lnTo>
                  <a:pt x="742950" y="1004316"/>
                </a:lnTo>
                <a:lnTo>
                  <a:pt x="755700" y="1001090"/>
                </a:lnTo>
                <a:lnTo>
                  <a:pt x="836383" y="980681"/>
                </a:lnTo>
                <a:lnTo>
                  <a:pt x="837895" y="979995"/>
                </a:lnTo>
                <a:lnTo>
                  <a:pt x="839076" y="978839"/>
                </a:lnTo>
                <a:lnTo>
                  <a:pt x="839800" y="977353"/>
                </a:lnTo>
                <a:lnTo>
                  <a:pt x="839965" y="975715"/>
                </a:lnTo>
                <a:lnTo>
                  <a:pt x="839558" y="974102"/>
                </a:lnTo>
                <a:lnTo>
                  <a:pt x="838631" y="972743"/>
                </a:lnTo>
                <a:lnTo>
                  <a:pt x="837298" y="971765"/>
                </a:lnTo>
                <a:lnTo>
                  <a:pt x="835698" y="971321"/>
                </a:lnTo>
                <a:lnTo>
                  <a:pt x="834047" y="971448"/>
                </a:lnTo>
                <a:lnTo>
                  <a:pt x="765594" y="988758"/>
                </a:lnTo>
                <a:lnTo>
                  <a:pt x="1755940" y="17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20960" y="2964421"/>
            <a:ext cx="373380" cy="944880"/>
          </a:xfrm>
          <a:custGeom>
            <a:avLst/>
            <a:gdLst/>
            <a:ahLst/>
            <a:cxnLst/>
            <a:rect l="l" t="t" r="r" b="b"/>
            <a:pathLst>
              <a:path w="373379" h="944879">
                <a:moveTo>
                  <a:pt x="22960" y="926924"/>
                </a:moveTo>
                <a:lnTo>
                  <a:pt x="21358" y="917615"/>
                </a:lnTo>
                <a:lnTo>
                  <a:pt x="364312" y="0"/>
                </a:lnTo>
                <a:lnTo>
                  <a:pt x="373227" y="3327"/>
                </a:lnTo>
                <a:lnTo>
                  <a:pt x="30289" y="920936"/>
                </a:lnTo>
                <a:lnTo>
                  <a:pt x="22960" y="926924"/>
                </a:lnTo>
                <a:close/>
              </a:path>
              <a:path w="373379" h="944879">
                <a:moveTo>
                  <a:pt x="16344" y="944638"/>
                </a:moveTo>
                <a:lnTo>
                  <a:pt x="0" y="849655"/>
                </a:lnTo>
                <a:lnTo>
                  <a:pt x="12" y="848004"/>
                </a:lnTo>
                <a:lnTo>
                  <a:pt x="584" y="846442"/>
                </a:lnTo>
                <a:lnTo>
                  <a:pt x="1650" y="845185"/>
                </a:lnTo>
                <a:lnTo>
                  <a:pt x="3086" y="844359"/>
                </a:lnTo>
                <a:lnTo>
                  <a:pt x="4711" y="844080"/>
                </a:lnTo>
                <a:lnTo>
                  <a:pt x="6337" y="844372"/>
                </a:lnTo>
                <a:lnTo>
                  <a:pt x="7772" y="845210"/>
                </a:lnTo>
                <a:lnTo>
                  <a:pt x="8826" y="846480"/>
                </a:lnTo>
                <a:lnTo>
                  <a:pt x="9385" y="848042"/>
                </a:lnTo>
                <a:lnTo>
                  <a:pt x="21358" y="917615"/>
                </a:lnTo>
                <a:lnTo>
                  <a:pt x="15189" y="934123"/>
                </a:lnTo>
                <a:lnTo>
                  <a:pt x="24117" y="937450"/>
                </a:lnTo>
                <a:lnTo>
                  <a:pt x="25142" y="937450"/>
                </a:lnTo>
                <a:lnTo>
                  <a:pt x="16344" y="944638"/>
                </a:lnTo>
                <a:close/>
              </a:path>
              <a:path w="373379" h="944879">
                <a:moveTo>
                  <a:pt x="25142" y="937450"/>
                </a:moveTo>
                <a:lnTo>
                  <a:pt x="24117" y="937450"/>
                </a:lnTo>
                <a:lnTo>
                  <a:pt x="30289" y="920936"/>
                </a:lnTo>
                <a:lnTo>
                  <a:pt x="84950" y="876274"/>
                </a:lnTo>
                <a:lnTo>
                  <a:pt x="86398" y="875474"/>
                </a:lnTo>
                <a:lnTo>
                  <a:pt x="88023" y="875207"/>
                </a:lnTo>
                <a:lnTo>
                  <a:pt x="89649" y="875512"/>
                </a:lnTo>
                <a:lnTo>
                  <a:pt x="91071" y="876363"/>
                </a:lnTo>
                <a:lnTo>
                  <a:pt x="92125" y="877646"/>
                </a:lnTo>
                <a:lnTo>
                  <a:pt x="92671" y="879208"/>
                </a:lnTo>
                <a:lnTo>
                  <a:pt x="92646" y="880859"/>
                </a:lnTo>
                <a:lnTo>
                  <a:pt x="92062" y="882408"/>
                </a:lnTo>
                <a:lnTo>
                  <a:pt x="90982" y="883653"/>
                </a:lnTo>
                <a:lnTo>
                  <a:pt x="25142" y="937450"/>
                </a:lnTo>
                <a:close/>
              </a:path>
              <a:path w="373379" h="944879">
                <a:moveTo>
                  <a:pt x="24117" y="937450"/>
                </a:moveTo>
                <a:lnTo>
                  <a:pt x="15189" y="934123"/>
                </a:lnTo>
                <a:lnTo>
                  <a:pt x="21358" y="917615"/>
                </a:lnTo>
                <a:lnTo>
                  <a:pt x="22960" y="926924"/>
                </a:lnTo>
                <a:lnTo>
                  <a:pt x="16637" y="932091"/>
                </a:lnTo>
                <a:lnTo>
                  <a:pt x="24345" y="934974"/>
                </a:lnTo>
                <a:lnTo>
                  <a:pt x="25042" y="934974"/>
                </a:lnTo>
                <a:lnTo>
                  <a:pt x="24117" y="937450"/>
                </a:lnTo>
                <a:close/>
              </a:path>
              <a:path w="373379" h="944879">
                <a:moveTo>
                  <a:pt x="25042" y="934974"/>
                </a:moveTo>
                <a:lnTo>
                  <a:pt x="24345" y="934974"/>
                </a:lnTo>
                <a:lnTo>
                  <a:pt x="22960" y="926924"/>
                </a:lnTo>
                <a:lnTo>
                  <a:pt x="30289" y="920936"/>
                </a:lnTo>
                <a:lnTo>
                  <a:pt x="25042" y="934974"/>
                </a:lnTo>
                <a:close/>
              </a:path>
              <a:path w="373379" h="944879">
                <a:moveTo>
                  <a:pt x="24345" y="934974"/>
                </a:moveTo>
                <a:lnTo>
                  <a:pt x="16637" y="932091"/>
                </a:lnTo>
                <a:lnTo>
                  <a:pt x="22960" y="926924"/>
                </a:lnTo>
                <a:lnTo>
                  <a:pt x="24345" y="934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76736" y="2953359"/>
            <a:ext cx="861060" cy="946785"/>
          </a:xfrm>
          <a:custGeom>
            <a:avLst/>
            <a:gdLst/>
            <a:ahLst/>
            <a:cxnLst/>
            <a:rect l="l" t="t" r="r" b="b"/>
            <a:pathLst>
              <a:path w="861060" h="946785">
                <a:moveTo>
                  <a:pt x="848058" y="932193"/>
                </a:moveTo>
                <a:lnTo>
                  <a:pt x="839035" y="929353"/>
                </a:lnTo>
                <a:lnTo>
                  <a:pt x="0" y="6400"/>
                </a:lnTo>
                <a:lnTo>
                  <a:pt x="7035" y="0"/>
                </a:lnTo>
                <a:lnTo>
                  <a:pt x="846088" y="922945"/>
                </a:lnTo>
                <a:lnTo>
                  <a:pt x="848058" y="932193"/>
                </a:lnTo>
                <a:close/>
              </a:path>
              <a:path w="861060" h="946785">
                <a:moveTo>
                  <a:pt x="859962" y="942390"/>
                </a:moveTo>
                <a:lnTo>
                  <a:pt x="850887" y="942390"/>
                </a:lnTo>
                <a:lnTo>
                  <a:pt x="857935" y="935977"/>
                </a:lnTo>
                <a:lnTo>
                  <a:pt x="846088" y="922945"/>
                </a:lnTo>
                <a:lnTo>
                  <a:pt x="831380" y="853884"/>
                </a:lnTo>
                <a:lnTo>
                  <a:pt x="831435" y="851903"/>
                </a:lnTo>
                <a:lnTo>
                  <a:pt x="831837" y="850658"/>
                </a:lnTo>
                <a:lnTo>
                  <a:pt x="832853" y="849363"/>
                </a:lnTo>
                <a:lnTo>
                  <a:pt x="834263" y="848487"/>
                </a:lnTo>
                <a:lnTo>
                  <a:pt x="835875" y="848144"/>
                </a:lnTo>
                <a:lnTo>
                  <a:pt x="837514" y="848372"/>
                </a:lnTo>
                <a:lnTo>
                  <a:pt x="838974" y="849147"/>
                </a:lnTo>
                <a:lnTo>
                  <a:pt x="840079" y="850366"/>
                </a:lnTo>
                <a:lnTo>
                  <a:pt x="840701" y="851903"/>
                </a:lnTo>
                <a:lnTo>
                  <a:pt x="859962" y="942390"/>
                </a:lnTo>
                <a:close/>
              </a:path>
              <a:path w="861060" h="946785">
                <a:moveTo>
                  <a:pt x="860767" y="946175"/>
                </a:moveTo>
                <a:lnTo>
                  <a:pt x="768832" y="917244"/>
                </a:lnTo>
                <a:lnTo>
                  <a:pt x="765543" y="912075"/>
                </a:lnTo>
                <a:lnTo>
                  <a:pt x="766038" y="910501"/>
                </a:lnTo>
                <a:lnTo>
                  <a:pt x="767041" y="909192"/>
                </a:lnTo>
                <a:lnTo>
                  <a:pt x="768438" y="908303"/>
                </a:lnTo>
                <a:lnTo>
                  <a:pt x="770051" y="907935"/>
                </a:lnTo>
                <a:lnTo>
                  <a:pt x="771690" y="908151"/>
                </a:lnTo>
                <a:lnTo>
                  <a:pt x="839035" y="929353"/>
                </a:lnTo>
                <a:lnTo>
                  <a:pt x="850887" y="942390"/>
                </a:lnTo>
                <a:lnTo>
                  <a:pt x="859962" y="942390"/>
                </a:lnTo>
                <a:lnTo>
                  <a:pt x="860767" y="946175"/>
                </a:lnTo>
                <a:close/>
              </a:path>
              <a:path w="861060" h="946785">
                <a:moveTo>
                  <a:pt x="853329" y="940168"/>
                </a:moveTo>
                <a:lnTo>
                  <a:pt x="849757" y="940168"/>
                </a:lnTo>
                <a:lnTo>
                  <a:pt x="855840" y="934643"/>
                </a:lnTo>
                <a:lnTo>
                  <a:pt x="848058" y="932193"/>
                </a:lnTo>
                <a:lnTo>
                  <a:pt x="846088" y="922945"/>
                </a:lnTo>
                <a:lnTo>
                  <a:pt x="857935" y="935977"/>
                </a:lnTo>
                <a:lnTo>
                  <a:pt x="853329" y="940168"/>
                </a:lnTo>
                <a:close/>
              </a:path>
              <a:path w="861060" h="946785">
                <a:moveTo>
                  <a:pt x="850887" y="942390"/>
                </a:moveTo>
                <a:lnTo>
                  <a:pt x="839035" y="929353"/>
                </a:lnTo>
                <a:lnTo>
                  <a:pt x="848058" y="932193"/>
                </a:lnTo>
                <a:lnTo>
                  <a:pt x="849757" y="940168"/>
                </a:lnTo>
                <a:lnTo>
                  <a:pt x="853329" y="940168"/>
                </a:lnTo>
                <a:lnTo>
                  <a:pt x="850887" y="942390"/>
                </a:lnTo>
                <a:close/>
              </a:path>
              <a:path w="861060" h="946785">
                <a:moveTo>
                  <a:pt x="849757" y="940168"/>
                </a:moveTo>
                <a:lnTo>
                  <a:pt x="848058" y="932193"/>
                </a:lnTo>
                <a:lnTo>
                  <a:pt x="855840" y="934643"/>
                </a:lnTo>
                <a:lnTo>
                  <a:pt x="849757" y="9401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shrishwar</dc:creator>
  <dcterms:created xsi:type="dcterms:W3CDTF">2023-01-18T07:23:16Z</dcterms:created>
  <dcterms:modified xsi:type="dcterms:W3CDTF">2023-01-18T07:23:16Z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2023-01-18T00:00:00Z</vt:filetime>
  </property>
  <property fmtid="{D5CDD505-2E9C-101B-9397-08002B2CF9AE}" pid="3" name="Creator">
    <vt:lpwstr>WPS Writer</vt:lpwstr>
  </property>
  <property fmtid="{D5CDD505-2E9C-101B-9397-08002B2CF9AE}" pid="4" name="LastSaved">
    <vt:filetime>2023-01-18T00:00:00Z</vt:filetime>
  </property>
</Properties>
</file>