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/>
    <p:restoredTop sz="94635"/>
  </p:normalViewPr>
  <p:slideViewPr>
    <p:cSldViewPr snapToGrid="0" snapToObjects="1">
      <p:cViewPr varScale="1">
        <p:scale>
          <a:sx n="132" d="100"/>
          <a:sy n="132" d="100"/>
        </p:scale>
        <p:origin x="19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812BB-AC72-E74E-9DD1-E1843C50E85E}" type="datetimeFigureOut">
              <a:rPr lang="en-US" smtClean="0"/>
              <a:t>11/9/17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0814E-54CE-B843-8EDA-8C241DDF2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88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AD10-E101-234D-B3F4-19D198990490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532-C0EE-6D45-AE84-1C9508096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9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AD10-E101-234D-B3F4-19D198990490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532-C0EE-6D45-AE84-1C9508096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AD10-E101-234D-B3F4-19D198990490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532-C0EE-6D45-AE84-1C9508096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1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AD10-E101-234D-B3F4-19D198990490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532-C0EE-6D45-AE84-1C9508096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7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AD10-E101-234D-B3F4-19D198990490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532-C0EE-6D45-AE84-1C9508096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0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AD10-E101-234D-B3F4-19D198990490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532-C0EE-6D45-AE84-1C9508096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0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AD10-E101-234D-B3F4-19D198990490}" type="datetimeFigureOut">
              <a:rPr lang="en-US" smtClean="0"/>
              <a:t>11/8/17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532-C0EE-6D45-AE84-1C9508096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2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AD10-E101-234D-B3F4-19D198990490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532-C0EE-6D45-AE84-1C9508096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5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AD10-E101-234D-B3F4-19D198990490}" type="datetimeFigureOut">
              <a:rPr lang="en-US" smtClean="0"/>
              <a:t>11/8/17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532-C0EE-6D45-AE84-1C9508096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0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AD10-E101-234D-B3F4-19D198990490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532-C0EE-6D45-AE84-1C9508096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AD10-E101-234D-B3F4-19D198990490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532-C0EE-6D45-AE84-1C9508096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EAD10-E101-234D-B3F4-19D198990490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26532-C0EE-6D45-AE84-1C9508096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4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Leave Management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Screen Designs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1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1492" y="2836334"/>
            <a:ext cx="273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 ID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81866" y="3293534"/>
            <a:ext cx="273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528733" y="2836334"/>
            <a:ext cx="1693334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nnnnn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28733" y="3293534"/>
            <a:ext cx="1693334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********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73103" y="4129238"/>
            <a:ext cx="1386038" cy="42351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528733" y="4129237"/>
            <a:ext cx="1386038" cy="42351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Login Screen</a:t>
            </a:r>
            <a:endParaRPr lang="en-US" dirty="0"/>
          </a:p>
        </p:txBody>
      </p:sp>
      <p:sp>
        <p:nvSpPr>
          <p:cNvPr id="11" name="Line Callout 1 (Border and Accent Bar) 10"/>
          <p:cNvSpPr/>
          <p:nvPr/>
        </p:nvSpPr>
        <p:spPr>
          <a:xfrm>
            <a:off x="5667942" y="4947385"/>
            <a:ext cx="2167021" cy="1126156"/>
          </a:xfrm>
          <a:prstGeom prst="accentBorderCallout1">
            <a:avLst>
              <a:gd name="adj1" fmla="val 18750"/>
              <a:gd name="adj2" fmla="val -8333"/>
              <a:gd name="adj3" fmla="val -32103"/>
              <a:gd name="adj4" fmla="val -2612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Successful login goes to the </a:t>
            </a:r>
            <a:r>
              <a:rPr lang="en-US" smtClean="0">
                <a:solidFill>
                  <a:schemeClr val="tx1"/>
                </a:solidFill>
              </a:rPr>
              <a:t>“Employee Dashboard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Employee Dashboard: Sections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146434" y="1915427"/>
            <a:ext cx="3647974" cy="17421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Details Section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85310" y="1915427"/>
            <a:ext cx="1840029" cy="17421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Manager Details Section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146433" y="3882340"/>
            <a:ext cx="5678905" cy="10169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Leave Applications Section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146433" y="5124000"/>
            <a:ext cx="5678905" cy="10169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Reporting Employees’ Pending Leave Applications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7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2810" y="1873808"/>
            <a:ext cx="273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 ID 	: </a:t>
            </a:r>
            <a:r>
              <a:rPr lang="en-US" dirty="0" err="1" smtClean="0"/>
              <a:t>nnnnn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2809" y="2331008"/>
            <a:ext cx="431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Name   	: </a:t>
            </a:r>
            <a:r>
              <a:rPr lang="en-US" dirty="0" err="1" smtClean="0"/>
              <a:t>xxxxxxxx</a:t>
            </a:r>
            <a:r>
              <a:rPr lang="en-US" dirty="0" smtClean="0"/>
              <a:t> </a:t>
            </a:r>
            <a:r>
              <a:rPr lang="en-US" dirty="0" err="1" smtClean="0"/>
              <a:t>xxxxxxxxx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My Details Section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88654" y="1873808"/>
            <a:ext cx="353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 Joined 	: </a:t>
            </a:r>
            <a:r>
              <a:rPr lang="en-US" dirty="0" err="1" smtClean="0"/>
              <a:t>dd</a:t>
            </a:r>
            <a:r>
              <a:rPr lang="en-US" dirty="0" smtClean="0"/>
              <a:t>/mm/</a:t>
            </a:r>
            <a:r>
              <a:rPr lang="en-US" dirty="0" err="1" smtClean="0"/>
              <a:t>yyyy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88653" y="2331008"/>
            <a:ext cx="431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Department  	: </a:t>
            </a:r>
            <a:r>
              <a:rPr lang="en-US" dirty="0" err="1" smtClean="0"/>
              <a:t>xxxxxxxxxxxxxxxxx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2809" y="2787210"/>
            <a:ext cx="462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 Address 	: </a:t>
            </a:r>
            <a:r>
              <a:rPr lang="en-US" dirty="0" err="1" smtClean="0"/>
              <a:t>xxxxxx@xxxxx.com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02809" y="3244410"/>
            <a:ext cx="431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Mobile Number  	: </a:t>
            </a:r>
            <a:r>
              <a:rPr lang="en-US" dirty="0" err="1" smtClean="0"/>
              <a:t>nnnnn</a:t>
            </a:r>
            <a:r>
              <a:rPr lang="en-US" dirty="0" smtClean="0"/>
              <a:t> </a:t>
            </a:r>
            <a:r>
              <a:rPr lang="en-US" dirty="0" err="1" smtClean="0"/>
              <a:t>nnnnn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23360" y="4527776"/>
            <a:ext cx="38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Available </a:t>
            </a:r>
            <a:r>
              <a:rPr lang="en-US" smtClean="0"/>
              <a:t>Leave Balance </a:t>
            </a:r>
            <a:r>
              <a:rPr lang="en-US" dirty="0" smtClean="0"/>
              <a:t>	: </a:t>
            </a:r>
            <a:r>
              <a:rPr lang="en-US" dirty="0" err="1" smtClean="0"/>
              <a:t>nnnnn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8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2810" y="1873808"/>
            <a:ext cx="273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 ID 	: </a:t>
            </a:r>
            <a:r>
              <a:rPr lang="en-US" dirty="0" err="1" smtClean="0"/>
              <a:t>nnnnn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2809" y="2331008"/>
            <a:ext cx="431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Name   	: </a:t>
            </a:r>
            <a:r>
              <a:rPr lang="en-US" dirty="0" err="1" smtClean="0"/>
              <a:t>xxxxxxxx</a:t>
            </a:r>
            <a:r>
              <a:rPr lang="en-US" dirty="0" smtClean="0"/>
              <a:t> </a:t>
            </a:r>
            <a:r>
              <a:rPr lang="en-US" dirty="0" err="1" smtClean="0"/>
              <a:t>xxxxxxxxx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Manager Details Section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2809" y="2787210"/>
            <a:ext cx="462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 Address 	: </a:t>
            </a:r>
            <a:r>
              <a:rPr lang="en-US" dirty="0" err="1" smtClean="0"/>
              <a:t>xxxxxx@xxxxx.com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02809" y="3244410"/>
            <a:ext cx="431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Mobile Number  	: </a:t>
            </a:r>
            <a:r>
              <a:rPr lang="en-US" dirty="0" err="1" smtClean="0"/>
              <a:t>nnnnn</a:t>
            </a:r>
            <a:r>
              <a:rPr lang="en-US" dirty="0" smtClean="0"/>
              <a:t> </a:t>
            </a:r>
            <a:r>
              <a:rPr lang="en-US" dirty="0" err="1" smtClean="0"/>
              <a:t>nnnnn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7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My Leave Applications Section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776139"/>
              </p:ext>
            </p:extLst>
          </p:nvPr>
        </p:nvGraphicFramePr>
        <p:xfrm>
          <a:off x="953970" y="2108111"/>
          <a:ext cx="10538592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955"/>
                <a:gridCol w="718924"/>
                <a:gridCol w="881246"/>
                <a:gridCol w="924026"/>
                <a:gridCol w="898357"/>
                <a:gridCol w="1788160"/>
                <a:gridCol w="1815014"/>
                <a:gridCol w="1170955"/>
                <a:gridCol w="117095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Leave ID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Number of</a:t>
                      </a:r>
                      <a:r>
                        <a:rPr lang="en-US" sz="1200" baseline="0" dirty="0" smtClean="0">
                          <a:latin typeface="+mj-lt"/>
                        </a:rPr>
                        <a:t> days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Start Date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End Date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Leave Type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Status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Reason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Applied</a:t>
                      </a:r>
                      <a:r>
                        <a:rPr lang="en-US" sz="1200" baseline="0" dirty="0" smtClean="0">
                          <a:latin typeface="+mj-lt"/>
                        </a:rPr>
                        <a:t> On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Manager Comments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nnnn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nn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dd</a:t>
                      </a:r>
                      <a:r>
                        <a:rPr lang="en-US" sz="1200" dirty="0" smtClean="0">
                          <a:latin typeface="+mj-lt"/>
                        </a:rPr>
                        <a:t>/mm/</a:t>
                      </a:r>
                      <a:r>
                        <a:rPr lang="en-US" sz="1200" dirty="0" err="1" smtClean="0">
                          <a:latin typeface="+mj-lt"/>
                        </a:rPr>
                        <a:t>yyyy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dd</a:t>
                      </a:r>
                      <a:r>
                        <a:rPr lang="en-US" sz="1200" dirty="0" smtClean="0">
                          <a:latin typeface="+mj-lt"/>
                        </a:rPr>
                        <a:t>/mm/</a:t>
                      </a:r>
                      <a:r>
                        <a:rPr lang="en-US" sz="1200" dirty="0" err="1" smtClean="0">
                          <a:latin typeface="+mj-lt"/>
                        </a:rPr>
                        <a:t>yyyy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Earned</a:t>
                      </a:r>
                      <a:r>
                        <a:rPr lang="en-US" sz="1200" baseline="0" dirty="0" smtClean="0">
                          <a:latin typeface="+mj-lt"/>
                        </a:rPr>
                        <a:t> Leave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Pending | Approved | Denied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xxxxxxx</a:t>
                      </a:r>
                      <a:r>
                        <a:rPr lang="en-US" sz="1200" dirty="0" smtClean="0">
                          <a:latin typeface="+mj-lt"/>
                        </a:rPr>
                        <a:t> </a:t>
                      </a:r>
                      <a:r>
                        <a:rPr lang="en-US" sz="1200" dirty="0" err="1" smtClean="0">
                          <a:latin typeface="+mj-lt"/>
                        </a:rPr>
                        <a:t>xxxxxxx</a:t>
                      </a:r>
                      <a:r>
                        <a:rPr lang="en-US" sz="1200" dirty="0" smtClean="0">
                          <a:latin typeface="+mj-lt"/>
                        </a:rPr>
                        <a:t> </a:t>
                      </a:r>
                      <a:r>
                        <a:rPr lang="en-US" sz="1200" dirty="0" err="1" smtClean="0">
                          <a:latin typeface="+mj-lt"/>
                        </a:rPr>
                        <a:t>xxxxx</a:t>
                      </a:r>
                      <a:r>
                        <a:rPr lang="en-US" sz="1200" dirty="0" smtClean="0">
                          <a:latin typeface="+mj-lt"/>
                        </a:rPr>
                        <a:t> </a:t>
                      </a:r>
                      <a:r>
                        <a:rPr lang="en-US" sz="1200" dirty="0" err="1" smtClean="0">
                          <a:latin typeface="+mj-lt"/>
                        </a:rPr>
                        <a:t>xxxx</a:t>
                      </a:r>
                      <a:endParaRPr lang="en-US" sz="12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dd</a:t>
                      </a:r>
                      <a:r>
                        <a:rPr lang="en-US" sz="1200" dirty="0" smtClean="0">
                          <a:latin typeface="+mj-lt"/>
                        </a:rPr>
                        <a:t>/mm/</a:t>
                      </a:r>
                      <a:r>
                        <a:rPr lang="en-US" sz="1200" dirty="0" err="1" smtClean="0">
                          <a:latin typeface="+mj-lt"/>
                        </a:rPr>
                        <a:t>yyyy</a:t>
                      </a:r>
                      <a:endParaRPr lang="en-US" sz="12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xxxxx</a:t>
                      </a:r>
                      <a:r>
                        <a:rPr lang="en-US" sz="1200" dirty="0" smtClean="0">
                          <a:latin typeface="+mj-lt"/>
                        </a:rPr>
                        <a:t> xxx xx </a:t>
                      </a:r>
                      <a:r>
                        <a:rPr lang="en-US" sz="1200" dirty="0" err="1" smtClean="0">
                          <a:latin typeface="+mj-lt"/>
                        </a:rPr>
                        <a:t>xxxxxxxx</a:t>
                      </a:r>
                      <a:endParaRPr lang="en-US" sz="1200" dirty="0" smtClean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sz="1200" dirty="0" smtClean="0">
                          <a:latin typeface="+mj-lt"/>
                        </a:rPr>
                        <a:t>…</a:t>
                      </a:r>
                      <a:r>
                        <a:rPr lang="en-US" sz="1200" dirty="0" smtClean="0">
                          <a:latin typeface="+mj-lt"/>
                        </a:rPr>
                        <a:t>.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9596387" y="4629752"/>
            <a:ext cx="1896174" cy="42351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Application</a:t>
            </a:r>
            <a:endParaRPr lang="en-US" dirty="0"/>
          </a:p>
        </p:txBody>
      </p:sp>
      <p:sp>
        <p:nvSpPr>
          <p:cNvPr id="3" name="Line Callout 2 (Border and Accent Bar) 2"/>
          <p:cNvSpPr/>
          <p:nvPr/>
        </p:nvSpPr>
        <p:spPr>
          <a:xfrm>
            <a:off x="8431730" y="5457524"/>
            <a:ext cx="2252312" cy="972152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5618"/>
              <a:gd name="adj6" fmla="val 481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takes the user to the “Apply Leave</a:t>
            </a:r>
            <a:r>
              <a:rPr lang="en-US" smtClean="0">
                <a:solidFill>
                  <a:schemeClr val="tx1"/>
                </a:solidFill>
              </a:rPr>
              <a:t>” screen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Line Callout 2 (Border and Accent Bar) 11"/>
          <p:cNvSpPr/>
          <p:nvPr/>
        </p:nvSpPr>
        <p:spPr>
          <a:xfrm>
            <a:off x="5301915" y="4355431"/>
            <a:ext cx="2252312" cy="972152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7400"/>
              <a:gd name="adj6" fmla="val 1930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Table default sort: Applied On </a:t>
            </a:r>
            <a:r>
              <a:rPr lang="mr-IN" dirty="0" smtClean="0">
                <a:solidFill>
                  <a:schemeClr val="tx1"/>
                </a:solidFill>
              </a:rPr>
              <a:t>–</a:t>
            </a:r>
            <a:r>
              <a:rPr lang="en-US" dirty="0" smtClean="0">
                <a:solidFill>
                  <a:schemeClr val="tx1"/>
                </a:solidFill>
              </a:rPr>
              <a:t> Descending order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31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My Reporting Employees’ Pending Leave Applications Section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511283"/>
              </p:ext>
            </p:extLst>
          </p:nvPr>
        </p:nvGraphicFramePr>
        <p:xfrm>
          <a:off x="963595" y="1690688"/>
          <a:ext cx="10538600" cy="29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327"/>
                <a:gridCol w="1145406"/>
                <a:gridCol w="895150"/>
                <a:gridCol w="1068404"/>
                <a:gridCol w="1029903"/>
                <a:gridCol w="1424970"/>
                <a:gridCol w="1053860"/>
                <a:gridCol w="2107720"/>
                <a:gridCol w="1053860"/>
              </a:tblGrid>
              <a:tr h="324000"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Employee ID</a:t>
                      </a:r>
                      <a:endParaRPr 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nnnnn</a:t>
                      </a:r>
                      <a:endParaRPr 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Employee Name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xxxxxxxx</a:t>
                      </a:r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xxxxxxx</a:t>
                      </a:r>
                      <a:endParaRPr 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Employee</a:t>
                      </a:r>
                      <a:r>
                        <a:rPr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Leave Balance</a:t>
                      </a:r>
                      <a:endParaRPr lang="en-US" sz="14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nn</a:t>
                      </a:r>
                      <a:endParaRPr lang="en-US" sz="14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24000">
                <a:tc rowSpan="3"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Leave 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Number of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days</a:t>
                      </a:r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Start Date</a:t>
                      </a:r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End Date</a:t>
                      </a:r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Leave Type</a:t>
                      </a:r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Status</a:t>
                      </a:r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Reason</a:t>
                      </a:r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nnnn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nn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dd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/mm/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yyyy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dd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/mm/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yyyy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Earned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Leave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Pending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xxxxxxx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xxxxxxx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xxxxx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xxxx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 smtClean="0">
                        <a:latin typeface="+mj-lt"/>
                      </a:endParaRPr>
                    </a:p>
                  </a:txBody>
                  <a:tcPr/>
                </a:tc>
              </a:tr>
              <a:tr h="324000"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nnnn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nn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dd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/mm/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yyyy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dd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/mm/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yyyy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Earned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Leave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Pending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xxxxxxx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xxxxxxx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xxxxx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xxxx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 smtClean="0">
                        <a:latin typeface="+mj-lt"/>
                      </a:endParaRPr>
                    </a:p>
                  </a:txBody>
                  <a:tcPr/>
                </a:tc>
              </a:tr>
              <a:tr h="324000">
                <a:tc gridSpan="2"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Employee ID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nnnnn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Employee Name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xxxxxxxxxxx</a:t>
                      </a:r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xxxxxxx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Employee</a:t>
                      </a:r>
                      <a:r>
                        <a:rPr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Leave Balance</a:t>
                      </a:r>
                      <a:endParaRPr lang="en-US" sz="14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nn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24000">
                <a:tc rowSpan="2"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Leave 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Number of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days</a:t>
                      </a:r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Start Date</a:t>
                      </a:r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End Date</a:t>
                      </a:r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Leave Type</a:t>
                      </a:r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Status</a:t>
                      </a:r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Reason</a:t>
                      </a:r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24000">
                <a:tc vMerge="1">
                  <a:txBody>
                    <a:bodyPr/>
                    <a:lstStyle/>
                    <a:p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nnnn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nn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dd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/mm/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yyyy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dd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/mm/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yyyy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Earned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Leave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Pending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xxxxxxx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xxxxxxx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xxxxx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xxxx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 smtClean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Line Callout 2 (Border and Accent Bar) 2"/>
          <p:cNvSpPr/>
          <p:nvPr/>
        </p:nvSpPr>
        <p:spPr>
          <a:xfrm>
            <a:off x="2701487" y="5912113"/>
            <a:ext cx="6275677" cy="517562"/>
          </a:xfrm>
          <a:prstGeom prst="accentBorderCallout2">
            <a:avLst>
              <a:gd name="adj1" fmla="val 18750"/>
              <a:gd name="adj2" fmla="val -8333"/>
              <a:gd name="adj3" fmla="val 52225"/>
              <a:gd name="adj4" fmla="val -15440"/>
              <a:gd name="adj5" fmla="val -250149"/>
              <a:gd name="adj6" fmla="val -218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Default sorted by employee id ascending, and within an employee, by the start date descending.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Line Callout 2 (Border and Accent Bar) 4"/>
          <p:cNvSpPr/>
          <p:nvPr/>
        </p:nvSpPr>
        <p:spPr>
          <a:xfrm>
            <a:off x="4037795" y="5159738"/>
            <a:ext cx="6275677" cy="517562"/>
          </a:xfrm>
          <a:prstGeom prst="accentBorderCallout2">
            <a:avLst>
              <a:gd name="adj1" fmla="val 18750"/>
              <a:gd name="adj2" fmla="val -8333"/>
              <a:gd name="adj3" fmla="val 52225"/>
              <a:gd name="adj4" fmla="val -15440"/>
              <a:gd name="adj5" fmla="val -103230"/>
              <a:gd name="adj6" fmla="val -224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Selecting a row highlights the leave row, and also enables the button. Clicking the button goes to the “Approve/Deny” screen.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596387" y="4677877"/>
            <a:ext cx="1896174" cy="42351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Approve/Deny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7071" y="1796805"/>
            <a:ext cx="273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Date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7070" y="2308957"/>
            <a:ext cx="273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Date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53936" y="1796805"/>
            <a:ext cx="1714847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</a:t>
            </a:r>
            <a:r>
              <a:rPr lang="en-US" dirty="0" err="1" smtClean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/mm/</a:t>
            </a:r>
            <a:r>
              <a:rPr lang="en-US" dirty="0" err="1" smtClean="0">
                <a:solidFill>
                  <a:schemeClr val="tx1"/>
                </a:solidFill>
              </a:rPr>
              <a:t>yyyy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76784" y="2308957"/>
            <a:ext cx="1692000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dd</a:t>
            </a:r>
            <a:r>
              <a:rPr lang="en-US" dirty="0" smtClean="0">
                <a:solidFill>
                  <a:schemeClr val="tx1"/>
                </a:solidFill>
              </a:rPr>
              <a:t>/mm/</a:t>
            </a:r>
            <a:r>
              <a:rPr lang="en-US" dirty="0" err="1" smtClean="0">
                <a:solidFill>
                  <a:schemeClr val="tx1"/>
                </a:solidFill>
              </a:rPr>
              <a:t>yyyy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342537" y="5077388"/>
            <a:ext cx="1386038" cy="42351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098167" y="5077387"/>
            <a:ext cx="1386038" cy="42351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Apply Leave</a:t>
            </a:r>
            <a:endParaRPr lang="en-US" dirty="0"/>
          </a:p>
        </p:txBody>
      </p:sp>
      <p:sp>
        <p:nvSpPr>
          <p:cNvPr id="11" name="Line Callout 1 (Border and Accent Bar) 10"/>
          <p:cNvSpPr/>
          <p:nvPr/>
        </p:nvSpPr>
        <p:spPr>
          <a:xfrm>
            <a:off x="6364560" y="5149575"/>
            <a:ext cx="3014046" cy="1126156"/>
          </a:xfrm>
          <a:prstGeom prst="accentBorderCallout1">
            <a:avLst>
              <a:gd name="adj1" fmla="val 18750"/>
              <a:gd name="adj2" fmla="val -8333"/>
              <a:gd name="adj3" fmla="val 12342"/>
              <a:gd name="adj4" fmla="val -232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 click/success, go back to the “Employee Dashboard”; My </a:t>
            </a:r>
            <a:r>
              <a:rPr lang="en-US" smtClean="0">
                <a:solidFill>
                  <a:schemeClr val="tx1"/>
                </a:solidFill>
              </a:rPr>
              <a:t>Leave Applications section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765531" y="1796805"/>
            <a:ext cx="284372" cy="288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765531" y="2303026"/>
            <a:ext cx="284372" cy="2885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07071" y="2821109"/>
            <a:ext cx="273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days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07070" y="3333261"/>
            <a:ext cx="273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Leave Type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853937" y="2872429"/>
            <a:ext cx="171484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 smtClean="0">
                <a:solidFill>
                  <a:schemeClr val="tx1"/>
                </a:solidFill>
              </a:rPr>
              <a:t>nn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53937" y="3384580"/>
            <a:ext cx="171484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Earned Leave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47271" y="3379010"/>
            <a:ext cx="391517" cy="391517"/>
          </a:xfrm>
          <a:prstGeom prst="rect">
            <a:avLst/>
          </a:prstGeom>
        </p:spPr>
      </p:pic>
      <p:sp>
        <p:nvSpPr>
          <p:cNvPr id="19" name="Line Callout 1 (Border and Accent Bar) 18"/>
          <p:cNvSpPr/>
          <p:nvPr/>
        </p:nvSpPr>
        <p:spPr>
          <a:xfrm>
            <a:off x="7392859" y="2000374"/>
            <a:ext cx="3014046" cy="1126156"/>
          </a:xfrm>
          <a:prstGeom prst="accentBorderCallout1">
            <a:avLst>
              <a:gd name="adj1" fmla="val 18750"/>
              <a:gd name="adj2" fmla="val -8333"/>
              <a:gd name="adj3" fmla="val 120889"/>
              <a:gd name="adj4" fmla="val -487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 the base version, “Earned Leave” is the only option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29918" y="3845413"/>
            <a:ext cx="273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Leave Reason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853938" y="3982287"/>
            <a:ext cx="3047376" cy="743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xxxx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xxxxxx</a:t>
            </a:r>
            <a:r>
              <a:rPr lang="en-US" dirty="0" smtClean="0">
                <a:solidFill>
                  <a:schemeClr val="tx1"/>
                </a:solidFill>
              </a:rPr>
              <a:t> xx </a:t>
            </a:r>
            <a:r>
              <a:rPr lang="en-US" dirty="0" err="1" smtClean="0">
                <a:solidFill>
                  <a:schemeClr val="tx1"/>
                </a:solidFill>
              </a:rPr>
              <a:t>xxxxxx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xxxx</a:t>
            </a:r>
            <a:r>
              <a:rPr lang="en-US" dirty="0" smtClean="0">
                <a:solidFill>
                  <a:schemeClr val="tx1"/>
                </a:solidFill>
              </a:rPr>
              <a:t> xxx. Xxx </a:t>
            </a:r>
            <a:r>
              <a:rPr lang="en-US" dirty="0" err="1" smtClean="0">
                <a:solidFill>
                  <a:schemeClr val="tx1"/>
                </a:solidFill>
              </a:rPr>
              <a:t>xxxxx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xxxxxxx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71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7071" y="1796805"/>
            <a:ext cx="273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 ID : 	</a:t>
            </a:r>
            <a:r>
              <a:rPr lang="en-US" dirty="0" err="1" smtClean="0"/>
              <a:t>nnnnn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7070" y="2308957"/>
            <a:ext cx="440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 Name :    </a:t>
            </a:r>
            <a:r>
              <a:rPr lang="en-US" dirty="0" err="1" smtClean="0"/>
              <a:t>xxxxx</a:t>
            </a:r>
            <a:r>
              <a:rPr lang="en-US" dirty="0" smtClean="0"/>
              <a:t> </a:t>
            </a:r>
            <a:r>
              <a:rPr lang="en-US" dirty="0" err="1" smtClean="0"/>
              <a:t>xxxxxx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136588" y="5418091"/>
            <a:ext cx="1386038" cy="42351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Approve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283336" y="5418090"/>
            <a:ext cx="1386038" cy="42351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Approve Deny Leave</a:t>
            </a:r>
            <a:endParaRPr lang="en-US" dirty="0"/>
          </a:p>
        </p:txBody>
      </p:sp>
      <p:sp>
        <p:nvSpPr>
          <p:cNvPr id="11" name="Line Callout 1 (Border and Accent Bar) 10"/>
          <p:cNvSpPr/>
          <p:nvPr/>
        </p:nvSpPr>
        <p:spPr>
          <a:xfrm>
            <a:off x="8139407" y="5482198"/>
            <a:ext cx="3014046" cy="1126156"/>
          </a:xfrm>
          <a:prstGeom prst="accentBorderCallout1">
            <a:avLst>
              <a:gd name="adj1" fmla="val 18750"/>
              <a:gd name="adj2" fmla="val -8333"/>
              <a:gd name="adj3" fmla="val 12342"/>
              <a:gd name="adj4" fmla="val -232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 click/success, go back to the “Employee Dashboard”; My Reporting Employees’ Leave Applications section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07071" y="2821109"/>
            <a:ext cx="273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Leave Balance :        </a:t>
            </a:r>
            <a:r>
              <a:rPr lang="en-US" dirty="0" err="1" smtClean="0"/>
              <a:t>nn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07071" y="4331355"/>
            <a:ext cx="273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853938" y="4328799"/>
            <a:ext cx="3047376" cy="743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xxxx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xxxxxx</a:t>
            </a:r>
            <a:r>
              <a:rPr lang="en-US" dirty="0" smtClean="0">
                <a:solidFill>
                  <a:schemeClr val="tx1"/>
                </a:solidFill>
              </a:rPr>
              <a:t> xx </a:t>
            </a:r>
            <a:r>
              <a:rPr lang="en-US" dirty="0" err="1" smtClean="0">
                <a:solidFill>
                  <a:schemeClr val="tx1"/>
                </a:solidFill>
              </a:rPr>
              <a:t>xxxxxx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xxxx</a:t>
            </a:r>
            <a:r>
              <a:rPr lang="en-US" dirty="0" smtClean="0">
                <a:solidFill>
                  <a:schemeClr val="tx1"/>
                </a:solidFill>
              </a:rPr>
              <a:t> xxx. Xxx </a:t>
            </a:r>
            <a:r>
              <a:rPr lang="en-US" dirty="0" err="1" smtClean="0">
                <a:solidFill>
                  <a:schemeClr val="tx1"/>
                </a:solidFill>
              </a:rPr>
              <a:t>xxxxx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xxxxxxx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709962" y="5418090"/>
            <a:ext cx="1386038" cy="42351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96128" y="1744867"/>
            <a:ext cx="337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Date : 	</a:t>
            </a:r>
            <a:r>
              <a:rPr lang="en-US" dirty="0" err="1" smtClean="0"/>
              <a:t>dd</a:t>
            </a:r>
            <a:r>
              <a:rPr lang="en-US" dirty="0" smtClean="0"/>
              <a:t>/mm/</a:t>
            </a:r>
            <a:r>
              <a:rPr lang="en-US" dirty="0" err="1" smtClean="0"/>
              <a:t>yyyy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296127" y="2257019"/>
            <a:ext cx="3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Date : 	</a:t>
            </a:r>
            <a:r>
              <a:rPr lang="en-US" dirty="0" err="1" smtClean="0"/>
              <a:t>dd</a:t>
            </a:r>
            <a:r>
              <a:rPr lang="en-US" dirty="0" smtClean="0"/>
              <a:t>/mm/</a:t>
            </a:r>
            <a:r>
              <a:rPr lang="en-US" dirty="0" err="1" smtClean="0"/>
              <a:t>yyyy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296128" y="2769171"/>
            <a:ext cx="273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days :     </a:t>
            </a:r>
            <a:r>
              <a:rPr lang="en-US" dirty="0" err="1" smtClean="0"/>
              <a:t>nn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296127" y="3281323"/>
            <a:ext cx="347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Leave Type : 	</a:t>
            </a:r>
            <a:r>
              <a:rPr lang="en-US" smtClean="0"/>
              <a:t>Earned Leave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318975" y="3793475"/>
            <a:ext cx="403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Reason :  		</a:t>
            </a:r>
            <a:r>
              <a:rPr lang="en-US" dirty="0" err="1" smtClean="0"/>
              <a:t>xxxxx</a:t>
            </a:r>
            <a:r>
              <a:rPr lang="en-US" dirty="0" smtClean="0"/>
              <a:t> </a:t>
            </a:r>
            <a:r>
              <a:rPr lang="en-US" dirty="0" err="1" smtClean="0"/>
              <a:t>xxxxxxxxxxx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8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392</Words>
  <Application>Microsoft Macintosh PowerPoint</Application>
  <PresentationFormat>Widescreen</PresentationFormat>
  <Paragraphs>134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Mangal</vt:lpstr>
      <vt:lpstr>Arial</vt:lpstr>
      <vt:lpstr>Office Theme</vt:lpstr>
      <vt:lpstr>Leave Management Application</vt:lpstr>
      <vt:lpstr>Login Screen</vt:lpstr>
      <vt:lpstr>Employee Dashboard: Sections</vt:lpstr>
      <vt:lpstr>My Details Section</vt:lpstr>
      <vt:lpstr>Manager Details Section</vt:lpstr>
      <vt:lpstr>My Leave Applications Section</vt:lpstr>
      <vt:lpstr>My Reporting Employees’ Pending Leave Applications Section</vt:lpstr>
      <vt:lpstr>Apply Leave</vt:lpstr>
      <vt:lpstr>Approve Deny Leave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Leave Management Application</dc:title>
  <dc:creator>Krishna Kumar</dc:creator>
  <cp:lastModifiedBy>Krishna Kumar</cp:lastModifiedBy>
  <cp:revision>27</cp:revision>
  <dcterms:created xsi:type="dcterms:W3CDTF">2017-11-08T08:37:55Z</dcterms:created>
  <dcterms:modified xsi:type="dcterms:W3CDTF">2017-11-09T05:26:19Z</dcterms:modified>
</cp:coreProperties>
</file>