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C93068C-7BB8-4385-85ED-D919FA3DDCE6}"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4C789A28-B745-49C9-B220-8F14CD1D8783}"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93068C-7BB8-4385-85ED-D919FA3DDCE6}"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89A28-B745-49C9-B220-8F14CD1D878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93068C-7BB8-4385-85ED-D919FA3DDCE6}"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89A28-B745-49C9-B220-8F14CD1D878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93068C-7BB8-4385-85ED-D919FA3DDCE6}"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89A28-B745-49C9-B220-8F14CD1D878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C93068C-7BB8-4385-85ED-D919FA3DDCE6}" type="datetimeFigureOut">
              <a:rPr lang="en-IN" smtClean="0"/>
              <a:t>21-01-2024</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89A28-B745-49C9-B220-8F14CD1D8783}"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93068C-7BB8-4385-85ED-D919FA3DDCE6}"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89A28-B745-49C9-B220-8F14CD1D878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93068C-7BB8-4385-85ED-D919FA3DDCE6}"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789A28-B745-49C9-B220-8F14CD1D878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93068C-7BB8-4385-85ED-D919FA3DDCE6}" type="datetimeFigureOut">
              <a:rPr lang="en-IN" smtClean="0"/>
              <a:t>21-01-2024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789A28-B745-49C9-B220-8F14CD1D878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C93068C-7BB8-4385-85ED-D919FA3DDCE6}" type="datetimeFigureOut">
              <a:rPr lang="en-IN" smtClean="0"/>
              <a:t>21-01-2024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789A28-B745-49C9-B220-8F14CD1D878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93068C-7BB8-4385-85ED-D919FA3DDCE6}"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89A28-B745-49C9-B220-8F14CD1D8783}"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C93068C-7BB8-4385-85ED-D919FA3DDCE6}" type="datetimeFigureOut">
              <a:rPr lang="en-IN" smtClean="0"/>
              <a:t>21-01-2024</a:t>
            </a:fld>
            <a:endParaRPr lang="en-IN"/>
          </a:p>
        </p:txBody>
      </p:sp>
      <p:sp>
        <p:nvSpPr>
          <p:cNvPr id="7" name="Slide Number Placeholder 6"/>
          <p:cNvSpPr>
            <a:spLocks noGrp="1"/>
          </p:cNvSpPr>
          <p:nvPr>
            <p:ph type="sldNum" sz="quarter" idx="12"/>
          </p:nvPr>
        </p:nvSpPr>
        <p:spPr/>
        <p:txBody>
          <a:bodyPr/>
          <a:lstStyle/>
          <a:p>
            <a:fld id="{4C789A28-B745-49C9-B220-8F14CD1D8783}"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C93068C-7BB8-4385-85ED-D919FA3DDCE6}" type="datetimeFigureOut">
              <a:rPr lang="en-IN" smtClean="0"/>
              <a:t>21-01-2024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4C789A28-B745-49C9-B220-8F14CD1D8783}"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9"/>
            <a:ext cx="9144000" cy="6857999"/>
          </a:xfrm>
          <a:prstGeom prst="rect">
            <a:avLst/>
          </a:prstGeom>
        </p:spPr>
      </p:pic>
      <p:sp>
        <p:nvSpPr>
          <p:cNvPr id="8" name="Rectangle 7"/>
          <p:cNvSpPr/>
          <p:nvPr/>
        </p:nvSpPr>
        <p:spPr>
          <a:xfrm>
            <a:off x="661151" y="1844824"/>
            <a:ext cx="8187370" cy="1754326"/>
          </a:xfrm>
          <a:prstGeom prst="rect">
            <a:avLst/>
          </a:prstGeom>
          <a:noFill/>
        </p:spPr>
        <p:txBody>
          <a:bodyPr wrap="none" lIns="91440" tIns="45720" rIns="91440" bIns="45720">
            <a:spAutoFit/>
          </a:bodyPr>
          <a:lstStyle/>
          <a:p>
            <a:pPr algn="ctr"/>
            <a:r>
              <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HOTEL BOOKINGS </a:t>
            </a: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AND</a:t>
            </a:r>
          </a:p>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CANCELLATIONS</a:t>
            </a:r>
            <a:endParaRPr lang="en-IN"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3703333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IN" dirty="0"/>
          </a:p>
        </p:txBody>
      </p:sp>
      <p:sp>
        <p:nvSpPr>
          <p:cNvPr id="3" name="TextBox 2"/>
          <p:cNvSpPr txBox="1"/>
          <p:nvPr/>
        </p:nvSpPr>
        <p:spPr>
          <a:xfrm>
            <a:off x="539552" y="1844824"/>
            <a:ext cx="7632848" cy="3416320"/>
          </a:xfrm>
          <a:prstGeom prst="rect">
            <a:avLst/>
          </a:prstGeom>
          <a:noFill/>
        </p:spPr>
        <p:txBody>
          <a:bodyPr wrap="square" rtlCol="0">
            <a:spAutoFit/>
          </a:bodyPr>
          <a:lstStyle/>
          <a:p>
            <a:pPr marL="342900" indent="-342900">
              <a:buAutoNum type="arabicPeriod"/>
            </a:pPr>
            <a:r>
              <a:rPr lang="en-US" dirty="0" smtClean="0"/>
              <a:t>Cancellation rates rise as the price does. In order to prevent cancellations of reservations, hotels could work on their pricing strategies and try to lower the rates for specific hotels based on locations. They can also provide some discounts to the consumers.</a:t>
            </a:r>
          </a:p>
          <a:p>
            <a:pPr marL="342900" indent="-342900">
              <a:buAutoNum type="arabicPeriod"/>
            </a:pPr>
            <a:r>
              <a:rPr lang="en-US" dirty="0" smtClean="0"/>
              <a:t>As the ratio of the cancellation and not cancellation of the resort hotel is higher in the resort hotel than the city hotels. So the hotels should provide a reasonable discount on the room prices on weekends or on holidays.</a:t>
            </a:r>
          </a:p>
          <a:p>
            <a:pPr marL="342900" indent="-342900">
              <a:buAutoNum type="arabicPeriod"/>
            </a:pPr>
            <a:r>
              <a:rPr lang="en-US" dirty="0" smtClean="0"/>
              <a:t>In the month of January, hotels can start campaigns or marketing with a reasonable amount to increase their revenue as the cancellation is the highest in this month.</a:t>
            </a:r>
          </a:p>
          <a:p>
            <a:pPr marL="342900" indent="-342900">
              <a:buAutoNum type="arabicPeriod"/>
            </a:pPr>
            <a:r>
              <a:rPr lang="en-US" dirty="0" smtClean="0"/>
              <a:t>They can also increase the quality of their hotels and their services mainly in Portugal to reduce the cancellation rate.</a:t>
            </a:r>
            <a:endParaRPr lang="en-IN" dirty="0"/>
          </a:p>
        </p:txBody>
      </p:sp>
    </p:spTree>
    <p:extLst>
      <p:ext uri="{BB962C8B-B14F-4D97-AF65-F5344CB8AC3E}">
        <p14:creationId xmlns:p14="http://schemas.microsoft.com/office/powerpoint/2010/main" val="121716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PROBLEM</a:t>
            </a:r>
            <a:endParaRPr lang="en-IN" dirty="0"/>
          </a:p>
        </p:txBody>
      </p:sp>
      <p:sp>
        <p:nvSpPr>
          <p:cNvPr id="6" name="TextBox 5"/>
          <p:cNvSpPr txBox="1"/>
          <p:nvPr/>
        </p:nvSpPr>
        <p:spPr>
          <a:xfrm>
            <a:off x="971600" y="1844824"/>
            <a:ext cx="7416824" cy="2585323"/>
          </a:xfrm>
          <a:prstGeom prst="rect">
            <a:avLst/>
          </a:prstGeom>
          <a:noFill/>
        </p:spPr>
        <p:txBody>
          <a:bodyPr wrap="square" rtlCol="0">
            <a:spAutoFit/>
          </a:bodyPr>
          <a:lstStyle/>
          <a:p>
            <a:r>
              <a:rPr lang="en-US" dirty="0" smtClean="0"/>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t>
            </a:r>
            <a:r>
              <a:rPr lang="en-US" dirty="0" err="1" smtClean="0"/>
              <a:t>achice</a:t>
            </a:r>
            <a:r>
              <a:rPr lang="en-US" dirty="0" smtClean="0"/>
              <a:t> to address this problem.</a:t>
            </a:r>
          </a:p>
          <a:p>
            <a:r>
              <a:rPr lang="en-US" dirty="0" smtClean="0"/>
              <a:t>The analysis of hotel booking cancellations well as other factors that have no bearing on their business and yearly revenue generation are the main topics of this report</a:t>
            </a:r>
            <a:endParaRPr lang="en-IN" dirty="0"/>
          </a:p>
        </p:txBody>
      </p:sp>
    </p:spTree>
    <p:extLst>
      <p:ext uri="{BB962C8B-B14F-4D97-AF65-F5344CB8AC3E}">
        <p14:creationId xmlns:p14="http://schemas.microsoft.com/office/powerpoint/2010/main" val="113711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IN" dirty="0"/>
          </a:p>
        </p:txBody>
      </p:sp>
      <p:sp>
        <p:nvSpPr>
          <p:cNvPr id="3" name="TextBox 2"/>
          <p:cNvSpPr txBox="1"/>
          <p:nvPr/>
        </p:nvSpPr>
        <p:spPr>
          <a:xfrm>
            <a:off x="539552" y="2132856"/>
            <a:ext cx="7776864" cy="3139321"/>
          </a:xfrm>
          <a:prstGeom prst="rect">
            <a:avLst/>
          </a:prstGeom>
          <a:noFill/>
        </p:spPr>
        <p:txBody>
          <a:bodyPr wrap="square" rtlCol="0">
            <a:spAutoFit/>
          </a:bodyPr>
          <a:lstStyle/>
          <a:p>
            <a:pPr marL="342900" indent="-342900">
              <a:buAutoNum type="arabicPeriod"/>
            </a:pPr>
            <a:r>
              <a:rPr lang="en-US" dirty="0" smtClean="0"/>
              <a:t>No unusual occurrences between 2015 and 2017 will have a substantial impact on the data used.</a:t>
            </a:r>
          </a:p>
          <a:p>
            <a:pPr marL="342900" indent="-342900">
              <a:buAutoNum type="arabicPeriod"/>
            </a:pPr>
            <a:r>
              <a:rPr lang="en-US" dirty="0" smtClean="0"/>
              <a:t>The information is still current and can be used to analyze a hotel's possible plans in an efficient manner.</a:t>
            </a:r>
          </a:p>
          <a:p>
            <a:pPr marL="342900" indent="-342900">
              <a:buAutoNum type="arabicPeriod"/>
            </a:pPr>
            <a:r>
              <a:rPr lang="en-US" dirty="0" smtClean="0"/>
              <a:t>There are no unanticipated negatives to the hotel employing any advised technique.</a:t>
            </a:r>
          </a:p>
          <a:p>
            <a:pPr marL="342900" indent="-342900">
              <a:buAutoNum type="arabicPeriod"/>
            </a:pPr>
            <a:r>
              <a:rPr lang="en-US" dirty="0" smtClean="0"/>
              <a:t>The hotels are not currently using any of the suggested solutions.</a:t>
            </a:r>
          </a:p>
          <a:p>
            <a:pPr marL="342900" indent="-342900">
              <a:buAutoNum type="arabicPeriod"/>
            </a:pPr>
            <a:r>
              <a:rPr lang="en-US" dirty="0" smtClean="0"/>
              <a:t>The biggest factor affecting the effectiveness of earning income is booking cancellations.</a:t>
            </a:r>
          </a:p>
          <a:p>
            <a:pPr marL="342900" indent="-342900">
              <a:buAutoNum type="arabicPeriod"/>
            </a:pPr>
            <a:r>
              <a:rPr lang="en-US" dirty="0" smtClean="0"/>
              <a:t> Cancellations result in vacant rooms for the booked length of time.</a:t>
            </a:r>
          </a:p>
          <a:p>
            <a:pPr marL="342900" indent="-342900">
              <a:buAutoNum type="arabicPeriod"/>
            </a:pPr>
            <a:r>
              <a:rPr lang="en-US" dirty="0" smtClean="0"/>
              <a:t>Clients make hotel reservations the same year they make cancellations.</a:t>
            </a:r>
            <a:endParaRPr lang="en-IN" dirty="0"/>
          </a:p>
        </p:txBody>
      </p:sp>
    </p:spTree>
    <p:extLst>
      <p:ext uri="{BB962C8B-B14F-4D97-AF65-F5344CB8AC3E}">
        <p14:creationId xmlns:p14="http://schemas.microsoft.com/office/powerpoint/2010/main" val="100094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IN" dirty="0"/>
          </a:p>
        </p:txBody>
      </p:sp>
      <p:sp>
        <p:nvSpPr>
          <p:cNvPr id="3" name="TextBox 2"/>
          <p:cNvSpPr txBox="1"/>
          <p:nvPr/>
        </p:nvSpPr>
        <p:spPr>
          <a:xfrm>
            <a:off x="512377" y="1929606"/>
            <a:ext cx="7920880" cy="923330"/>
          </a:xfrm>
          <a:prstGeom prst="rect">
            <a:avLst/>
          </a:prstGeom>
          <a:noFill/>
        </p:spPr>
        <p:txBody>
          <a:bodyPr wrap="square" rtlCol="0">
            <a:spAutoFit/>
          </a:bodyPr>
          <a:lstStyle/>
          <a:p>
            <a:pPr marL="342900" indent="-342900">
              <a:buAutoNum type="arabicPeriod"/>
            </a:pPr>
            <a:r>
              <a:rPr lang="en-US" dirty="0" smtClean="0"/>
              <a:t>What are the variables that affect hotel reservation cancellations?</a:t>
            </a:r>
          </a:p>
          <a:p>
            <a:pPr marL="342900" indent="-342900">
              <a:buAutoNum type="arabicPeriod"/>
            </a:pPr>
            <a:r>
              <a:rPr lang="en-US" dirty="0" smtClean="0"/>
              <a:t>How can we make hotel reservations cancellations better?</a:t>
            </a:r>
          </a:p>
          <a:p>
            <a:pPr marL="342900" indent="-342900">
              <a:buAutoNum type="arabicPeriod"/>
            </a:pPr>
            <a:r>
              <a:rPr lang="en-US" dirty="0" smtClean="0"/>
              <a:t> How will hotels be assisted in making pricing and promotional decisions?</a:t>
            </a:r>
            <a:endParaRPr lang="en-IN" dirty="0"/>
          </a:p>
        </p:txBody>
      </p:sp>
      <p:sp>
        <p:nvSpPr>
          <p:cNvPr id="5" name="Rectangle 4"/>
          <p:cNvSpPr/>
          <p:nvPr/>
        </p:nvSpPr>
        <p:spPr>
          <a:xfrm>
            <a:off x="2954143" y="3236556"/>
            <a:ext cx="3379730" cy="769441"/>
          </a:xfrm>
          <a:prstGeom prst="rect">
            <a:avLst/>
          </a:prstGeom>
        </p:spPr>
        <p:txBody>
          <a:bodyPr wrap="square">
            <a:spAutoFit/>
          </a:bodyPr>
          <a:lstStyle/>
          <a:p>
            <a:r>
              <a:rPr lang="en-US" sz="4400" dirty="0" smtClean="0"/>
              <a:t>HYPOTHESIS</a:t>
            </a:r>
            <a:endParaRPr lang="en-IN" sz="4400" dirty="0"/>
          </a:p>
        </p:txBody>
      </p:sp>
      <p:sp>
        <p:nvSpPr>
          <p:cNvPr id="6" name="TextBox 5"/>
          <p:cNvSpPr txBox="1"/>
          <p:nvPr/>
        </p:nvSpPr>
        <p:spPr>
          <a:xfrm>
            <a:off x="755576" y="4293096"/>
            <a:ext cx="7776864" cy="1200329"/>
          </a:xfrm>
          <a:prstGeom prst="rect">
            <a:avLst/>
          </a:prstGeom>
          <a:noFill/>
        </p:spPr>
        <p:txBody>
          <a:bodyPr wrap="square" rtlCol="0">
            <a:spAutoFit/>
          </a:bodyPr>
          <a:lstStyle/>
          <a:p>
            <a:pPr marL="342900" indent="-342900">
              <a:buAutoNum type="arabicPeriod"/>
            </a:pPr>
            <a:r>
              <a:rPr lang="en-US" dirty="0" smtClean="0"/>
              <a:t>More cancellations occur when prices are higher.</a:t>
            </a:r>
          </a:p>
          <a:p>
            <a:pPr marL="342900" indent="-342900">
              <a:buAutoNum type="arabicPeriod"/>
            </a:pPr>
            <a:r>
              <a:rPr lang="en-US" dirty="0" smtClean="0"/>
              <a:t>When there is a longer waiting list, customers tend to cancel more frequently</a:t>
            </a:r>
          </a:p>
          <a:p>
            <a:pPr marL="342900" indent="-342900">
              <a:buAutoNum type="arabicPeriod"/>
            </a:pPr>
            <a:r>
              <a:rPr lang="en-US" dirty="0" smtClean="0"/>
              <a:t>The majority of clients are coming from offline travel agents to make their reservations.</a:t>
            </a:r>
            <a:endParaRPr lang="en-IN" dirty="0"/>
          </a:p>
        </p:txBody>
      </p:sp>
    </p:spTree>
    <p:extLst>
      <p:ext uri="{BB962C8B-B14F-4D97-AF65-F5344CB8AC3E}">
        <p14:creationId xmlns:p14="http://schemas.microsoft.com/office/powerpoint/2010/main" val="21969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FINDINGS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611601"/>
            <a:ext cx="4215392" cy="3401575"/>
          </a:xfrm>
          <a:prstGeom prst="rect">
            <a:avLst/>
          </a:prstGeom>
        </p:spPr>
      </p:pic>
      <p:sp>
        <p:nvSpPr>
          <p:cNvPr id="4" name="TextBox 3"/>
          <p:cNvSpPr txBox="1"/>
          <p:nvPr/>
        </p:nvSpPr>
        <p:spPr>
          <a:xfrm>
            <a:off x="611560" y="5013176"/>
            <a:ext cx="8136904" cy="1200329"/>
          </a:xfrm>
          <a:prstGeom prst="rect">
            <a:avLst/>
          </a:prstGeom>
          <a:noFill/>
        </p:spPr>
        <p:txBody>
          <a:bodyPr wrap="square" rtlCol="0">
            <a:spAutoFit/>
          </a:bodyPr>
          <a:lstStyle/>
          <a:p>
            <a:r>
              <a:rPr lang="en-US" dirty="0" smtClean="0"/>
              <a:t>The accompanying bar graph shows the percentage of reservations that are cancelled and those that are not. It is obvious that there are still a significant number  of reservations that have not been </a:t>
            </a:r>
            <a:r>
              <a:rPr lang="en-US" dirty="0" err="1" smtClean="0"/>
              <a:t>cancelled.There</a:t>
            </a:r>
            <a:r>
              <a:rPr lang="en-US" dirty="0" smtClean="0"/>
              <a:t> are still 37% of clients  who cancelled their reservation, which has a significant impact on the hotels </a:t>
            </a:r>
            <a:r>
              <a:rPr lang="en-US" dirty="0" err="1" smtClean="0"/>
              <a:t>earings</a:t>
            </a:r>
            <a:endParaRPr lang="en-IN" dirty="0"/>
          </a:p>
        </p:txBody>
      </p:sp>
    </p:spTree>
    <p:extLst>
      <p:ext uri="{BB962C8B-B14F-4D97-AF65-F5344CB8AC3E}">
        <p14:creationId xmlns:p14="http://schemas.microsoft.com/office/powerpoint/2010/main" val="76154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3" y="260649"/>
            <a:ext cx="5904656" cy="2808312"/>
          </a:xfrm>
          <a:prstGeom prst="rect">
            <a:avLst/>
          </a:prstGeom>
        </p:spPr>
      </p:pic>
      <p:sp>
        <p:nvSpPr>
          <p:cNvPr id="4" name="TextBox 3"/>
          <p:cNvSpPr txBox="1"/>
          <p:nvPr/>
        </p:nvSpPr>
        <p:spPr>
          <a:xfrm>
            <a:off x="395536" y="3286725"/>
            <a:ext cx="7848872" cy="646331"/>
          </a:xfrm>
          <a:prstGeom prst="rect">
            <a:avLst/>
          </a:prstGeom>
          <a:noFill/>
        </p:spPr>
        <p:txBody>
          <a:bodyPr wrap="square" rtlCol="0">
            <a:spAutoFit/>
          </a:bodyPr>
          <a:lstStyle/>
          <a:p>
            <a:r>
              <a:rPr lang="en-US" dirty="0" smtClean="0"/>
              <a:t>In comparison to resort hotels, city hotels have more bookings. It's possible that resort hotels are more expensive than those in cities</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933056"/>
            <a:ext cx="8136904" cy="2737800"/>
          </a:xfrm>
          <a:prstGeom prst="rect">
            <a:avLst/>
          </a:prstGeom>
        </p:spPr>
      </p:pic>
    </p:spTree>
    <p:extLst>
      <p:ext uri="{BB962C8B-B14F-4D97-AF65-F5344CB8AC3E}">
        <p14:creationId xmlns:p14="http://schemas.microsoft.com/office/powerpoint/2010/main" val="110414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080" y="260648"/>
            <a:ext cx="8712968" cy="923330"/>
          </a:xfrm>
          <a:prstGeom prst="rect">
            <a:avLst/>
          </a:prstGeom>
          <a:noFill/>
        </p:spPr>
        <p:txBody>
          <a:bodyPr wrap="square" rtlCol="0">
            <a:spAutoFit/>
          </a:bodyPr>
          <a:lstStyle/>
          <a:p>
            <a:r>
              <a:rPr lang="en-US" dirty="0" smtClean="0"/>
              <a:t>The line graph above shows that, on certain days, the average daily rate for a city hotel is less than that of a resort hotel, and on other days, it is even less. It goes without saying that weekends and holidays may see a rise in resort hotel rates.</a:t>
            </a:r>
            <a:endParaRPr lang="en-IN" dirty="0"/>
          </a:p>
        </p:txBody>
      </p:sp>
      <p:sp>
        <p:nvSpPr>
          <p:cNvPr id="3" name="TextBox 2"/>
          <p:cNvSpPr txBox="1"/>
          <p:nvPr/>
        </p:nvSpPr>
        <p:spPr>
          <a:xfrm>
            <a:off x="251520" y="5085184"/>
            <a:ext cx="8496944" cy="1200329"/>
          </a:xfrm>
          <a:prstGeom prst="rect">
            <a:avLst/>
          </a:prstGeom>
          <a:noFill/>
        </p:spPr>
        <p:txBody>
          <a:bodyPr wrap="square" rtlCol="0">
            <a:spAutoFit/>
          </a:bodyPr>
          <a:lstStyle/>
          <a:p>
            <a:r>
              <a:rPr lang="en-US" dirty="0" smtClean="0"/>
              <a:t>We have developed the grouped bar graph to analyze the months with the highest and lowest reservation levels according to reservation status. As can be seen, both the number of confirmed reservations and the number of canceled reservations are largest in the month of August. whereas January is the month with the most canceled reservations.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8" y="1571015"/>
            <a:ext cx="4432541" cy="32494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370796"/>
            <a:ext cx="4170507" cy="3551969"/>
          </a:xfrm>
          <a:prstGeom prst="rect">
            <a:avLst/>
          </a:prstGeom>
        </p:spPr>
      </p:pic>
    </p:spTree>
    <p:extLst>
      <p:ext uri="{BB962C8B-B14F-4D97-AF65-F5344CB8AC3E}">
        <p14:creationId xmlns:p14="http://schemas.microsoft.com/office/powerpoint/2010/main" val="604653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064896" cy="1477328"/>
          </a:xfrm>
          <a:prstGeom prst="rect">
            <a:avLst/>
          </a:prstGeom>
          <a:noFill/>
        </p:spPr>
        <p:txBody>
          <a:bodyPr wrap="square" rtlCol="0">
            <a:spAutoFit/>
          </a:bodyPr>
          <a:lstStyle/>
          <a:p>
            <a:r>
              <a:rPr lang="en-US" dirty="0" smtClean="0"/>
              <a:t>This bar graph demonstrates that cancellations are most common when prices are greatest and are least common when they are lowest. Therefore, the cost of the accommodation is solely responsible for the </a:t>
            </a:r>
            <a:r>
              <a:rPr lang="en-US" dirty="0" err="1" smtClean="0"/>
              <a:t>cancellation.Now</a:t>
            </a:r>
            <a:r>
              <a:rPr lang="en-US" dirty="0" smtClean="0"/>
              <a:t>, let's see which country has the highest reservation canceled. The top country is Portugal with the highest number of cancellations.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098016"/>
            <a:ext cx="5184576" cy="4643352"/>
          </a:xfrm>
          <a:prstGeom prst="rect">
            <a:avLst/>
          </a:prstGeom>
        </p:spPr>
      </p:pic>
    </p:spTree>
    <p:extLst>
      <p:ext uri="{BB962C8B-B14F-4D97-AF65-F5344CB8AC3E}">
        <p14:creationId xmlns:p14="http://schemas.microsoft.com/office/powerpoint/2010/main" val="124242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568952" cy="1200329"/>
          </a:xfrm>
          <a:prstGeom prst="rect">
            <a:avLst/>
          </a:prstGeom>
          <a:noFill/>
        </p:spPr>
        <p:txBody>
          <a:bodyPr wrap="square" rtlCol="0">
            <a:spAutoFit/>
          </a:bodyPr>
          <a:lstStyle/>
          <a:p>
            <a:r>
              <a:rPr lang="en-US" dirty="0" smtClean="0"/>
              <a:t>Let's check the area from where guests are visiting the hotels and making reservations. Is it coming from Direct or Groups, Online or Offline Travel Agents? Around 46% of the clients come from online travel agencies, whereas 27% come from groups. Only 4% of clients book hotels directly by visiting them and making reservations.</a:t>
            </a:r>
            <a:endParaRPr lang="en-IN" dirty="0"/>
          </a:p>
        </p:txBody>
      </p:sp>
      <p:sp>
        <p:nvSpPr>
          <p:cNvPr id="3" name="TextBox 2"/>
          <p:cNvSpPr txBox="1"/>
          <p:nvPr/>
        </p:nvSpPr>
        <p:spPr>
          <a:xfrm>
            <a:off x="107504" y="5445224"/>
            <a:ext cx="8712968" cy="923330"/>
          </a:xfrm>
          <a:prstGeom prst="rect">
            <a:avLst/>
          </a:prstGeom>
          <a:noFill/>
        </p:spPr>
        <p:txBody>
          <a:bodyPr wrap="square" rtlCol="0">
            <a:spAutoFit/>
          </a:bodyPr>
          <a:lstStyle/>
          <a:p>
            <a:r>
              <a:rPr lang="en-US" dirty="0" smtClean="0"/>
              <a:t>As seen in the graph, reservations are canceled when the average daily rate is higher than when it is not canceled. It clearly proves all the above analysis, that the higher price leads to higher cancellation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772816"/>
            <a:ext cx="7159408" cy="3357565"/>
          </a:xfrm>
          <a:prstGeom prst="rect">
            <a:avLst/>
          </a:prstGeom>
        </p:spPr>
      </p:pic>
    </p:spTree>
    <p:extLst>
      <p:ext uri="{BB962C8B-B14F-4D97-AF65-F5344CB8AC3E}">
        <p14:creationId xmlns:p14="http://schemas.microsoft.com/office/powerpoint/2010/main" val="540766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2842</TotalTime>
  <Words>775</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Apothecary</vt:lpstr>
      <vt:lpstr>PowerPoint Presentation</vt:lpstr>
      <vt:lpstr>BUSINESS PROBLEM</vt:lpstr>
      <vt:lpstr>ASSUMPTIONS</vt:lpstr>
      <vt:lpstr>RESEARCH QUESTIONS</vt:lpstr>
      <vt:lpstr>ANALYSIS AND FINDINGS</vt:lpstr>
      <vt:lpstr>PowerPoint Presentation</vt:lpstr>
      <vt:lpstr>PowerPoint Presentation</vt:lpstr>
      <vt:lpstr>PowerPoint Presentation</vt:lpstr>
      <vt:lpstr>PowerPoint Presentation</vt:lpstr>
      <vt:lpstr>Suggestions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BOOKINGS AND</dc:title>
  <dc:creator>Reena</dc:creator>
  <cp:lastModifiedBy>Reena</cp:lastModifiedBy>
  <cp:revision>9</cp:revision>
  <dcterms:created xsi:type="dcterms:W3CDTF">2024-01-16T18:23:37Z</dcterms:created>
  <dcterms:modified xsi:type="dcterms:W3CDTF">2024-01-20T19:21:02Z</dcterms:modified>
</cp:coreProperties>
</file>