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eena\Desktop\excel%20project\netflix%20analysis\Netflix(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eena\Desktop\excel%20project\netflix%20analysis\Netflix(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eena\Desktop\excel%20project\netflix%20analysis\Netflix(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eena\Desktop\excel%20project\netflix%20analysis\Netflix(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eena\Desktop\excel%20project\netflix%20analysis\Netflix(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eena\Desktop\excel%20project\netflix%20analysis\Netflix(analysi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eena\Desktop\excel%20project\netflix%20analysis\Netflix(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bar"/>
        <c:grouping val="clustered"/>
        <c:varyColors val="0"/>
        <c:ser>
          <c:idx val="0"/>
          <c:order val="0"/>
          <c:spPr>
            <a:solidFill>
              <a:schemeClr val="accent1">
                <a:lumMod val="75000"/>
              </a:schemeClr>
            </a:solidFill>
          </c:spPr>
          <c:invertIfNegative val="0"/>
          <c:cat>
            <c:strRef>
              <c:f>'query 17'!$G$330:$G$333</c:f>
              <c:strCache>
                <c:ptCount val="4"/>
                <c:pt idx="0">
                  <c:v>Documentary</c:v>
                </c:pt>
                <c:pt idx="1">
                  <c:v>Animation/Christmas/Comedy/Adventure</c:v>
                </c:pt>
                <c:pt idx="2">
                  <c:v>Concert Film</c:v>
                </c:pt>
                <c:pt idx="3">
                  <c:v>One-man show</c:v>
                </c:pt>
              </c:strCache>
            </c:strRef>
          </c:cat>
          <c:val>
            <c:numRef>
              <c:f>'query 17'!$H$330:$H$333</c:f>
              <c:numCache>
                <c:formatCode>General</c:formatCode>
                <c:ptCount val="4"/>
                <c:pt idx="0">
                  <c:v>8.3714285714285719</c:v>
                </c:pt>
                <c:pt idx="1">
                  <c:v>8.1999999999999993</c:v>
                </c:pt>
                <c:pt idx="2">
                  <c:v>8.4</c:v>
                </c:pt>
                <c:pt idx="3">
                  <c:v>8.5</c:v>
                </c:pt>
              </c:numCache>
            </c:numRef>
          </c:val>
        </c:ser>
        <c:dLbls>
          <c:showLegendKey val="0"/>
          <c:showVal val="0"/>
          <c:showCatName val="0"/>
          <c:showSerName val="0"/>
          <c:showPercent val="0"/>
          <c:showBubbleSize val="0"/>
        </c:dLbls>
        <c:gapWidth val="150"/>
        <c:axId val="136916992"/>
        <c:axId val="136918912"/>
      </c:barChart>
      <c:catAx>
        <c:axId val="136916992"/>
        <c:scaling>
          <c:orientation val="minMax"/>
        </c:scaling>
        <c:delete val="0"/>
        <c:axPos val="l"/>
        <c:title>
          <c:tx>
            <c:rich>
              <a:bodyPr rot="-5400000" vert="horz"/>
              <a:lstStyle/>
              <a:p>
                <a:pPr>
                  <a:defRPr/>
                </a:pPr>
                <a:r>
                  <a:rPr lang="en-US"/>
                  <a:t>genre</a:t>
                </a:r>
              </a:p>
            </c:rich>
          </c:tx>
          <c:layout/>
          <c:overlay val="0"/>
        </c:title>
        <c:majorTickMark val="out"/>
        <c:minorTickMark val="none"/>
        <c:tickLblPos val="nextTo"/>
        <c:crossAx val="136918912"/>
        <c:crosses val="autoZero"/>
        <c:auto val="1"/>
        <c:lblAlgn val="ctr"/>
        <c:lblOffset val="100"/>
        <c:noMultiLvlLbl val="0"/>
      </c:catAx>
      <c:valAx>
        <c:axId val="136918912"/>
        <c:scaling>
          <c:orientation val="minMax"/>
        </c:scaling>
        <c:delete val="0"/>
        <c:axPos val="b"/>
        <c:majorGridlines/>
        <c:title>
          <c:tx>
            <c:rich>
              <a:bodyPr/>
              <a:lstStyle/>
              <a:p>
                <a:pPr>
                  <a:defRPr/>
                </a:pPr>
                <a:r>
                  <a:rPr lang="en-US"/>
                  <a:t>imdb score</a:t>
                </a:r>
              </a:p>
            </c:rich>
          </c:tx>
          <c:layout/>
          <c:overlay val="0"/>
        </c:title>
        <c:numFmt formatCode="General" sourceLinked="1"/>
        <c:majorTickMark val="out"/>
        <c:minorTickMark val="none"/>
        <c:tickLblPos val="nextTo"/>
        <c:crossAx val="1369169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4450089713216337"/>
          <c:y val="2.8985498977091472E-2"/>
          <c:w val="0.43379201962989877"/>
          <c:h val="0.76563084399439574"/>
        </c:manualLayout>
      </c:layout>
      <c:barChart>
        <c:barDir val="bar"/>
        <c:grouping val="clustered"/>
        <c:varyColors val="0"/>
        <c:ser>
          <c:idx val="0"/>
          <c:order val="0"/>
          <c:spPr>
            <a:solidFill>
              <a:schemeClr val="accent1">
                <a:lumMod val="75000"/>
              </a:schemeClr>
            </a:solidFill>
          </c:spPr>
          <c:invertIfNegative val="0"/>
          <c:cat>
            <c:strRef>
              <c:f>'query 18'!$A$2:$A$14</c:f>
              <c:strCache>
                <c:ptCount val="13"/>
                <c:pt idx="0">
                  <c:v>David Attenborough: A Life on Our Planet</c:v>
                </c:pt>
                <c:pt idx="1">
                  <c:v>Emicida: AmarElo - It's All For Yesterday</c:v>
                </c:pt>
                <c:pt idx="2">
                  <c:v>Springsteen on Broadway</c:v>
                </c:pt>
                <c:pt idx="3">
                  <c:v>Ben Platt: Live from Radio City Music Hall</c:v>
                </c:pt>
                <c:pt idx="4">
                  <c:v>Taylor Swift: Reputation Stadium Tour</c:v>
                </c:pt>
                <c:pt idx="5">
                  <c:v>Winter on Fire: Ukraine's Fight for Freedom</c:v>
                </c:pt>
                <c:pt idx="6">
                  <c:v>Cuba and the Cameraman </c:v>
                </c:pt>
                <c:pt idx="7">
                  <c:v>Dancing with the Birds</c:v>
                </c:pt>
                <c:pt idx="8">
                  <c:v>13th</c:v>
                </c:pt>
                <c:pt idx="9">
                  <c:v>Disclosure: Trans Lives on Screen</c:v>
                </c:pt>
                <c:pt idx="10">
                  <c:v>Klaus</c:v>
                </c:pt>
                <c:pt idx="11">
                  <c:v>Seaspiracy</c:v>
                </c:pt>
                <c:pt idx="12">
                  <c:v>The Three Deaths of Marisela Escobedo</c:v>
                </c:pt>
              </c:strCache>
            </c:strRef>
          </c:cat>
          <c:val>
            <c:numRef>
              <c:f>'query 18'!$B$2:$B$14</c:f>
              <c:numCache>
                <c:formatCode>General</c:formatCode>
                <c:ptCount val="13"/>
                <c:pt idx="0">
                  <c:v>9</c:v>
                </c:pt>
                <c:pt idx="1">
                  <c:v>8.6</c:v>
                </c:pt>
                <c:pt idx="2">
                  <c:v>8.5</c:v>
                </c:pt>
                <c:pt idx="3">
                  <c:v>8.4</c:v>
                </c:pt>
                <c:pt idx="4">
                  <c:v>8.4</c:v>
                </c:pt>
                <c:pt idx="5">
                  <c:v>8.4</c:v>
                </c:pt>
                <c:pt idx="6">
                  <c:v>8.3000000000000007</c:v>
                </c:pt>
                <c:pt idx="7">
                  <c:v>8.3000000000000007</c:v>
                </c:pt>
                <c:pt idx="8">
                  <c:v>8.1999999999999993</c:v>
                </c:pt>
                <c:pt idx="9">
                  <c:v>8.1999999999999993</c:v>
                </c:pt>
                <c:pt idx="10">
                  <c:v>8.1999999999999993</c:v>
                </c:pt>
                <c:pt idx="11">
                  <c:v>8.1999999999999993</c:v>
                </c:pt>
                <c:pt idx="12">
                  <c:v>8.1999999999999993</c:v>
                </c:pt>
              </c:numCache>
            </c:numRef>
          </c:val>
        </c:ser>
        <c:dLbls>
          <c:showLegendKey val="0"/>
          <c:showVal val="0"/>
          <c:showCatName val="0"/>
          <c:showSerName val="0"/>
          <c:showPercent val="0"/>
          <c:showBubbleSize val="0"/>
        </c:dLbls>
        <c:gapWidth val="150"/>
        <c:axId val="138534272"/>
        <c:axId val="142824960"/>
      </c:barChart>
      <c:catAx>
        <c:axId val="138534272"/>
        <c:scaling>
          <c:orientation val="minMax"/>
        </c:scaling>
        <c:delete val="0"/>
        <c:axPos val="l"/>
        <c:title>
          <c:tx>
            <c:rich>
              <a:bodyPr rot="-5400000" vert="horz"/>
              <a:lstStyle/>
              <a:p>
                <a:pPr>
                  <a:defRPr/>
                </a:pPr>
                <a:r>
                  <a:rPr lang="en-US"/>
                  <a:t>title</a:t>
                </a:r>
              </a:p>
            </c:rich>
          </c:tx>
          <c:layout/>
          <c:overlay val="0"/>
        </c:title>
        <c:majorTickMark val="out"/>
        <c:minorTickMark val="none"/>
        <c:tickLblPos val="nextTo"/>
        <c:crossAx val="142824960"/>
        <c:crosses val="autoZero"/>
        <c:auto val="1"/>
        <c:lblAlgn val="ctr"/>
        <c:lblOffset val="100"/>
        <c:noMultiLvlLbl val="0"/>
      </c:catAx>
      <c:valAx>
        <c:axId val="142824960"/>
        <c:scaling>
          <c:orientation val="minMax"/>
          <c:max val="10"/>
          <c:min val="0"/>
        </c:scaling>
        <c:delete val="0"/>
        <c:axPos val="b"/>
        <c:majorGridlines/>
        <c:title>
          <c:tx>
            <c:rich>
              <a:bodyPr/>
              <a:lstStyle/>
              <a:p>
                <a:pPr>
                  <a:defRPr/>
                </a:pPr>
                <a:r>
                  <a:rPr lang="en-US"/>
                  <a:t>imdb score</a:t>
                </a:r>
              </a:p>
            </c:rich>
          </c:tx>
          <c:layout/>
          <c:overlay val="0"/>
        </c:title>
        <c:numFmt formatCode="General" sourceLinked="1"/>
        <c:majorTickMark val="out"/>
        <c:minorTickMark val="none"/>
        <c:tickLblPos val="nextTo"/>
        <c:crossAx val="138534272"/>
        <c:crosses val="autoZero"/>
        <c:crossBetween val="between"/>
        <c:majorUnit val="2"/>
        <c:minorUnit val="1"/>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col"/>
        <c:grouping val="clustered"/>
        <c:varyColors val="0"/>
        <c:ser>
          <c:idx val="0"/>
          <c:order val="0"/>
          <c:spPr>
            <a:solidFill>
              <a:schemeClr val="accent1">
                <a:lumMod val="75000"/>
              </a:schemeClr>
            </a:solidFill>
          </c:spPr>
          <c:invertIfNegative val="0"/>
          <c:cat>
            <c:strRef>
              <c:f>'QUERY 10,11'!$E$3:$E$12</c:f>
              <c:strCache>
                <c:ptCount val="10"/>
                <c:pt idx="0">
                  <c:v>Documentary</c:v>
                </c:pt>
                <c:pt idx="1">
                  <c:v>Drama</c:v>
                </c:pt>
                <c:pt idx="2">
                  <c:v>Comedy</c:v>
                </c:pt>
                <c:pt idx="3">
                  <c:v>Romantic comedy</c:v>
                </c:pt>
                <c:pt idx="4">
                  <c:v>Thriller</c:v>
                </c:pt>
                <c:pt idx="5">
                  <c:v>Comedy-drama</c:v>
                </c:pt>
                <c:pt idx="6">
                  <c:v>Crime drama</c:v>
                </c:pt>
                <c:pt idx="7">
                  <c:v>Horror</c:v>
                </c:pt>
                <c:pt idx="8">
                  <c:v>Biopic</c:v>
                </c:pt>
                <c:pt idx="9">
                  <c:v>Action</c:v>
                </c:pt>
              </c:strCache>
            </c:strRef>
          </c:cat>
          <c:val>
            <c:numRef>
              <c:f>'QUERY 10,11'!$F$3:$F$12</c:f>
              <c:numCache>
                <c:formatCode>General</c:formatCode>
                <c:ptCount val="10"/>
                <c:pt idx="0">
                  <c:v>159</c:v>
                </c:pt>
                <c:pt idx="1">
                  <c:v>77</c:v>
                </c:pt>
                <c:pt idx="2">
                  <c:v>49</c:v>
                </c:pt>
                <c:pt idx="3">
                  <c:v>39</c:v>
                </c:pt>
                <c:pt idx="4">
                  <c:v>33</c:v>
                </c:pt>
                <c:pt idx="5">
                  <c:v>14</c:v>
                </c:pt>
                <c:pt idx="6">
                  <c:v>11</c:v>
                </c:pt>
                <c:pt idx="7">
                  <c:v>9</c:v>
                </c:pt>
                <c:pt idx="8">
                  <c:v>9</c:v>
                </c:pt>
                <c:pt idx="9">
                  <c:v>7</c:v>
                </c:pt>
              </c:numCache>
            </c:numRef>
          </c:val>
        </c:ser>
        <c:dLbls>
          <c:showLegendKey val="0"/>
          <c:showVal val="0"/>
          <c:showCatName val="0"/>
          <c:showSerName val="0"/>
          <c:showPercent val="0"/>
          <c:showBubbleSize val="0"/>
        </c:dLbls>
        <c:gapWidth val="150"/>
        <c:axId val="143850112"/>
        <c:axId val="60851712"/>
      </c:barChart>
      <c:catAx>
        <c:axId val="143850112"/>
        <c:scaling>
          <c:orientation val="minMax"/>
        </c:scaling>
        <c:delete val="0"/>
        <c:axPos val="b"/>
        <c:title>
          <c:tx>
            <c:rich>
              <a:bodyPr/>
              <a:lstStyle/>
              <a:p>
                <a:pPr>
                  <a:defRPr/>
                </a:pPr>
                <a:r>
                  <a:rPr lang="en-US"/>
                  <a:t>genre</a:t>
                </a:r>
              </a:p>
            </c:rich>
          </c:tx>
          <c:layout/>
          <c:overlay val="0"/>
        </c:title>
        <c:majorTickMark val="out"/>
        <c:minorTickMark val="none"/>
        <c:tickLblPos val="nextTo"/>
        <c:crossAx val="60851712"/>
        <c:crosses val="autoZero"/>
        <c:auto val="1"/>
        <c:lblAlgn val="ctr"/>
        <c:lblOffset val="100"/>
        <c:noMultiLvlLbl val="0"/>
      </c:catAx>
      <c:valAx>
        <c:axId val="60851712"/>
        <c:scaling>
          <c:orientation val="minMax"/>
        </c:scaling>
        <c:delete val="0"/>
        <c:axPos val="l"/>
        <c:majorGridlines/>
        <c:title>
          <c:tx>
            <c:rich>
              <a:bodyPr rot="-5400000" vert="horz"/>
              <a:lstStyle/>
              <a:p>
                <a:pPr>
                  <a:defRPr/>
                </a:pPr>
                <a:r>
                  <a:rPr lang="en-US"/>
                  <a:t>number of genre</a:t>
                </a:r>
              </a:p>
            </c:rich>
          </c:tx>
          <c:layout/>
          <c:overlay val="0"/>
        </c:title>
        <c:numFmt formatCode="General" sourceLinked="1"/>
        <c:majorTickMark val="out"/>
        <c:minorTickMark val="none"/>
        <c:tickLblPos val="nextTo"/>
        <c:crossAx val="1438501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pivotSource>
    <c:name>[Netflix(analysis).xlsx]QUERY 9,13,14,15!PivotTable7</c:name>
    <c:fmtId val="3"/>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manualLayout>
          <c:layoutTarget val="inner"/>
          <c:xMode val="edge"/>
          <c:yMode val="edge"/>
          <c:x val="0.16025240594925635"/>
          <c:y val="0.12535906969962088"/>
          <c:w val="0.69094335083114611"/>
          <c:h val="0.55665062700495771"/>
        </c:manualLayout>
      </c:layout>
      <c:barChart>
        <c:barDir val="col"/>
        <c:grouping val="clustered"/>
        <c:varyColors val="0"/>
        <c:ser>
          <c:idx val="0"/>
          <c:order val="0"/>
          <c:tx>
            <c:strRef>
              <c:f>'QUERY 9,13,14,15'!$G$3</c:f>
              <c:strCache>
                <c:ptCount val="1"/>
                <c:pt idx="0">
                  <c:v>Total</c:v>
                </c:pt>
              </c:strCache>
            </c:strRef>
          </c:tx>
          <c:spPr>
            <a:solidFill>
              <a:schemeClr val="accent1">
                <a:lumMod val="75000"/>
              </a:schemeClr>
            </a:solidFill>
          </c:spPr>
          <c:invertIfNegative val="0"/>
          <c:cat>
            <c:strRef>
              <c:f>'QUERY 9,13,14,15'!$F$4:$F$9</c:f>
              <c:strCache>
                <c:ptCount val="5"/>
                <c:pt idx="0">
                  <c:v>English</c:v>
                </c:pt>
                <c:pt idx="1">
                  <c:v>Hindi</c:v>
                </c:pt>
                <c:pt idx="2">
                  <c:v>Spanish</c:v>
                </c:pt>
                <c:pt idx="3">
                  <c:v>French</c:v>
                </c:pt>
                <c:pt idx="4">
                  <c:v>Italian</c:v>
                </c:pt>
              </c:strCache>
            </c:strRef>
          </c:cat>
          <c:val>
            <c:numRef>
              <c:f>'QUERY 9,13,14,15'!$G$4:$G$9</c:f>
              <c:numCache>
                <c:formatCode>General</c:formatCode>
                <c:ptCount val="5"/>
                <c:pt idx="0">
                  <c:v>401</c:v>
                </c:pt>
                <c:pt idx="1">
                  <c:v>33</c:v>
                </c:pt>
                <c:pt idx="2">
                  <c:v>31</c:v>
                </c:pt>
                <c:pt idx="3">
                  <c:v>20</c:v>
                </c:pt>
                <c:pt idx="4">
                  <c:v>14</c:v>
                </c:pt>
              </c:numCache>
            </c:numRef>
          </c:val>
        </c:ser>
        <c:dLbls>
          <c:showLegendKey val="0"/>
          <c:showVal val="0"/>
          <c:showCatName val="0"/>
          <c:showSerName val="0"/>
          <c:showPercent val="0"/>
          <c:showBubbleSize val="0"/>
        </c:dLbls>
        <c:gapWidth val="150"/>
        <c:axId val="60868864"/>
        <c:axId val="60879232"/>
      </c:barChart>
      <c:catAx>
        <c:axId val="60868864"/>
        <c:scaling>
          <c:orientation val="minMax"/>
        </c:scaling>
        <c:delete val="0"/>
        <c:axPos val="b"/>
        <c:title>
          <c:tx>
            <c:rich>
              <a:bodyPr/>
              <a:lstStyle/>
              <a:p>
                <a:pPr>
                  <a:defRPr/>
                </a:pPr>
                <a:r>
                  <a:rPr lang="en-US"/>
                  <a:t>language</a:t>
                </a:r>
              </a:p>
            </c:rich>
          </c:tx>
          <c:layout/>
          <c:overlay val="0"/>
        </c:title>
        <c:majorTickMark val="out"/>
        <c:minorTickMark val="none"/>
        <c:tickLblPos val="nextTo"/>
        <c:crossAx val="60879232"/>
        <c:crosses val="autoZero"/>
        <c:auto val="1"/>
        <c:lblAlgn val="ctr"/>
        <c:lblOffset val="100"/>
        <c:noMultiLvlLbl val="0"/>
      </c:catAx>
      <c:valAx>
        <c:axId val="60879232"/>
        <c:scaling>
          <c:orientation val="minMax"/>
        </c:scaling>
        <c:delete val="0"/>
        <c:axPos val="l"/>
        <c:majorGridlines/>
        <c:title>
          <c:tx>
            <c:rich>
              <a:bodyPr rot="-5400000" vert="horz"/>
              <a:lstStyle/>
              <a:p>
                <a:pPr>
                  <a:defRPr/>
                </a:pPr>
                <a:r>
                  <a:rPr lang="en-US"/>
                  <a:t>number of language</a:t>
                </a:r>
              </a:p>
            </c:rich>
          </c:tx>
          <c:layout/>
          <c:overlay val="0"/>
        </c:title>
        <c:numFmt formatCode="General" sourceLinked="1"/>
        <c:majorTickMark val="out"/>
        <c:minorTickMark val="none"/>
        <c:tickLblPos val="nextTo"/>
        <c:crossAx val="60868864"/>
        <c:crosses val="autoZero"/>
        <c:crossBetween val="between"/>
      </c:valAx>
      <c:spPr>
        <a:solidFill>
          <a:schemeClr val="bg1"/>
        </a:solidFill>
      </c:spPr>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title>
    <c:autoTitleDeleted val="0"/>
    <c:plotArea>
      <c:layout/>
      <c:barChart>
        <c:barDir val="col"/>
        <c:grouping val="clustered"/>
        <c:varyColors val="0"/>
        <c:ser>
          <c:idx val="0"/>
          <c:order val="0"/>
          <c:tx>
            <c:v>agg lang on runtime</c:v>
          </c:tx>
          <c:spPr>
            <a:solidFill>
              <a:schemeClr val="accent1">
                <a:lumMod val="75000"/>
              </a:schemeClr>
            </a:solidFill>
          </c:spPr>
          <c:invertIfNegative val="0"/>
          <c:cat>
            <c:strRef>
              <c:f>'QUERY 9,13,14,15'!$R$3:$R$7</c:f>
              <c:strCache>
                <c:ptCount val="5"/>
                <c:pt idx="0">
                  <c:v>English</c:v>
                </c:pt>
                <c:pt idx="1">
                  <c:v>French</c:v>
                </c:pt>
                <c:pt idx="2">
                  <c:v>Hindi</c:v>
                </c:pt>
                <c:pt idx="3">
                  <c:v>Italian</c:v>
                </c:pt>
                <c:pt idx="4">
                  <c:v>Spanish</c:v>
                </c:pt>
              </c:strCache>
            </c:strRef>
          </c:cat>
          <c:val>
            <c:numRef>
              <c:f>'QUERY 9,13,14,15'!$S$3:$S$7</c:f>
              <c:numCache>
                <c:formatCode>General</c:formatCode>
                <c:ptCount val="5"/>
                <c:pt idx="0">
                  <c:v>36819</c:v>
                </c:pt>
                <c:pt idx="1">
                  <c:v>1854</c:v>
                </c:pt>
                <c:pt idx="2">
                  <c:v>3821</c:v>
                </c:pt>
                <c:pt idx="3">
                  <c:v>1377</c:v>
                </c:pt>
                <c:pt idx="4">
                  <c:v>2895</c:v>
                </c:pt>
              </c:numCache>
            </c:numRef>
          </c:val>
        </c:ser>
        <c:dLbls>
          <c:showLegendKey val="0"/>
          <c:showVal val="0"/>
          <c:showCatName val="0"/>
          <c:showSerName val="0"/>
          <c:showPercent val="0"/>
          <c:showBubbleSize val="0"/>
        </c:dLbls>
        <c:gapWidth val="150"/>
        <c:axId val="60900096"/>
        <c:axId val="60902016"/>
      </c:barChart>
      <c:catAx>
        <c:axId val="60900096"/>
        <c:scaling>
          <c:orientation val="minMax"/>
        </c:scaling>
        <c:delete val="0"/>
        <c:axPos val="b"/>
        <c:title>
          <c:tx>
            <c:rich>
              <a:bodyPr/>
              <a:lstStyle/>
              <a:p>
                <a:pPr>
                  <a:defRPr/>
                </a:pPr>
                <a:r>
                  <a:rPr lang="en-US"/>
                  <a:t>language</a:t>
                </a:r>
              </a:p>
            </c:rich>
          </c:tx>
          <c:layout/>
          <c:overlay val="0"/>
        </c:title>
        <c:majorTickMark val="out"/>
        <c:minorTickMark val="none"/>
        <c:tickLblPos val="nextTo"/>
        <c:crossAx val="60902016"/>
        <c:crosses val="autoZero"/>
        <c:auto val="1"/>
        <c:lblAlgn val="ctr"/>
        <c:lblOffset val="100"/>
        <c:noMultiLvlLbl val="0"/>
      </c:catAx>
      <c:valAx>
        <c:axId val="60902016"/>
        <c:scaling>
          <c:orientation val="minMax"/>
        </c:scaling>
        <c:delete val="0"/>
        <c:axPos val="l"/>
        <c:majorGridlines/>
        <c:title>
          <c:tx>
            <c:rich>
              <a:bodyPr rot="-5400000" vert="horz"/>
              <a:lstStyle/>
              <a:p>
                <a:pPr>
                  <a:defRPr/>
                </a:pPr>
                <a:r>
                  <a:rPr lang="en-US"/>
                  <a:t>runtime</a:t>
                </a:r>
              </a:p>
            </c:rich>
          </c:tx>
          <c:layout/>
          <c:overlay val="0"/>
        </c:title>
        <c:numFmt formatCode="General" sourceLinked="1"/>
        <c:majorTickMark val="out"/>
        <c:minorTickMark val="none"/>
        <c:tickLblPos val="nextTo"/>
        <c:crossAx val="609000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pivotSource>
    <c:name>[Netflix(analysis).xlsx]query 20!PivotTable12</c:name>
    <c:fmtId val="3"/>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'query 20'!$G$2</c:f>
              <c:strCache>
                <c:ptCount val="1"/>
                <c:pt idx="0">
                  <c:v>Total</c:v>
                </c:pt>
              </c:strCache>
            </c:strRef>
          </c:tx>
          <c:spPr>
            <a:solidFill>
              <a:schemeClr val="accent1">
                <a:lumMod val="75000"/>
              </a:schemeClr>
            </a:solidFill>
          </c:spPr>
          <c:invertIfNegative val="0"/>
          <c:cat>
            <c:strRef>
              <c:f>'query 20'!$F$3:$F$11</c:f>
              <c:strCache>
                <c:ptCount val="8"/>
                <c:pt idx="0">
                  <c:v>2020</c:v>
                </c:pt>
                <c:pt idx="1">
                  <c:v>2019</c:v>
                </c:pt>
                <c:pt idx="2">
                  <c:v>2018</c:v>
                </c:pt>
                <c:pt idx="3">
                  <c:v>2021</c:v>
                </c:pt>
                <c:pt idx="4">
                  <c:v>2017</c:v>
                </c:pt>
                <c:pt idx="5">
                  <c:v>2016</c:v>
                </c:pt>
                <c:pt idx="6">
                  <c:v>2015</c:v>
                </c:pt>
                <c:pt idx="7">
                  <c:v>2014</c:v>
                </c:pt>
              </c:strCache>
            </c:strRef>
          </c:cat>
          <c:val>
            <c:numRef>
              <c:f>'query 20'!$G$3:$G$11</c:f>
              <c:numCache>
                <c:formatCode>General</c:formatCode>
                <c:ptCount val="8"/>
                <c:pt idx="0">
                  <c:v>17384</c:v>
                </c:pt>
                <c:pt idx="1">
                  <c:v>10835</c:v>
                </c:pt>
                <c:pt idx="2">
                  <c:v>9405</c:v>
                </c:pt>
                <c:pt idx="3">
                  <c:v>7214</c:v>
                </c:pt>
                <c:pt idx="4">
                  <c:v>5924</c:v>
                </c:pt>
                <c:pt idx="5">
                  <c:v>2610</c:v>
                </c:pt>
                <c:pt idx="6">
                  <c:v>814</c:v>
                </c:pt>
                <c:pt idx="7">
                  <c:v>81</c:v>
                </c:pt>
              </c:numCache>
            </c:numRef>
          </c:val>
        </c:ser>
        <c:dLbls>
          <c:showLegendKey val="0"/>
          <c:showVal val="0"/>
          <c:showCatName val="0"/>
          <c:showSerName val="0"/>
          <c:showPercent val="0"/>
          <c:showBubbleSize val="0"/>
        </c:dLbls>
        <c:gapWidth val="150"/>
        <c:axId val="60961152"/>
        <c:axId val="60963072"/>
      </c:barChart>
      <c:catAx>
        <c:axId val="60961152"/>
        <c:scaling>
          <c:orientation val="minMax"/>
        </c:scaling>
        <c:delete val="0"/>
        <c:axPos val="b"/>
        <c:title>
          <c:tx>
            <c:rich>
              <a:bodyPr/>
              <a:lstStyle/>
              <a:p>
                <a:pPr>
                  <a:defRPr/>
                </a:pPr>
                <a:r>
                  <a:rPr lang="en-US"/>
                  <a:t>year</a:t>
                </a:r>
              </a:p>
            </c:rich>
          </c:tx>
          <c:layout/>
          <c:overlay val="0"/>
        </c:title>
        <c:majorTickMark val="out"/>
        <c:minorTickMark val="none"/>
        <c:tickLblPos val="nextTo"/>
        <c:crossAx val="60963072"/>
        <c:crosses val="autoZero"/>
        <c:auto val="1"/>
        <c:lblAlgn val="ctr"/>
        <c:lblOffset val="100"/>
        <c:noMultiLvlLbl val="0"/>
      </c:catAx>
      <c:valAx>
        <c:axId val="60963072"/>
        <c:scaling>
          <c:orientation val="minMax"/>
        </c:scaling>
        <c:delete val="0"/>
        <c:axPos val="l"/>
        <c:majorGridlines/>
        <c:title>
          <c:tx>
            <c:rich>
              <a:bodyPr rot="-5400000" vert="horz"/>
              <a:lstStyle/>
              <a:p>
                <a:pPr>
                  <a:defRPr/>
                </a:pPr>
                <a:r>
                  <a:rPr lang="en-US"/>
                  <a:t>sum of runtime</a:t>
                </a:r>
              </a:p>
            </c:rich>
          </c:tx>
          <c:layout/>
          <c:overlay val="0"/>
        </c:title>
        <c:numFmt formatCode="General" sourceLinked="1"/>
        <c:majorTickMark val="out"/>
        <c:minorTickMark val="none"/>
        <c:tickLblPos val="nextTo"/>
        <c:crossAx val="609611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title>
    <c:autoTitleDeleted val="0"/>
    <c:plotArea>
      <c:layout/>
      <c:barChart>
        <c:barDir val="col"/>
        <c:grouping val="clustered"/>
        <c:varyColors val="0"/>
        <c:ser>
          <c:idx val="0"/>
          <c:order val="0"/>
          <c:tx>
            <c:v> title count by year</c:v>
          </c:tx>
          <c:spPr>
            <a:solidFill>
              <a:schemeClr val="accent1">
                <a:lumMod val="75000"/>
              </a:schemeClr>
            </a:solidFill>
          </c:spPr>
          <c:invertIfNegative val="0"/>
          <c:cat>
            <c:strRef>
              <c:f>'query 21'!$G$2:$G$10</c:f>
              <c:strCache>
                <c:ptCount val="9"/>
                <c:pt idx="0">
                  <c:v>2020</c:v>
                </c:pt>
                <c:pt idx="1">
                  <c:v>2019</c:v>
                </c:pt>
                <c:pt idx="2">
                  <c:v>2018</c:v>
                </c:pt>
                <c:pt idx="3">
                  <c:v>2021</c:v>
                </c:pt>
                <c:pt idx="4">
                  <c:v>2017</c:v>
                </c:pt>
                <c:pt idx="5">
                  <c:v>2016</c:v>
                </c:pt>
                <c:pt idx="6">
                  <c:v>2015</c:v>
                </c:pt>
                <c:pt idx="7">
                  <c:v>#VALUE!</c:v>
                </c:pt>
                <c:pt idx="8">
                  <c:v>2014</c:v>
                </c:pt>
              </c:strCache>
            </c:strRef>
          </c:cat>
          <c:val>
            <c:numRef>
              <c:f>'query 21'!$H$2:$H$10</c:f>
              <c:numCache>
                <c:formatCode>General</c:formatCode>
                <c:ptCount val="9"/>
                <c:pt idx="0">
                  <c:v>183</c:v>
                </c:pt>
                <c:pt idx="1">
                  <c:v>124</c:v>
                </c:pt>
                <c:pt idx="2">
                  <c:v>99</c:v>
                </c:pt>
                <c:pt idx="3">
                  <c:v>71</c:v>
                </c:pt>
                <c:pt idx="4">
                  <c:v>64</c:v>
                </c:pt>
                <c:pt idx="5">
                  <c:v>28</c:v>
                </c:pt>
                <c:pt idx="6">
                  <c:v>9</c:v>
                </c:pt>
                <c:pt idx="7">
                  <c:v>5</c:v>
                </c:pt>
                <c:pt idx="8">
                  <c:v>1</c:v>
                </c:pt>
              </c:numCache>
            </c:numRef>
          </c:val>
        </c:ser>
        <c:dLbls>
          <c:showLegendKey val="0"/>
          <c:showVal val="0"/>
          <c:showCatName val="0"/>
          <c:showSerName val="0"/>
          <c:showPercent val="0"/>
          <c:showBubbleSize val="0"/>
        </c:dLbls>
        <c:gapWidth val="150"/>
        <c:axId val="61000320"/>
        <c:axId val="61231872"/>
      </c:barChart>
      <c:catAx>
        <c:axId val="61000320"/>
        <c:scaling>
          <c:orientation val="minMax"/>
        </c:scaling>
        <c:delete val="0"/>
        <c:axPos val="b"/>
        <c:title>
          <c:tx>
            <c:rich>
              <a:bodyPr/>
              <a:lstStyle/>
              <a:p>
                <a:pPr>
                  <a:defRPr/>
                </a:pPr>
                <a:r>
                  <a:rPr lang="en-US"/>
                  <a:t>year</a:t>
                </a:r>
              </a:p>
            </c:rich>
          </c:tx>
          <c:layout/>
          <c:overlay val="0"/>
        </c:title>
        <c:majorTickMark val="out"/>
        <c:minorTickMark val="none"/>
        <c:tickLblPos val="nextTo"/>
        <c:crossAx val="61231872"/>
        <c:crosses val="autoZero"/>
        <c:auto val="1"/>
        <c:lblAlgn val="ctr"/>
        <c:lblOffset val="100"/>
        <c:noMultiLvlLbl val="0"/>
      </c:catAx>
      <c:valAx>
        <c:axId val="61231872"/>
        <c:scaling>
          <c:orientation val="minMax"/>
        </c:scaling>
        <c:delete val="0"/>
        <c:axPos val="l"/>
        <c:majorGridlines/>
        <c:title>
          <c:tx>
            <c:rich>
              <a:bodyPr rot="-5400000" vert="horz"/>
              <a:lstStyle/>
              <a:p>
                <a:pPr>
                  <a:defRPr/>
                </a:pPr>
                <a:r>
                  <a:rPr lang="en-US"/>
                  <a:t>number of films</a:t>
                </a:r>
              </a:p>
            </c:rich>
          </c:tx>
          <c:layout/>
          <c:overlay val="0"/>
        </c:title>
        <c:numFmt formatCode="General" sourceLinked="1"/>
        <c:majorTickMark val="out"/>
        <c:minorTickMark val="none"/>
        <c:tickLblPos val="nextTo"/>
        <c:crossAx val="61000320"/>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D27802-3DD7-4601-B4AF-A31853AE0BE0}"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A2499-97EB-4BCB-BAF6-65B99A47EF0C}"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27802-3DD7-4601-B4AF-A31853AE0BE0}"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A2499-97EB-4BCB-BAF6-65B99A47EF0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27802-3DD7-4601-B4AF-A31853AE0BE0}"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A2499-97EB-4BCB-BAF6-65B99A47EF0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D27802-3DD7-4601-B4AF-A31853AE0BE0}"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A2499-97EB-4BCB-BAF6-65B99A47EF0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D27802-3DD7-4601-B4AF-A31853AE0BE0}"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A2499-97EB-4BCB-BAF6-65B99A47EF0C}"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D27802-3DD7-4601-B4AF-A31853AE0BE0}"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A2499-97EB-4BCB-BAF6-65B99A47EF0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D27802-3DD7-4601-B4AF-A31853AE0BE0}"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DA2499-97EB-4BCB-BAF6-65B99A47EF0C}"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D27802-3DD7-4601-B4AF-A31853AE0BE0}"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DA2499-97EB-4BCB-BAF6-65B99A47EF0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27802-3DD7-4601-B4AF-A31853AE0BE0}"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DA2499-97EB-4BCB-BAF6-65B99A47EF0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27802-3DD7-4601-B4AF-A31853AE0BE0}"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A2499-97EB-4BCB-BAF6-65B99A47EF0C}"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D27802-3DD7-4601-B4AF-A31853AE0BE0}"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A2499-97EB-4BCB-BAF6-65B99A47EF0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6D27802-3DD7-4601-B4AF-A31853AE0BE0}" type="datetimeFigureOut">
              <a:rPr lang="en-IN" smtClean="0"/>
              <a:t>20-01-2024</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CDA2499-97EB-4BCB-BAF6-65B99A47EF0C}"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9552" y="2348880"/>
            <a:ext cx="8229600" cy="1143000"/>
          </a:xfrm>
        </p:spPr>
        <p:txBody>
          <a:bodyPr/>
          <a:lstStyle/>
          <a:p>
            <a:r>
              <a:rPr lang="en-US" dirty="0" smtClean="0"/>
              <a:t>NETFLIX ANALYSIS</a:t>
            </a:r>
            <a:endParaRPr lang="en-IN" dirty="0"/>
          </a:p>
        </p:txBody>
      </p:sp>
    </p:spTree>
    <p:extLst>
      <p:ext uri="{BB962C8B-B14F-4D97-AF65-F5344CB8AC3E}">
        <p14:creationId xmlns:p14="http://schemas.microsoft.com/office/powerpoint/2010/main" val="161595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332656"/>
            <a:ext cx="6781800" cy="1600200"/>
          </a:xfrm>
        </p:spPr>
        <p:txBody>
          <a:bodyPr/>
          <a:lstStyle/>
          <a:p>
            <a:r>
              <a:rPr lang="en-US" dirty="0" smtClean="0"/>
              <a:t>Business problem</a:t>
            </a:r>
            <a:endParaRPr lang="en-IN" dirty="0"/>
          </a:p>
        </p:txBody>
      </p:sp>
      <p:sp>
        <p:nvSpPr>
          <p:cNvPr id="5" name="Content Placeholder 4"/>
          <p:cNvSpPr>
            <a:spLocks noGrp="1"/>
          </p:cNvSpPr>
          <p:nvPr>
            <p:ph idx="1"/>
          </p:nvPr>
        </p:nvSpPr>
        <p:spPr>
          <a:xfrm>
            <a:off x="683568" y="1916832"/>
            <a:ext cx="7543800" cy="3886200"/>
          </a:xfrm>
        </p:spPr>
        <p:txBody>
          <a:bodyPr/>
          <a:lstStyle/>
          <a:p>
            <a:r>
              <a:rPr lang="en-US" dirty="0" smtClean="0"/>
              <a:t>SUGGESTION FOR TOP 5 MOVIES BASED ON IMDB SCORE</a:t>
            </a:r>
          </a:p>
          <a:p>
            <a:r>
              <a:rPr lang="en-US" dirty="0" smtClean="0"/>
              <a:t>COMPARISON OF DIFFERENT LANGUAGES BASED ON GENRE</a:t>
            </a:r>
            <a:r>
              <a:rPr lang="en-IN" dirty="0" smtClean="0"/>
              <a:t> AND ALSO </a:t>
            </a:r>
            <a:r>
              <a:rPr lang="en-IN" dirty="0" smtClean="0"/>
              <a:t>FIND </a:t>
            </a:r>
            <a:r>
              <a:rPr lang="en-IN" dirty="0" smtClean="0"/>
              <a:t>THE NO OF MOVIES RELEASED IN A YEAR</a:t>
            </a:r>
            <a:endParaRPr lang="en-US" dirty="0" smtClean="0"/>
          </a:p>
        </p:txBody>
      </p:sp>
    </p:spTree>
    <p:extLst>
      <p:ext uri="{BB962C8B-B14F-4D97-AF65-F5344CB8AC3E}">
        <p14:creationId xmlns:p14="http://schemas.microsoft.com/office/powerpoint/2010/main" val="3636359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20688"/>
            <a:ext cx="6781800" cy="1600200"/>
          </a:xfrm>
        </p:spPr>
        <p:txBody>
          <a:bodyPr/>
          <a:lstStyle/>
          <a:p>
            <a:r>
              <a:rPr lang="en-US" dirty="0" smtClean="0"/>
              <a:t>ANALYSIS AND FINDINGS</a:t>
            </a:r>
            <a:endParaRPr lang="en-IN" dirty="0"/>
          </a:p>
        </p:txBody>
      </p:sp>
      <p:sp>
        <p:nvSpPr>
          <p:cNvPr id="3" name="Content Placeholder 2"/>
          <p:cNvSpPr>
            <a:spLocks noGrp="1"/>
          </p:cNvSpPr>
          <p:nvPr>
            <p:ph idx="1"/>
          </p:nvPr>
        </p:nvSpPr>
        <p:spPr>
          <a:xfrm>
            <a:off x="755576" y="2204864"/>
            <a:ext cx="7543800" cy="3886200"/>
          </a:xfrm>
        </p:spPr>
        <p:txBody>
          <a:bodyPr/>
          <a:lstStyle/>
          <a:p>
            <a:r>
              <a:rPr lang="en-US" dirty="0" smtClean="0"/>
              <a:t>Total title:584</a:t>
            </a:r>
          </a:p>
          <a:p>
            <a:r>
              <a:rPr lang="en-US" dirty="0" smtClean="0"/>
              <a:t>Total genres:114</a:t>
            </a:r>
          </a:p>
          <a:p>
            <a:r>
              <a:rPr lang="en-US" dirty="0" smtClean="0"/>
              <a:t>Total languages:38</a:t>
            </a:r>
          </a:p>
          <a:p>
            <a:r>
              <a:rPr lang="en-US" dirty="0" smtClean="0"/>
              <a:t>Min IMDB score:2.50</a:t>
            </a:r>
          </a:p>
          <a:p>
            <a:r>
              <a:rPr lang="en-US" dirty="0" smtClean="0"/>
              <a:t>MAX IMDB SCORE:9.00</a:t>
            </a:r>
            <a:endParaRPr lang="en-IN" dirty="0"/>
          </a:p>
        </p:txBody>
      </p:sp>
    </p:spTree>
    <p:extLst>
      <p:ext uri="{BB962C8B-B14F-4D97-AF65-F5344CB8AC3E}">
        <p14:creationId xmlns:p14="http://schemas.microsoft.com/office/powerpoint/2010/main" val="2520960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795065172"/>
              </p:ext>
            </p:extLst>
          </p:nvPr>
        </p:nvGraphicFramePr>
        <p:xfrm>
          <a:off x="1043608" y="575628"/>
          <a:ext cx="6696744" cy="42484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95536" y="4859868"/>
            <a:ext cx="8424936" cy="646331"/>
          </a:xfrm>
          <a:prstGeom prst="rect">
            <a:avLst/>
          </a:prstGeom>
          <a:noFill/>
        </p:spPr>
        <p:txBody>
          <a:bodyPr wrap="square" rtlCol="0">
            <a:spAutoFit/>
          </a:bodyPr>
          <a:lstStyle/>
          <a:p>
            <a:r>
              <a:rPr lang="en-US" dirty="0" smtClean="0"/>
              <a:t>The top 5 genres based on IMDB score are shown </a:t>
            </a:r>
            <a:r>
              <a:rPr lang="en-US" dirty="0" err="1" smtClean="0"/>
              <a:t>above.From</a:t>
            </a:r>
            <a:r>
              <a:rPr lang="en-US" dirty="0" smtClean="0"/>
              <a:t> </a:t>
            </a:r>
            <a:r>
              <a:rPr lang="en-US" dirty="0" smtClean="0"/>
              <a:t>this  we find our that people prefer one man show more and followed by concert film.</a:t>
            </a:r>
            <a:endParaRPr lang="en-IN" dirty="0"/>
          </a:p>
        </p:txBody>
      </p:sp>
    </p:spTree>
    <p:extLst>
      <p:ext uri="{BB962C8B-B14F-4D97-AF65-F5344CB8AC3E}">
        <p14:creationId xmlns:p14="http://schemas.microsoft.com/office/powerpoint/2010/main" val="2441537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996546979"/>
              </p:ext>
            </p:extLst>
          </p:nvPr>
        </p:nvGraphicFramePr>
        <p:xfrm>
          <a:off x="107504" y="476672"/>
          <a:ext cx="4182888"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07504" y="4941168"/>
            <a:ext cx="8856984" cy="1754326"/>
          </a:xfrm>
          <a:prstGeom prst="rect">
            <a:avLst/>
          </a:prstGeom>
          <a:noFill/>
        </p:spPr>
        <p:txBody>
          <a:bodyPr wrap="square" rtlCol="0">
            <a:spAutoFit/>
          </a:bodyPr>
          <a:lstStyle/>
          <a:p>
            <a:r>
              <a:rPr lang="en-US" dirty="0" smtClean="0"/>
              <a:t>Most watched movies on the basis of </a:t>
            </a:r>
            <a:r>
              <a:rPr lang="en-US" dirty="0" err="1" smtClean="0"/>
              <a:t>imdb</a:t>
            </a:r>
            <a:r>
              <a:rPr lang="en-US" dirty="0" smtClean="0"/>
              <a:t> score was  </a:t>
            </a:r>
            <a:r>
              <a:rPr lang="en-US" u="none" strike="noStrike" dirty="0" smtClean="0">
                <a:effectLst/>
              </a:rPr>
              <a:t>David Attenborough: A Life on Our Planet having </a:t>
            </a:r>
            <a:r>
              <a:rPr lang="en-US" u="none" strike="noStrike" dirty="0" err="1" smtClean="0">
                <a:effectLst/>
              </a:rPr>
              <a:t>imdb</a:t>
            </a:r>
            <a:r>
              <a:rPr lang="en-US" u="none" strike="noStrike" dirty="0" smtClean="0">
                <a:effectLst/>
              </a:rPr>
              <a:t> score as 9(Documentary),followed by </a:t>
            </a:r>
            <a:r>
              <a:rPr lang="en-US" u="none" strike="noStrike" dirty="0" err="1" smtClean="0">
                <a:effectLst/>
              </a:rPr>
              <a:t>Emicida</a:t>
            </a:r>
            <a:r>
              <a:rPr lang="en-US" u="none" strike="noStrike" dirty="0" smtClean="0">
                <a:effectLst/>
              </a:rPr>
              <a:t>: </a:t>
            </a:r>
            <a:r>
              <a:rPr lang="en-US" u="none" strike="noStrike" dirty="0" err="1" smtClean="0">
                <a:effectLst/>
              </a:rPr>
              <a:t>AmarElo</a:t>
            </a:r>
            <a:r>
              <a:rPr lang="en-US" u="none" strike="noStrike" dirty="0" smtClean="0">
                <a:effectLst/>
              </a:rPr>
              <a:t> - It's All For Yesterday having score 8.6(</a:t>
            </a:r>
            <a:r>
              <a:rPr lang="en-US" u="none" strike="noStrike" dirty="0" err="1" smtClean="0">
                <a:effectLst/>
              </a:rPr>
              <a:t>documantary</a:t>
            </a:r>
            <a:r>
              <a:rPr lang="en-US" u="none" strike="noStrike" dirty="0" smtClean="0">
                <a:effectLst/>
              </a:rPr>
              <a:t>).This shows that </a:t>
            </a:r>
            <a:r>
              <a:rPr lang="en-US" u="none" strike="noStrike" dirty="0" err="1" smtClean="0">
                <a:effectLst/>
              </a:rPr>
              <a:t>documantary</a:t>
            </a:r>
            <a:r>
              <a:rPr lang="en-US" u="none" strike="noStrike" dirty="0" smtClean="0">
                <a:effectLst/>
              </a:rPr>
              <a:t> has maximum ratings given are preferred by audience.</a:t>
            </a:r>
            <a:endParaRPr lang="en-US" dirty="0">
              <a:solidFill>
                <a:srgbClr val="000000"/>
              </a:solidFill>
            </a:endParaRPr>
          </a:p>
          <a:p>
            <a:r>
              <a:rPr lang="en-US" dirty="0" smtClean="0"/>
              <a:t>From second graph we also see that documentary has most popular movies followed by </a:t>
            </a:r>
            <a:r>
              <a:rPr lang="en-US" dirty="0" err="1" smtClean="0"/>
              <a:t>drama,then</a:t>
            </a:r>
            <a:r>
              <a:rPr lang="en-US" dirty="0" smtClean="0"/>
              <a:t> comedy(being the top 3 genres)</a:t>
            </a:r>
            <a:endParaRPr lang="en-IN" dirty="0"/>
          </a:p>
        </p:txBody>
      </p:sp>
      <p:graphicFrame>
        <p:nvGraphicFramePr>
          <p:cNvPr id="8" name="Chart 7"/>
          <p:cNvGraphicFramePr>
            <a:graphicFrameLocks/>
          </p:cNvGraphicFramePr>
          <p:nvPr>
            <p:extLst>
              <p:ext uri="{D42A27DB-BD31-4B8C-83A1-F6EECF244321}">
                <p14:modId xmlns:p14="http://schemas.microsoft.com/office/powerpoint/2010/main" val="3627701338"/>
              </p:ext>
            </p:extLst>
          </p:nvPr>
        </p:nvGraphicFramePr>
        <p:xfrm>
          <a:off x="4392488" y="476672"/>
          <a:ext cx="4572000" cy="4176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2222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718568169"/>
              </p:ext>
            </p:extLst>
          </p:nvPr>
        </p:nvGraphicFramePr>
        <p:xfrm>
          <a:off x="323528" y="836712"/>
          <a:ext cx="4464496" cy="360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39552" y="4437112"/>
            <a:ext cx="7776864" cy="1754326"/>
          </a:xfrm>
          <a:prstGeom prst="rect">
            <a:avLst/>
          </a:prstGeom>
          <a:noFill/>
        </p:spPr>
        <p:txBody>
          <a:bodyPr wrap="square" rtlCol="0">
            <a:spAutoFit/>
          </a:bodyPr>
          <a:lstStyle/>
          <a:p>
            <a:r>
              <a:rPr lang="en-US" dirty="0" smtClean="0"/>
              <a:t>Among the languages audience prefer mostly </a:t>
            </a:r>
            <a:r>
              <a:rPr lang="en-US" dirty="0" err="1" smtClean="0"/>
              <a:t>english</a:t>
            </a:r>
            <a:r>
              <a:rPr lang="en-US" dirty="0" smtClean="0"/>
              <a:t> </a:t>
            </a:r>
            <a:r>
              <a:rPr lang="en-US" dirty="0" err="1" smtClean="0"/>
              <a:t>languge</a:t>
            </a:r>
            <a:r>
              <a:rPr lang="en-US" dirty="0" smtClean="0"/>
              <a:t> with having 401 count followed by </a:t>
            </a:r>
            <a:r>
              <a:rPr lang="en-US" dirty="0" err="1" smtClean="0"/>
              <a:t>hindi</a:t>
            </a:r>
            <a:r>
              <a:rPr lang="en-US" dirty="0"/>
              <a:t> </a:t>
            </a:r>
            <a:r>
              <a:rPr lang="en-US" dirty="0" smtClean="0"/>
              <a:t>with 33,then </a:t>
            </a:r>
            <a:r>
              <a:rPr lang="en-US" dirty="0" err="1" smtClean="0"/>
              <a:t>spanish</a:t>
            </a:r>
            <a:r>
              <a:rPr lang="en-US" dirty="0" smtClean="0"/>
              <a:t> with around 31.Also on the basis of runtime we observe that same </a:t>
            </a:r>
            <a:r>
              <a:rPr lang="en-US" dirty="0" err="1" smtClean="0"/>
              <a:t>trend.Hence</a:t>
            </a:r>
            <a:r>
              <a:rPr lang="en-US" dirty="0" smtClean="0"/>
              <a:t> </a:t>
            </a:r>
            <a:r>
              <a:rPr lang="en-US" dirty="0" err="1" smtClean="0"/>
              <a:t>english</a:t>
            </a:r>
            <a:r>
              <a:rPr lang="en-US" dirty="0" smtClean="0"/>
              <a:t> is not only the most watched language  but also has maximum </a:t>
            </a:r>
            <a:r>
              <a:rPr lang="en-US" dirty="0" err="1" smtClean="0"/>
              <a:t>runtime.Thus</a:t>
            </a:r>
            <a:r>
              <a:rPr lang="en-US" dirty="0" smtClean="0"/>
              <a:t> we see that people prefer the one with </a:t>
            </a:r>
            <a:r>
              <a:rPr lang="en-US" dirty="0" err="1" smtClean="0"/>
              <a:t>maxium</a:t>
            </a:r>
            <a:r>
              <a:rPr lang="en-US" dirty="0" smtClean="0"/>
              <a:t> runtime as the best language and </a:t>
            </a:r>
            <a:r>
              <a:rPr lang="en-US" dirty="0" err="1" smtClean="0"/>
              <a:t>english</a:t>
            </a:r>
            <a:r>
              <a:rPr lang="en-US" dirty="0" smtClean="0"/>
              <a:t> is generally most used by audience.</a:t>
            </a: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1429844933"/>
              </p:ext>
            </p:extLst>
          </p:nvPr>
        </p:nvGraphicFramePr>
        <p:xfrm>
          <a:off x="4427984" y="764704"/>
          <a:ext cx="4392488" cy="34563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9848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077197872"/>
              </p:ext>
            </p:extLst>
          </p:nvPr>
        </p:nvGraphicFramePr>
        <p:xfrm>
          <a:off x="107504" y="836712"/>
          <a:ext cx="4176464" cy="36724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83568" y="4797152"/>
            <a:ext cx="8136904" cy="923330"/>
          </a:xfrm>
          <a:prstGeom prst="rect">
            <a:avLst/>
          </a:prstGeom>
          <a:noFill/>
        </p:spPr>
        <p:txBody>
          <a:bodyPr wrap="square" rtlCol="0">
            <a:spAutoFit/>
          </a:bodyPr>
          <a:lstStyle/>
          <a:p>
            <a:r>
              <a:rPr lang="en-US" dirty="0" smtClean="0"/>
              <a:t>On the basis of runtime  and the no of films we see that year 2020 had the longest contents as they had more films being made during this year, followed by 2019 and the 2018 on the basis of no of films and runtime.</a:t>
            </a: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1193005996"/>
              </p:ext>
            </p:extLst>
          </p:nvPr>
        </p:nvGraphicFramePr>
        <p:xfrm>
          <a:off x="4072702" y="1124744"/>
          <a:ext cx="4752528" cy="36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6463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104" y="332656"/>
            <a:ext cx="6781800" cy="1600200"/>
          </a:xfrm>
        </p:spPr>
        <p:txBody>
          <a:bodyPr/>
          <a:lstStyle/>
          <a:p>
            <a:r>
              <a:rPr lang="en-US" dirty="0" smtClean="0"/>
              <a:t>Suggestions</a:t>
            </a:r>
            <a:endParaRPr lang="en-IN" dirty="0"/>
          </a:p>
        </p:txBody>
      </p:sp>
      <p:sp>
        <p:nvSpPr>
          <p:cNvPr id="4" name="TextBox 3"/>
          <p:cNvSpPr txBox="1"/>
          <p:nvPr/>
        </p:nvSpPr>
        <p:spPr>
          <a:xfrm>
            <a:off x="323528" y="2204864"/>
            <a:ext cx="8568952" cy="1477328"/>
          </a:xfrm>
          <a:prstGeom prst="rect">
            <a:avLst/>
          </a:prstGeom>
          <a:noFill/>
        </p:spPr>
        <p:txBody>
          <a:bodyPr wrap="square" rtlCol="0">
            <a:spAutoFit/>
          </a:bodyPr>
          <a:lstStyle/>
          <a:p>
            <a:pPr marL="342900" indent="-342900">
              <a:buFont typeface="+mj-lt"/>
              <a:buAutoNum type="arabicPeriod"/>
            </a:pPr>
            <a:r>
              <a:rPr lang="en-US" dirty="0" smtClean="0"/>
              <a:t>After </a:t>
            </a:r>
            <a:r>
              <a:rPr lang="en-US" dirty="0" err="1" smtClean="0"/>
              <a:t>analysing</a:t>
            </a:r>
            <a:r>
              <a:rPr lang="en-US" dirty="0" smtClean="0"/>
              <a:t> the dataset we find that </a:t>
            </a:r>
            <a:r>
              <a:rPr lang="en-US" dirty="0" err="1" smtClean="0"/>
              <a:t>netflix</a:t>
            </a:r>
            <a:r>
              <a:rPr lang="en-US" dirty="0" smtClean="0"/>
              <a:t> should have more of documentary content in their feed.</a:t>
            </a:r>
          </a:p>
          <a:p>
            <a:pPr marL="342900" indent="-342900">
              <a:buFont typeface="+mj-lt"/>
              <a:buAutoNum type="arabicPeriod"/>
            </a:pPr>
            <a:r>
              <a:rPr lang="en-US" dirty="0" smtClean="0"/>
              <a:t>Since </a:t>
            </a:r>
            <a:r>
              <a:rPr lang="en-US" dirty="0" err="1" smtClean="0"/>
              <a:t>english</a:t>
            </a:r>
            <a:r>
              <a:rPr lang="en-US" dirty="0"/>
              <a:t> </a:t>
            </a:r>
            <a:r>
              <a:rPr lang="en-US" dirty="0" smtClean="0"/>
              <a:t>as a language has maximum ratings thus more of </a:t>
            </a:r>
            <a:r>
              <a:rPr lang="en-US" dirty="0" err="1" smtClean="0"/>
              <a:t>english</a:t>
            </a:r>
            <a:r>
              <a:rPr lang="en-US" dirty="0" smtClean="0"/>
              <a:t> contents </a:t>
            </a:r>
            <a:r>
              <a:rPr lang="en-US" dirty="0"/>
              <a:t>s</a:t>
            </a:r>
            <a:r>
              <a:rPr lang="en-US" dirty="0" smtClean="0"/>
              <a:t>hould be present and people find </a:t>
            </a:r>
            <a:r>
              <a:rPr lang="en-US" dirty="0" err="1" smtClean="0"/>
              <a:t>english</a:t>
            </a:r>
            <a:r>
              <a:rPr lang="en-US" dirty="0" smtClean="0"/>
              <a:t> more relatable as it is most widely spoken language and also preferred as a official </a:t>
            </a:r>
            <a:r>
              <a:rPr lang="en-US" dirty="0" err="1" smtClean="0"/>
              <a:t>lang</a:t>
            </a:r>
            <a:r>
              <a:rPr lang="en-US" dirty="0" smtClean="0"/>
              <a:t> to </a:t>
            </a:r>
            <a:r>
              <a:rPr lang="en-US" dirty="0" err="1" smtClean="0"/>
              <a:t>communucate</a:t>
            </a:r>
            <a:r>
              <a:rPr lang="en-US" dirty="0"/>
              <a:t>.</a:t>
            </a:r>
            <a:endParaRPr lang="en-IN" dirty="0"/>
          </a:p>
        </p:txBody>
      </p:sp>
    </p:spTree>
    <p:extLst>
      <p:ext uri="{BB962C8B-B14F-4D97-AF65-F5344CB8AC3E}">
        <p14:creationId xmlns:p14="http://schemas.microsoft.com/office/powerpoint/2010/main" val="40466515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8544</TotalTime>
  <Words>352</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NewsPrint</vt:lpstr>
      <vt:lpstr>NETFLIX ANALYSIS</vt:lpstr>
      <vt:lpstr>Business problem</vt:lpstr>
      <vt:lpstr>ANALYSIS AND FINDINGS</vt:lpstr>
      <vt:lpstr>PowerPoint Presentation</vt:lpstr>
      <vt:lpstr>PowerPoint Presentation</vt:lpstr>
      <vt:lpstr>PowerPoint Presentation</vt:lpstr>
      <vt:lpstr>PowerPoint Presentation</vt:lpstr>
      <vt:lpstr>Suggestions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problem</dc:title>
  <dc:creator>Reena</dc:creator>
  <cp:lastModifiedBy>Reena</cp:lastModifiedBy>
  <cp:revision>10</cp:revision>
  <dcterms:created xsi:type="dcterms:W3CDTF">2024-01-14T14:20:53Z</dcterms:created>
  <dcterms:modified xsi:type="dcterms:W3CDTF">2024-01-20T18:36:58Z</dcterms:modified>
</cp:coreProperties>
</file>