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37" r:id="rId2"/>
  </p:sldMasterIdLst>
  <p:sldIdLst>
    <p:sldId id="256" r:id="rId3"/>
    <p:sldId id="259" r:id="rId4"/>
    <p:sldId id="262" r:id="rId5"/>
    <p:sldId id="261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0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5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2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1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D75E-E970-4F78-97B8-04BAD73E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Start-up Success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1955-C171-4809-A2B0-2A1505AA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Project by Shrita Gaonkar</a:t>
            </a:r>
            <a:endParaRPr lang="en-US" sz="2000"/>
          </a:p>
          <a:p>
            <a:pPr algn="l"/>
            <a:r>
              <a:rPr lang="en-US" sz="2000" dirty="0"/>
              <a:t>Facilitator: Marcos </a:t>
            </a:r>
            <a:r>
              <a:rPr lang="en-US" sz="2000" dirty="0" err="1"/>
              <a:t>BittenCourt</a:t>
            </a:r>
            <a:endParaRPr lang="en-US" sz="20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5C0087-8C9B-4BA4-B69C-3F3D15F7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2023093"/>
            <a:ext cx="3899155" cy="2801334"/>
          </a:xfrm>
          <a:prstGeom prst="rect">
            <a:avLst/>
          </a:prstGeom>
          <a:ln w="28575">
            <a:noFill/>
          </a:ln>
        </p:spPr>
      </p:pic>
      <p:sp>
        <p:nvSpPr>
          <p:cNvPr id="7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8" name="Freeform: Shape 144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45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46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47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148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3" name="Oval 150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4" name="Rectangle 1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21DC9-2B84-4AE7-BF78-C4FF0DDE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5" y="2415417"/>
            <a:ext cx="465562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What are start-up companies?</a:t>
            </a:r>
          </a:p>
        </p:txBody>
      </p:sp>
      <p:grpSp>
        <p:nvGrpSpPr>
          <p:cNvPr id="495" name="Graphic 38">
            <a:extLst>
              <a:ext uri="{FF2B5EF4-FFF2-40B4-BE49-F238E27FC236}">
                <a16:creationId xmlns:a16="http://schemas.microsoft.com/office/drawing/2014/main" id="{078A9733-5207-4D76-BE1A-2267D369B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61655" y="205946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496" name="Freeform: Shape 161">
              <a:extLst>
                <a:ext uri="{FF2B5EF4-FFF2-40B4-BE49-F238E27FC236}">
                  <a16:creationId xmlns:a16="http://schemas.microsoft.com/office/drawing/2014/main" id="{1F03998F-7C52-427E-B8EC-764706027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163">
              <a:extLst>
                <a:ext uri="{FF2B5EF4-FFF2-40B4-BE49-F238E27FC236}">
                  <a16:creationId xmlns:a16="http://schemas.microsoft.com/office/drawing/2014/main" id="{8F67AFA2-DE3D-4279-BC76-72FFC94E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07A728-7DF9-45D8-BB3C-70F445023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0" b="-6"/>
          <a:stretch/>
        </p:blipFill>
        <p:spPr>
          <a:xfrm>
            <a:off x="6153290" y="1055045"/>
            <a:ext cx="2615504" cy="2108056"/>
          </a:xfrm>
          <a:prstGeom prst="rect">
            <a:avLst/>
          </a:prstGeom>
        </p:spPr>
      </p:pic>
      <p:grpSp>
        <p:nvGrpSpPr>
          <p:cNvPr id="498" name="Group 165">
            <a:extLst>
              <a:ext uri="{FF2B5EF4-FFF2-40B4-BE49-F238E27FC236}">
                <a16:creationId xmlns:a16="http://schemas.microsoft.com/office/drawing/2014/main" id="{E224DE5B-5116-4DC4-AC18-D90676ED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97692" y="1744052"/>
            <a:ext cx="365021" cy="365021"/>
            <a:chOff x="-424962" y="4752208"/>
            <a:chExt cx="365021" cy="365021"/>
          </a:xfrm>
        </p:grpSpPr>
        <p:sp>
          <p:nvSpPr>
            <p:cNvPr id="499" name="Oval 167">
              <a:extLst>
                <a:ext uri="{FF2B5EF4-FFF2-40B4-BE49-F238E27FC236}">
                  <a16:creationId xmlns:a16="http://schemas.microsoft.com/office/drawing/2014/main" id="{9043904C-A363-452F-8575-25DB94DD6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24962" y="4752208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0" name="Oval 195">
              <a:extLst>
                <a:ext uri="{FF2B5EF4-FFF2-40B4-BE49-F238E27FC236}">
                  <a16:creationId xmlns:a16="http://schemas.microsoft.com/office/drawing/2014/main" id="{F8F52BDB-A8AF-4684-8CA3-F9B9C166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24962" y="4752208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BB3E807-EB16-4051-AE5A-8CABA06AF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" b="3237"/>
          <a:stretch/>
        </p:blipFill>
        <p:spPr>
          <a:xfrm>
            <a:off x="8923309" y="1055045"/>
            <a:ext cx="2613375" cy="2111392"/>
          </a:xfrm>
          <a:prstGeom prst="rect">
            <a:avLst/>
          </a:prstGeom>
        </p:spPr>
      </p:pic>
      <p:pic>
        <p:nvPicPr>
          <p:cNvPr id="289" name="Picture 28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6D13D6F1-66E0-45E2-A37D-946563B4D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28" b="3"/>
          <a:stretch/>
        </p:blipFill>
        <p:spPr>
          <a:xfrm>
            <a:off x="6153290" y="3360799"/>
            <a:ext cx="2615504" cy="2111392"/>
          </a:xfrm>
          <a:prstGeom prst="rect">
            <a:avLst/>
          </a:prstGeom>
        </p:spPr>
      </p:pic>
      <p:pic>
        <p:nvPicPr>
          <p:cNvPr id="485" name="Picture 484" descr="Chart, bar chart&#10;&#10;Description automatically generated">
            <a:extLst>
              <a:ext uri="{FF2B5EF4-FFF2-40B4-BE49-F238E27FC236}">
                <a16:creationId xmlns:a16="http://schemas.microsoft.com/office/drawing/2014/main" id="{0F84426A-0EF3-4780-8B9C-B39F765FF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0" r="19999" b="6"/>
          <a:stretch/>
        </p:blipFill>
        <p:spPr>
          <a:xfrm>
            <a:off x="8927924" y="3360799"/>
            <a:ext cx="2608761" cy="2114883"/>
          </a:xfrm>
          <a:prstGeom prst="rect">
            <a:avLst/>
          </a:prstGeom>
        </p:spPr>
      </p:pic>
      <p:grpSp>
        <p:nvGrpSpPr>
          <p:cNvPr id="501" name="Group 196">
            <a:extLst>
              <a:ext uri="{FF2B5EF4-FFF2-40B4-BE49-F238E27FC236}">
                <a16:creationId xmlns:a16="http://schemas.microsoft.com/office/drawing/2014/main" id="{0B2FD003-2B63-41D5-B78E-24C4015C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07042" y="5563747"/>
            <a:ext cx="975169" cy="975171"/>
            <a:chOff x="2944746" y="4405403"/>
            <a:chExt cx="975169" cy="975171"/>
          </a:xfrm>
          <a:solidFill>
            <a:schemeClr val="tx1"/>
          </a:solidFill>
        </p:grpSpPr>
        <p:grpSp>
          <p:nvGrpSpPr>
            <p:cNvPr id="502" name="Graphic 4">
              <a:extLst>
                <a:ext uri="{FF2B5EF4-FFF2-40B4-BE49-F238E27FC236}">
                  <a16:creationId xmlns:a16="http://schemas.microsoft.com/office/drawing/2014/main" id="{FB26D01A-0A8C-47E4-B97B-91E8AEC9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944746" y="4405403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503" name="Freeform: Shape 212">
                <a:extLst>
                  <a:ext uri="{FF2B5EF4-FFF2-40B4-BE49-F238E27FC236}">
                    <a16:creationId xmlns:a16="http://schemas.microsoft.com/office/drawing/2014/main" id="{6F7D4FB0-CBAA-4725-9FA9-1B1F3FF947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213">
                <a:extLst>
                  <a:ext uri="{FF2B5EF4-FFF2-40B4-BE49-F238E27FC236}">
                    <a16:creationId xmlns:a16="http://schemas.microsoft.com/office/drawing/2014/main" id="{4F516AC1-38D7-491A-9684-A0015B8FC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214">
                <a:extLst>
                  <a:ext uri="{FF2B5EF4-FFF2-40B4-BE49-F238E27FC236}">
                    <a16:creationId xmlns:a16="http://schemas.microsoft.com/office/drawing/2014/main" id="{F0C4F6A4-5725-48C7-965B-BCBFA5EDD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215">
                <a:extLst>
                  <a:ext uri="{FF2B5EF4-FFF2-40B4-BE49-F238E27FC236}">
                    <a16:creationId xmlns:a16="http://schemas.microsoft.com/office/drawing/2014/main" id="{EDD0100E-6A25-43C8-905F-A6536E3F63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216">
                <a:extLst>
                  <a:ext uri="{FF2B5EF4-FFF2-40B4-BE49-F238E27FC236}">
                    <a16:creationId xmlns:a16="http://schemas.microsoft.com/office/drawing/2014/main" id="{DD29C98D-DC92-4C6A-9E50-C975142AB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217">
                <a:extLst>
                  <a:ext uri="{FF2B5EF4-FFF2-40B4-BE49-F238E27FC236}">
                    <a16:creationId xmlns:a16="http://schemas.microsoft.com/office/drawing/2014/main" id="{50D003C8-37F1-41A2-84A8-05FD7FA44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218">
                <a:extLst>
                  <a:ext uri="{FF2B5EF4-FFF2-40B4-BE49-F238E27FC236}">
                    <a16:creationId xmlns:a16="http://schemas.microsoft.com/office/drawing/2014/main" id="{F49B6311-9ECA-4A59-90BA-13838F1532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D5E1BA9-1F7A-437D-9121-730133FB7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FF05824-406F-46BA-B598-428B46CC3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A11831F-847F-4420-93DB-B81C15E1D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5AF5D1F-027E-4B0A-A607-FBC5C1E749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9A7D14-848B-4C80-9EB8-5473D3575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D30AE20-8BE4-4511-96D4-B76C3186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0" name="Graphic 4">
              <a:extLst>
                <a:ext uri="{FF2B5EF4-FFF2-40B4-BE49-F238E27FC236}">
                  <a16:creationId xmlns:a16="http://schemas.microsoft.com/office/drawing/2014/main" id="{60D462E3-5AA6-4E31-A4BB-28933D8C0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944746" y="4405403"/>
              <a:ext cx="975169" cy="975171"/>
              <a:chOff x="5829300" y="3162300"/>
              <a:chExt cx="532256" cy="532257"/>
            </a:xfrm>
            <a:grpFill/>
          </p:grpSpPr>
          <p:sp>
            <p:nvSpPr>
              <p:cNvPr id="511" name="Freeform: Shape 199">
                <a:extLst>
                  <a:ext uri="{FF2B5EF4-FFF2-40B4-BE49-F238E27FC236}">
                    <a16:creationId xmlns:a16="http://schemas.microsoft.com/office/drawing/2014/main" id="{E95E82E1-44E7-4336-9532-C35DE258B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00">
                <a:extLst>
                  <a:ext uri="{FF2B5EF4-FFF2-40B4-BE49-F238E27FC236}">
                    <a16:creationId xmlns:a16="http://schemas.microsoft.com/office/drawing/2014/main" id="{96AD7C0C-89FA-4601-B503-CEFE7046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01">
                <a:extLst>
                  <a:ext uri="{FF2B5EF4-FFF2-40B4-BE49-F238E27FC236}">
                    <a16:creationId xmlns:a16="http://schemas.microsoft.com/office/drawing/2014/main" id="{637AAEAD-12F2-41E8-B19F-43A25DA754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02">
                <a:extLst>
                  <a:ext uri="{FF2B5EF4-FFF2-40B4-BE49-F238E27FC236}">
                    <a16:creationId xmlns:a16="http://schemas.microsoft.com/office/drawing/2014/main" id="{918BC38F-A376-47F8-A6E3-454BB8E92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03">
                <a:extLst>
                  <a:ext uri="{FF2B5EF4-FFF2-40B4-BE49-F238E27FC236}">
                    <a16:creationId xmlns:a16="http://schemas.microsoft.com/office/drawing/2014/main" id="{2335F7FB-88C1-45BE-AAB6-A93C288D7F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04">
                <a:extLst>
                  <a:ext uri="{FF2B5EF4-FFF2-40B4-BE49-F238E27FC236}">
                    <a16:creationId xmlns:a16="http://schemas.microsoft.com/office/drawing/2014/main" id="{47B44D22-FBAF-44DE-AC67-4A0174FB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05">
                <a:extLst>
                  <a:ext uri="{FF2B5EF4-FFF2-40B4-BE49-F238E27FC236}">
                    <a16:creationId xmlns:a16="http://schemas.microsoft.com/office/drawing/2014/main" id="{D41ACFB5-166A-4192-81A4-298F85673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06">
                <a:extLst>
                  <a:ext uri="{FF2B5EF4-FFF2-40B4-BE49-F238E27FC236}">
                    <a16:creationId xmlns:a16="http://schemas.microsoft.com/office/drawing/2014/main" id="{C4547083-556C-4AF9-AB45-88CD61466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07">
                <a:extLst>
                  <a:ext uri="{FF2B5EF4-FFF2-40B4-BE49-F238E27FC236}">
                    <a16:creationId xmlns:a16="http://schemas.microsoft.com/office/drawing/2014/main" id="{4A7527E5-3142-41C8-AE87-A14929365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08">
                <a:extLst>
                  <a:ext uri="{FF2B5EF4-FFF2-40B4-BE49-F238E27FC236}">
                    <a16:creationId xmlns:a16="http://schemas.microsoft.com/office/drawing/2014/main" id="{3E4EA37B-4812-45CD-84F6-16DDE6C94A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09">
                <a:extLst>
                  <a:ext uri="{FF2B5EF4-FFF2-40B4-BE49-F238E27FC236}">
                    <a16:creationId xmlns:a16="http://schemas.microsoft.com/office/drawing/2014/main" id="{D23BA66C-C1CC-4F76-AA21-2522214115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10">
                <a:extLst>
                  <a:ext uri="{FF2B5EF4-FFF2-40B4-BE49-F238E27FC236}">
                    <a16:creationId xmlns:a16="http://schemas.microsoft.com/office/drawing/2014/main" id="{EC30B3E0-F524-4898-8332-C792A749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11">
                <a:extLst>
                  <a:ext uri="{FF2B5EF4-FFF2-40B4-BE49-F238E27FC236}">
                    <a16:creationId xmlns:a16="http://schemas.microsoft.com/office/drawing/2014/main" id="{7C117FA1-4152-4A6B-AAA3-9F1DFD72F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82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DCD03-9475-420C-A569-5C2ACC84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98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sz="3400"/>
              <a:t>Why Canada is the latest hotspot for start-ups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9E00F87-86BE-4F3A-9141-35EC0659D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0703A522-B930-4FE3-A728-E5A062F7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94" y="2581086"/>
            <a:ext cx="5782878" cy="37465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6BDFC4B-5529-4DE5-913D-0EF567D3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431545"/>
            <a:ext cx="4237639" cy="207887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AF167C-3D30-4736-A6B7-5965437B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CD61D2-1C1D-4E01-B15C-0DB5F437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788769"/>
            <a:ext cx="4439814" cy="1567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16E3A-07D1-45B0-B67C-C59B7B964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666" y="4634454"/>
            <a:ext cx="4040073" cy="18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E359-4991-456B-A7B9-F74FB278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659"/>
            <a:ext cx="10515600" cy="1325563"/>
          </a:xfrm>
        </p:spPr>
        <p:txBody>
          <a:bodyPr/>
          <a:lstStyle/>
          <a:p>
            <a:r>
              <a:rPr lang="en-US" dirty="0"/>
              <a:t>Types of startups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025B6-0CF0-425C-B739-EA81ECB3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195130"/>
            <a:ext cx="5157787" cy="823912"/>
          </a:xfrm>
        </p:spPr>
        <p:txBody>
          <a:bodyPr/>
          <a:lstStyle/>
          <a:p>
            <a:r>
              <a:rPr lang="en-US" dirty="0"/>
              <a:t>Buyable start-ups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8E34A-82A5-463E-9BF3-0A21EBB65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299" y="627203"/>
            <a:ext cx="5183188" cy="823912"/>
          </a:xfrm>
        </p:spPr>
        <p:txBody>
          <a:bodyPr/>
          <a:lstStyle/>
          <a:p>
            <a:r>
              <a:rPr lang="en-US" dirty="0"/>
              <a:t>Scalable startups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864D9-75C8-45FE-9AB8-2C28052F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2342323"/>
            <a:ext cx="2703444" cy="1086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CBA19-790C-4098-86BE-93A2DA1A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3" y="2345742"/>
            <a:ext cx="1540980" cy="138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B844A-6FFD-4E74-9695-08F97299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94" y="1809198"/>
            <a:ext cx="2310014" cy="111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90CB9-F8A7-4EB0-96D4-BB7AD6659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802" y="3273564"/>
            <a:ext cx="1390650" cy="65722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D9FAA1-0FF4-4F5F-8ECB-75B75EACFDB0}"/>
              </a:ext>
            </a:extLst>
          </p:cNvPr>
          <p:cNvSpPr txBox="1">
            <a:spLocks/>
          </p:cNvSpPr>
          <p:nvPr/>
        </p:nvSpPr>
        <p:spPr>
          <a:xfrm>
            <a:off x="4121427" y="386518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scale start-ups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E6F721-8164-4C5F-8AED-054C2B17E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42" y="4793145"/>
            <a:ext cx="2143125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449EBB-A5B0-4DF8-AEC0-9E0BFA0BA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537" y="4826722"/>
            <a:ext cx="2828925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7B0B54-8968-46C8-B2D0-A7448FE05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1956" y="4692237"/>
            <a:ext cx="2047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EEB9315-630F-4B2E-A6FA-213EB263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7683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0F0E3DC-B665-494D-9FBD-3820E07CC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39CBFA8-63FB-491C-A1F3-71E46CCB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25B4846-B879-47CE-861D-FB1125A03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9137" y="982125"/>
            <a:ext cx="4114800" cy="5132533"/>
            <a:chOff x="1674895" y="1345036"/>
            <a:chExt cx="5428610" cy="421093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25FB102-3E36-407F-9A09-B1F944319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E0F748-E8A6-46A7-B2FD-FDB839DCA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6D1AB5FF-D812-4337-9908-B9C4682FC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866992"/>
            <a:ext cx="4114800" cy="51325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E5883-A3BD-4839-878B-274CC74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69" y="967153"/>
            <a:ext cx="3563037" cy="3345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cap="all" spc="1500">
                <a:ea typeface="Source Sans Pro SemiBold" panose="020B0603030403020204" pitchFamily="34" charset="0"/>
              </a:rPr>
              <a:t>Why Start-ups?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453B3-C29B-4B78-B399-747A12832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7" r="9927" b="2"/>
          <a:stretch/>
        </p:blipFill>
        <p:spPr>
          <a:xfrm>
            <a:off x="6860319" y="866992"/>
            <a:ext cx="3251168" cy="2521911"/>
          </a:xfrm>
          <a:prstGeom prst="rect">
            <a:avLst/>
          </a:prstGeom>
          <a:ln w="28575">
            <a:noFill/>
          </a:ln>
        </p:spPr>
      </p:pic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272C8803-F422-4293-B0D4-9FF678EA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26EDD7A-F49A-4C59-AB9E-D56A3EBB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982816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EA89316-5FAD-45F2-924F-DD2083D57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982816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5395F-5874-4955-B908-CC1139A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0" r="3523" b="4"/>
          <a:stretch/>
        </p:blipFill>
        <p:spPr>
          <a:xfrm>
            <a:off x="5163650" y="3569995"/>
            <a:ext cx="3251168" cy="2521911"/>
          </a:xfrm>
          <a:prstGeom prst="rect">
            <a:avLst/>
          </a:prstGeom>
          <a:ln w="2857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DE495-667B-48CD-AB6D-222225787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3" r="18328" b="4"/>
          <a:stretch/>
        </p:blipFill>
        <p:spPr>
          <a:xfrm>
            <a:off x="8655286" y="3573254"/>
            <a:ext cx="3268084" cy="2519191"/>
          </a:xfrm>
          <a:prstGeom prst="rect">
            <a:avLst/>
          </a:prstGeom>
          <a:ln w="28575">
            <a:noFill/>
          </a:ln>
        </p:spPr>
      </p:pic>
      <p:grpSp>
        <p:nvGrpSpPr>
          <p:cNvPr id="1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6057031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3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48" name="Freeform: Shape 12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12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12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12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12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3" name="Oval 12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4" name="Rectangle 12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6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5" name="Group 131">
            <a:extLst>
              <a:ext uri="{FF2B5EF4-FFF2-40B4-BE49-F238E27FC236}">
                <a16:creationId xmlns:a16="http://schemas.microsoft.com/office/drawing/2014/main" id="{7C3AEE3F-64BB-43B0-88E1-4DF6901F3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6587" y="652680"/>
            <a:ext cx="4112236" cy="5534144"/>
            <a:chOff x="1659764" y="1345036"/>
            <a:chExt cx="5443741" cy="4210939"/>
          </a:xfrm>
        </p:grpSpPr>
        <p:sp>
          <p:nvSpPr>
            <p:cNvPr id="556" name="Rectangle 132">
              <a:extLst>
                <a:ext uri="{FF2B5EF4-FFF2-40B4-BE49-F238E27FC236}">
                  <a16:creationId xmlns:a16="http://schemas.microsoft.com/office/drawing/2014/main" id="{C3E87068-8EED-4545-A0C5-1B6B3795F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133">
              <a:extLst>
                <a:ext uri="{FF2B5EF4-FFF2-40B4-BE49-F238E27FC236}">
                  <a16:creationId xmlns:a16="http://schemas.microsoft.com/office/drawing/2014/main" id="{DDC5D3AD-DB06-44F0-8A01-28E43E2DA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764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58" name="Rectangle 135">
            <a:extLst>
              <a:ext uri="{FF2B5EF4-FFF2-40B4-BE49-F238E27FC236}">
                <a16:creationId xmlns:a16="http://schemas.microsoft.com/office/drawing/2014/main" id="{DBCC0C98-8AB7-4D26-8068-48221618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3891" y="396383"/>
            <a:ext cx="4114800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4DE4-DE38-461E-A276-10D083EB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851" y="680816"/>
            <a:ext cx="3862938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b="1" cap="all" spc="1500">
                <a:ea typeface="Source Sans Pro SemiBold" panose="020B0603030403020204" pitchFamily="34" charset="0"/>
              </a:rPr>
              <a:t>Why prediction of start-up success is needed?</a:t>
            </a: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D9EE6332-8A9A-441F-8AF9-7BE1DAAEC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 r="7864" b="-4"/>
          <a:stretch/>
        </p:blipFill>
        <p:spPr>
          <a:xfrm>
            <a:off x="1062569" y="434521"/>
            <a:ext cx="2912352" cy="2568531"/>
          </a:xfrm>
          <a:prstGeom prst="rect">
            <a:avLst/>
          </a:prstGeom>
          <a:ln w="28575">
            <a:noFill/>
          </a:ln>
        </p:spPr>
      </p:pic>
      <p:sp>
        <p:nvSpPr>
          <p:cNvPr id="559" name="Freeform: Shape 137">
            <a:extLst>
              <a:ext uri="{FF2B5EF4-FFF2-40B4-BE49-F238E27FC236}">
                <a16:creationId xmlns:a16="http://schemas.microsoft.com/office/drawing/2014/main" id="{5E78BC9F-6D11-4953-BCCD-40C442452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8483"/>
            <a:ext cx="1188058" cy="277779"/>
          </a:xfrm>
          <a:custGeom>
            <a:avLst/>
            <a:gdLst>
              <a:gd name="connsiteX0" fmla="*/ 461958 w 1188058"/>
              <a:gd name="connsiteY0" fmla="*/ 0 h 277779"/>
              <a:gd name="connsiteX1" fmla="*/ 700720 w 1188058"/>
              <a:gd name="connsiteY1" fmla="*/ 238761 h 277779"/>
              <a:gd name="connsiteX2" fmla="*/ 939481 w 1188058"/>
              <a:gd name="connsiteY2" fmla="*/ 0 h 277779"/>
              <a:gd name="connsiteX3" fmla="*/ 1188058 w 1188058"/>
              <a:gd name="connsiteY3" fmla="*/ 248577 h 277779"/>
              <a:gd name="connsiteX4" fmla="*/ 1168674 w 1188058"/>
              <a:gd name="connsiteY4" fmla="*/ 267963 h 277779"/>
              <a:gd name="connsiteX5" fmla="*/ 939481 w 1188058"/>
              <a:gd name="connsiteY5" fmla="*/ 39017 h 277779"/>
              <a:gd name="connsiteX6" fmla="*/ 700720 w 1188058"/>
              <a:gd name="connsiteY6" fmla="*/ 277779 h 277779"/>
              <a:gd name="connsiteX7" fmla="*/ 461958 w 1188058"/>
              <a:gd name="connsiteY7" fmla="*/ 39017 h 277779"/>
              <a:gd name="connsiteX8" fmla="*/ 222949 w 1188058"/>
              <a:gd name="connsiteY8" fmla="*/ 277779 h 277779"/>
              <a:gd name="connsiteX9" fmla="*/ 0 w 1188058"/>
              <a:gd name="connsiteY9" fmla="*/ 54829 h 277779"/>
              <a:gd name="connsiteX10" fmla="*/ 0 w 1188058"/>
              <a:gd name="connsiteY10" fmla="*/ 15812 h 277779"/>
              <a:gd name="connsiteX11" fmla="*/ 222949 w 1188058"/>
              <a:gd name="connsiteY11" fmla="*/ 238761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058" h="277779">
                <a:moveTo>
                  <a:pt x="461958" y="0"/>
                </a:moveTo>
                <a:lnTo>
                  <a:pt x="700720" y="238761"/>
                </a:lnTo>
                <a:lnTo>
                  <a:pt x="939481" y="0"/>
                </a:lnTo>
                <a:lnTo>
                  <a:pt x="1188058" y="248577"/>
                </a:lnTo>
                <a:lnTo>
                  <a:pt x="1168674" y="267963"/>
                </a:lnTo>
                <a:lnTo>
                  <a:pt x="939481" y="39017"/>
                </a:lnTo>
                <a:lnTo>
                  <a:pt x="700720" y="277779"/>
                </a:lnTo>
                <a:lnTo>
                  <a:pt x="461958" y="39017"/>
                </a:lnTo>
                <a:lnTo>
                  <a:pt x="222949" y="277779"/>
                </a:lnTo>
                <a:lnTo>
                  <a:pt x="0" y="54829"/>
                </a:lnTo>
                <a:lnTo>
                  <a:pt x="0" y="15812"/>
                </a:lnTo>
                <a:lnTo>
                  <a:pt x="222949" y="23876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DE42108-7F3F-40DD-A7E1-05C5F6156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48218"/>
            <a:ext cx="1188058" cy="277779"/>
          </a:xfrm>
          <a:custGeom>
            <a:avLst/>
            <a:gdLst>
              <a:gd name="connsiteX0" fmla="*/ 461958 w 1188058"/>
              <a:gd name="connsiteY0" fmla="*/ 0 h 277779"/>
              <a:gd name="connsiteX1" fmla="*/ 700720 w 1188058"/>
              <a:gd name="connsiteY1" fmla="*/ 238761 h 277779"/>
              <a:gd name="connsiteX2" fmla="*/ 939481 w 1188058"/>
              <a:gd name="connsiteY2" fmla="*/ 0 h 277779"/>
              <a:gd name="connsiteX3" fmla="*/ 1188058 w 1188058"/>
              <a:gd name="connsiteY3" fmla="*/ 248577 h 277779"/>
              <a:gd name="connsiteX4" fmla="*/ 1168674 w 1188058"/>
              <a:gd name="connsiteY4" fmla="*/ 268208 h 277779"/>
              <a:gd name="connsiteX5" fmla="*/ 939481 w 1188058"/>
              <a:gd name="connsiteY5" fmla="*/ 39017 h 277779"/>
              <a:gd name="connsiteX6" fmla="*/ 700720 w 1188058"/>
              <a:gd name="connsiteY6" fmla="*/ 277779 h 277779"/>
              <a:gd name="connsiteX7" fmla="*/ 461958 w 1188058"/>
              <a:gd name="connsiteY7" fmla="*/ 39017 h 277779"/>
              <a:gd name="connsiteX8" fmla="*/ 222949 w 1188058"/>
              <a:gd name="connsiteY8" fmla="*/ 277779 h 277779"/>
              <a:gd name="connsiteX9" fmla="*/ 0 w 1188058"/>
              <a:gd name="connsiteY9" fmla="*/ 54829 h 277779"/>
              <a:gd name="connsiteX10" fmla="*/ 0 w 1188058"/>
              <a:gd name="connsiteY10" fmla="*/ 15812 h 277779"/>
              <a:gd name="connsiteX11" fmla="*/ 222949 w 1188058"/>
              <a:gd name="connsiteY11" fmla="*/ 238761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058" h="277779">
                <a:moveTo>
                  <a:pt x="461958" y="0"/>
                </a:moveTo>
                <a:lnTo>
                  <a:pt x="700720" y="238761"/>
                </a:lnTo>
                <a:lnTo>
                  <a:pt x="939481" y="0"/>
                </a:lnTo>
                <a:lnTo>
                  <a:pt x="1188058" y="248577"/>
                </a:lnTo>
                <a:lnTo>
                  <a:pt x="1168674" y="268208"/>
                </a:lnTo>
                <a:lnTo>
                  <a:pt x="939481" y="39017"/>
                </a:lnTo>
                <a:lnTo>
                  <a:pt x="700720" y="277779"/>
                </a:lnTo>
                <a:lnTo>
                  <a:pt x="461958" y="39017"/>
                </a:lnTo>
                <a:lnTo>
                  <a:pt x="222949" y="277779"/>
                </a:lnTo>
                <a:lnTo>
                  <a:pt x="0" y="54829"/>
                </a:lnTo>
                <a:lnTo>
                  <a:pt x="0" y="15812"/>
                </a:lnTo>
                <a:lnTo>
                  <a:pt x="222949" y="238761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1415797"/>
            <a:ext cx="884029" cy="88402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195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FD9C98-411B-46D5-B09F-D27350DF7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0" r="12057" b="2"/>
          <a:stretch/>
        </p:blipFill>
        <p:spPr>
          <a:xfrm>
            <a:off x="320735" y="3383413"/>
            <a:ext cx="3694743" cy="3040065"/>
          </a:xfrm>
          <a:prstGeom prst="rect">
            <a:avLst/>
          </a:prstGeom>
          <a:ln w="28575">
            <a:noFill/>
          </a:ln>
        </p:spPr>
      </p:pic>
      <p:pic>
        <p:nvPicPr>
          <p:cNvPr id="5" name="Content Placeholder 4" descr="A person standing in front of a crowd posing for the camera&#10;&#10;Description automatically generated">
            <a:extLst>
              <a:ext uri="{FF2B5EF4-FFF2-40B4-BE49-F238E27FC236}">
                <a16:creationId xmlns:a16="http://schemas.microsoft.com/office/drawing/2014/main" id="{C598C83F-35CB-425D-98DD-2258756D5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2" r="30623"/>
          <a:stretch/>
        </p:blipFill>
        <p:spPr>
          <a:xfrm>
            <a:off x="4215900" y="1857812"/>
            <a:ext cx="2912352" cy="2568531"/>
          </a:xfrm>
          <a:prstGeom prst="rect">
            <a:avLst/>
          </a:prstGeom>
          <a:ln w="28575">
            <a:noFill/>
          </a:ln>
        </p:spPr>
      </p:pic>
      <p:sp>
        <p:nvSpPr>
          <p:cNvPr id="146" name="Graphic 212">
            <a:extLst>
              <a:ext uri="{FF2B5EF4-FFF2-40B4-BE49-F238E27FC236}">
                <a16:creationId xmlns:a16="http://schemas.microsoft.com/office/drawing/2014/main" id="{7A99EECD-174C-45AE-B404-ED7D100CB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1415797"/>
            <a:ext cx="884029" cy="88402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8" name="Graphic 212">
            <a:extLst>
              <a:ext uri="{FF2B5EF4-FFF2-40B4-BE49-F238E27FC236}">
                <a16:creationId xmlns:a16="http://schemas.microsoft.com/office/drawing/2014/main" id="{F7D45B84-88C2-4B8A-9DBF-764D7953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1415797"/>
            <a:ext cx="884029" cy="88402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0" name="Graphic 212">
            <a:extLst>
              <a:ext uri="{FF2B5EF4-FFF2-40B4-BE49-F238E27FC236}">
                <a16:creationId xmlns:a16="http://schemas.microsoft.com/office/drawing/2014/main" id="{DB35A3F9-DE55-4180-8988-EB561B28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1415797"/>
            <a:ext cx="884029" cy="88402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0" name="Oval 151">
            <a:extLst>
              <a:ext uri="{FF2B5EF4-FFF2-40B4-BE49-F238E27FC236}">
                <a16:creationId xmlns:a16="http://schemas.microsoft.com/office/drawing/2014/main" id="{6F4F1323-A525-42F4-887A-8DCC3F14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195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1" name="Oval 153">
            <a:extLst>
              <a:ext uri="{FF2B5EF4-FFF2-40B4-BE49-F238E27FC236}">
                <a16:creationId xmlns:a16="http://schemas.microsoft.com/office/drawing/2014/main" id="{DCE02381-27B0-4FEB-BE39-E6EF7D7B8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195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114-2F19-4BC1-AB90-AB4782BE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28A3A-81E8-471B-BDA1-36DD4D3C3231}"/>
              </a:ext>
            </a:extLst>
          </p:cNvPr>
          <p:cNvSpPr txBox="1"/>
          <p:nvPr/>
        </p:nvSpPr>
        <p:spPr>
          <a:xfrm>
            <a:off x="4102100" y="1491816"/>
            <a:ext cx="3987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 and Test machine learning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424D1-707F-49B8-8270-6BF36004CB2B}"/>
              </a:ext>
            </a:extLst>
          </p:cNvPr>
          <p:cNvSpPr txBox="1"/>
          <p:nvPr/>
        </p:nvSpPr>
        <p:spPr>
          <a:xfrm>
            <a:off x="4206875" y="2308008"/>
            <a:ext cx="3778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Webapp using Flask and 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4506B-E7BA-4EC4-AA17-2447197771DB}"/>
              </a:ext>
            </a:extLst>
          </p:cNvPr>
          <p:cNvSpPr txBox="1"/>
          <p:nvPr/>
        </p:nvSpPr>
        <p:spPr>
          <a:xfrm>
            <a:off x="4159250" y="3132304"/>
            <a:ext cx="41021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Commit model and webapp to GitHub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EA724-1CAE-4786-A3B5-583516178CC1}"/>
              </a:ext>
            </a:extLst>
          </p:cNvPr>
          <p:cNvSpPr txBox="1"/>
          <p:nvPr/>
        </p:nvSpPr>
        <p:spPr>
          <a:xfrm>
            <a:off x="4591050" y="3948496"/>
            <a:ext cx="30099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 GitHub to Heroku(PaaS)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D1EC-DA61-489D-8C3B-2F101811CEB2}"/>
              </a:ext>
            </a:extLst>
          </p:cNvPr>
          <p:cNvSpPr txBox="1"/>
          <p:nvPr/>
        </p:nvSpPr>
        <p:spPr>
          <a:xfrm>
            <a:off x="5156200" y="4756584"/>
            <a:ext cx="1879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 the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0E2F8-7834-4B0C-8A7E-CDDF260BCCDB}"/>
              </a:ext>
            </a:extLst>
          </p:cNvPr>
          <p:cNvSpPr txBox="1"/>
          <p:nvPr/>
        </p:nvSpPr>
        <p:spPr>
          <a:xfrm>
            <a:off x="5264150" y="5564672"/>
            <a:ext cx="16637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Webapp ready</a:t>
            </a:r>
          </a:p>
        </p:txBody>
      </p:sp>
    </p:spTree>
    <p:extLst>
      <p:ext uri="{BB962C8B-B14F-4D97-AF65-F5344CB8AC3E}">
        <p14:creationId xmlns:p14="http://schemas.microsoft.com/office/powerpoint/2010/main" val="81332393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Source Sans Pro</vt:lpstr>
      <vt:lpstr>FunkyShapesVTI</vt:lpstr>
      <vt:lpstr>BrushVTI</vt:lpstr>
      <vt:lpstr>Start-up Success Prediction</vt:lpstr>
      <vt:lpstr>What are start-up companies?</vt:lpstr>
      <vt:lpstr>Why Canada is the latest hotspot for start-ups</vt:lpstr>
      <vt:lpstr>Types of startups</vt:lpstr>
      <vt:lpstr>Why Start-ups?</vt:lpstr>
      <vt:lpstr>Why prediction of start-up success is needed?</vt:lpstr>
      <vt:lpstr>Model Deployment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 Success Prediction</dc:title>
  <dc:creator>Shrita</dc:creator>
  <cp:lastModifiedBy>Shrita</cp:lastModifiedBy>
  <cp:revision>2</cp:revision>
  <dcterms:created xsi:type="dcterms:W3CDTF">2020-12-08T20:18:48Z</dcterms:created>
  <dcterms:modified xsi:type="dcterms:W3CDTF">2020-12-09T14:52:15Z</dcterms:modified>
</cp:coreProperties>
</file>