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8" r:id="rId9"/>
    <p:sldId id="270" r:id="rId10"/>
    <p:sldId id="269" r:id="rId11"/>
    <p:sldId id="273" r:id="rId12"/>
    <p:sldId id="27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32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71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67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73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96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44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62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86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88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79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61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796" r:id="rId6"/>
    <p:sldLayoutId id="2147483792" r:id="rId7"/>
    <p:sldLayoutId id="2147483793" r:id="rId8"/>
    <p:sldLayoutId id="2147483794" r:id="rId9"/>
    <p:sldLayoutId id="2147483795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6F899F7A-10D3-4E02-940B-8C5B0523B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4340" b="566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D0CB3-930C-4437-B934-82A713A85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5600"/>
              <a:t>Job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0EEDA-42AE-4F13-9749-93BF664C8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by </a:t>
            </a:r>
          </a:p>
          <a:p>
            <a:r>
              <a:rPr lang="en-US" dirty="0"/>
              <a:t>Shrita Shirish Gaonkar</a:t>
            </a:r>
          </a:p>
          <a:p>
            <a:r>
              <a:rPr lang="en-US" dirty="0"/>
              <a:t>Facilitator</a:t>
            </a:r>
          </a:p>
          <a:p>
            <a:r>
              <a:rPr lang="en-US" dirty="0"/>
              <a:t>Uzair Ahmed</a:t>
            </a:r>
          </a:p>
        </p:txBody>
      </p:sp>
      <p:sp>
        <p:nvSpPr>
          <p:cNvPr id="35" name="Arc 3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61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61AF-B3DA-4A77-ABFA-B6C5F330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C9403-FD59-4346-AD62-A900A042443F}"/>
              </a:ext>
            </a:extLst>
          </p:cNvPr>
          <p:cNvSpPr txBox="1"/>
          <p:nvPr/>
        </p:nvSpPr>
        <p:spPr>
          <a:xfrm>
            <a:off x="838200" y="2017486"/>
            <a:ext cx="1658257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Admission Prediction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3AA28-A311-42DF-B467-53E3D6D8B92B}"/>
              </a:ext>
            </a:extLst>
          </p:cNvPr>
          <p:cNvSpPr txBox="1"/>
          <p:nvPr/>
        </p:nvSpPr>
        <p:spPr>
          <a:xfrm>
            <a:off x="3744686" y="2017486"/>
            <a:ext cx="1132114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875A8-A87A-47D7-BCB5-CCE16EE1C6BB}"/>
              </a:ext>
            </a:extLst>
          </p:cNvPr>
          <p:cNvSpPr txBox="1"/>
          <p:nvPr/>
        </p:nvSpPr>
        <p:spPr>
          <a:xfrm>
            <a:off x="6125029" y="2017486"/>
            <a:ext cx="1582057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Dropping Unnecessary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0B443-4936-4F44-8DD7-A5F7F3873F93}"/>
              </a:ext>
            </a:extLst>
          </p:cNvPr>
          <p:cNvSpPr txBox="1"/>
          <p:nvPr/>
        </p:nvSpPr>
        <p:spPr>
          <a:xfrm>
            <a:off x="8962572" y="2017486"/>
            <a:ext cx="158205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Train-Test Split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CA194E-B872-4710-B8FA-F405E863AA5A}"/>
              </a:ext>
            </a:extLst>
          </p:cNvPr>
          <p:cNvCxnSpPr>
            <a:stCxn id="4" idx="3"/>
          </p:cNvCxnSpPr>
          <p:nvPr/>
        </p:nvCxnSpPr>
        <p:spPr>
          <a:xfrm flipV="1">
            <a:off x="2496457" y="2467429"/>
            <a:ext cx="1248229" cy="1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F0D0E-CA7F-4545-A3C8-6D44B32CD2DA}"/>
              </a:ext>
            </a:extLst>
          </p:cNvPr>
          <p:cNvCxnSpPr/>
          <p:nvPr/>
        </p:nvCxnSpPr>
        <p:spPr>
          <a:xfrm flipV="1">
            <a:off x="4876800" y="2445658"/>
            <a:ext cx="1248229" cy="1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46D0E2-9EDD-48C3-AF43-994994416856}"/>
              </a:ext>
            </a:extLst>
          </p:cNvPr>
          <p:cNvCxnSpPr/>
          <p:nvPr/>
        </p:nvCxnSpPr>
        <p:spPr>
          <a:xfrm flipV="1">
            <a:off x="7707086" y="2451519"/>
            <a:ext cx="1248229" cy="1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2C64AD-BF82-49F3-ADEB-6558712E6F01}"/>
              </a:ext>
            </a:extLst>
          </p:cNvPr>
          <p:cNvSpPr txBox="1"/>
          <p:nvPr/>
        </p:nvSpPr>
        <p:spPr>
          <a:xfrm>
            <a:off x="4876800" y="3115881"/>
            <a:ext cx="14550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77A4A2-E1EF-4B49-A124-858725A74040}"/>
              </a:ext>
            </a:extLst>
          </p:cNvPr>
          <p:cNvCxnSpPr>
            <a:cxnSpLocks/>
          </p:cNvCxnSpPr>
          <p:nvPr/>
        </p:nvCxnSpPr>
        <p:spPr>
          <a:xfrm flipH="1">
            <a:off x="6357258" y="3300547"/>
            <a:ext cx="3396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4C3A55-D395-48FF-A232-BA8E1C8C3560}"/>
              </a:ext>
            </a:extLst>
          </p:cNvPr>
          <p:cNvCxnSpPr/>
          <p:nvPr/>
        </p:nvCxnSpPr>
        <p:spPr>
          <a:xfrm flipV="1">
            <a:off x="9753600" y="2663817"/>
            <a:ext cx="0" cy="63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896CBB-8FF8-4546-A7E7-78E2485A8BCA}"/>
              </a:ext>
            </a:extLst>
          </p:cNvPr>
          <p:cNvSpPr txBox="1"/>
          <p:nvPr/>
        </p:nvSpPr>
        <p:spPr>
          <a:xfrm>
            <a:off x="2075543" y="3917184"/>
            <a:ext cx="75111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SVR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83170-1CA9-46DF-9730-A4CCF1591D1F}"/>
              </a:ext>
            </a:extLst>
          </p:cNvPr>
          <p:cNvSpPr txBox="1"/>
          <p:nvPr/>
        </p:nvSpPr>
        <p:spPr>
          <a:xfrm>
            <a:off x="3563258" y="3917193"/>
            <a:ext cx="302622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0AAC76-A603-4D8B-AF95-4106D6C71264}"/>
              </a:ext>
            </a:extLst>
          </p:cNvPr>
          <p:cNvSpPr txBox="1"/>
          <p:nvPr/>
        </p:nvSpPr>
        <p:spPr>
          <a:xfrm>
            <a:off x="7130146" y="3923267"/>
            <a:ext cx="223516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F747BD-DFA7-4FFE-B47A-7B1662C92CED}"/>
              </a:ext>
            </a:extLst>
          </p:cNvPr>
          <p:cNvCxnSpPr/>
          <p:nvPr/>
        </p:nvCxnSpPr>
        <p:spPr>
          <a:xfrm>
            <a:off x="5413829" y="3485213"/>
            <a:ext cx="0" cy="43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6AEBAC-4629-4CD3-B691-F61D939E381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633029" y="4107922"/>
            <a:ext cx="497117" cy="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166472-F976-4668-B287-11D7EF836F32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2826657" y="4096200"/>
            <a:ext cx="497118" cy="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F6B3D7-47D9-4B6A-BF0B-908CEFAEF11B}"/>
              </a:ext>
            </a:extLst>
          </p:cNvPr>
          <p:cNvCxnSpPr/>
          <p:nvPr/>
        </p:nvCxnSpPr>
        <p:spPr>
          <a:xfrm flipV="1">
            <a:off x="3323775" y="3300547"/>
            <a:ext cx="0" cy="80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8647BE-656F-4452-8184-C5BB77FED6A3}"/>
              </a:ext>
            </a:extLst>
          </p:cNvPr>
          <p:cNvCxnSpPr>
            <a:endCxn id="12" idx="1"/>
          </p:cNvCxnSpPr>
          <p:nvPr/>
        </p:nvCxnSpPr>
        <p:spPr>
          <a:xfrm>
            <a:off x="3323775" y="3300547"/>
            <a:ext cx="1553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DCDA3C-3EAF-4E6B-9F70-10C7D885D236}"/>
              </a:ext>
            </a:extLst>
          </p:cNvPr>
          <p:cNvCxnSpPr/>
          <p:nvPr/>
        </p:nvCxnSpPr>
        <p:spPr>
          <a:xfrm flipV="1">
            <a:off x="6633029" y="3672114"/>
            <a:ext cx="0" cy="4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F4F08B-89BD-489A-8AC2-28E69C6766D7}"/>
              </a:ext>
            </a:extLst>
          </p:cNvPr>
          <p:cNvCxnSpPr/>
          <p:nvPr/>
        </p:nvCxnSpPr>
        <p:spPr>
          <a:xfrm flipH="1">
            <a:off x="5907314" y="3672114"/>
            <a:ext cx="725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A53668-8EEB-4671-B6B2-CECB73CCB26B}"/>
              </a:ext>
            </a:extLst>
          </p:cNvPr>
          <p:cNvCxnSpPr/>
          <p:nvPr/>
        </p:nvCxnSpPr>
        <p:spPr>
          <a:xfrm flipV="1">
            <a:off x="5907314" y="3485213"/>
            <a:ext cx="0" cy="186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3E0F779-AC60-426E-A870-223D1267C317}"/>
              </a:ext>
            </a:extLst>
          </p:cNvPr>
          <p:cNvSpPr txBox="1"/>
          <p:nvPr/>
        </p:nvSpPr>
        <p:spPr>
          <a:xfrm>
            <a:off x="1621971" y="4532477"/>
            <a:ext cx="165825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91502-DCFB-4E80-A17D-0BF168EFB27B}"/>
              </a:ext>
            </a:extLst>
          </p:cNvPr>
          <p:cNvSpPr txBox="1"/>
          <p:nvPr/>
        </p:nvSpPr>
        <p:spPr>
          <a:xfrm>
            <a:off x="4249057" y="4532477"/>
            <a:ext cx="165825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FDE4E0-1EC2-43D0-81DF-19677BD5FD6D}"/>
              </a:ext>
            </a:extLst>
          </p:cNvPr>
          <p:cNvSpPr txBox="1"/>
          <p:nvPr/>
        </p:nvSpPr>
        <p:spPr>
          <a:xfrm>
            <a:off x="7460348" y="4532477"/>
            <a:ext cx="165825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AA0BCC-C8FF-4393-A691-064668A4716C}"/>
              </a:ext>
            </a:extLst>
          </p:cNvPr>
          <p:cNvSpPr txBox="1"/>
          <p:nvPr/>
        </p:nvSpPr>
        <p:spPr>
          <a:xfrm>
            <a:off x="1621971" y="5186336"/>
            <a:ext cx="177073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Plotting results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C83577-D494-4E6F-9627-DB929925E7A5}"/>
              </a:ext>
            </a:extLst>
          </p:cNvPr>
          <p:cNvSpPr txBox="1"/>
          <p:nvPr/>
        </p:nvSpPr>
        <p:spPr>
          <a:xfrm>
            <a:off x="4249057" y="5186336"/>
            <a:ext cx="177073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Plotting results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82684A-9303-4A1D-BA09-998A6420CC6A}"/>
              </a:ext>
            </a:extLst>
          </p:cNvPr>
          <p:cNvSpPr txBox="1"/>
          <p:nvPr/>
        </p:nvSpPr>
        <p:spPr>
          <a:xfrm>
            <a:off x="7460348" y="5186336"/>
            <a:ext cx="177073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Plotting results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EA3CF3-4FB3-42BA-AEFD-4405F87A1A81}"/>
              </a:ext>
            </a:extLst>
          </p:cNvPr>
          <p:cNvSpPr txBox="1"/>
          <p:nvPr/>
        </p:nvSpPr>
        <p:spPr>
          <a:xfrm>
            <a:off x="3759186" y="5936342"/>
            <a:ext cx="2931872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/>
              <a:t>Prediction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163A8C-AB4D-4F74-AA5C-010AA952FB6E}"/>
              </a:ext>
            </a:extLst>
          </p:cNvPr>
          <p:cNvCxnSpPr>
            <a:endCxn id="50" idx="1"/>
          </p:cNvCxnSpPr>
          <p:nvPr/>
        </p:nvCxnSpPr>
        <p:spPr>
          <a:xfrm>
            <a:off x="2826657" y="5555668"/>
            <a:ext cx="932529" cy="76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FCAF9FC-CD80-4B0D-A33F-8A746E9324C4}"/>
              </a:ext>
            </a:extLst>
          </p:cNvPr>
          <p:cNvCxnSpPr>
            <a:endCxn id="50" idx="3"/>
          </p:cNvCxnSpPr>
          <p:nvPr/>
        </p:nvCxnSpPr>
        <p:spPr>
          <a:xfrm rot="10800000" flipV="1">
            <a:off x="6691059" y="5555667"/>
            <a:ext cx="1364371" cy="76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1712909-85C2-453D-A2A3-F4DC27478EFD}"/>
              </a:ext>
            </a:extLst>
          </p:cNvPr>
          <p:cNvCxnSpPr/>
          <p:nvPr/>
        </p:nvCxnSpPr>
        <p:spPr>
          <a:xfrm>
            <a:off x="5413829" y="5555667"/>
            <a:ext cx="0" cy="38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0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85950-3ACB-40E3-9E96-204ABEE0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 Performance(Admission Prediction)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92B4CC-67DF-4292-BA9B-9AAC2DB5CA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772368"/>
              </p:ext>
            </p:extLst>
          </p:nvPr>
        </p:nvGraphicFramePr>
        <p:xfrm>
          <a:off x="1115969" y="678145"/>
          <a:ext cx="9948646" cy="328727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726619">
                  <a:extLst>
                    <a:ext uri="{9D8B030D-6E8A-4147-A177-3AD203B41FA5}">
                      <a16:colId xmlns:a16="http://schemas.microsoft.com/office/drawing/2014/main" val="2693924621"/>
                    </a:ext>
                  </a:extLst>
                </a:gridCol>
                <a:gridCol w="2311560">
                  <a:extLst>
                    <a:ext uri="{9D8B030D-6E8A-4147-A177-3AD203B41FA5}">
                      <a16:colId xmlns:a16="http://schemas.microsoft.com/office/drawing/2014/main" val="3723197017"/>
                    </a:ext>
                  </a:extLst>
                </a:gridCol>
                <a:gridCol w="2998003">
                  <a:extLst>
                    <a:ext uri="{9D8B030D-6E8A-4147-A177-3AD203B41FA5}">
                      <a16:colId xmlns:a16="http://schemas.microsoft.com/office/drawing/2014/main" val="2889496185"/>
                    </a:ext>
                  </a:extLst>
                </a:gridCol>
                <a:gridCol w="1912464">
                  <a:extLst>
                    <a:ext uri="{9D8B030D-6E8A-4147-A177-3AD203B41FA5}">
                      <a16:colId xmlns:a16="http://schemas.microsoft.com/office/drawing/2014/main" val="3351303171"/>
                    </a:ext>
                  </a:extLst>
                </a:gridCol>
              </a:tblGrid>
              <a:tr h="850552">
                <a:tc>
                  <a:txBody>
                    <a:bodyPr/>
                    <a:lstStyle/>
                    <a:p>
                      <a:r>
                        <a:rPr lang="en-US" sz="2300" dirty="0"/>
                        <a:t>English Grades</a:t>
                      </a:r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Mean Absolute Error</a:t>
                      </a:r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Root Mean Absolute Error</a:t>
                      </a:r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R2_Score</a:t>
                      </a:r>
                    </a:p>
                  </a:txBody>
                  <a:tcPr marL="114939" marR="114939" marT="57470" marB="57470"/>
                </a:tc>
                <a:extLst>
                  <a:ext uri="{0D108BD9-81ED-4DB2-BD59-A6C34878D82A}">
                    <a16:rowId xmlns:a16="http://schemas.microsoft.com/office/drawing/2014/main" val="3190769755"/>
                  </a:ext>
                </a:extLst>
              </a:tr>
              <a:tr h="505734">
                <a:tc>
                  <a:txBody>
                    <a:bodyPr/>
                    <a:lstStyle/>
                    <a:p>
                      <a:r>
                        <a:rPr lang="en-US" sz="2300"/>
                        <a:t>Linear Regression</a:t>
                      </a:r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0.0032409296</a:t>
                      </a:r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0.056929</a:t>
                      </a:r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rgbClr val="C00000"/>
                          </a:solidFill>
                        </a:rPr>
                        <a:t>0.8413731</a:t>
                      </a:r>
                    </a:p>
                  </a:txBody>
                  <a:tcPr marL="114939" marR="114939" marT="57470" marB="57470"/>
                </a:tc>
                <a:extLst>
                  <a:ext uri="{0D108BD9-81ED-4DB2-BD59-A6C34878D82A}">
                    <a16:rowId xmlns:a16="http://schemas.microsoft.com/office/drawing/2014/main" val="440532980"/>
                  </a:ext>
                </a:extLst>
              </a:tr>
              <a:tr h="505734">
                <a:tc>
                  <a:txBody>
                    <a:bodyPr/>
                    <a:lstStyle/>
                    <a:p>
                      <a:r>
                        <a:rPr lang="en-US" sz="2300"/>
                        <a:t>SVR</a:t>
                      </a:r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0.006107</a:t>
                      </a:r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0. 07815</a:t>
                      </a:r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0.70105008</a:t>
                      </a:r>
                    </a:p>
                  </a:txBody>
                  <a:tcPr marL="114939" marR="114939" marT="57470" marB="57470"/>
                </a:tc>
                <a:extLst>
                  <a:ext uri="{0D108BD9-81ED-4DB2-BD59-A6C34878D82A}">
                    <a16:rowId xmlns:a16="http://schemas.microsoft.com/office/drawing/2014/main" val="3686306234"/>
                  </a:ext>
                </a:extLst>
              </a:tr>
              <a:tr h="850552">
                <a:tc>
                  <a:txBody>
                    <a:bodyPr/>
                    <a:lstStyle/>
                    <a:p>
                      <a:r>
                        <a:rPr lang="en-US" sz="2300"/>
                        <a:t>Random Forest Regression</a:t>
                      </a:r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0.00391</a:t>
                      </a:r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0.062564</a:t>
                      </a:r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0.808413</a:t>
                      </a:r>
                    </a:p>
                  </a:txBody>
                  <a:tcPr marL="114939" marR="114939" marT="57470" marB="57470"/>
                </a:tc>
                <a:extLst>
                  <a:ext uri="{0D108BD9-81ED-4DB2-BD59-A6C34878D82A}">
                    <a16:rowId xmlns:a16="http://schemas.microsoft.com/office/drawing/2014/main" val="1971058841"/>
                  </a:ext>
                </a:extLst>
              </a:tr>
              <a:tr h="574698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4939" marR="114939" marT="57470" marB="57470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4939" marR="114939" marT="57470" marB="57470"/>
                </a:tc>
                <a:extLst>
                  <a:ext uri="{0D108BD9-81ED-4DB2-BD59-A6C34878D82A}">
                    <a16:rowId xmlns:a16="http://schemas.microsoft.com/office/drawing/2014/main" val="279593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96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1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FB012-9A57-434A-A1B5-B6E445AA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403" y="3220455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 Performance(</a:t>
            </a:r>
            <a:r>
              <a:rPr lang="en-US" sz="4200" dirty="0"/>
              <a:t>Job Recommendation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B05810C-97F3-490C-BEE0-D4D8F5160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425"/>
              </p:ext>
            </p:extLst>
          </p:nvPr>
        </p:nvGraphicFramePr>
        <p:xfrm>
          <a:off x="2032000" y="719666"/>
          <a:ext cx="8127999" cy="2839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765118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57385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1511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before hyper-parameter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after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hyper-parameter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2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0.7991071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0.834821428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8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0.352678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0.419642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2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Gaussian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0.7008928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are no hyperparameters to tune!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82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88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DD30-2759-4E7C-93F1-4E268518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Questions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9A2FA-EC9B-4B95-8260-02C5AED7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16" r="2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429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EC57-B604-4CFA-83C5-E4528E50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9FCEB-7FA1-480B-B1B9-2C63BC92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229471"/>
            <a:ext cx="8296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2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A626-74E7-4AB8-B3A2-61772AAB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F3DB-295A-4DD8-9E65-DB87021D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028" y="1359038"/>
            <a:ext cx="6703943" cy="515440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badi" panose="020B0604020104020204" pitchFamily="34" charset="0"/>
              </a:rPr>
              <a:t>Career Recommendation system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Data pre-processing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Model architecture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Algorithm performance</a:t>
            </a:r>
          </a:p>
          <a:p>
            <a:pPr marL="0" indent="0" algn="ctr">
              <a:buNone/>
            </a:pPr>
            <a:endParaRPr lang="en-US" sz="2400" dirty="0">
              <a:latin typeface="Abadi" panose="020B0604020104020204" pitchFamily="34" charset="0"/>
            </a:endParaRP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Admission Prediction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EDA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Data pre-processing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Model architecture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Algorithm performance</a:t>
            </a:r>
          </a:p>
          <a:p>
            <a:pPr marL="0" indent="0" algn="ctr">
              <a:buNone/>
            </a:pPr>
            <a:endParaRPr lang="en-US" sz="2400" dirty="0">
              <a:latin typeface="Abadi" panose="020B0604020104020204" pitchFamily="34" charset="0"/>
            </a:endParaRPr>
          </a:p>
          <a:p>
            <a:pPr marL="457200" indent="-457200" algn="ctr">
              <a:buFont typeface="+mj-lt"/>
              <a:buAutoNum type="arabicPeriod"/>
            </a:pP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6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E86D-23FE-475E-B2C3-8B6B2AE6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Prediction Data Analysis(EDA)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ABF805-D94A-442F-B006-BCBC39CBBA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6435" y="1690688"/>
            <a:ext cx="4359750" cy="44989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A8F2A0-5725-4AAE-A724-1F822EECB6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05816" y="1690688"/>
            <a:ext cx="4903087" cy="4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517E6-731F-4E8F-9FC3-57499CC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24FDB6-ADEE-441F-BE33-7FBD2998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68842-0462-4912-8D9B-69E6E258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Admission Prediction Data Analysis(EDA)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F589A4-8253-432E-AB3D-69BCBC1B9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4836" y="143441"/>
            <a:ext cx="3904764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3F902-CC95-4C3A-97F3-1346058679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1347" y="3502644"/>
            <a:ext cx="3671509" cy="3187173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881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FAFA-46AA-4F89-B562-605F4AD1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Prediction Data Analysis(EDA)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AF856-0534-407E-93B8-11DDC24F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34" y="1488282"/>
            <a:ext cx="4762500" cy="275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7EB35-F701-4ABA-B099-F44C52B2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06" y="1491797"/>
            <a:ext cx="4505325" cy="2790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12D9B-FBD5-45B5-B3A8-AF4B677B4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96" y="4038600"/>
            <a:ext cx="4476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0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D03FF-E6C9-4F9C-9DE5-421D1AE18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1053" y="1377948"/>
            <a:ext cx="4777381" cy="392939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3D4D1-7FDF-40EA-A6E1-8D86D3E4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41" y="178836"/>
            <a:ext cx="5632124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Admission Prediction Data Analysis(EDA)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D869B-5F4D-4407-A4EA-C343036D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877" y="1504398"/>
            <a:ext cx="5632124" cy="51747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GB" sz="2400" dirty="0"/>
              <a:t>GRE scores, GPAs, quality of undergrad school, admission essays, and personal statements are all important to the admission process to get into graduate school.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sz="2400" dirty="0"/>
              <a:t> however, research is a unique and important way to distinguish you as a qualified candidate to admissions committees.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sz="2400" dirty="0"/>
              <a:t>In fact, some universities even require that you have prior research experience before graduate school.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24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804B-5F23-41CA-B88C-C149ECDE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Abadi" panose="020B0604020104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Pre-processing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9CC86-0E16-4285-A9FD-ADC358DF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71" y="3999146"/>
            <a:ext cx="495300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F9E5F-DD6B-43D3-B9B7-E0681C96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71" y="2354030"/>
            <a:ext cx="533400" cy="50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38D945-C93A-4BBD-9F92-0B5B7CDFA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32" y="2354030"/>
            <a:ext cx="504825" cy="47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3EC4F-3B38-400F-B6C9-074A2EC27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731" y="4062645"/>
            <a:ext cx="504825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21716F-0ECD-4849-A604-35951F30409A}"/>
              </a:ext>
            </a:extLst>
          </p:cNvPr>
          <p:cNvSpPr txBox="1"/>
          <p:nvPr/>
        </p:nvSpPr>
        <p:spPr>
          <a:xfrm>
            <a:off x="3294743" y="2354030"/>
            <a:ext cx="280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Drop unnecessary columns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506E73-22A4-48FB-984D-B10B7075DDD6}"/>
              </a:ext>
            </a:extLst>
          </p:cNvPr>
          <p:cNvSpPr txBox="1"/>
          <p:nvPr/>
        </p:nvSpPr>
        <p:spPr>
          <a:xfrm>
            <a:off x="3454400" y="3999146"/>
            <a:ext cx="190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Encoding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45747-5EAB-4870-A808-5E1C2E0D59AB}"/>
              </a:ext>
            </a:extLst>
          </p:cNvPr>
          <p:cNvSpPr txBox="1"/>
          <p:nvPr/>
        </p:nvSpPr>
        <p:spPr>
          <a:xfrm>
            <a:off x="7982856" y="2354030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values -&gt; Dropping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BBA6D-974C-4A7A-9DBF-D75452651D99}"/>
              </a:ext>
            </a:extLst>
          </p:cNvPr>
          <p:cNvSpPr txBox="1"/>
          <p:nvPr/>
        </p:nvSpPr>
        <p:spPr>
          <a:xfrm>
            <a:off x="7890328" y="3999146"/>
            <a:ext cx="264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Scaling</a:t>
            </a:r>
          </a:p>
        </p:txBody>
      </p:sp>
    </p:spTree>
    <p:extLst>
      <p:ext uri="{BB962C8B-B14F-4D97-AF65-F5344CB8AC3E}">
        <p14:creationId xmlns:p14="http://schemas.microsoft.com/office/powerpoint/2010/main" val="71700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E540-3BA4-4FDF-8FE4-8A6BDBB4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15"/>
            <a:ext cx="10515600" cy="943428"/>
          </a:xfrm>
        </p:spPr>
        <p:txBody>
          <a:bodyPr/>
          <a:lstStyle/>
          <a:p>
            <a:r>
              <a:rPr lang="en-US" dirty="0"/>
              <a:t>Job 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FCA05-4EF1-4524-A879-E4E04A66A581}"/>
              </a:ext>
            </a:extLst>
          </p:cNvPr>
          <p:cNvSpPr txBox="1"/>
          <p:nvPr/>
        </p:nvSpPr>
        <p:spPr>
          <a:xfrm>
            <a:off x="29027" y="1059543"/>
            <a:ext cx="2032001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Job recommendation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F1215-9201-4100-9B3B-1EE920EF66F1}"/>
              </a:ext>
            </a:extLst>
          </p:cNvPr>
          <p:cNvSpPr txBox="1"/>
          <p:nvPr/>
        </p:nvSpPr>
        <p:spPr>
          <a:xfrm>
            <a:off x="3280229" y="1059543"/>
            <a:ext cx="2162629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Dropping Unnecessary columns and rows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A0A9F-38A4-46F0-B096-9EB5CA2A459D}"/>
              </a:ext>
            </a:extLst>
          </p:cNvPr>
          <p:cNvSpPr txBox="1"/>
          <p:nvPr/>
        </p:nvSpPr>
        <p:spPr>
          <a:xfrm>
            <a:off x="6691088" y="1059543"/>
            <a:ext cx="216262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Inter"/>
              </a:rPr>
              <a:t>Building custom tokenizer to process text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DC631-5793-4C07-8B70-FEC661E1AFE9}"/>
              </a:ext>
            </a:extLst>
          </p:cNvPr>
          <p:cNvSpPr txBox="1"/>
          <p:nvPr/>
        </p:nvSpPr>
        <p:spPr>
          <a:xfrm>
            <a:off x="10101946" y="1059543"/>
            <a:ext cx="158205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Train-Test Split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24D25B-2CBA-4916-BB86-FFC77594367B}"/>
              </a:ext>
            </a:extLst>
          </p:cNvPr>
          <p:cNvCxnSpPr/>
          <p:nvPr/>
        </p:nvCxnSpPr>
        <p:spPr>
          <a:xfrm flipV="1">
            <a:off x="2032000" y="1503625"/>
            <a:ext cx="1248229" cy="1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2163A8-7D2E-47F6-924E-214D827B88F3}"/>
              </a:ext>
            </a:extLst>
          </p:cNvPr>
          <p:cNvCxnSpPr/>
          <p:nvPr/>
        </p:nvCxnSpPr>
        <p:spPr>
          <a:xfrm flipV="1">
            <a:off x="5442858" y="1506694"/>
            <a:ext cx="1248229" cy="1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0EF33D-BF1D-49A9-8A91-DBD7A0B2D571}"/>
              </a:ext>
            </a:extLst>
          </p:cNvPr>
          <p:cNvCxnSpPr/>
          <p:nvPr/>
        </p:nvCxnSpPr>
        <p:spPr>
          <a:xfrm flipV="1">
            <a:off x="8855528" y="1550237"/>
            <a:ext cx="1248229" cy="1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C4776C-31D5-4CDB-80B1-3BC7295CDB7B}"/>
              </a:ext>
            </a:extLst>
          </p:cNvPr>
          <p:cNvSpPr txBox="1"/>
          <p:nvPr/>
        </p:nvSpPr>
        <p:spPr>
          <a:xfrm>
            <a:off x="4640943" y="2239496"/>
            <a:ext cx="14550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77D117-8647-4A17-8A0D-C47A6FC49D3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096000" y="2424162"/>
            <a:ext cx="467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D3FE28-867E-4C60-931D-4B35801E5D46}"/>
              </a:ext>
            </a:extLst>
          </p:cNvPr>
          <p:cNvCxnSpPr>
            <a:cxnSpLocks/>
          </p:cNvCxnSpPr>
          <p:nvPr/>
        </p:nvCxnSpPr>
        <p:spPr>
          <a:xfrm flipV="1">
            <a:off x="10769600" y="1705874"/>
            <a:ext cx="0" cy="7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216BBD-8F75-4D71-B6BB-70AC2319B626}"/>
              </a:ext>
            </a:extLst>
          </p:cNvPr>
          <p:cNvSpPr txBox="1"/>
          <p:nvPr/>
        </p:nvSpPr>
        <p:spPr>
          <a:xfrm>
            <a:off x="667657" y="2907857"/>
            <a:ext cx="1988457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Gaussian Naïve bayes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744BFF-4B23-46DC-9E4A-F725C594AA43}"/>
              </a:ext>
            </a:extLst>
          </p:cNvPr>
          <p:cNvSpPr txBox="1"/>
          <p:nvPr/>
        </p:nvSpPr>
        <p:spPr>
          <a:xfrm>
            <a:off x="3906163" y="2907857"/>
            <a:ext cx="2768599" cy="369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E5CC02-D2E2-49FA-AAE8-E5C5C122AE1E}"/>
              </a:ext>
            </a:extLst>
          </p:cNvPr>
          <p:cNvSpPr txBox="1"/>
          <p:nvPr/>
        </p:nvSpPr>
        <p:spPr>
          <a:xfrm>
            <a:off x="7609119" y="2907857"/>
            <a:ext cx="198845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AB1D20-3333-4706-83FC-A53476CA7DEA}"/>
              </a:ext>
            </a:extLst>
          </p:cNvPr>
          <p:cNvSpPr txBox="1"/>
          <p:nvPr/>
        </p:nvSpPr>
        <p:spPr>
          <a:xfrm>
            <a:off x="4640943" y="3608564"/>
            <a:ext cx="148045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Over-fitting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E708AC-ACA2-4E33-8090-8BDFA2575857}"/>
              </a:ext>
            </a:extLst>
          </p:cNvPr>
          <p:cNvSpPr txBox="1"/>
          <p:nvPr/>
        </p:nvSpPr>
        <p:spPr>
          <a:xfrm>
            <a:off x="3985989" y="4309280"/>
            <a:ext cx="260894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/>
              <a:t>Hyper-parameter Tuning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090612-56C3-4543-BC5B-B6A974111A45}"/>
              </a:ext>
            </a:extLst>
          </p:cNvPr>
          <p:cNvSpPr txBox="1"/>
          <p:nvPr/>
        </p:nvSpPr>
        <p:spPr>
          <a:xfrm>
            <a:off x="3583214" y="5015672"/>
            <a:ext cx="357051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Modelling with new parameters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7E8AD5-E919-4F2A-8BFF-B72F16CA5ADA}"/>
              </a:ext>
            </a:extLst>
          </p:cNvPr>
          <p:cNvSpPr txBox="1"/>
          <p:nvPr/>
        </p:nvSpPr>
        <p:spPr>
          <a:xfrm>
            <a:off x="4461331" y="5710712"/>
            <a:ext cx="165825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D6C962-2B54-4884-8B09-0521B08FC9CA}"/>
              </a:ext>
            </a:extLst>
          </p:cNvPr>
          <p:cNvSpPr txBox="1"/>
          <p:nvPr/>
        </p:nvSpPr>
        <p:spPr>
          <a:xfrm>
            <a:off x="4405090" y="6384740"/>
            <a:ext cx="177073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Plotting results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108C3C-55A0-4024-A640-F91F1B7B9F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095423" y="2608828"/>
            <a:ext cx="273049" cy="2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C3C8B6-BF52-4570-91C7-E286FA6B7F47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095423" y="3290520"/>
            <a:ext cx="285749" cy="31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FCF487-42CA-4101-A193-5B216F768AE8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 flipH="1">
            <a:off x="5290460" y="3977896"/>
            <a:ext cx="90712" cy="33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20244A0-93E2-453D-AF70-6666BAE2F9FF}"/>
              </a:ext>
            </a:extLst>
          </p:cNvPr>
          <p:cNvCxnSpPr>
            <a:stCxn id="55" idx="2"/>
          </p:cNvCxnSpPr>
          <p:nvPr/>
        </p:nvCxnSpPr>
        <p:spPr>
          <a:xfrm>
            <a:off x="5290460" y="4678612"/>
            <a:ext cx="268511" cy="32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066CDF-5A46-4DCF-9F31-5EAAEDD429BD}"/>
              </a:ext>
            </a:extLst>
          </p:cNvPr>
          <p:cNvCxnSpPr>
            <a:endCxn id="57" idx="0"/>
          </p:cNvCxnSpPr>
          <p:nvPr/>
        </p:nvCxnSpPr>
        <p:spPr>
          <a:xfrm flipH="1">
            <a:off x="5290460" y="5406016"/>
            <a:ext cx="341083" cy="30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60AC10-E127-4508-899A-9850AA74436E}"/>
              </a:ext>
            </a:extLst>
          </p:cNvPr>
          <p:cNvCxnSpPr>
            <a:stCxn id="57" idx="2"/>
          </p:cNvCxnSpPr>
          <p:nvPr/>
        </p:nvCxnSpPr>
        <p:spPr>
          <a:xfrm>
            <a:off x="5290460" y="6080044"/>
            <a:ext cx="170541" cy="30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C4A891-CFAC-4FED-8CE7-1DBA0ECF8993}"/>
              </a:ext>
            </a:extLst>
          </p:cNvPr>
          <p:cNvCxnSpPr>
            <a:endCxn id="52" idx="1"/>
          </p:cNvCxnSpPr>
          <p:nvPr/>
        </p:nvCxnSpPr>
        <p:spPr>
          <a:xfrm>
            <a:off x="2656114" y="3092518"/>
            <a:ext cx="12500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AAD518-5862-40C6-B9A3-5084F16B01AF}"/>
              </a:ext>
            </a:extLst>
          </p:cNvPr>
          <p:cNvCxnSpPr>
            <a:endCxn id="52" idx="3"/>
          </p:cNvCxnSpPr>
          <p:nvPr/>
        </p:nvCxnSpPr>
        <p:spPr>
          <a:xfrm flipH="1">
            <a:off x="6674762" y="3092518"/>
            <a:ext cx="934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9248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278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Abadi</vt:lpstr>
      <vt:lpstr>Arial</vt:lpstr>
      <vt:lpstr>Avenir Next LT Pro</vt:lpstr>
      <vt:lpstr>Calibri</vt:lpstr>
      <vt:lpstr>Inter</vt:lpstr>
      <vt:lpstr>Tw Cen MT</vt:lpstr>
      <vt:lpstr>ShapesVTI</vt:lpstr>
      <vt:lpstr>Job Recommendation System</vt:lpstr>
      <vt:lpstr>Approach </vt:lpstr>
      <vt:lpstr>Content</vt:lpstr>
      <vt:lpstr>Admission Prediction Data Analysis(EDA)</vt:lpstr>
      <vt:lpstr>Admission Prediction Data Analysis(EDA)</vt:lpstr>
      <vt:lpstr>Admission Prediction Data Analysis(EDA)</vt:lpstr>
      <vt:lpstr>Admission Prediction Data Analysis(EDA)</vt:lpstr>
      <vt:lpstr>Data Pre-processing</vt:lpstr>
      <vt:lpstr>Job Recommendation</vt:lpstr>
      <vt:lpstr>Admission Prediction</vt:lpstr>
      <vt:lpstr>Algorithm Performance(Admission Prediction)</vt:lpstr>
      <vt:lpstr>Algorithm Performance(Job Recommendation)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Recommendation System</dc:title>
  <dc:creator>Shrita</dc:creator>
  <cp:lastModifiedBy>Shrita</cp:lastModifiedBy>
  <cp:revision>4</cp:revision>
  <dcterms:created xsi:type="dcterms:W3CDTF">2020-12-07T18:53:58Z</dcterms:created>
  <dcterms:modified xsi:type="dcterms:W3CDTF">2020-12-12T05:44:03Z</dcterms:modified>
</cp:coreProperties>
</file>