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4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March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4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March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March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1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March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1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March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8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March 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8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March 9,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2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March 9,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6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March 9,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7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March 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9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March 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March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70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6">
            <a:extLst>
              <a:ext uri="{FF2B5EF4-FFF2-40B4-BE49-F238E27FC236}">
                <a16:creationId xmlns:a16="http://schemas.microsoft.com/office/drawing/2014/main" id="{BDE63055-C438-4977-B234-872D73E6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32" descr="Vehicle speeding down a mountain road at dusk">
            <a:extLst>
              <a:ext uri="{FF2B5EF4-FFF2-40B4-BE49-F238E27FC236}">
                <a16:creationId xmlns:a16="http://schemas.microsoft.com/office/drawing/2014/main" id="{E9FABDBC-8F2B-4AC9-ACDF-C0B4D1CE1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3" name="Rectangle 38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4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77A8B-F0E7-48A8-9DC4-1D48352B6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 Drowsiness</a:t>
            </a:r>
            <a:br>
              <a:rPr lang="en-US" dirty="0"/>
            </a:br>
            <a:r>
              <a:rPr lang="en-US" dirty="0"/>
              <a:t>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B031D-BE8A-4567-8D46-BED382D57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Heet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Soni</a:t>
            </a:r>
            <a:r>
              <a:rPr lang="en-US" sz="1800" dirty="0">
                <a:solidFill>
                  <a:schemeClr val="tx1"/>
                </a:solidFill>
              </a:rPr>
              <a:t> 100768241 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Jack </a:t>
            </a:r>
            <a:r>
              <a:rPr lang="en-US" sz="1800" dirty="0" err="1">
                <a:solidFill>
                  <a:schemeClr val="tx1"/>
                </a:solidFill>
              </a:rPr>
              <a:t>Lemere</a:t>
            </a:r>
            <a:r>
              <a:rPr lang="en-US" sz="1800" dirty="0">
                <a:solidFill>
                  <a:schemeClr val="tx1"/>
                </a:solidFill>
              </a:rPr>
              <a:t> 100591906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Shrita Gaonkar 100799307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54" name="Group 40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13952" y="317452"/>
            <a:ext cx="2088038" cy="719230"/>
            <a:chOff x="4532666" y="505937"/>
            <a:chExt cx="2981730" cy="1027064"/>
          </a:xfrm>
        </p:grpSpPr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8" name="Group 45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5706" y="5503147"/>
            <a:ext cx="2117174" cy="588806"/>
            <a:chOff x="4549904" y="5078157"/>
            <a:chExt cx="3023338" cy="840818"/>
          </a:xfrm>
        </p:grpSpPr>
        <p:sp>
          <p:nvSpPr>
            <p:cNvPr id="59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91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AD3D-DACF-4497-88E8-789E1E0E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791" y="619200"/>
            <a:ext cx="6624534" cy="673005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83E3-8CA8-4553-A76C-6C9B34B33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Statistics on drowsy driving-related incidents and injuries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5B9B0-160B-4B8D-B667-83824F437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Sleeping and driving are a fatal combo.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7F0A33-695F-4CA7-A2D1-9489916878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000" y="3073400"/>
            <a:ext cx="4808052" cy="3235325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5C0A3D4-86EE-451E-B2BD-1F48AA8D87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42206" y="3429000"/>
            <a:ext cx="3248025" cy="2171700"/>
          </a:xfrm>
        </p:spPr>
      </p:pic>
    </p:spTree>
    <p:extLst>
      <p:ext uri="{BB962C8B-B14F-4D97-AF65-F5344CB8AC3E}">
        <p14:creationId xmlns:p14="http://schemas.microsoft.com/office/powerpoint/2010/main" val="100469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B580E-44DB-44F7-8AA5-1E653219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dirty="0"/>
              <a:t>Accidents caused in teens due to drowsiness while driving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43416-3EFA-4187-B336-B5D1B38D2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sz="1900" dirty="0"/>
              <a:t>Statistically, academic pressure, early school times, are amongst many reasons why young drivers are tired.</a:t>
            </a:r>
          </a:p>
          <a:p>
            <a:r>
              <a:rPr lang="en-US" sz="1900" dirty="0"/>
              <a:t>According to NSF’s 2006 Sleep in America poll, more than half of teens drove drowsy in the past year. </a:t>
            </a:r>
          </a:p>
          <a:p>
            <a:r>
              <a:rPr lang="en-US" sz="1900" dirty="0"/>
              <a:t>15% of drivers in 10th to 12th grades state they drove drowsy at least once a week.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8964A24-F684-4A72-8690-473F9EF59E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44525" y="1888886"/>
            <a:ext cx="5014800" cy="3071565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7AC41-710D-4653-AC5F-3CE9957A4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507" y="1911294"/>
            <a:ext cx="4921493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5FB0-C423-451E-9FE5-DB235407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3122-58AA-4307-984B-42E19DE1C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28800"/>
            <a:ext cx="10728325" cy="3940175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The majority of accidents happen due to the drowsiness of the driver. </a:t>
            </a:r>
          </a:p>
          <a:p>
            <a:r>
              <a:rPr lang="en-GB" sz="2800" dirty="0"/>
              <a:t>So, to prevent these accidents we will build deep learning classification model using Python, CNN and Keras, which will predict whether the driver has sleepy eyes or not. </a:t>
            </a:r>
          </a:p>
          <a:p>
            <a:r>
              <a:rPr lang="en-GB" sz="2800" dirty="0"/>
              <a:t>The objective of our project is to detect drowsiness in drivers to avoid lower the percentage of injuries and accidents caused by drowsiness.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500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AD4110-8016-4782-8301-425DA40C0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63AEF-E1BB-4094-902E-9FC4C3327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BA33325-7509-4375-B1C0-C816908FB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573811" cy="6858000"/>
          </a:xfrm>
          <a:custGeom>
            <a:avLst/>
            <a:gdLst>
              <a:gd name="connsiteX0" fmla="*/ 1129816 w 7573811"/>
              <a:gd name="connsiteY0" fmla="*/ 0 h 6858000"/>
              <a:gd name="connsiteX1" fmla="*/ 7573811 w 7573811"/>
              <a:gd name="connsiteY1" fmla="*/ 0 h 6858000"/>
              <a:gd name="connsiteX2" fmla="*/ 7573811 w 7573811"/>
              <a:gd name="connsiteY2" fmla="*/ 6858000 h 6858000"/>
              <a:gd name="connsiteX3" fmla="*/ 1406292 w 7573811"/>
              <a:gd name="connsiteY3" fmla="*/ 6858000 h 6858000"/>
              <a:gd name="connsiteX4" fmla="*/ 1194784 w 7573811"/>
              <a:gd name="connsiteY4" fmla="*/ 6625926 h 6858000"/>
              <a:gd name="connsiteX5" fmla="*/ 580447 w 7573811"/>
              <a:gd name="connsiteY5" fmla="*/ 5744482 h 6858000"/>
              <a:gd name="connsiteX6" fmla="*/ 0 w 7573811"/>
              <a:gd name="connsiteY6" fmla="*/ 3637319 h 6858000"/>
              <a:gd name="connsiteX7" fmla="*/ 183298 w 7573811"/>
              <a:gd name="connsiteY7" fmla="*/ 1866081 h 6858000"/>
              <a:gd name="connsiteX8" fmla="*/ 794295 w 7573811"/>
              <a:gd name="connsiteY8" fmla="*/ 430767 h 6858000"/>
              <a:gd name="connsiteX9" fmla="*/ 993227 w 7573811"/>
              <a:gd name="connsiteY9" fmla="*/ 1645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73811" h="6858000">
                <a:moveTo>
                  <a:pt x="1129816" y="0"/>
                </a:moveTo>
                <a:lnTo>
                  <a:pt x="7573811" y="0"/>
                </a:lnTo>
                <a:lnTo>
                  <a:pt x="7573811" y="6858000"/>
                </a:lnTo>
                <a:lnTo>
                  <a:pt x="1406292" y="6858000"/>
                </a:lnTo>
                <a:lnTo>
                  <a:pt x="1194784" y="6625926"/>
                </a:lnTo>
                <a:cubicBezTo>
                  <a:pt x="968525" y="6360025"/>
                  <a:pt x="763745" y="6065137"/>
                  <a:pt x="580447" y="5744482"/>
                </a:cubicBezTo>
                <a:cubicBezTo>
                  <a:pt x="213848" y="5072633"/>
                  <a:pt x="0" y="4370245"/>
                  <a:pt x="0" y="3637319"/>
                </a:cubicBezTo>
                <a:cubicBezTo>
                  <a:pt x="0" y="3057086"/>
                  <a:pt x="61099" y="2446314"/>
                  <a:pt x="183298" y="1866081"/>
                </a:cubicBezTo>
                <a:cubicBezTo>
                  <a:pt x="305499" y="1285847"/>
                  <a:pt x="519347" y="827768"/>
                  <a:pt x="794295" y="430767"/>
                </a:cubicBezTo>
                <a:cubicBezTo>
                  <a:pt x="859214" y="339151"/>
                  <a:pt x="925564" y="250398"/>
                  <a:pt x="993227" y="164508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DFE81-CA91-44DB-850C-E3F41C85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6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224F-3ED4-42E4-BB72-61138C020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52700"/>
            <a:ext cx="4991962" cy="32162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For this project, We have downloaded the dataset from Kaggle.</a:t>
            </a:r>
          </a:p>
          <a:p>
            <a:r>
              <a:rPr lang="en-US" sz="2400" dirty="0"/>
              <a:t>The dataset has 726 images of open and closed human eye respectively.</a:t>
            </a:r>
          </a:p>
          <a:p>
            <a:r>
              <a:rPr lang="en-US" sz="2400" dirty="0"/>
              <a:t>We also had to download an XML data file for getting the labels on the image.</a:t>
            </a:r>
          </a:p>
          <a:p>
            <a:endParaRPr lang="en-US" sz="2400" dirty="0"/>
          </a:p>
        </p:txBody>
      </p:sp>
      <p:pic>
        <p:nvPicPr>
          <p:cNvPr id="5" name="Picture 4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827829C5-BD06-4128-8358-52B54EE06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151" y="720000"/>
            <a:ext cx="2671558" cy="2524669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7" name="Picture 6" descr="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3468E56A-8501-4084-A8F8-6C05F1853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582" y="3604669"/>
            <a:ext cx="2710697" cy="2524669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450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5E364-FA27-418D-AEF5-70E860A5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 fontScale="90000"/>
          </a:bodyPr>
          <a:lstStyle/>
          <a:p>
            <a:pPr algn="ctr"/>
            <a:r>
              <a:rPr lang="en-GB" dirty="0"/>
              <a:t>Time plan of project activities and deliverables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5BE655-1A15-44B3-A075-AAE0F8134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43894"/>
              </p:ext>
            </p:extLst>
          </p:nvPr>
        </p:nvGraphicFramePr>
        <p:xfrm>
          <a:off x="1346200" y="1645701"/>
          <a:ext cx="10075949" cy="4768390"/>
        </p:xfrm>
        <a:graphic>
          <a:graphicData uri="http://schemas.openxmlformats.org/drawingml/2006/table">
            <a:tbl>
              <a:tblPr firstRow="1" bandRow="1">
                <a:noFill/>
                <a:tableStyleId>{21E4AEA4-8DFA-4A89-87EB-49C32662AFE0}</a:tableStyleId>
              </a:tblPr>
              <a:tblGrid>
                <a:gridCol w="3675148">
                  <a:extLst>
                    <a:ext uri="{9D8B030D-6E8A-4147-A177-3AD203B41FA5}">
                      <a16:colId xmlns:a16="http://schemas.microsoft.com/office/drawing/2014/main" val="2131470247"/>
                    </a:ext>
                  </a:extLst>
                </a:gridCol>
                <a:gridCol w="1311492">
                  <a:extLst>
                    <a:ext uri="{9D8B030D-6E8A-4147-A177-3AD203B41FA5}">
                      <a16:colId xmlns:a16="http://schemas.microsoft.com/office/drawing/2014/main" val="3686802007"/>
                    </a:ext>
                  </a:extLst>
                </a:gridCol>
                <a:gridCol w="2506640">
                  <a:extLst>
                    <a:ext uri="{9D8B030D-6E8A-4147-A177-3AD203B41FA5}">
                      <a16:colId xmlns:a16="http://schemas.microsoft.com/office/drawing/2014/main" val="260439620"/>
                    </a:ext>
                  </a:extLst>
                </a:gridCol>
                <a:gridCol w="2582669">
                  <a:extLst>
                    <a:ext uri="{9D8B030D-6E8A-4147-A177-3AD203B41FA5}">
                      <a16:colId xmlns:a16="http://schemas.microsoft.com/office/drawing/2014/main" val="196802837"/>
                    </a:ext>
                  </a:extLst>
                </a:gridCol>
              </a:tblGrid>
              <a:tr h="64681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Task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Hours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Delivery date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Responsibility taken by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240044"/>
                  </a:ext>
                </a:extLst>
              </a:tr>
              <a:tr h="52703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Collecting the dataset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March 8, 2021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Heet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260048"/>
                  </a:ext>
                </a:extLst>
              </a:tr>
              <a:tr h="52703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Analyze and clean the dataset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March 18, 2021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Heet 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913830"/>
                  </a:ext>
                </a:extLst>
              </a:tr>
              <a:tr h="52703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Train the model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March 23, 2021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Jack  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802359"/>
                  </a:ext>
                </a:extLst>
              </a:tr>
              <a:tr h="52703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and evaluate the model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March 23, 2021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Jack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61124"/>
                  </a:ext>
                </a:extLst>
              </a:tr>
              <a:tr h="52703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flask app and GUI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March 29, 2021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Shrita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965356"/>
                  </a:ext>
                </a:extLst>
              </a:tr>
              <a:tr h="52703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Deploy the model on Heroku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April 1, 2021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Shrita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23237"/>
                  </a:ext>
                </a:extLst>
              </a:tr>
              <a:tr h="69939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Creating the final report and presentation video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April 3, 2021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Heet 29</a:t>
                      </a:r>
                    </a:p>
                  </a:txBody>
                  <a:tcPr marL="163003" marR="122252" marT="81502" marB="815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74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29739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2F1B30"/>
      </a:dk2>
      <a:lt2>
        <a:srgbClr val="F3F0F0"/>
      </a:lt2>
      <a:accent1>
        <a:srgbClr val="2EB1B8"/>
      </a:accent1>
      <a:accent2>
        <a:srgbClr val="257BC7"/>
      </a:accent2>
      <a:accent3>
        <a:srgbClr val="3749D9"/>
      </a:accent3>
      <a:accent4>
        <a:srgbClr val="5C2CC9"/>
      </a:accent4>
      <a:accent5>
        <a:srgbClr val="AB37D9"/>
      </a:accent5>
      <a:accent6>
        <a:srgbClr val="C725B1"/>
      </a:accent6>
      <a:hlink>
        <a:srgbClr val="BF463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300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Sagona Book</vt:lpstr>
      <vt:lpstr>The Hand Extrablack</vt:lpstr>
      <vt:lpstr>BlobVTI</vt:lpstr>
      <vt:lpstr>Driver Drowsiness Detection</vt:lpstr>
      <vt:lpstr>Abstract</vt:lpstr>
      <vt:lpstr>Accidents caused in teens due to drowsiness while driving</vt:lpstr>
      <vt:lpstr>Objectives</vt:lpstr>
      <vt:lpstr>Dataset</vt:lpstr>
      <vt:lpstr>Time plan of project activities and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Drowsiness</dc:title>
  <dc:creator>Shrita shirish Gaonkar</dc:creator>
  <cp:lastModifiedBy>Shrita shirish Gaonkar</cp:lastModifiedBy>
  <cp:revision>21</cp:revision>
  <dcterms:created xsi:type="dcterms:W3CDTF">2021-03-07T01:19:48Z</dcterms:created>
  <dcterms:modified xsi:type="dcterms:W3CDTF">2021-03-09T17:58:26Z</dcterms:modified>
</cp:coreProperties>
</file>