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1"/>
  </p:notesMasterIdLst>
  <p:sldIdLst>
    <p:sldId id="347" r:id="rId5"/>
    <p:sldId id="315" r:id="rId6"/>
    <p:sldId id="320" r:id="rId7"/>
    <p:sldId id="316" r:id="rId8"/>
    <p:sldId id="313" r:id="rId9"/>
    <p:sldId id="317" r:id="rId10"/>
    <p:sldId id="321" r:id="rId11"/>
    <p:sldId id="322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7" r:id="rId23"/>
    <p:sldId id="339" r:id="rId24"/>
    <p:sldId id="340" r:id="rId25"/>
    <p:sldId id="345" r:id="rId26"/>
    <p:sldId id="341" r:id="rId27"/>
    <p:sldId id="343" r:id="rId28"/>
    <p:sldId id="346" r:id="rId29"/>
    <p:sldId id="3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9B543-789C-460B-AF41-25DA9AEED2F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ED925A-1D94-4EA3-8F4F-C51DACE6E495}">
      <dgm:prSet/>
      <dgm:spPr/>
      <dgm:t>
        <a:bodyPr/>
        <a:lstStyle/>
        <a:p>
          <a:r>
            <a:rPr lang="en-GB"/>
            <a:t>Almost all the students in both the datasets have mothers as their guardians</a:t>
          </a:r>
          <a:endParaRPr lang="en-US"/>
        </a:p>
      </dgm:t>
    </dgm:pt>
    <dgm:pt modelId="{5016EBF3-54BD-4272-BF78-61F5156ABCED}" type="parTrans" cxnId="{CFCDA74B-CF34-4D98-A715-EC8162078358}">
      <dgm:prSet/>
      <dgm:spPr/>
      <dgm:t>
        <a:bodyPr/>
        <a:lstStyle/>
        <a:p>
          <a:endParaRPr lang="en-US"/>
        </a:p>
      </dgm:t>
    </dgm:pt>
    <dgm:pt modelId="{D2D8D50D-E350-49B6-A960-02AFC730B40A}" type="sibTrans" cxnId="{CFCDA74B-CF34-4D98-A715-EC8162078358}">
      <dgm:prSet/>
      <dgm:spPr/>
      <dgm:t>
        <a:bodyPr/>
        <a:lstStyle/>
        <a:p>
          <a:endParaRPr lang="en-US"/>
        </a:p>
      </dgm:t>
    </dgm:pt>
    <dgm:pt modelId="{A770CA0C-79F9-4B8D-AF59-6E6A304FD0F0}">
      <dgm:prSet/>
      <dgm:spPr/>
      <dgm:t>
        <a:bodyPr/>
        <a:lstStyle/>
        <a:p>
          <a:r>
            <a:rPr lang="en-GB"/>
            <a:t>Both the datasets saw that there were zero failures associated with most students</a:t>
          </a:r>
          <a:endParaRPr lang="en-US"/>
        </a:p>
      </dgm:t>
    </dgm:pt>
    <dgm:pt modelId="{D985EC10-1FD1-4AE3-BED2-3793A47569A4}" type="parTrans" cxnId="{4ADB0FF8-EED6-4625-B874-71EB20DEB0D1}">
      <dgm:prSet/>
      <dgm:spPr/>
      <dgm:t>
        <a:bodyPr/>
        <a:lstStyle/>
        <a:p>
          <a:endParaRPr lang="en-US"/>
        </a:p>
      </dgm:t>
    </dgm:pt>
    <dgm:pt modelId="{13498108-3367-40E0-91BA-51C881AD75BB}" type="sibTrans" cxnId="{4ADB0FF8-EED6-4625-B874-71EB20DEB0D1}">
      <dgm:prSet/>
      <dgm:spPr/>
      <dgm:t>
        <a:bodyPr/>
        <a:lstStyle/>
        <a:p>
          <a:endParaRPr lang="en-US"/>
        </a:p>
      </dgm:t>
    </dgm:pt>
    <dgm:pt modelId="{20A704D1-9FC6-47CD-B5A7-3D4C76062993}">
      <dgm:prSet/>
      <dgm:spPr/>
      <dgm:t>
        <a:bodyPr/>
        <a:lstStyle/>
        <a:p>
          <a:r>
            <a:rPr lang="en-GB"/>
            <a:t>The failures were more in Math dataset</a:t>
          </a:r>
          <a:endParaRPr lang="en-US"/>
        </a:p>
      </dgm:t>
    </dgm:pt>
    <dgm:pt modelId="{4E2056CA-3EE7-4520-B21F-0710C21A8677}" type="parTrans" cxnId="{C4E19F48-1339-4842-8CA4-FE679B973C80}">
      <dgm:prSet/>
      <dgm:spPr/>
      <dgm:t>
        <a:bodyPr/>
        <a:lstStyle/>
        <a:p>
          <a:endParaRPr lang="en-US"/>
        </a:p>
      </dgm:t>
    </dgm:pt>
    <dgm:pt modelId="{F24D5F5E-1699-4766-B4D5-2879A8B208A1}" type="sibTrans" cxnId="{C4E19F48-1339-4842-8CA4-FE679B973C80}">
      <dgm:prSet/>
      <dgm:spPr/>
      <dgm:t>
        <a:bodyPr/>
        <a:lstStyle/>
        <a:p>
          <a:endParaRPr lang="en-US"/>
        </a:p>
      </dgm:t>
    </dgm:pt>
    <dgm:pt modelId="{AE2E5652-7E24-44DE-9125-14B9D86D763A}">
      <dgm:prSet/>
      <dgm:spPr/>
      <dgm:t>
        <a:bodyPr/>
        <a:lstStyle/>
        <a:p>
          <a:r>
            <a:rPr lang="en-GB"/>
            <a:t>For more information on features kindly look at the Jupyter notebook provided</a:t>
          </a:r>
          <a:endParaRPr lang="en-US"/>
        </a:p>
      </dgm:t>
    </dgm:pt>
    <dgm:pt modelId="{BBD6508A-9EED-4A69-B79C-0CDD502DC61E}" type="parTrans" cxnId="{FEC90910-A461-4177-86E3-CB99D9A9F767}">
      <dgm:prSet/>
      <dgm:spPr/>
      <dgm:t>
        <a:bodyPr/>
        <a:lstStyle/>
        <a:p>
          <a:endParaRPr lang="en-US"/>
        </a:p>
      </dgm:t>
    </dgm:pt>
    <dgm:pt modelId="{4823ED24-2CAC-491C-853B-F35099C0D189}" type="sibTrans" cxnId="{FEC90910-A461-4177-86E3-CB99D9A9F767}">
      <dgm:prSet/>
      <dgm:spPr/>
      <dgm:t>
        <a:bodyPr/>
        <a:lstStyle/>
        <a:p>
          <a:endParaRPr lang="en-US"/>
        </a:p>
      </dgm:t>
    </dgm:pt>
    <dgm:pt modelId="{6718B254-2592-4894-A3B4-EE2C152F817D}" type="pres">
      <dgm:prSet presAssocID="{01B9B543-789C-460B-AF41-25DA9AEED2F5}" presName="outerComposite" presStyleCnt="0">
        <dgm:presLayoutVars>
          <dgm:chMax val="5"/>
          <dgm:dir/>
          <dgm:resizeHandles val="exact"/>
        </dgm:presLayoutVars>
      </dgm:prSet>
      <dgm:spPr/>
    </dgm:pt>
    <dgm:pt modelId="{98764503-CDA0-4D92-8D3E-F6E67F60E9E1}" type="pres">
      <dgm:prSet presAssocID="{01B9B543-789C-460B-AF41-25DA9AEED2F5}" presName="dummyMaxCanvas" presStyleCnt="0">
        <dgm:presLayoutVars/>
      </dgm:prSet>
      <dgm:spPr/>
    </dgm:pt>
    <dgm:pt modelId="{9F230573-1BC7-4591-9CD4-0CE549139AAC}" type="pres">
      <dgm:prSet presAssocID="{01B9B543-789C-460B-AF41-25DA9AEED2F5}" presName="FourNodes_1" presStyleLbl="node1" presStyleIdx="0" presStyleCnt="4">
        <dgm:presLayoutVars>
          <dgm:bulletEnabled val="1"/>
        </dgm:presLayoutVars>
      </dgm:prSet>
      <dgm:spPr/>
    </dgm:pt>
    <dgm:pt modelId="{D0903595-99EE-49AE-B42B-4CC26190118D}" type="pres">
      <dgm:prSet presAssocID="{01B9B543-789C-460B-AF41-25DA9AEED2F5}" presName="FourNodes_2" presStyleLbl="node1" presStyleIdx="1" presStyleCnt="4">
        <dgm:presLayoutVars>
          <dgm:bulletEnabled val="1"/>
        </dgm:presLayoutVars>
      </dgm:prSet>
      <dgm:spPr/>
    </dgm:pt>
    <dgm:pt modelId="{5826C6FA-9DAC-4E83-9E73-2664EC963E0B}" type="pres">
      <dgm:prSet presAssocID="{01B9B543-789C-460B-AF41-25DA9AEED2F5}" presName="FourNodes_3" presStyleLbl="node1" presStyleIdx="2" presStyleCnt="4">
        <dgm:presLayoutVars>
          <dgm:bulletEnabled val="1"/>
        </dgm:presLayoutVars>
      </dgm:prSet>
      <dgm:spPr/>
    </dgm:pt>
    <dgm:pt modelId="{1390A45E-16DD-456E-BEDF-0C0F848BED6C}" type="pres">
      <dgm:prSet presAssocID="{01B9B543-789C-460B-AF41-25DA9AEED2F5}" presName="FourNodes_4" presStyleLbl="node1" presStyleIdx="3" presStyleCnt="4">
        <dgm:presLayoutVars>
          <dgm:bulletEnabled val="1"/>
        </dgm:presLayoutVars>
      </dgm:prSet>
      <dgm:spPr/>
    </dgm:pt>
    <dgm:pt modelId="{58E493A6-3773-4B21-A745-36B16A14E576}" type="pres">
      <dgm:prSet presAssocID="{01B9B543-789C-460B-AF41-25DA9AEED2F5}" presName="FourConn_1-2" presStyleLbl="fgAccFollowNode1" presStyleIdx="0" presStyleCnt="3">
        <dgm:presLayoutVars>
          <dgm:bulletEnabled val="1"/>
        </dgm:presLayoutVars>
      </dgm:prSet>
      <dgm:spPr/>
    </dgm:pt>
    <dgm:pt modelId="{A4EBA1C3-EF40-4F88-9C34-50BA39D5683C}" type="pres">
      <dgm:prSet presAssocID="{01B9B543-789C-460B-AF41-25DA9AEED2F5}" presName="FourConn_2-3" presStyleLbl="fgAccFollowNode1" presStyleIdx="1" presStyleCnt="3">
        <dgm:presLayoutVars>
          <dgm:bulletEnabled val="1"/>
        </dgm:presLayoutVars>
      </dgm:prSet>
      <dgm:spPr/>
    </dgm:pt>
    <dgm:pt modelId="{0CCEF9F9-5614-43EB-BA7C-65DC18C4E91B}" type="pres">
      <dgm:prSet presAssocID="{01B9B543-789C-460B-AF41-25DA9AEED2F5}" presName="FourConn_3-4" presStyleLbl="fgAccFollowNode1" presStyleIdx="2" presStyleCnt="3">
        <dgm:presLayoutVars>
          <dgm:bulletEnabled val="1"/>
        </dgm:presLayoutVars>
      </dgm:prSet>
      <dgm:spPr/>
    </dgm:pt>
    <dgm:pt modelId="{10DFDC2B-93E8-40A3-B685-FB3D79C815A5}" type="pres">
      <dgm:prSet presAssocID="{01B9B543-789C-460B-AF41-25DA9AEED2F5}" presName="FourNodes_1_text" presStyleLbl="node1" presStyleIdx="3" presStyleCnt="4">
        <dgm:presLayoutVars>
          <dgm:bulletEnabled val="1"/>
        </dgm:presLayoutVars>
      </dgm:prSet>
      <dgm:spPr/>
    </dgm:pt>
    <dgm:pt modelId="{001A9297-2457-4EB1-844E-19CF1856D03D}" type="pres">
      <dgm:prSet presAssocID="{01B9B543-789C-460B-AF41-25DA9AEED2F5}" presName="FourNodes_2_text" presStyleLbl="node1" presStyleIdx="3" presStyleCnt="4">
        <dgm:presLayoutVars>
          <dgm:bulletEnabled val="1"/>
        </dgm:presLayoutVars>
      </dgm:prSet>
      <dgm:spPr/>
    </dgm:pt>
    <dgm:pt modelId="{05FDE82F-3275-46DF-86D7-4F9065781116}" type="pres">
      <dgm:prSet presAssocID="{01B9B543-789C-460B-AF41-25DA9AEED2F5}" presName="FourNodes_3_text" presStyleLbl="node1" presStyleIdx="3" presStyleCnt="4">
        <dgm:presLayoutVars>
          <dgm:bulletEnabled val="1"/>
        </dgm:presLayoutVars>
      </dgm:prSet>
      <dgm:spPr/>
    </dgm:pt>
    <dgm:pt modelId="{72533F6D-8453-4520-B301-20B043793B35}" type="pres">
      <dgm:prSet presAssocID="{01B9B543-789C-460B-AF41-25DA9AEED2F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4C1290E-9BD9-49DB-9188-9DD61A19BE74}" type="presOf" srcId="{E6ED925A-1D94-4EA3-8F4F-C51DACE6E495}" destId="{9F230573-1BC7-4591-9CD4-0CE549139AAC}" srcOrd="0" destOrd="0" presId="urn:microsoft.com/office/officeart/2005/8/layout/vProcess5"/>
    <dgm:cxn modelId="{FEC90910-A461-4177-86E3-CB99D9A9F767}" srcId="{01B9B543-789C-460B-AF41-25DA9AEED2F5}" destId="{AE2E5652-7E24-44DE-9125-14B9D86D763A}" srcOrd="3" destOrd="0" parTransId="{BBD6508A-9EED-4A69-B79C-0CDD502DC61E}" sibTransId="{4823ED24-2CAC-491C-853B-F35099C0D189}"/>
    <dgm:cxn modelId="{DCA88F13-2F3C-4BEE-BF18-A66948E1CC7D}" type="presOf" srcId="{20A704D1-9FC6-47CD-B5A7-3D4C76062993}" destId="{05FDE82F-3275-46DF-86D7-4F9065781116}" srcOrd="1" destOrd="0" presId="urn:microsoft.com/office/officeart/2005/8/layout/vProcess5"/>
    <dgm:cxn modelId="{25EE1D2A-1549-4615-8DC7-76D8A2ADF10E}" type="presOf" srcId="{D2D8D50D-E350-49B6-A960-02AFC730B40A}" destId="{58E493A6-3773-4B21-A745-36B16A14E576}" srcOrd="0" destOrd="0" presId="urn:microsoft.com/office/officeart/2005/8/layout/vProcess5"/>
    <dgm:cxn modelId="{2D46353C-1065-4203-B074-AF803F000050}" type="presOf" srcId="{E6ED925A-1D94-4EA3-8F4F-C51DACE6E495}" destId="{10DFDC2B-93E8-40A3-B685-FB3D79C815A5}" srcOrd="1" destOrd="0" presId="urn:microsoft.com/office/officeart/2005/8/layout/vProcess5"/>
    <dgm:cxn modelId="{A9301068-B375-43FB-AB99-576B45523EB0}" type="presOf" srcId="{AE2E5652-7E24-44DE-9125-14B9D86D763A}" destId="{72533F6D-8453-4520-B301-20B043793B35}" srcOrd="1" destOrd="0" presId="urn:microsoft.com/office/officeart/2005/8/layout/vProcess5"/>
    <dgm:cxn modelId="{C4E19F48-1339-4842-8CA4-FE679B973C80}" srcId="{01B9B543-789C-460B-AF41-25DA9AEED2F5}" destId="{20A704D1-9FC6-47CD-B5A7-3D4C76062993}" srcOrd="2" destOrd="0" parTransId="{4E2056CA-3EE7-4520-B21F-0710C21A8677}" sibTransId="{F24D5F5E-1699-4766-B4D5-2879A8B208A1}"/>
    <dgm:cxn modelId="{CFCDA74B-CF34-4D98-A715-EC8162078358}" srcId="{01B9B543-789C-460B-AF41-25DA9AEED2F5}" destId="{E6ED925A-1D94-4EA3-8F4F-C51DACE6E495}" srcOrd="0" destOrd="0" parTransId="{5016EBF3-54BD-4272-BF78-61F5156ABCED}" sibTransId="{D2D8D50D-E350-49B6-A960-02AFC730B40A}"/>
    <dgm:cxn modelId="{4FBCB96C-FF90-4A40-9EF3-2498307DE75D}" type="presOf" srcId="{01B9B543-789C-460B-AF41-25DA9AEED2F5}" destId="{6718B254-2592-4894-A3B4-EE2C152F817D}" srcOrd="0" destOrd="0" presId="urn:microsoft.com/office/officeart/2005/8/layout/vProcess5"/>
    <dgm:cxn modelId="{A18F5058-F6D4-483C-99AF-73DDABCCE2A5}" type="presOf" srcId="{AE2E5652-7E24-44DE-9125-14B9D86D763A}" destId="{1390A45E-16DD-456E-BEDF-0C0F848BED6C}" srcOrd="0" destOrd="0" presId="urn:microsoft.com/office/officeart/2005/8/layout/vProcess5"/>
    <dgm:cxn modelId="{DFE70A90-0AE0-483F-A857-6A00557064B2}" type="presOf" srcId="{A770CA0C-79F9-4B8D-AF59-6E6A304FD0F0}" destId="{D0903595-99EE-49AE-B42B-4CC26190118D}" srcOrd="0" destOrd="0" presId="urn:microsoft.com/office/officeart/2005/8/layout/vProcess5"/>
    <dgm:cxn modelId="{E012E594-BB69-4A0E-8B97-A414A04BB24C}" type="presOf" srcId="{20A704D1-9FC6-47CD-B5A7-3D4C76062993}" destId="{5826C6FA-9DAC-4E83-9E73-2664EC963E0B}" srcOrd="0" destOrd="0" presId="urn:microsoft.com/office/officeart/2005/8/layout/vProcess5"/>
    <dgm:cxn modelId="{5421AEAF-7F32-4499-86AB-7F86AE02680D}" type="presOf" srcId="{F24D5F5E-1699-4766-B4D5-2879A8B208A1}" destId="{0CCEF9F9-5614-43EB-BA7C-65DC18C4E91B}" srcOrd="0" destOrd="0" presId="urn:microsoft.com/office/officeart/2005/8/layout/vProcess5"/>
    <dgm:cxn modelId="{82F75CD5-F13D-424E-B7D0-80EE39D3D8AE}" type="presOf" srcId="{A770CA0C-79F9-4B8D-AF59-6E6A304FD0F0}" destId="{001A9297-2457-4EB1-844E-19CF1856D03D}" srcOrd="1" destOrd="0" presId="urn:microsoft.com/office/officeart/2005/8/layout/vProcess5"/>
    <dgm:cxn modelId="{C32CC4E0-657A-467F-8451-B914AFF30624}" type="presOf" srcId="{13498108-3367-40E0-91BA-51C881AD75BB}" destId="{A4EBA1C3-EF40-4F88-9C34-50BA39D5683C}" srcOrd="0" destOrd="0" presId="urn:microsoft.com/office/officeart/2005/8/layout/vProcess5"/>
    <dgm:cxn modelId="{4ADB0FF8-EED6-4625-B874-71EB20DEB0D1}" srcId="{01B9B543-789C-460B-AF41-25DA9AEED2F5}" destId="{A770CA0C-79F9-4B8D-AF59-6E6A304FD0F0}" srcOrd="1" destOrd="0" parTransId="{D985EC10-1FD1-4AE3-BED2-3793A47569A4}" sibTransId="{13498108-3367-40E0-91BA-51C881AD75BB}"/>
    <dgm:cxn modelId="{411BCA86-3C10-4991-BDE7-D71350BE9BF8}" type="presParOf" srcId="{6718B254-2592-4894-A3B4-EE2C152F817D}" destId="{98764503-CDA0-4D92-8D3E-F6E67F60E9E1}" srcOrd="0" destOrd="0" presId="urn:microsoft.com/office/officeart/2005/8/layout/vProcess5"/>
    <dgm:cxn modelId="{1FA2CFE5-C0E3-4BC3-A62C-1672EEB753F0}" type="presParOf" srcId="{6718B254-2592-4894-A3B4-EE2C152F817D}" destId="{9F230573-1BC7-4591-9CD4-0CE549139AAC}" srcOrd="1" destOrd="0" presId="urn:microsoft.com/office/officeart/2005/8/layout/vProcess5"/>
    <dgm:cxn modelId="{57868A08-414B-466A-B3F3-096828198D3E}" type="presParOf" srcId="{6718B254-2592-4894-A3B4-EE2C152F817D}" destId="{D0903595-99EE-49AE-B42B-4CC26190118D}" srcOrd="2" destOrd="0" presId="urn:microsoft.com/office/officeart/2005/8/layout/vProcess5"/>
    <dgm:cxn modelId="{6F565E1A-83C9-4FF5-A243-45DF91619A28}" type="presParOf" srcId="{6718B254-2592-4894-A3B4-EE2C152F817D}" destId="{5826C6FA-9DAC-4E83-9E73-2664EC963E0B}" srcOrd="3" destOrd="0" presId="urn:microsoft.com/office/officeart/2005/8/layout/vProcess5"/>
    <dgm:cxn modelId="{EBD5F1E9-B2F6-41B7-BF4A-2B881E2074F2}" type="presParOf" srcId="{6718B254-2592-4894-A3B4-EE2C152F817D}" destId="{1390A45E-16DD-456E-BEDF-0C0F848BED6C}" srcOrd="4" destOrd="0" presId="urn:microsoft.com/office/officeart/2005/8/layout/vProcess5"/>
    <dgm:cxn modelId="{51C098FF-AF65-4023-8901-FC2633B35CA8}" type="presParOf" srcId="{6718B254-2592-4894-A3B4-EE2C152F817D}" destId="{58E493A6-3773-4B21-A745-36B16A14E576}" srcOrd="5" destOrd="0" presId="urn:microsoft.com/office/officeart/2005/8/layout/vProcess5"/>
    <dgm:cxn modelId="{918A2E91-8948-47A8-806E-6AA553950B27}" type="presParOf" srcId="{6718B254-2592-4894-A3B4-EE2C152F817D}" destId="{A4EBA1C3-EF40-4F88-9C34-50BA39D5683C}" srcOrd="6" destOrd="0" presId="urn:microsoft.com/office/officeart/2005/8/layout/vProcess5"/>
    <dgm:cxn modelId="{14293278-4A87-468E-868F-601E9F2FBBE5}" type="presParOf" srcId="{6718B254-2592-4894-A3B4-EE2C152F817D}" destId="{0CCEF9F9-5614-43EB-BA7C-65DC18C4E91B}" srcOrd="7" destOrd="0" presId="urn:microsoft.com/office/officeart/2005/8/layout/vProcess5"/>
    <dgm:cxn modelId="{F911981A-6E3C-41F9-BECA-22A55295AF33}" type="presParOf" srcId="{6718B254-2592-4894-A3B4-EE2C152F817D}" destId="{10DFDC2B-93E8-40A3-B685-FB3D79C815A5}" srcOrd="8" destOrd="0" presId="urn:microsoft.com/office/officeart/2005/8/layout/vProcess5"/>
    <dgm:cxn modelId="{25737E5A-3DDE-4B0B-BBA3-99AC9483D340}" type="presParOf" srcId="{6718B254-2592-4894-A3B4-EE2C152F817D}" destId="{001A9297-2457-4EB1-844E-19CF1856D03D}" srcOrd="9" destOrd="0" presId="urn:microsoft.com/office/officeart/2005/8/layout/vProcess5"/>
    <dgm:cxn modelId="{C6AF31B9-9072-4D25-AF9F-094820CBE01D}" type="presParOf" srcId="{6718B254-2592-4894-A3B4-EE2C152F817D}" destId="{05FDE82F-3275-46DF-86D7-4F9065781116}" srcOrd="10" destOrd="0" presId="urn:microsoft.com/office/officeart/2005/8/layout/vProcess5"/>
    <dgm:cxn modelId="{B0777652-96A5-452C-AD33-3D3ADDDBB9AA}" type="presParOf" srcId="{6718B254-2592-4894-A3B4-EE2C152F817D}" destId="{72533F6D-8453-4520-B301-20B043793B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30573-1BC7-4591-9CD4-0CE549139AAC}">
      <dsp:nvSpPr>
        <dsp:cNvPr id="0" name=""/>
        <dsp:cNvSpPr/>
      </dsp:nvSpPr>
      <dsp:spPr>
        <a:xfrm>
          <a:off x="0" y="0"/>
          <a:ext cx="3706732" cy="919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Almost all the students in both the datasets have mothers as their guardians</a:t>
          </a:r>
          <a:endParaRPr lang="en-US" sz="1700" kern="1200"/>
        </a:p>
      </dsp:txBody>
      <dsp:txXfrm>
        <a:off x="26937" y="26937"/>
        <a:ext cx="2636606" cy="865810"/>
      </dsp:txXfrm>
    </dsp:sp>
    <dsp:sp modelId="{D0903595-99EE-49AE-B42B-4CC26190118D}">
      <dsp:nvSpPr>
        <dsp:cNvPr id="0" name=""/>
        <dsp:cNvSpPr/>
      </dsp:nvSpPr>
      <dsp:spPr>
        <a:xfrm>
          <a:off x="310438" y="1086900"/>
          <a:ext cx="3706732" cy="919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Both the datasets saw that there were zero failures associated with most students</a:t>
          </a:r>
          <a:endParaRPr lang="en-US" sz="1700" kern="1200"/>
        </a:p>
      </dsp:txBody>
      <dsp:txXfrm>
        <a:off x="337375" y="1113837"/>
        <a:ext cx="2744624" cy="865810"/>
      </dsp:txXfrm>
    </dsp:sp>
    <dsp:sp modelId="{5826C6FA-9DAC-4E83-9E73-2664EC963E0B}">
      <dsp:nvSpPr>
        <dsp:cNvPr id="0" name=""/>
        <dsp:cNvSpPr/>
      </dsp:nvSpPr>
      <dsp:spPr>
        <a:xfrm>
          <a:off x="616244" y="2173800"/>
          <a:ext cx="3706732" cy="919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failures were more in Math dataset</a:t>
          </a:r>
          <a:endParaRPr lang="en-US" sz="1700" kern="1200"/>
        </a:p>
      </dsp:txBody>
      <dsp:txXfrm>
        <a:off x="643181" y="2200737"/>
        <a:ext cx="2749257" cy="865810"/>
      </dsp:txXfrm>
    </dsp:sp>
    <dsp:sp modelId="{1390A45E-16DD-456E-BEDF-0C0F848BED6C}">
      <dsp:nvSpPr>
        <dsp:cNvPr id="0" name=""/>
        <dsp:cNvSpPr/>
      </dsp:nvSpPr>
      <dsp:spPr>
        <a:xfrm>
          <a:off x="926682" y="3260700"/>
          <a:ext cx="3706732" cy="919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For more information on features kindly look at the Jupyter notebook provided</a:t>
          </a:r>
          <a:endParaRPr lang="en-US" sz="1700" kern="1200"/>
        </a:p>
      </dsp:txBody>
      <dsp:txXfrm>
        <a:off x="953619" y="3287637"/>
        <a:ext cx="2744624" cy="865810"/>
      </dsp:txXfrm>
    </dsp:sp>
    <dsp:sp modelId="{58E493A6-3773-4B21-A745-36B16A14E576}">
      <dsp:nvSpPr>
        <dsp:cNvPr id="0" name=""/>
        <dsp:cNvSpPr/>
      </dsp:nvSpPr>
      <dsp:spPr>
        <a:xfrm>
          <a:off x="3108936" y="704394"/>
          <a:ext cx="597795" cy="5977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243440" y="704394"/>
        <a:ext cx="328787" cy="449841"/>
      </dsp:txXfrm>
    </dsp:sp>
    <dsp:sp modelId="{A4EBA1C3-EF40-4F88-9C34-50BA39D5683C}">
      <dsp:nvSpPr>
        <dsp:cNvPr id="0" name=""/>
        <dsp:cNvSpPr/>
      </dsp:nvSpPr>
      <dsp:spPr>
        <a:xfrm>
          <a:off x="3419375" y="1791294"/>
          <a:ext cx="597795" cy="5977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553879" y="1791294"/>
        <a:ext cx="328787" cy="449841"/>
      </dsp:txXfrm>
    </dsp:sp>
    <dsp:sp modelId="{0CCEF9F9-5614-43EB-BA7C-65DC18C4E91B}">
      <dsp:nvSpPr>
        <dsp:cNvPr id="0" name=""/>
        <dsp:cNvSpPr/>
      </dsp:nvSpPr>
      <dsp:spPr>
        <a:xfrm>
          <a:off x="3725181" y="2878195"/>
          <a:ext cx="597795" cy="5977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859685" y="2878195"/>
        <a:ext cx="328787" cy="449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06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766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5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2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8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2C18-AFDD-4EFB-B5C0-7DDFB583C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Data analysis for student grade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9994-B7C9-46D6-A0C5-0CBB9EF62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Shrita Gaonkar (100799307)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4C8E2-144B-40D7-A7AB-31CFCADA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pc="100" dirty="0">
                <a:solidFill>
                  <a:srgbClr val="FFFFFF"/>
                </a:solidFill>
              </a:rPr>
              <a:t>do illiterate mothers lead to less study hours?</a:t>
            </a:r>
            <a:endParaRPr lang="en-US" spc="1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2BD6B0-BEBC-474A-AA4D-05DC1AD03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3F1B-D7AA-4F4B-9764-53B73C364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>
                <a:solidFill>
                  <a:srgbClr val="FFFFFF"/>
                </a:solidFill>
              </a:rPr>
              <a:t>Literacy of mothers had no affect on number of hours a student studied</a:t>
            </a:r>
          </a:p>
          <a:p>
            <a:pPr>
              <a:lnSpc>
                <a:spcPct val="90000"/>
              </a:lnSpc>
            </a:pPr>
            <a:endParaRPr lang="en-GB" sz="3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4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237B9F-6E4F-421D-8139-216AEC8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2259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do GP students want to pursue higher education more than </a:t>
            </a:r>
            <a:r>
              <a:rPr lang="en-US" sz="3200" dirty="0" err="1"/>
              <a:t>Ms</a:t>
            </a:r>
            <a:r>
              <a:rPr lang="en-US" sz="3200" dirty="0"/>
              <a:t> students?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C06E2-B7FE-44C3-B334-C093704ED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3225800"/>
            <a:ext cx="3133580" cy="29921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port data, we can see that the students don’t want to take higher education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 other than that in math dataset Both schools want to pursue higher education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2D58B2D-5220-4C17-AEF8-95F09123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2" y="1295400"/>
            <a:ext cx="6909577" cy="37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747-7988-4BC5-937C-40B8465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travel time affect study hours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BC2D-B0B0-4730-B09F-C2461BF38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</a:t>
            </a:r>
            <a:r>
              <a:rPr lang="en-GB" dirty="0"/>
              <a:t>math dataset, Most of the students who had a travel time of less than 15 mins were able to study for more than 10 hours This means that less travel time leads to more study hours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B32622-B7F6-4A72-80D4-ECD1E3EA37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5269" y="3147219"/>
            <a:ext cx="3771900" cy="29813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D4E85-7B8A-47B3-9D2F-9FE77FB04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port dataset, Most of the students who had a travel time of less than 15 mins were able to for more than 10 hours which is .This means that less travel time leads to more study hours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395FDF-743F-4CD0-91B1-87684F012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3118644"/>
            <a:ext cx="37814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5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7DF5F-F8A5-4BAC-9651-D3BDD044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does extra-curricular activities lead to more failures</a:t>
            </a: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42910-F8C6-4754-8325-9FD21568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>
                <a:solidFill>
                  <a:srgbClr val="FFFFFF"/>
                </a:solidFill>
              </a:rPr>
              <a:t>The graph clearly shows that involving in extra-curricular activities does not affect grades or lead to more failures</a:t>
            </a: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7B79E-0F50-45E4-B820-74B128BF1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676" y="1358900"/>
            <a:ext cx="6258124" cy="34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BB41-A952-49D1-88F2-9A557E91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grade and low grade vs age?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31089-C1FA-41B8-BC1B-3A3EDC97BE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1104D-AFCD-4607-A88D-C4EB172F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Age groups 12-16 had more higher grades and ages 19 and above had lower grades in Math dataset</a:t>
            </a:r>
          </a:p>
          <a:p>
            <a:r>
              <a:rPr lang="en-GB" dirty="0"/>
              <a:t>Age groups 17-19 had more higher grades and ages 19 and 18 year olds had lowest scores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214E4-C061-46C5-81D6-3E91123C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226"/>
            <a:ext cx="3911021" cy="2071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B498E-6AC8-441D-A0B3-892FD315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93" y="2371725"/>
            <a:ext cx="3331607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24F68-27C0-4B92-8CFB-819099B8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776" y="139906"/>
            <a:ext cx="3724275" cy="209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178559-4CAA-460E-93CD-04B90F36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37" y="2623545"/>
            <a:ext cx="3090863" cy="17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C716A8-88BB-47F3-B8A1-6BCEBBDC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4000" spc="100" dirty="0"/>
              <a:t>Weekly and daily alcohol consumption vs Grades(math)</a:t>
            </a:r>
            <a:endParaRPr lang="en-US" sz="4000" spc="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1C1B4-C174-4261-8A77-2F8900664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65623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In terms of number, students who consumed less alcohol did better. Their graph also looks evenly distributed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In terms of number, students who consumed less alcohol did better. Their graph also looks evenly distributed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In both the datasets students who have high alcohol content performed poorly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8D0D1F7-D24A-4A29-A74B-0A35A2B3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94" y="1495349"/>
            <a:ext cx="3602736" cy="13149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C01B9C-6BF5-44EA-95E4-E5D8474F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4795123"/>
            <a:ext cx="2880360" cy="1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A5797-7234-490D-AF1B-58E704B1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pc="100" dirty="0"/>
              <a:t>does more absences lead to less grades?</a:t>
            </a:r>
            <a:endParaRPr lang="en-US" spc="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5037E-8087-49D2-9E11-6CF6022C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65623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>
                <a:solidFill>
                  <a:schemeClr val="tx1"/>
                </a:solidFill>
              </a:rPr>
              <a:t>Absence has a higher impact on grades. The more the absences the lesser the grade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FDCE2D-5446-4354-9CDC-C8D6E6B1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94" y="684545"/>
            <a:ext cx="3602736" cy="29366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B4A6064-45E4-4749-9EEE-37E9CAB1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908" y="4321464"/>
            <a:ext cx="2508141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1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B1814F2B-5D0D-4CF4-BFD3-E0843C49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155" y="640080"/>
            <a:ext cx="5323877" cy="39319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147563-9AA1-421E-A93E-91A913D9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426837"/>
            <a:ext cx="3081019" cy="2358408"/>
          </a:xfrm>
          <a:prstGeom prst="rect">
            <a:avLst/>
          </a:prstGeom>
        </p:spPr>
      </p:pic>
      <p:sp>
        <p:nvSpPr>
          <p:cNvPr id="42" name="Rectangle 33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346AD-E02F-4C21-9139-D1277302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spc="200" dirty="0">
                <a:solidFill>
                  <a:srgbClr val="FFFFFF"/>
                </a:solidFill>
              </a:rPr>
              <a:t>Does family relations affect grades?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C77FE-FB55-49CC-8EC3-D2B3B5A2B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773068"/>
            <a:ext cx="2695575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</a:rPr>
              <a:t>Students whose good or excellent family relations performed better?</a:t>
            </a:r>
          </a:p>
        </p:txBody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2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F1F5C3-4713-42AE-AA91-A5D723AA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GB" sz="4000" spc="100" dirty="0"/>
              <a:t>does more failures lead to less grades?</a:t>
            </a:r>
            <a:endParaRPr lang="en-US" sz="4000" spc="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E642-D33A-401E-8D7C-D39CCC62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Students who had zero failures tend to perform better in terms of grades.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B3EA0D-11B4-476A-9E51-56A01219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2064359"/>
            <a:ext cx="6909577" cy="27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5C5936-E149-4980-919F-010B20A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pc="100" dirty="0"/>
              <a:t>does support from school affect grades?</a:t>
            </a:r>
            <a:endParaRPr lang="en-US" spc="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0F6E-3815-4FB4-85D9-8139C348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Students who had support from school tend to perform better with higher grades in both the datasets with a greater margin.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A6898-67A1-4B3C-A841-67EF0141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7" y="1022174"/>
            <a:ext cx="3999654" cy="2245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F2F0B-5938-4680-A44D-00667210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2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E6A-6590-4FCB-934A-D3BBA27B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55D7-769C-4AD9-B042-0955B8C7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Good Afternoon! We are gathered here to study the various factors impact the student’s grade in Portugal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We will begin by studying the population, literacy, youth percentages of Portugal(This is important to know because that is how Jobs and other features are changed)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Next, We will study all the individual features of the two available datasets(student-mat and student-por)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After this is done, we answer a few questions about the correlation of the features with each 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Lastly, We will learn the correlation of dependent(G1,G2,G3) and independent features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608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11B19-9210-4467-80AD-1F9D3F76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If mom is a teacher, does that mean less absences?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479BC-5DC7-4B28-B5C0-28D43DF9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1631635"/>
            <a:ext cx="3530267" cy="12179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6CE44-2EA7-4984-94CB-8BBEA1C7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24" y="4739858"/>
            <a:ext cx="3291514" cy="105328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30E4B-5B11-4503-851F-B45B0292D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1728" y="2286000"/>
            <a:ext cx="5740739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From the graph, it looks like if the students had parent teacher or father they had less absences in general than students whose parents were in other occupations.</a:t>
            </a:r>
          </a:p>
        </p:txBody>
      </p:sp>
    </p:spTree>
    <p:extLst>
      <p:ext uri="{BB962C8B-B14F-4D97-AF65-F5344CB8AC3E}">
        <p14:creationId xmlns:p14="http://schemas.microsoft.com/office/powerpoint/2010/main" val="124575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B4ED9E-15CC-4250-BD41-CE9E40E0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spc="100" dirty="0"/>
              <a:t>DOES STUDYING FOR MORE HOURS LEAD TO BETTER grades?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D293-A3F6-4A02-89D3-1949C5CAA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More study time leads to higher grades is clear from the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A5E2-F578-433D-BD32-9AB72E2E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826325"/>
            <a:ext cx="6909577" cy="38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5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C30962D2-9C5F-4C2F-9D75-5047CCE94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80F58F-043B-4B2E-ADAE-99AE3080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Does good or bad health have impact on grades?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755452-A478-4107-8604-F0FCDC1FC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" r="2" b="2"/>
          <a:stretch/>
        </p:blipFill>
        <p:spPr>
          <a:xfrm>
            <a:off x="484632" y="484632"/>
            <a:ext cx="4495806" cy="3511948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F37CA5D-275A-4B8C-8438-F1773C7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FBAAC1D1-BFDB-4AEB-9243-D64133AE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775" y="4150596"/>
            <a:ext cx="1038557" cy="223180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C8F099-2AD8-4DF3-B22E-1BEC343E6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1856"/>
          <a:stretch/>
        </p:blipFill>
        <p:spPr>
          <a:xfrm>
            <a:off x="1688924" y="4150596"/>
            <a:ext cx="3291514" cy="22318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404CD-96AA-41E4-BFC2-E9D44983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1728" y="2286000"/>
            <a:ext cx="5740739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Health had  a very high correlation with grade. But we can see that health does not directly change the grades.</a:t>
            </a:r>
          </a:p>
        </p:txBody>
      </p:sp>
    </p:spTree>
    <p:extLst>
      <p:ext uri="{BB962C8B-B14F-4D97-AF65-F5344CB8AC3E}">
        <p14:creationId xmlns:p14="http://schemas.microsoft.com/office/powerpoint/2010/main" val="237971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863C-0C88-43B6-8BB8-B3D55B12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spc="100" dirty="0"/>
              <a:t>Does more travel time lead to less grades?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76CEA-0E00-4501-B9B2-8A9FFCAD9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Surprisingly, in math dataset students who travelled lesser had lower scores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In port dataset, travel time has no affect over grades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3AC543-C15A-4302-8DFC-02ED4905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25" y="1766948"/>
            <a:ext cx="5833875" cy="33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7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3BB6A-BBD1-4AC6-8D76-C8F82C69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Which school has better grades?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48FC7-0156-4BE0-87AD-4740333E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FFFF"/>
                </a:solidFill>
              </a:rPr>
              <a:t>In math dataset, MS students had performed better than GP students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FFFFFF"/>
                </a:solidFill>
              </a:rPr>
              <a:t>But in port data the higher grades are equal for both the school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C2050D2-391A-4A7B-8F42-8256A8DA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29" y="640080"/>
            <a:ext cx="44350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9B6EB3-B4EB-4EC7-944A-703BAE0D1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E2C40EC-C993-4407-B972-D2188E1E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4738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CF488-00A5-4557-982B-D522A9E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8308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spc="100"/>
              <a:t>How will G1 and G2 change G3?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9FA38-C8C8-4E54-9C34-E12E2529A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62521-6B18-4FBA-A554-6CE6D55B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30" y="2286000"/>
            <a:ext cx="4583082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G1 and G2, if change will change G3 entirely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That is why we can say that G1 and G2 are highly correlated with G3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ADC46FB-61A5-4FA4-809B-1119DC3DA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" r="4" b="4"/>
          <a:stretch/>
        </p:blipFill>
        <p:spPr>
          <a:xfrm>
            <a:off x="8431698" y="3264090"/>
            <a:ext cx="3760302" cy="359391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FAAEF3-DC86-4074-BF4F-337C35748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" r="4" b="4"/>
          <a:stretch/>
        </p:blipFill>
        <p:spPr>
          <a:xfrm>
            <a:off x="6108251" y="10"/>
            <a:ext cx="3816014" cy="3920034"/>
          </a:xfrm>
          <a:custGeom>
            <a:avLst/>
            <a:gdLst/>
            <a:ahLst/>
            <a:cxnLst/>
            <a:rect l="l" t="t" r="r" b="b"/>
            <a:pathLst>
              <a:path w="3816014" h="3920044">
                <a:moveTo>
                  <a:pt x="0" y="0"/>
                </a:moveTo>
                <a:lnTo>
                  <a:pt x="3816014" y="0"/>
                </a:lnTo>
                <a:lnTo>
                  <a:pt x="3816014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2024295-A150-412E-8889-486D7CE12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6" r="25802" b="1"/>
          <a:stretch/>
        </p:blipFill>
        <p:spPr>
          <a:xfrm>
            <a:off x="10088880" y="10"/>
            <a:ext cx="2103120" cy="31146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CA3D421-623E-44CE-8436-6D48E6E51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24" r="5404" b="1"/>
          <a:stretch/>
        </p:blipFill>
        <p:spPr>
          <a:xfrm>
            <a:off x="6108252" y="4076701"/>
            <a:ext cx="21625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9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CA67-0BB4-4D78-9280-C932C97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CA4F-E818-4E1E-941E-60304D12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To conclude, all the variables had high correlation with each other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These features are needed to predict accurately the future grades of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The major indicators for the math and port datasets were Health, School and age</a:t>
            </a:r>
          </a:p>
          <a:p>
            <a:pPr marL="0" indent="0">
              <a:buNone/>
            </a:pP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F5F-7A9F-4A72-B913-3D4631F5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Introduction to general information about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portugal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A32EA71-453F-4A03-A29A-5C31C7D80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3" y="3749823"/>
            <a:ext cx="4369190" cy="23047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C09D7-C170-4D5B-834C-3CDDA522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3580" y="2103120"/>
            <a:ext cx="524526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Graph A : Population of Portugal compared to its neighboring countries and some developed countries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Graph B : Comparing GDP development rate of Portugal with its neighboring countries and some developed countries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72913D3B-A183-43AF-8148-214E3D7B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43020"/>
            <a:ext cx="4379592" cy="20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0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C559-4663-4B49-8D86-B0DEF1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9" y="510209"/>
            <a:ext cx="4663440" cy="2116473"/>
          </a:xfrm>
        </p:spPr>
        <p:txBody>
          <a:bodyPr>
            <a:normAutofit/>
          </a:bodyPr>
          <a:lstStyle/>
          <a:p>
            <a:r>
              <a:rPr lang="en-US" sz="1600" dirty="0"/>
              <a:t>Youth Percentage of Portugal compared to its neighboring countries and some developed countries</a:t>
            </a:r>
          </a:p>
          <a:p>
            <a:r>
              <a:rPr lang="en-US" sz="1600" dirty="0"/>
              <a:t>Youth percentage of Portugal is very less compared to other countries</a:t>
            </a:r>
          </a:p>
          <a:p>
            <a:endParaRPr lang="en-US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3B3DFC-4C55-4558-8AEF-70F39179B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323" y="2597426"/>
            <a:ext cx="5296728" cy="3750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CF7FB-E0BE-4F09-A514-9C889BFCE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2458" y="4231318"/>
            <a:ext cx="4663440" cy="2116473"/>
          </a:xfrm>
        </p:spPr>
        <p:txBody>
          <a:bodyPr>
            <a:normAutofit/>
          </a:bodyPr>
          <a:lstStyle/>
          <a:p>
            <a:r>
              <a:rPr lang="en-US" sz="1600" dirty="0"/>
              <a:t>Comparing the unemployment rates of Portugal compared to its neighboring countries and some developed countries</a:t>
            </a:r>
          </a:p>
          <a:p>
            <a:r>
              <a:rPr lang="en-US" sz="1600" dirty="0"/>
              <a:t>Youth percentage of Portugal is nine percent!</a:t>
            </a:r>
          </a:p>
          <a:p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A3874C-9F9C-4A11-86DE-6186AECEB8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5815" y="493081"/>
            <a:ext cx="5296727" cy="3750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86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EE25-7407-4FE4-B086-C6D271D8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cap="all" spc="-100" dirty="0"/>
              <a:t>Literacy rate of Portugal is good and is equally provided to both the genders!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643D36-5527-458B-8CE5-3A8263FA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16200"/>
            <a:ext cx="3133580" cy="3931920"/>
          </a:xfrm>
        </p:spPr>
        <p:txBody>
          <a:bodyPr>
            <a:normAutofit/>
          </a:bodyPr>
          <a:lstStyle/>
          <a:p>
            <a:r>
              <a:rPr lang="en-US" sz="2000" dirty="0"/>
              <a:t>Portugal is a very literate country with equal number of opportunities for both males and females.</a:t>
            </a:r>
          </a:p>
          <a:p>
            <a:r>
              <a:rPr lang="en-US" sz="2000" dirty="0"/>
              <a:t>It has an overall literacy rate of 96.9%</a:t>
            </a:r>
          </a:p>
          <a:p>
            <a:r>
              <a:rPr lang="en-US" sz="2000" dirty="0"/>
              <a:t>The female and male literacy is 94% and 95% respectively.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0398B480-D41B-4425-98F2-EA68418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585216"/>
            <a:ext cx="6909577" cy="56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9B6EB3-B4EB-4EC7-944A-703BAE0D1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372C78-7254-42BD-8DAE-AF3B175C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DF2BCC-F1F8-43A6-8896-5489C7D97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5721A-F8DC-48CD-90C9-4C04EB3A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6"/>
            <a:ext cx="779472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A8B4-C7BA-4F1A-938D-3C8DB772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Now, Let’s compare the count of some features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671B0A5-EF75-4EEA-A26C-94384FCC4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6" r="-5" b="-6"/>
          <a:stretch/>
        </p:blipFill>
        <p:spPr>
          <a:xfrm>
            <a:off x="485775" y="484632"/>
            <a:ext cx="3251103" cy="1344496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A72AD62-4905-499E-A293-24F5551B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7312"/>
          <a:stretch/>
        </p:blipFill>
        <p:spPr>
          <a:xfrm>
            <a:off x="485775" y="1989994"/>
            <a:ext cx="3251104" cy="134100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1636968-2C55-4100-AB88-8C4A7ECED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6" r="3" b="4053"/>
          <a:stretch/>
        </p:blipFill>
        <p:spPr>
          <a:xfrm>
            <a:off x="485775" y="3491861"/>
            <a:ext cx="3251103" cy="1352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DA5-23BA-4917-9A43-33B674AF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9802" y="804998"/>
            <a:ext cx="7150608" cy="2871216"/>
          </a:xfrm>
        </p:spPr>
        <p:txBody>
          <a:bodyPr vert="horz" lIns="45720" tIns="45720" rIns="45720" bIns="45720" rtlCol="0">
            <a:normAutofit/>
          </a:bodyPr>
          <a:lstStyle/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700" dirty="0"/>
              <a:t>As both the datasets, did not have a primary key, I have not combined the datasets. We will study them separately.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700" dirty="0"/>
              <a:t>In the math dataset, there are 88.4% students from GP and 11.6% students from MS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700" dirty="0"/>
              <a:t>In the math dataset, 52.7% students are male. In the port dataset, 41% students are female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700" dirty="0"/>
              <a:t>In Both the datasets the distribution of age seems very similar with ages 17 and 18 at peak and lesser number of 20+ years old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700" dirty="0"/>
              <a:t>In both the datasets, The reason for students to choose their schools was because of the course and because the school was closer to home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endParaRPr lang="en-US" sz="1700" dirty="0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34266AE4-0F92-4169-A5AF-07DC777B2B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28" b="5"/>
          <a:stretch/>
        </p:blipFill>
        <p:spPr>
          <a:xfrm>
            <a:off x="485775" y="4999321"/>
            <a:ext cx="3251104" cy="135218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476F63-EF0E-40D3-B666-F4F4902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5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9B39850-3957-43CE-AE0A-439B7C25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7" y="1029140"/>
            <a:ext cx="4776291" cy="222097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0E86C53-F8E4-474C-9530-A91E3D15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7" y="3685500"/>
            <a:ext cx="4776291" cy="206574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B5CC29CB-5BBC-49BC-BD02-0AE0C600C5F1}"/>
              </a:ext>
            </a:extLst>
          </p:cNvPr>
          <p:cNvGraphicFramePr/>
          <p:nvPr/>
        </p:nvGraphicFramePr>
        <p:xfrm>
          <a:off x="6210845" y="1244600"/>
          <a:ext cx="4633415" cy="418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09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E48AE3-6F84-402E-AD39-03124B4E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/>
              <a:t>Do students living in Urban area attend more years of school?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390F39F-F77A-4DF7-AFC3-312F74FF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114359"/>
            <a:ext cx="5867061" cy="2229482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DC22-2E08-4B6A-AF00-5CC4CFED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>
                <a:solidFill>
                  <a:srgbClr val="FFFFFF"/>
                </a:solidFill>
              </a:rPr>
              <a:t>We can not draw this conclusion firmly. But there is a small rise at the end because of which we can say that to students living in Rural areas attend school more school compared to students living in Urban areas</a:t>
            </a:r>
          </a:p>
        </p:txBody>
      </p:sp>
    </p:spTree>
    <p:extLst>
      <p:ext uri="{BB962C8B-B14F-4D97-AF65-F5344CB8AC3E}">
        <p14:creationId xmlns:p14="http://schemas.microsoft.com/office/powerpoint/2010/main" val="3916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EBE1-C026-499D-A1BC-FE6B3BFB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Age-wise alcohol consumption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108F-C8B6-4919-A1A5-BBE952F2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00" y="625381"/>
            <a:ext cx="333196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Looks like 16-18 year olds had more weekly alcohol consumption than the other age classes.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Overall, The alcohol consumption in students is very less in both the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FFAFE-0797-4FBF-BE38-17ACE92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446565"/>
            <a:ext cx="7162800" cy="3785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1116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Garamond</vt:lpstr>
      <vt:lpstr>Tw Cen MT</vt:lpstr>
      <vt:lpstr>Tw Cen MT Condensed</vt:lpstr>
      <vt:lpstr>Wingdings</vt:lpstr>
      <vt:lpstr>Wingdings 3</vt:lpstr>
      <vt:lpstr>Integral</vt:lpstr>
      <vt:lpstr>Data analysis for student grade prediction</vt:lpstr>
      <vt:lpstr>Welcome All!</vt:lpstr>
      <vt:lpstr>Introduction to general information about portugal</vt:lpstr>
      <vt:lpstr>PowerPoint Presentation</vt:lpstr>
      <vt:lpstr>Literacy rate of Portugal is good and is equally provided to both the genders!</vt:lpstr>
      <vt:lpstr>Now, Let’s compare the count of some features</vt:lpstr>
      <vt:lpstr>PowerPoint Presentation</vt:lpstr>
      <vt:lpstr>Do students living in Urban area attend more years of school?</vt:lpstr>
      <vt:lpstr>Age-wise alcohol consumption </vt:lpstr>
      <vt:lpstr>do illiterate mothers lead to less study hours?</vt:lpstr>
      <vt:lpstr>do GP students want to pursue higher education more than Ms students?</vt:lpstr>
      <vt:lpstr>does travel time affect study hours</vt:lpstr>
      <vt:lpstr>does extra-curricular activities lead to more failures</vt:lpstr>
      <vt:lpstr>High grade and low grade vs age?</vt:lpstr>
      <vt:lpstr>Weekly and daily alcohol consumption vs Grades(math)</vt:lpstr>
      <vt:lpstr>does more absences lead to less grades?</vt:lpstr>
      <vt:lpstr>Does family relations affect grades?</vt:lpstr>
      <vt:lpstr>does more failures lead to less grades?</vt:lpstr>
      <vt:lpstr>does support from school affect grades?</vt:lpstr>
      <vt:lpstr>If mom is a teacher, does that mean less absences?</vt:lpstr>
      <vt:lpstr>DOES STUDYING FOR MORE HOURS LEAD TO BETTER grades?</vt:lpstr>
      <vt:lpstr>Does good or bad health have impact on grades?</vt:lpstr>
      <vt:lpstr>Does more travel time lead to less grades?</vt:lpstr>
      <vt:lpstr>Which school has better grades?</vt:lpstr>
      <vt:lpstr>How will G1 and G2 change G3?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student grade prediction</dc:title>
  <dc:creator>Shrita</dc:creator>
  <cp:lastModifiedBy>Shrita</cp:lastModifiedBy>
  <cp:revision>2</cp:revision>
  <dcterms:created xsi:type="dcterms:W3CDTF">2020-11-14T00:36:41Z</dcterms:created>
  <dcterms:modified xsi:type="dcterms:W3CDTF">2020-11-14T00:42:52Z</dcterms:modified>
</cp:coreProperties>
</file>