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5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2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3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3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7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1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1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3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2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44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0" r:id="rId6"/>
    <p:sldLayoutId id="2147483746" r:id="rId7"/>
    <p:sldLayoutId id="2147483747" r:id="rId8"/>
    <p:sldLayoutId id="2147483748" r:id="rId9"/>
    <p:sldLayoutId id="2147483749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6" name="Rectangle 23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D47476-367C-4B2B-A4B2-BD46DCA14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753765"/>
            <a:ext cx="4572000" cy="3056235"/>
          </a:xfrm>
        </p:spPr>
        <p:txBody>
          <a:bodyPr>
            <a:normAutofit fontScale="90000"/>
          </a:bodyPr>
          <a:lstStyle/>
          <a:p>
            <a:pPr algn="l"/>
            <a:r>
              <a:rPr lang="en-CA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Prevalence of Hearing Loss in the United States by Industry</a:t>
            </a:r>
            <a:endParaRPr lang="en-US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918D5-0B2D-4230-B05E-C052C2E42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9" y="4571999"/>
            <a:ext cx="4571999" cy="1524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Shrita Shirish Gaonkar</a:t>
            </a:r>
          </a:p>
          <a:p>
            <a:pPr algn="l"/>
            <a:r>
              <a:rPr lang="en-US" dirty="0"/>
              <a:t>100799307</a:t>
            </a:r>
          </a:p>
        </p:txBody>
      </p:sp>
      <p:pic>
        <p:nvPicPr>
          <p:cNvPr id="6" name="Picture 5" descr="A picture containing food, clock&#10;&#10;Description automatically generated">
            <a:extLst>
              <a:ext uri="{FF2B5EF4-FFF2-40B4-BE49-F238E27FC236}">
                <a16:creationId xmlns:a16="http://schemas.microsoft.com/office/drawing/2014/main" id="{34BD82BF-3B79-438E-A184-80BAE9C987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1" r="-3" b="-3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247" name="Freeform: Shape 239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54378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EC525-F166-465B-A19F-986671E7E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051" y="3429000"/>
            <a:ext cx="4309978" cy="297014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>
                    <a:lumMod val="50000"/>
                  </a:schemeClr>
                </a:solidFill>
              </a:rPr>
              <a:t>Why is it important to change the current system to prevent </a:t>
            </a:r>
            <a:br>
              <a:rPr lang="en-US" sz="36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600" b="1" dirty="0">
                <a:solidFill>
                  <a:schemeClr val="accent3">
                    <a:lumMod val="50000"/>
                  </a:schemeClr>
                </a:solidFill>
              </a:rPr>
              <a:t>noise pollution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D1789-4551-4F94-90CA-7E06E68D6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0782" y="134177"/>
            <a:ext cx="4056946" cy="3294823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Noise pollution is displeasing human, animal or machine created sound that disrupts the activity or balance of living organisms</a:t>
            </a:r>
          </a:p>
          <a:p>
            <a:r>
              <a:rPr lang="en-US" sz="1800" dirty="0"/>
              <a:t>Common effects of hearing loss: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Hearing loss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Stress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Sleep disturbance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High blood pressure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3331F7-D376-4B38-89D2-4D5D7554D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32" y="213691"/>
            <a:ext cx="2876550" cy="2362200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E6A9B52-AA25-4632-9D08-587A3516C859}"/>
              </a:ext>
            </a:extLst>
          </p:cNvPr>
          <p:cNvSpPr txBox="1">
            <a:spLocks/>
          </p:cNvSpPr>
          <p:nvPr/>
        </p:nvSpPr>
        <p:spPr>
          <a:xfrm>
            <a:off x="101600" y="2708413"/>
            <a:ext cx="3237450" cy="3935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/>
              <a:t>Recommendations</a:t>
            </a:r>
            <a:endParaRPr lang="en-GB" sz="1400" dirty="0"/>
          </a:p>
          <a:p>
            <a:r>
              <a:rPr lang="en-GB" sz="1200" dirty="0"/>
              <a:t>The equipment used to smash stuff can be coated with rubber.</a:t>
            </a:r>
          </a:p>
          <a:p>
            <a:r>
              <a:rPr lang="en-GB" sz="1200" dirty="0"/>
              <a:t>It is possible to store machines that make a lot of noise in a sound-proof environment.</a:t>
            </a:r>
          </a:p>
          <a:p>
            <a:r>
              <a:rPr lang="en-GB" sz="1200" dirty="0"/>
              <a:t>Staff working in a noisy environment will work with ear muffs that cancel noise.</a:t>
            </a:r>
          </a:p>
          <a:p>
            <a:r>
              <a:rPr lang="en-GB" sz="1200" dirty="0"/>
              <a:t>The use of alternative equipment or secure operating systems should be considered.</a:t>
            </a:r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5B81DB-59D8-4DA6-B57C-EE2158880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400" y="0"/>
            <a:ext cx="4924082" cy="29701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22666C-08AE-4CC3-BD87-1F064CF47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807" y="3259343"/>
            <a:ext cx="4056946" cy="280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5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50F61-8753-430A-AA32-5B5E9BC0F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 am keeping in mind that there was no data manipulation before.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have enough data to conduct analysis.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am assuming that all columns are necessary, and all independent variables are correlated with the dependent variable and not changing any variable name.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would be easily understandable to all the developers.</a:t>
            </a:r>
          </a:p>
          <a:p>
            <a:pPr>
              <a:lnSpc>
                <a:spcPct val="115000"/>
              </a:lnSpc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FFE6D-C772-4C9A-89CD-5EE9353A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/>
              <a:t>Data Analysis and assumptions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C82F0E-6DE2-43C5-B2E5-5A1C9164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191578"/>
            <a:ext cx="5334000" cy="449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15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ABACF-7A58-4865-BF11-D7D29E34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995" y="3067698"/>
            <a:ext cx="2302557" cy="209938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Data analysis and assumption </a:t>
            </a:r>
            <a:r>
              <a:rPr lang="en-US" sz="3200" dirty="0" err="1"/>
              <a:t>ctd</a:t>
            </a:r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138F27-73C7-4301-92CD-B255FBBF5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299" y="-25003"/>
            <a:ext cx="942975" cy="1666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BD9F8B-01DA-4E52-AD53-34206E185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5002"/>
            <a:ext cx="5340804" cy="34265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88B43C-2A8C-47DC-A910-17534DE89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552" y="15848"/>
            <a:ext cx="4406448" cy="34265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479B87-38B2-4BEB-B66F-B436E7628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5552" y="3764780"/>
            <a:ext cx="4406448" cy="30932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BA1247-C4DB-4C5D-B734-D775C9DA7D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9702" y="5147027"/>
            <a:ext cx="1085850" cy="7429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3C8C6E3-6FAA-48CE-8408-08427CB684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764780"/>
            <a:ext cx="5340803" cy="309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3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65A5CBD-5BDA-4345-915C-718F0E585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2EA70-3F28-4A22-8990-727EA40C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9"/>
            <a:ext cx="6096000" cy="22859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My personal views on the subject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C7C4BC-91F2-4D36-916E-88A7510589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99" r="2" b="2"/>
          <a:stretch/>
        </p:blipFill>
        <p:spPr>
          <a:xfrm>
            <a:off x="6962782" y="738842"/>
            <a:ext cx="4429119" cy="2585790"/>
          </a:xfrm>
          <a:custGeom>
            <a:avLst/>
            <a:gdLst/>
            <a:ahLst/>
            <a:cxnLst/>
            <a:rect l="l" t="t" r="r" b="b"/>
            <a:pathLst>
              <a:path w="4429119" h="2585790">
                <a:moveTo>
                  <a:pt x="2549556" y="905"/>
                </a:moveTo>
                <a:cubicBezTo>
                  <a:pt x="3284573" y="-22945"/>
                  <a:pt x="3999521" y="428062"/>
                  <a:pt x="4291657" y="962844"/>
                </a:cubicBezTo>
                <a:cubicBezTo>
                  <a:pt x="4558255" y="1452208"/>
                  <a:pt x="4471755" y="2011838"/>
                  <a:pt x="3722930" y="2343973"/>
                </a:cubicBezTo>
                <a:cubicBezTo>
                  <a:pt x="2860941" y="2726230"/>
                  <a:pt x="531510" y="2705102"/>
                  <a:pt x="81848" y="1917009"/>
                </a:cubicBezTo>
                <a:cubicBezTo>
                  <a:pt x="-122539" y="1557850"/>
                  <a:pt x="78294" y="1077816"/>
                  <a:pt x="436125" y="766809"/>
                </a:cubicBezTo>
                <a:cubicBezTo>
                  <a:pt x="937917" y="331491"/>
                  <a:pt x="1728210" y="94169"/>
                  <a:pt x="2402404" y="12123"/>
                </a:cubicBezTo>
                <a:cubicBezTo>
                  <a:pt x="2451464" y="6196"/>
                  <a:pt x="2500555" y="2495"/>
                  <a:pt x="2549556" y="905"/>
                </a:cubicBezTo>
                <a:close/>
              </a:path>
            </a:pathLst>
          </a:cu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DAB9C9F-3463-4A56-B1EA-1BD1AA292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6513" y="602311"/>
            <a:ext cx="4429124" cy="2445690"/>
          </a:xfrm>
          <a:custGeom>
            <a:avLst/>
            <a:gdLst>
              <a:gd name="connsiteX0" fmla="*/ 252822 w 466107"/>
              <a:gd name="connsiteY0" fmla="*/ 1539 h 328114"/>
              <a:gd name="connsiteX1" fmla="*/ 451641 w 466107"/>
              <a:gd name="connsiteY1" fmla="*/ 122177 h 328114"/>
              <a:gd name="connsiteX2" fmla="*/ 391790 w 466107"/>
              <a:gd name="connsiteY2" fmla="*/ 297430 h 328114"/>
              <a:gd name="connsiteX3" fmla="*/ 8614 w 466107"/>
              <a:gd name="connsiteY3" fmla="*/ 243252 h 328114"/>
              <a:gd name="connsiteX4" fmla="*/ 45897 w 466107"/>
              <a:gd name="connsiteY4" fmla="*/ 97302 h 328114"/>
              <a:gd name="connsiteX5" fmla="*/ 252822 w 466107"/>
              <a:gd name="connsiteY5" fmla="*/ 1539 h 32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107" h="328114">
                <a:moveTo>
                  <a:pt x="252822" y="1539"/>
                </a:moveTo>
                <a:cubicBezTo>
                  <a:pt x="335429" y="-10494"/>
                  <a:pt x="418848" y="49794"/>
                  <a:pt x="451641" y="122177"/>
                </a:cubicBezTo>
                <a:cubicBezTo>
                  <a:pt x="479697" y="184273"/>
                  <a:pt x="470594" y="255285"/>
                  <a:pt x="391790" y="297430"/>
                </a:cubicBezTo>
                <a:cubicBezTo>
                  <a:pt x="301077" y="345935"/>
                  <a:pt x="55935" y="343254"/>
                  <a:pt x="8614" y="243252"/>
                </a:cubicBezTo>
                <a:cubicBezTo>
                  <a:pt x="-12895" y="197678"/>
                  <a:pt x="8240" y="136766"/>
                  <a:pt x="45897" y="97302"/>
                </a:cubicBezTo>
                <a:cubicBezTo>
                  <a:pt x="98704" y="42064"/>
                  <a:pt x="181872" y="11950"/>
                  <a:pt x="252822" y="1539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E9CDD8-A829-430F-9C36-DB236F6B8D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70" r="22661"/>
          <a:stretch/>
        </p:blipFill>
        <p:spPr>
          <a:xfrm>
            <a:off x="7236965" y="3594711"/>
            <a:ext cx="3996753" cy="2511298"/>
          </a:xfrm>
          <a:custGeom>
            <a:avLst/>
            <a:gdLst/>
            <a:ahLst/>
            <a:cxnLst/>
            <a:rect l="l" t="t" r="r" b="b"/>
            <a:pathLst>
              <a:path w="3996753" h="2511298">
                <a:moveTo>
                  <a:pt x="2401588" y="1629"/>
                </a:moveTo>
                <a:cubicBezTo>
                  <a:pt x="2707354" y="11085"/>
                  <a:pt x="3008599" y="61545"/>
                  <a:pt x="3265529" y="147890"/>
                </a:cubicBezTo>
                <a:cubicBezTo>
                  <a:pt x="3852793" y="345417"/>
                  <a:pt x="4208571" y="729954"/>
                  <a:pt x="3857750" y="1240722"/>
                </a:cubicBezTo>
                <a:cubicBezTo>
                  <a:pt x="3453587" y="1828629"/>
                  <a:pt x="1559794" y="2759779"/>
                  <a:pt x="597498" y="2449656"/>
                </a:cubicBezTo>
                <a:cubicBezTo>
                  <a:pt x="159246" y="2308233"/>
                  <a:pt x="-44212" y="1927202"/>
                  <a:pt x="8028" y="1587859"/>
                </a:cubicBezTo>
                <a:cubicBezTo>
                  <a:pt x="81163" y="1112541"/>
                  <a:pt x="538113" y="644242"/>
                  <a:pt x="1019257" y="319702"/>
                </a:cubicBezTo>
                <a:cubicBezTo>
                  <a:pt x="1299703" y="131136"/>
                  <a:pt x="1689976" y="30620"/>
                  <a:pt x="2095788" y="6029"/>
                </a:cubicBezTo>
                <a:cubicBezTo>
                  <a:pt x="2197241" y="-120"/>
                  <a:pt x="2299666" y="-1523"/>
                  <a:pt x="2401588" y="162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7618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B1FBE-3302-4F1A-A897-095BFDC43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42" y="390798"/>
            <a:ext cx="3048001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0B0D064-49EC-422C-B83B-1EF015462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7BD10BA-973B-4A2D-B0D3-232F303E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7A88DB-DE70-4706-9273-203D5AD3C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A99C8FD-E836-4A5D-A41C-145B88F0E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022AA5-C674-44C9-A38B-744A75BD0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160" r="36294" b="-1"/>
          <a:stretch/>
        </p:blipFill>
        <p:spPr>
          <a:xfrm>
            <a:off x="8350875" y="1215003"/>
            <a:ext cx="3268133" cy="53422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1A0DB3-0C6D-46D8-95D7-5E3B05ACC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49" y="376883"/>
            <a:ext cx="4363944" cy="515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22783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195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Avenir Next LT Pro</vt:lpstr>
      <vt:lpstr>Avenir Next LT Pro Light</vt:lpstr>
      <vt:lpstr>Calibri</vt:lpstr>
      <vt:lpstr>Sitka Subheading</vt:lpstr>
      <vt:lpstr>Symbol</vt:lpstr>
      <vt:lpstr>PebbleVTI</vt:lpstr>
      <vt:lpstr>Prevalence of Hearing Loss in the United States by Industry</vt:lpstr>
      <vt:lpstr>Why is it important to change the current system to prevent  noise pollution</vt:lpstr>
      <vt:lpstr>Data Analysis and assumptions</vt:lpstr>
      <vt:lpstr>Data analysis and assumption ctd</vt:lpstr>
      <vt:lpstr> My personal views on the subject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Prevalence of Hearing Loss in the United States by Industry</dc:title>
  <dc:creator>Shrita</dc:creator>
  <cp:lastModifiedBy>Shrita</cp:lastModifiedBy>
  <cp:revision>2</cp:revision>
  <dcterms:created xsi:type="dcterms:W3CDTF">2020-12-11T21:10:34Z</dcterms:created>
  <dcterms:modified xsi:type="dcterms:W3CDTF">2020-12-11T21:17:01Z</dcterms:modified>
</cp:coreProperties>
</file>