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1" r:id="rId6"/>
    <p:sldId id="281" r:id="rId7"/>
    <p:sldId id="261" r:id="rId8"/>
    <p:sldId id="262" r:id="rId9"/>
    <p:sldId id="272" r:id="rId10"/>
    <p:sldId id="283" r:id="rId11"/>
    <p:sldId id="273" r:id="rId12"/>
    <p:sldId id="274" r:id="rId13"/>
    <p:sldId id="275" r:id="rId14"/>
    <p:sldId id="276" r:id="rId15"/>
    <p:sldId id="268" r:id="rId16"/>
    <p:sldId id="277" r:id="rId17"/>
    <p:sldId id="278" r:id="rId18"/>
    <p:sldId id="269" r:id="rId19"/>
    <p:sldId id="282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52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A93D8-DF34-43CA-984D-6313C13D005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9BDC8-1B2E-467A-B758-BAF48D774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9BDC8-1B2E-467A-B758-BAF48D774D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9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9F21-53E2-4AB3-AB16-8FA011BB8C9F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9223-7D12-4116-A1B8-B4169F3411DD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00BC-0832-4D6E-9E6A-A1531A7A1172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0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B854-68A6-4CF7-91C5-C4E1013F6039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A45D-7536-4D70-A584-B2128E91BACE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3495-E174-4F22-ACBE-0B9AD7B7D752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293B-67FE-4993-B812-DEE1CC3F3B48}" type="datetime1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3DC7-FD31-4405-8838-465DEE7FD140}" type="datetime1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2708-7CAA-4F55-B9F6-CF0FD12BFF94}" type="datetime1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779E-F002-4F21-AC7D-E98A868DE301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A564-7B11-42EF-8EDC-380162109A0C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BBC4-2A30-42E2-AB50-8C8AA718C44A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A329-2737-4E6D-8942-7B1C9DAA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3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Compiler design, </a:t>
            </a:r>
            <a:r>
              <a:rPr lang="en-US" sz="4000" dirty="0"/>
              <a:t>14CS73</a:t>
            </a:r>
            <a:br>
              <a:rPr lang="en-US" sz="4000" dirty="0"/>
            </a:br>
            <a:r>
              <a:rPr lang="en-US" sz="4000" dirty="0"/>
              <a:t>SLR, CLR/LR(1), LALR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By Dr. </a:t>
            </a:r>
            <a:r>
              <a:rPr lang="en-US" dirty="0" err="1" smtClean="0"/>
              <a:t>Saroja</a:t>
            </a:r>
            <a:r>
              <a:rPr lang="en-US" dirty="0" smtClean="0"/>
              <a:t> Devi 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4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LR(0)/SLR parsing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Grammar: </a:t>
            </a:r>
          </a:p>
          <a:p>
            <a:pPr marL="457200" lvl="1" indent="0">
              <a:buNone/>
            </a:pPr>
            <a:r>
              <a:rPr lang="en-US" dirty="0"/>
              <a:t>S’-&gt; S</a:t>
            </a:r>
          </a:p>
          <a:p>
            <a:pPr marL="457200" lvl="1" indent="0">
              <a:buNone/>
            </a:pPr>
            <a:r>
              <a:rPr lang="en-US" dirty="0"/>
              <a:t>S-&gt; CC</a:t>
            </a:r>
          </a:p>
          <a:p>
            <a:pPr marL="457200" lvl="1" indent="0">
              <a:buNone/>
            </a:pPr>
            <a:r>
              <a:rPr lang="en-US" dirty="0"/>
              <a:t>C-&gt; </a:t>
            </a:r>
            <a:r>
              <a:rPr lang="en-US" dirty="0" err="1"/>
              <a:t>cC</a:t>
            </a:r>
            <a:r>
              <a:rPr lang="en-US" dirty="0"/>
              <a:t> | d </a:t>
            </a:r>
          </a:p>
          <a:p>
            <a:r>
              <a:rPr lang="en-US" dirty="0" smtClean="0"/>
              <a:t>Total </a:t>
            </a:r>
            <a:r>
              <a:rPr lang="en-US" smtClean="0"/>
              <a:t>7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10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35" y="801964"/>
            <a:ext cx="7288075" cy="542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46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22" y="172278"/>
            <a:ext cx="7394713" cy="633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0" y="1"/>
            <a:ext cx="10515600" cy="1192696"/>
          </a:xfrm>
        </p:spPr>
        <p:txBody>
          <a:bodyPr/>
          <a:lstStyle/>
          <a:p>
            <a:r>
              <a:rPr lang="en-US" dirty="0" smtClean="0"/>
              <a:t>Example for LR(1)</a:t>
            </a:r>
            <a:br>
              <a:rPr lang="en-US" dirty="0" smtClean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17" y="1033670"/>
            <a:ext cx="10515600" cy="5077032"/>
          </a:xfrm>
        </p:spPr>
        <p:txBody>
          <a:bodyPr/>
          <a:lstStyle/>
          <a:p>
            <a:r>
              <a:rPr lang="en-US" dirty="0" smtClean="0"/>
              <a:t>Grammar: </a:t>
            </a:r>
          </a:p>
          <a:p>
            <a:pPr marL="457200" lvl="1" indent="0">
              <a:buNone/>
            </a:pPr>
            <a:r>
              <a:rPr lang="en-US" dirty="0" smtClean="0"/>
              <a:t>S’-&gt; S</a:t>
            </a:r>
          </a:p>
          <a:p>
            <a:pPr marL="457200" lvl="1" indent="0">
              <a:buNone/>
            </a:pPr>
            <a:r>
              <a:rPr lang="en-US" dirty="0" smtClean="0"/>
              <a:t>S-&gt; CC</a:t>
            </a:r>
          </a:p>
          <a:p>
            <a:pPr marL="457200" lvl="1" indent="0">
              <a:buNone/>
            </a:pPr>
            <a:r>
              <a:rPr lang="en-US" dirty="0" smtClean="0"/>
              <a:t>C-&gt; </a:t>
            </a:r>
            <a:r>
              <a:rPr lang="en-US" dirty="0" err="1" smtClean="0"/>
              <a:t>cC</a:t>
            </a:r>
            <a:r>
              <a:rPr lang="en-US" dirty="0" smtClean="0"/>
              <a:t> | 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" y="2809461"/>
            <a:ext cx="5300870" cy="354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8083826" y="834887"/>
            <a:ext cx="5035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29600" y="384313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87409" y="650221"/>
            <a:ext cx="162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73563" y="947819"/>
            <a:ext cx="16462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Total 10 </a:t>
            </a:r>
            <a:r>
              <a:rPr lang="en-US" b="1" dirty="0" smtClean="0"/>
              <a:t>states</a:t>
            </a:r>
          </a:p>
          <a:p>
            <a:r>
              <a:rPr lang="en-US" b="1" dirty="0" smtClean="0"/>
              <a:t>Stars indicate </a:t>
            </a:r>
          </a:p>
          <a:p>
            <a:r>
              <a:rPr lang="en-US" b="1" dirty="0"/>
              <a:t>m</a:t>
            </a:r>
            <a:r>
              <a:rPr lang="en-US" b="1" dirty="0" smtClean="0"/>
              <a:t>erging option</a:t>
            </a:r>
            <a:endParaRPr lang="en-US" dirty="0"/>
          </a:p>
        </p:txBody>
      </p:sp>
      <p:sp>
        <p:nvSpPr>
          <p:cNvPr id="8" name="5-Point Star 7"/>
          <p:cNvSpPr/>
          <p:nvPr/>
        </p:nvSpPr>
        <p:spPr>
          <a:xfrm>
            <a:off x="6745357" y="4452730"/>
            <a:ext cx="238539" cy="2385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8587409" y="3339547"/>
            <a:ext cx="238539" cy="2385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8289234" y="5970104"/>
            <a:ext cx="238539" cy="238540"/>
          </a:xfrm>
          <a:prstGeom prst="star5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0091530" y="4068417"/>
            <a:ext cx="238539" cy="238540"/>
          </a:xfrm>
          <a:prstGeom prst="star5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1203887" y="2570921"/>
            <a:ext cx="238539" cy="23854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0243930" y="4890051"/>
            <a:ext cx="238539" cy="23854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9" y="97750"/>
            <a:ext cx="10982740" cy="1126780"/>
          </a:xfrm>
        </p:spPr>
        <p:txBody>
          <a:bodyPr/>
          <a:lstStyle/>
          <a:p>
            <a:r>
              <a:rPr lang="en-US" dirty="0" smtClean="0"/>
              <a:t>LR(1) Example(contd..)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0975" y="24200"/>
            <a:ext cx="2994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Grammar: S’-&gt; S</a:t>
            </a:r>
          </a:p>
          <a:p>
            <a:pPr lvl="1"/>
            <a:r>
              <a:rPr lang="en-US" dirty="0" smtClean="0"/>
              <a:t>              1.S-</a:t>
            </a:r>
            <a:r>
              <a:rPr lang="en-US" dirty="0"/>
              <a:t>&gt; CC</a:t>
            </a:r>
          </a:p>
          <a:p>
            <a:pPr lvl="1"/>
            <a:r>
              <a:rPr lang="en-US" dirty="0" smtClean="0"/>
              <a:t>              2.C-</a:t>
            </a:r>
            <a:r>
              <a:rPr lang="en-US" dirty="0"/>
              <a:t>&gt; </a:t>
            </a:r>
            <a:r>
              <a:rPr lang="en-US" dirty="0" err="1"/>
              <a:t>cC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              3.C-&gt; </a:t>
            </a:r>
            <a:r>
              <a:rPr lang="en-US" dirty="0"/>
              <a:t>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1" y="1304043"/>
            <a:ext cx="9780103" cy="30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1" y="4387896"/>
            <a:ext cx="9939130" cy="201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15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0"/>
            <a:ext cx="10515600" cy="801066"/>
          </a:xfrm>
        </p:spPr>
        <p:txBody>
          <a:bodyPr/>
          <a:lstStyle/>
          <a:p>
            <a:r>
              <a:rPr lang="en-US" dirty="0" smtClean="0"/>
              <a:t>CLR parsing table 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8" y="755374"/>
            <a:ext cx="11171582" cy="591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7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82"/>
            <a:ext cx="10515600" cy="1325563"/>
          </a:xfrm>
        </p:spPr>
        <p:txBody>
          <a:bodyPr/>
          <a:lstStyle/>
          <a:p>
            <a:r>
              <a:rPr lang="en-US" dirty="0" smtClean="0"/>
              <a:t>Canonical LR(1) Parsing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7321" y="1531417"/>
            <a:ext cx="4823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Grammar: </a:t>
            </a:r>
          </a:p>
          <a:p>
            <a:pPr lvl="1"/>
            <a:r>
              <a:rPr lang="en-US" sz="2400" dirty="0" smtClean="0"/>
              <a:t>              1.S-</a:t>
            </a:r>
            <a:r>
              <a:rPr lang="en-US" sz="2400" dirty="0"/>
              <a:t>&gt; CC</a:t>
            </a:r>
          </a:p>
          <a:p>
            <a:pPr lvl="1"/>
            <a:r>
              <a:rPr lang="en-US" sz="2400" dirty="0" smtClean="0"/>
              <a:t>              2.C-</a:t>
            </a:r>
            <a:r>
              <a:rPr lang="en-US" sz="2400" dirty="0"/>
              <a:t>&gt; </a:t>
            </a:r>
            <a:r>
              <a:rPr lang="en-US" sz="2400" dirty="0" err="1"/>
              <a:t>cC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              3.C-&gt; d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Every SLR(1) grammar is an LR(1) grammar</a:t>
            </a:r>
          </a:p>
          <a:p>
            <a:pPr lvl="1"/>
            <a:r>
              <a:rPr lang="en-US" sz="2400" dirty="0" smtClean="0"/>
              <a:t>For an SLR(1) grammar the canonical LR parser may have more states (10 states) than SLR parser for the same grammar </a:t>
            </a:r>
          </a:p>
          <a:p>
            <a:pPr lvl="1"/>
            <a:r>
              <a:rPr lang="en-US" sz="2400" dirty="0" smtClean="0"/>
              <a:t>(7 states).</a:t>
            </a:r>
            <a:endParaRPr 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69" y="1124570"/>
            <a:ext cx="5950225" cy="533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9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LALR (Look Ahead LR)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LALR parser are same as CLR parser with one difference. In CLR parser if two states differ only in </a:t>
            </a:r>
            <a:r>
              <a:rPr lang="en-US" dirty="0" err="1"/>
              <a:t>lookahead</a:t>
            </a:r>
            <a:r>
              <a:rPr lang="en-US" dirty="0"/>
              <a:t> then we combine those states in LALR parser. After </a:t>
            </a:r>
            <a:r>
              <a:rPr lang="en-US" dirty="0" err="1"/>
              <a:t>minimisation</a:t>
            </a:r>
            <a:r>
              <a:rPr lang="en-US" dirty="0"/>
              <a:t> if the parsing table has no </a:t>
            </a:r>
            <a:r>
              <a:rPr lang="en-US" dirty="0" smtClean="0"/>
              <a:t>conflict, then that </a:t>
            </a:r>
            <a:r>
              <a:rPr lang="en-US" dirty="0"/>
              <a:t>the grammar is LALR </a:t>
            </a:r>
            <a:r>
              <a:rPr lang="en-US" dirty="0" smtClean="0"/>
              <a:t>also.</a:t>
            </a:r>
          </a:p>
          <a:p>
            <a:r>
              <a:rPr lang="en-US" dirty="0"/>
              <a:t>Even though CLR parser does not have RR conflict but LALR may contain RR </a:t>
            </a:r>
            <a:r>
              <a:rPr lang="en-US" dirty="0" smtClean="0"/>
              <a:t>conflict.</a:t>
            </a:r>
          </a:p>
          <a:p>
            <a:r>
              <a:rPr lang="en-US" dirty="0" smtClean="0"/>
              <a:t>If there are no parsing table conflicts, then the given grammar is said to be an LALR(1) grammar and the collection of items is LALR(1) collection.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number of states LR(0) = n1,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number of states SLR = n2,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number of states LALR = n3,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number of states CLR = n4 then,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n1 = n2 = n3 &lt;= n4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2" y="333983"/>
            <a:ext cx="10515600" cy="1325563"/>
          </a:xfrm>
        </p:spPr>
        <p:txBody>
          <a:bodyPr/>
          <a:lstStyle/>
          <a:p>
            <a:r>
              <a:rPr lang="en-US" dirty="0" smtClean="0"/>
              <a:t>LALR Example &amp; table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2" y="1364974"/>
            <a:ext cx="10634870" cy="4603833"/>
          </a:xfrm>
        </p:spPr>
        <p:txBody>
          <a:bodyPr/>
          <a:lstStyle/>
          <a:p>
            <a:r>
              <a:rPr lang="en-US" dirty="0" smtClean="0"/>
              <a:t>3pairs of sets of items can be merged: 3&amp;6; 4&amp;7 ; </a:t>
            </a:r>
            <a:r>
              <a:rPr lang="en-US" dirty="0" smtClean="0"/>
              <a:t>8&amp;9, forming, say </a:t>
            </a:r>
            <a:r>
              <a:rPr lang="en-US" dirty="0" smtClean="0"/>
              <a:t>union set I36 because Items are same, </a:t>
            </a:r>
            <a:r>
              <a:rPr lang="en-US" dirty="0" err="1" smtClean="0"/>
              <a:t>lookahead</a:t>
            </a:r>
            <a:r>
              <a:rPr lang="en-US" dirty="0" smtClean="0"/>
              <a:t> </a:t>
            </a:r>
            <a:r>
              <a:rPr lang="en-US" dirty="0" err="1" smtClean="0"/>
              <a:t>chr.</a:t>
            </a:r>
            <a:r>
              <a:rPr lang="en-US" dirty="0" smtClean="0"/>
              <a:t> is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8" y="2994991"/>
            <a:ext cx="6188258" cy="31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98297" y="262739"/>
            <a:ext cx="2994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Grammar: S’-&gt; S</a:t>
            </a:r>
          </a:p>
          <a:p>
            <a:pPr lvl="1"/>
            <a:r>
              <a:rPr lang="en-US" dirty="0" smtClean="0"/>
              <a:t>              1.S-</a:t>
            </a:r>
            <a:r>
              <a:rPr lang="en-US" dirty="0"/>
              <a:t>&gt; CC</a:t>
            </a:r>
          </a:p>
          <a:p>
            <a:pPr lvl="1"/>
            <a:r>
              <a:rPr lang="en-US" dirty="0" smtClean="0"/>
              <a:t>              2.C-</a:t>
            </a:r>
            <a:r>
              <a:rPr lang="en-US" dirty="0"/>
              <a:t>&gt; </a:t>
            </a:r>
            <a:r>
              <a:rPr lang="en-US" dirty="0" err="1"/>
              <a:t>cC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              3.C-&gt; </a:t>
            </a:r>
            <a:r>
              <a:rPr lang="en-US" dirty="0"/>
              <a:t>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78" y="2186606"/>
            <a:ext cx="5321783" cy="430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2964" y="2186606"/>
            <a:ext cx="58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GOTOs are also merged. Ex. GOTO(I3, C) = I8, and I8 is part of I89, so GOTO(I36, C) is I89.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LALR table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3" y="1386508"/>
            <a:ext cx="10972800" cy="501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02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8" y="0"/>
            <a:ext cx="10515600" cy="1325563"/>
          </a:xfrm>
        </p:spPr>
        <p:txBody>
          <a:bodyPr/>
          <a:lstStyle/>
          <a:p>
            <a:r>
              <a:rPr lang="en-US" dirty="0" smtClean="0"/>
              <a:t>LR(1)/LALR Example :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0" y="1825625"/>
            <a:ext cx="3643952" cy="4351338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smtClean="0"/>
              <a:t>grammar:</a:t>
            </a:r>
          </a:p>
          <a:p>
            <a:r>
              <a:rPr lang="en-US" dirty="0" smtClean="0"/>
              <a:t>S </a:t>
            </a:r>
            <a:r>
              <a:rPr lang="en-US" dirty="0"/>
              <a:t>-&gt;AA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> | b </a:t>
            </a:r>
            <a:endParaRPr lang="en-US" dirty="0" smtClean="0"/>
          </a:p>
          <a:p>
            <a:r>
              <a:rPr lang="en-US" dirty="0" smtClean="0"/>
              <a:t>Augmented grammar:</a:t>
            </a:r>
          </a:p>
          <a:p>
            <a:r>
              <a:rPr lang="en-US" dirty="0" smtClean="0"/>
              <a:t>S</a:t>
            </a:r>
            <a:r>
              <a:rPr lang="en-US" dirty="0"/>
              <a:t>’ -&gt; S </a:t>
            </a:r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/>
              <a:t>-&gt;</a:t>
            </a:r>
            <a:r>
              <a:rPr lang="en-US" dirty="0" smtClean="0"/>
              <a:t>AA</a:t>
            </a:r>
          </a:p>
          <a:p>
            <a:r>
              <a:rPr lang="en-US" dirty="0" smtClean="0"/>
              <a:t>A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> |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02" y="974725"/>
            <a:ext cx="62007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96" y="0"/>
            <a:ext cx="10515600" cy="1325563"/>
          </a:xfrm>
        </p:spPr>
        <p:txBody>
          <a:bodyPr/>
          <a:lstStyle/>
          <a:p>
            <a:r>
              <a:rPr lang="en-US" dirty="0" smtClean="0"/>
              <a:t>Efficient construction of LALR parsing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10770704" cy="50770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First</a:t>
            </a:r>
            <a:r>
              <a:rPr lang="en-US" dirty="0"/>
              <a:t>, we can represent any set of LR(0) or LR(1) items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dirty="0"/>
              <a:t>by its kernel,</a:t>
            </a:r>
          </a:p>
          <a:p>
            <a:pPr marL="0" indent="0">
              <a:buNone/>
            </a:pPr>
            <a:r>
              <a:rPr lang="en-US" dirty="0"/>
              <a:t>that is, by those items that are either the initial item </a:t>
            </a:r>
            <a:r>
              <a:rPr lang="en-US" dirty="0" smtClean="0"/>
              <a:t> </a:t>
            </a:r>
            <a:r>
              <a:rPr lang="en-US" i="1" dirty="0"/>
              <a:t>[S' </a:t>
            </a:r>
            <a:r>
              <a:rPr lang="en-US" i="1" dirty="0" smtClean="0"/>
              <a:t>-&gt; </a:t>
            </a:r>
            <a:r>
              <a:rPr lang="en-US" dirty="0"/>
              <a:t>•</a:t>
            </a:r>
            <a:r>
              <a:rPr lang="en-US" i="1" dirty="0" smtClean="0"/>
              <a:t>S</a:t>
            </a:r>
            <a:r>
              <a:rPr lang="en-US" i="1" dirty="0"/>
              <a:t>] </a:t>
            </a: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i="1" dirty="0"/>
              <a:t>[S' </a:t>
            </a:r>
            <a:r>
              <a:rPr lang="en-US" dirty="0"/>
              <a:t>-&gt;• </a:t>
            </a:r>
            <a:r>
              <a:rPr lang="en-US" dirty="0" smtClean="0"/>
              <a:t>S, </a:t>
            </a:r>
            <a:r>
              <a:rPr lang="en-US" dirty="0"/>
              <a:t>$] </a:t>
            </a:r>
            <a:r>
              <a:rPr lang="en-US" dirty="0" smtClean="0"/>
              <a:t> </a:t>
            </a:r>
            <a:r>
              <a:rPr lang="en-US" dirty="0"/>
              <a:t>or that have the dot somewhere other than at the beginning</a:t>
            </a:r>
          </a:p>
          <a:p>
            <a:pPr marL="0" indent="0">
              <a:buNone/>
            </a:pPr>
            <a:r>
              <a:rPr lang="en-US" dirty="0"/>
              <a:t>of the production body.</a:t>
            </a:r>
          </a:p>
          <a:p>
            <a:pPr marL="0" indent="0">
              <a:buNone/>
            </a:pPr>
            <a:r>
              <a:rPr lang="en-US" dirty="0"/>
              <a:t>• We can construct the </a:t>
            </a:r>
            <a:r>
              <a:rPr lang="en-US" dirty="0" smtClean="0"/>
              <a:t>LALR(1) item </a:t>
            </a:r>
            <a:r>
              <a:rPr lang="en-US" dirty="0"/>
              <a:t>kernels from the </a:t>
            </a:r>
            <a:r>
              <a:rPr lang="en-US" dirty="0" smtClean="0"/>
              <a:t>LR(0) item </a:t>
            </a:r>
            <a:r>
              <a:rPr lang="en-US" dirty="0"/>
              <a:t>kernels</a:t>
            </a:r>
          </a:p>
          <a:p>
            <a:pPr marL="0" indent="0">
              <a:buNone/>
            </a:pPr>
            <a:r>
              <a:rPr lang="en-US" dirty="0"/>
              <a:t>by a </a:t>
            </a:r>
            <a:r>
              <a:rPr lang="en-US" b="1" dirty="0"/>
              <a:t>process of propagation </a:t>
            </a:r>
            <a:r>
              <a:rPr lang="en-US" dirty="0"/>
              <a:t>and </a:t>
            </a:r>
            <a:r>
              <a:rPr lang="en-US" b="1" dirty="0"/>
              <a:t>spontaneous generation of </a:t>
            </a:r>
            <a:r>
              <a:rPr lang="en-US" b="1" dirty="0" err="1" smtClean="0"/>
              <a:t>lookaheads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If we have the </a:t>
            </a:r>
            <a:r>
              <a:rPr lang="en-US" dirty="0" smtClean="0"/>
              <a:t>LALR(1) </a:t>
            </a:r>
            <a:r>
              <a:rPr lang="en-US" dirty="0"/>
              <a:t>kernels, we can generate the </a:t>
            </a:r>
            <a:r>
              <a:rPr lang="en-US" dirty="0" smtClean="0"/>
              <a:t>LALR(1) </a:t>
            </a:r>
            <a:r>
              <a:rPr lang="en-US" dirty="0"/>
              <a:t>parsing</a:t>
            </a:r>
          </a:p>
          <a:p>
            <a:pPr marL="0" indent="0">
              <a:buNone/>
            </a:pPr>
            <a:r>
              <a:rPr lang="en-US" dirty="0"/>
              <a:t>table by closing each kernel, using the function </a:t>
            </a:r>
            <a:r>
              <a:rPr lang="en-US" dirty="0" smtClean="0"/>
              <a:t>CLOSURE, </a:t>
            </a: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then computing table entries by </a:t>
            </a:r>
            <a:r>
              <a:rPr lang="en-US" dirty="0" smtClean="0"/>
              <a:t>CLR Algorithm, </a:t>
            </a:r>
            <a:r>
              <a:rPr lang="en-US" dirty="0"/>
              <a:t>as if the </a:t>
            </a:r>
            <a:r>
              <a:rPr lang="en-US" dirty="0" smtClean="0"/>
              <a:t>LALR(1) </a:t>
            </a:r>
            <a:r>
              <a:rPr lang="en-US" dirty="0"/>
              <a:t>sets</a:t>
            </a:r>
          </a:p>
          <a:p>
            <a:pPr marL="0" indent="0">
              <a:buNone/>
            </a:pPr>
            <a:r>
              <a:rPr lang="en-US" dirty="0"/>
              <a:t>of items were canonical LR(1) sets of items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[</a:t>
            </a:r>
            <a:r>
              <a:rPr lang="en-US" sz="2200" dirty="0" smtClean="0"/>
              <a:t>Refer to example 4.61 from the text book, do the </a:t>
            </a:r>
            <a:r>
              <a:rPr lang="en-US" sz="2200" b="1" dirty="0" smtClean="0"/>
              <a:t>propagation of </a:t>
            </a:r>
            <a:r>
              <a:rPr lang="en-US" sz="2200" b="1" dirty="0" err="1" smtClean="0"/>
              <a:t>lookaheads</a:t>
            </a:r>
            <a:r>
              <a:rPr lang="en-US" sz="2200" b="1" dirty="0" smtClean="0"/>
              <a:t> (#) </a:t>
            </a:r>
            <a:r>
              <a:rPr lang="en-US" sz="2200" dirty="0" smtClean="0"/>
              <a:t>and</a:t>
            </a:r>
            <a:r>
              <a:rPr lang="en-US" sz="2200" b="1" dirty="0" smtClean="0"/>
              <a:t> computation of </a:t>
            </a:r>
            <a:r>
              <a:rPr lang="en-US" sz="2200" b="1" dirty="0" err="1" smtClean="0"/>
              <a:t>lookaheads</a:t>
            </a:r>
            <a:r>
              <a:rPr lang="en-US" sz="2200" b="1" dirty="0" smtClean="0"/>
              <a:t> (=) ]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548" y="1034173"/>
            <a:ext cx="1118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Purpose is to </a:t>
            </a:r>
            <a:r>
              <a:rPr lang="en-US" sz="2000" b="1" dirty="0" smtClean="0"/>
              <a:t>avoid constructing </a:t>
            </a:r>
            <a:r>
              <a:rPr lang="en-US" sz="2000" dirty="0" smtClean="0"/>
              <a:t>the full collection of sets of LR(1) items  for LALR(1) parsing table.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68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SLR parser is similar to LR(0) parser except that the reduced entry. The reduced productions are written only in the FOLLOW of the variable whose production is </a:t>
            </a:r>
            <a:r>
              <a:rPr lang="en-US" dirty="0" smtClean="0"/>
              <a:t>reduced, and conflict </a:t>
            </a:r>
            <a:r>
              <a:rPr lang="en-US" smtClean="0"/>
              <a:t>is avoided.</a:t>
            </a:r>
            <a:endParaRPr lang="en-US" dirty="0" smtClean="0"/>
          </a:p>
          <a:p>
            <a:r>
              <a:rPr lang="en-US" dirty="0"/>
              <a:t>Every </a:t>
            </a:r>
            <a:r>
              <a:rPr lang="en-US" dirty="0" smtClean="0"/>
              <a:t>SLR(1) </a:t>
            </a:r>
            <a:r>
              <a:rPr lang="en-US" dirty="0"/>
              <a:t>grammar is unambiguous but </a:t>
            </a:r>
            <a:r>
              <a:rPr lang="en-US" dirty="0" smtClean="0"/>
              <a:t>there </a:t>
            </a:r>
            <a:r>
              <a:rPr lang="en-US" dirty="0"/>
              <a:t>are many unambiguous grammars that are not </a:t>
            </a:r>
            <a:r>
              <a:rPr lang="en-US" dirty="0" smtClean="0"/>
              <a:t>SLR(1).</a:t>
            </a:r>
          </a:p>
          <a:p>
            <a:r>
              <a:rPr lang="en-US" dirty="0"/>
              <a:t>If in the parsing table we have multiple entries then it is said to be a </a:t>
            </a:r>
            <a:r>
              <a:rPr lang="en-US" dirty="0" smtClean="0"/>
              <a:t>conflict and then it is not SLR.</a:t>
            </a:r>
          </a:p>
          <a:p>
            <a:r>
              <a:rPr lang="en-US" dirty="0" smtClean="0"/>
              <a:t>The SLR method begins with LR(0) items and LR(0) automata. ACTION and GOTO entries are determined using the SLR parsing table construction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8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343"/>
            <a:ext cx="10515600" cy="1325563"/>
          </a:xfrm>
        </p:spPr>
        <p:txBody>
          <a:bodyPr/>
          <a:lstStyle/>
          <a:p>
            <a:r>
              <a:rPr lang="en-US" dirty="0" smtClean="0"/>
              <a:t>Using Ambiguous grammar &amp; Error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311965"/>
            <a:ext cx="11198088" cy="509028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precedence and associativity to resolve parsing action conflicts</a:t>
            </a:r>
          </a:p>
          <a:p>
            <a:pPr lvl="1"/>
            <a:r>
              <a:rPr lang="en-US" dirty="0" smtClean="0"/>
              <a:t>Ambiguous grammar: E-&gt;E </a:t>
            </a:r>
            <a:r>
              <a:rPr lang="en-US" dirty="0"/>
              <a:t>+ </a:t>
            </a:r>
            <a:r>
              <a:rPr lang="en-US" dirty="0" smtClean="0"/>
              <a:t>E| </a:t>
            </a:r>
            <a:r>
              <a:rPr lang="en-US" dirty="0"/>
              <a:t>E*E </a:t>
            </a:r>
            <a:r>
              <a:rPr lang="en-US" dirty="0" smtClean="0"/>
              <a:t>| </a:t>
            </a:r>
            <a:r>
              <a:rPr lang="en-US" dirty="0"/>
              <a:t>(E) I </a:t>
            </a:r>
            <a:r>
              <a:rPr lang="en-US" dirty="0" smtClean="0"/>
              <a:t>id  , because it does not specify the associativity or precedence of operators + and *. This shows up in the parsing table </a:t>
            </a:r>
            <a:r>
              <a:rPr lang="en-US" dirty="0" smtClean="0"/>
              <a:t>with </a:t>
            </a:r>
            <a:r>
              <a:rPr lang="en-US" dirty="0" smtClean="0"/>
              <a:t>shift or reduce on * &amp; + , not indicating which one to do first, for input say, </a:t>
            </a:r>
            <a:r>
              <a:rPr lang="en-US" b="1" dirty="0" err="1" smtClean="0"/>
              <a:t>id+id</a:t>
            </a:r>
            <a:r>
              <a:rPr lang="en-US" b="1" dirty="0" smtClean="0"/>
              <a:t>*id</a:t>
            </a:r>
            <a:r>
              <a:rPr lang="en-US" dirty="0" smtClean="0"/>
              <a:t>, tending to reduce first.</a:t>
            </a:r>
          </a:p>
          <a:p>
            <a:pPr lvl="1"/>
            <a:r>
              <a:rPr lang="en-US" dirty="0" smtClean="0"/>
              <a:t>The unambiguous grammar, E-&gt; E+T | T ; T-&gt; T*F|F;  F-&gt;(E) |id gives + lower precedence than * and makes both left associative.</a:t>
            </a:r>
          </a:p>
          <a:p>
            <a:pPr lvl="1"/>
            <a:endParaRPr lang="en-US" dirty="0"/>
          </a:p>
          <a:p>
            <a:r>
              <a:rPr lang="en-US" dirty="0" smtClean="0"/>
              <a:t>Dangling else problem: S-&gt;</a:t>
            </a:r>
            <a:r>
              <a:rPr lang="en-US" dirty="0" err="1" smtClean="0"/>
              <a:t>iSeS|iS|a</a:t>
            </a:r>
            <a:r>
              <a:rPr lang="en-US" dirty="0" smtClean="0"/>
              <a:t>  =&gt; shift/reduce conflict. S-&gt;</a:t>
            </a:r>
            <a:r>
              <a:rPr lang="en-US" dirty="0" err="1" smtClean="0"/>
              <a:t>iS.eS</a:t>
            </a:r>
            <a:r>
              <a:rPr lang="en-US" dirty="0" smtClean="0"/>
              <a:t> requires shift of e.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But FOLLOW(S)={e,$}, so item S-&gt;</a:t>
            </a:r>
            <a:r>
              <a:rPr lang="en-US" dirty="0" err="1" smtClean="0"/>
              <a:t>iS.</a:t>
            </a:r>
            <a:r>
              <a:rPr lang="en-US" dirty="0" smtClean="0"/>
              <a:t> indicates reduction by S-&gt;</a:t>
            </a:r>
            <a:r>
              <a:rPr lang="en-US" dirty="0" err="1" smtClean="0"/>
              <a:t>iS</a:t>
            </a:r>
            <a:r>
              <a:rPr lang="en-US" dirty="0" smtClean="0"/>
              <a:t> on input e.</a:t>
            </a:r>
          </a:p>
          <a:p>
            <a:endParaRPr lang="en-US" dirty="0" smtClean="0"/>
          </a:p>
          <a:p>
            <a:r>
              <a:rPr lang="en-US" dirty="0" smtClean="0"/>
              <a:t>Error recovery: detected in action table not in </a:t>
            </a:r>
            <a:r>
              <a:rPr lang="en-US" dirty="0" err="1" smtClean="0"/>
              <a:t>goto</a:t>
            </a:r>
            <a:r>
              <a:rPr lang="en-US" dirty="0" smtClean="0"/>
              <a:t> table.</a:t>
            </a:r>
          </a:p>
          <a:p>
            <a:pPr lvl="1"/>
            <a:r>
              <a:rPr lang="en-US" sz="2600" dirty="0" smtClean="0"/>
              <a:t>Panic mode error recovery: scan down the stack &amp; discard symbols  until a valid state is found.</a:t>
            </a:r>
          </a:p>
          <a:p>
            <a:pPr lvl="1"/>
            <a:r>
              <a:rPr lang="en-US" sz="2600" dirty="0" smtClean="0"/>
              <a:t>Phrase level error recovery : </a:t>
            </a:r>
            <a:r>
              <a:rPr lang="en-US" sz="2600" dirty="0"/>
              <a:t>examining each error entry in </a:t>
            </a:r>
            <a:r>
              <a:rPr lang="en-US" sz="2600" dirty="0" smtClean="0"/>
              <a:t>the LR </a:t>
            </a:r>
            <a:r>
              <a:rPr lang="en-US" sz="2600" dirty="0"/>
              <a:t>parsing table and deciding on the basis of language usage the most </a:t>
            </a:r>
            <a:r>
              <a:rPr lang="en-US" sz="2600" dirty="0" smtClean="0"/>
              <a:t>likely programmer </a:t>
            </a:r>
            <a:r>
              <a:rPr lang="en-US" sz="2600" dirty="0"/>
              <a:t>error that would g</a:t>
            </a:r>
            <a:r>
              <a:rPr lang="en-US" dirty="0"/>
              <a:t>ive rise to that error. An appropriate </a:t>
            </a:r>
            <a:r>
              <a:rPr lang="en-US" dirty="0" smtClean="0"/>
              <a:t>recovery procedure </a:t>
            </a:r>
            <a:r>
              <a:rPr lang="en-US" dirty="0"/>
              <a:t>can then be </a:t>
            </a:r>
            <a:r>
              <a:rPr lang="en-US" dirty="0" smtClean="0"/>
              <a:t>constructed for specific error entry in the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13" y="0"/>
            <a:ext cx="10515600" cy="1325563"/>
          </a:xfrm>
        </p:spPr>
        <p:txBody>
          <a:bodyPr/>
          <a:lstStyle/>
          <a:p>
            <a:r>
              <a:rPr lang="en-US" dirty="0" smtClean="0"/>
              <a:t>Construction of SLR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335294"/>
            <a:ext cx="10730948" cy="435133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Input:  augmented grammar G’ ; Output: SLR parsing table with ACTION and GOTO for G’</a:t>
            </a:r>
          </a:p>
          <a:p>
            <a:pPr marL="0" indent="0" fontAlgn="base">
              <a:buNone/>
            </a:pPr>
            <a:r>
              <a:rPr lang="en-US" dirty="0" smtClean="0"/>
              <a:t>1. Construct </a:t>
            </a:r>
            <a:r>
              <a:rPr lang="en-US" dirty="0"/>
              <a:t>C = { 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……. I</a:t>
            </a:r>
            <a:r>
              <a:rPr lang="en-US" baseline="-25000" dirty="0"/>
              <a:t>n</a:t>
            </a:r>
            <a:r>
              <a:rPr lang="en-US" dirty="0"/>
              <a:t>}, the collection of sets of LR(0) items for G’.</a:t>
            </a:r>
          </a:p>
          <a:p>
            <a:pPr marL="0" indent="0" fontAlgn="base">
              <a:buNone/>
            </a:pPr>
            <a:r>
              <a:rPr lang="en-US" dirty="0" smtClean="0"/>
              <a:t>2. State </a:t>
            </a:r>
            <a:r>
              <a:rPr lang="en-US" dirty="0"/>
              <a:t>i is constructed from Ii. The parsing actions for state i are determined as </a:t>
            </a:r>
            <a:r>
              <a:rPr lang="en-US" dirty="0" smtClean="0"/>
              <a:t>follows </a:t>
            </a:r>
            <a:r>
              <a:rPr lang="en-US" dirty="0"/>
              <a:t>: </a:t>
            </a:r>
          </a:p>
          <a:p>
            <a:pPr lvl="1" fontAlgn="base"/>
            <a:r>
              <a:rPr lang="en-US" dirty="0"/>
              <a:t>If [ A -&gt; </a:t>
            </a:r>
            <a:r>
              <a:rPr lang="el-GR" dirty="0" smtClean="0"/>
              <a:t>α</a:t>
            </a:r>
            <a:r>
              <a:rPr lang="en-US" dirty="0" smtClean="0"/>
              <a:t>.a</a:t>
            </a:r>
            <a:r>
              <a:rPr lang="el-GR" dirty="0" smtClean="0"/>
              <a:t>β</a:t>
            </a:r>
            <a:r>
              <a:rPr lang="en-US" dirty="0" smtClean="0"/>
              <a:t>] </a:t>
            </a:r>
            <a:r>
              <a:rPr lang="en-US" dirty="0"/>
              <a:t>is in I</a:t>
            </a:r>
            <a:r>
              <a:rPr lang="en-US" baseline="-25000" dirty="0"/>
              <a:t>i</a:t>
            </a:r>
            <a:r>
              <a:rPr lang="en-US" dirty="0"/>
              <a:t> and GOTO(I</a:t>
            </a:r>
            <a:r>
              <a:rPr lang="en-US" baseline="-25000" dirty="0"/>
              <a:t>i</a:t>
            </a:r>
            <a:r>
              <a:rPr lang="en-US" dirty="0"/>
              <a:t> , a) =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, then set ACTION[i, a] to “shift j”. Here a must be terminal.</a:t>
            </a:r>
          </a:p>
          <a:p>
            <a:pPr lvl="1" fontAlgn="base"/>
            <a:r>
              <a:rPr lang="en-US" dirty="0"/>
              <a:t>If [A -&gt; </a:t>
            </a:r>
            <a:r>
              <a:rPr lang="el-GR" dirty="0"/>
              <a:t>α</a:t>
            </a:r>
            <a:r>
              <a:rPr lang="en-US" dirty="0" smtClean="0"/>
              <a:t>.] </a:t>
            </a:r>
            <a:r>
              <a:rPr lang="en-US" dirty="0"/>
              <a:t>is in I</a:t>
            </a:r>
            <a:r>
              <a:rPr lang="en-US" baseline="-25000" dirty="0"/>
              <a:t>i</a:t>
            </a:r>
            <a:r>
              <a:rPr lang="en-US" dirty="0"/>
              <a:t>, then set ACTION[i, a] to “reduce A </a:t>
            </a:r>
            <a:r>
              <a:rPr lang="en-US" dirty="0" smtClean="0"/>
              <a:t>-&gt;</a:t>
            </a:r>
            <a:r>
              <a:rPr lang="el-GR" dirty="0"/>
              <a:t> α</a:t>
            </a:r>
            <a:r>
              <a:rPr lang="en-US" dirty="0" smtClean="0"/>
              <a:t> ” </a:t>
            </a:r>
            <a:r>
              <a:rPr lang="en-US" dirty="0"/>
              <a:t>for all a in FOLLOW(A); here A may not be S’.</a:t>
            </a:r>
          </a:p>
          <a:p>
            <a:pPr lvl="1" fontAlgn="base"/>
            <a:r>
              <a:rPr lang="en-US" dirty="0"/>
              <a:t>Is [S -&gt; S.] is in I</a:t>
            </a:r>
            <a:r>
              <a:rPr lang="en-US" baseline="-25000" dirty="0"/>
              <a:t>i</a:t>
            </a:r>
            <a:r>
              <a:rPr lang="en-US" dirty="0"/>
              <a:t>, then set action[i, $] to “accept”. </a:t>
            </a:r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any conflicting actions are generated by the above rules we say that the grammar is not </a:t>
            </a:r>
            <a:r>
              <a:rPr lang="en-US" dirty="0" smtClean="0"/>
              <a:t>SLR(1). The algorithm fails to produce a parser then.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3. The </a:t>
            </a:r>
            <a:r>
              <a:rPr lang="en-US" dirty="0" err="1"/>
              <a:t>goto</a:t>
            </a:r>
            <a:r>
              <a:rPr lang="en-US" dirty="0"/>
              <a:t> transitions for state i are constructed for all </a:t>
            </a:r>
            <a:r>
              <a:rPr lang="en-US" dirty="0" err="1"/>
              <a:t>nonterminals</a:t>
            </a:r>
            <a:r>
              <a:rPr lang="en-US" dirty="0"/>
              <a:t> A using the rule:</a:t>
            </a:r>
            <a:br>
              <a:rPr lang="en-US" dirty="0"/>
            </a:br>
            <a:r>
              <a:rPr lang="en-US" dirty="0"/>
              <a:t>if GOTO( I</a:t>
            </a:r>
            <a:r>
              <a:rPr lang="en-US" baseline="-25000" dirty="0"/>
              <a:t>i</a:t>
            </a:r>
            <a:r>
              <a:rPr lang="en-US" dirty="0"/>
              <a:t> , A ) = </a:t>
            </a:r>
            <a:r>
              <a:rPr lang="en-US" dirty="0" err="1"/>
              <a:t>I</a:t>
            </a:r>
            <a:r>
              <a:rPr lang="en-US" baseline="-25000" dirty="0" err="1"/>
              <a:t>j</a:t>
            </a:r>
            <a:r>
              <a:rPr lang="en-US" dirty="0"/>
              <a:t> then GOTO [i, A] = j.</a:t>
            </a:r>
          </a:p>
          <a:p>
            <a:pPr marL="0" indent="0" fontAlgn="base">
              <a:buNone/>
            </a:pPr>
            <a:r>
              <a:rPr lang="en-US" dirty="0" smtClean="0"/>
              <a:t>4. All </a:t>
            </a:r>
            <a:r>
              <a:rPr lang="en-US" dirty="0"/>
              <a:t>entries not defined by rules 2 and 3 are made error.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The </a:t>
            </a:r>
            <a:r>
              <a:rPr lang="en-US" dirty="0"/>
              <a:t>initial state of the parser is the one constructed from the set of items</a:t>
            </a:r>
          </a:p>
          <a:p>
            <a:pPr marL="0" indent="0">
              <a:buNone/>
            </a:pPr>
            <a:r>
              <a:rPr lang="en-US" dirty="0"/>
              <a:t>containing [S' -&gt;• </a:t>
            </a:r>
            <a:r>
              <a:rPr lang="en-US" dirty="0" smtClean="0"/>
              <a:t>S</a:t>
            </a:r>
            <a:r>
              <a:rPr lang="en-US" dirty="0"/>
              <a:t>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93"/>
            <a:ext cx="888889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SLR(1) grammar and ambiguity</a:t>
            </a:r>
            <a:br>
              <a:rPr lang="en-US" dirty="0" smtClean="0"/>
            </a:br>
            <a:r>
              <a:rPr lang="en-US" sz="3100" dirty="0"/>
              <a:t>E</a:t>
            </a:r>
            <a:r>
              <a:rPr lang="en-US" sz="3100" dirty="0" smtClean="0"/>
              <a:t>very SLR(1) is </a:t>
            </a:r>
            <a:r>
              <a:rPr lang="en-US" sz="3100" dirty="0"/>
              <a:t>unambiguous, but there are many</a:t>
            </a:r>
            <a:br>
              <a:rPr lang="en-US" sz="3100" dirty="0"/>
            </a:br>
            <a:r>
              <a:rPr lang="en-US" sz="3100" dirty="0"/>
              <a:t>unambiguous grammars that are not SLR(l</a:t>
            </a:r>
            <a:r>
              <a:rPr lang="en-US" sz="31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4" y="1435546"/>
            <a:ext cx="10515600" cy="4351338"/>
          </a:xfrm>
        </p:spPr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0" y="1969188"/>
            <a:ext cx="7000875" cy="178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33" y="1029391"/>
            <a:ext cx="5629275" cy="516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5587" y="2116069"/>
            <a:ext cx="119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4.20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6190" y="4071875"/>
            <a:ext cx="6722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Canonical LR(0) collection for grammar 4.20   </a:t>
            </a:r>
            <a:r>
              <a:rPr lang="en-US" dirty="0" smtClean="0"/>
              <a:t>=&gt; 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67061" y="3339548"/>
            <a:ext cx="1736035" cy="96315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8322365" y="2753468"/>
            <a:ext cx="1391478" cy="668578"/>
          </a:xfrm>
          <a:prstGeom prst="wedgeRectCallout">
            <a:avLst>
              <a:gd name="adj1" fmla="val -62738"/>
              <a:gd name="adj2" fmla="val 84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reduce conflict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104" y="4903304"/>
            <a:ext cx="51550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State 2 has shift to 6 action and also reduce by R-&gt;L. Both for symbol = , as = symbol is in follow set of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SLR(1)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3107634"/>
            <a:ext cx="10469218" cy="336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4" y="1616765"/>
            <a:ext cx="10194235" cy="149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48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powerful LR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683026"/>
            <a:ext cx="11622156" cy="47310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LR parsing technique is extended to use one symbol of </a:t>
            </a:r>
            <a:r>
              <a:rPr lang="en-US" dirty="0" err="1" smtClean="0"/>
              <a:t>lookahead</a:t>
            </a:r>
            <a:r>
              <a:rPr lang="en-US" dirty="0" smtClean="0"/>
              <a:t> on the input. Purpose is to detect better/more grammars. Two methods:</a:t>
            </a:r>
          </a:p>
          <a:p>
            <a:r>
              <a:rPr lang="en-US" dirty="0" smtClean="0"/>
              <a:t>The canonical LR which makes use of </a:t>
            </a:r>
            <a:r>
              <a:rPr lang="en-US" dirty="0" err="1" smtClean="0"/>
              <a:t>lookahead</a:t>
            </a:r>
            <a:r>
              <a:rPr lang="en-US" dirty="0" smtClean="0"/>
              <a:t> symbols. This makes larger set of items, termed LR(1) items.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lookahead</a:t>
            </a:r>
            <a:r>
              <a:rPr lang="en-US" dirty="0" smtClean="0"/>
              <a:t> LR or LALR method which is based on LR(0) set of items. It has fewer states than the typical parsers based on the LR(1) items. By carefully introducing </a:t>
            </a:r>
            <a:r>
              <a:rPr lang="en-US" dirty="0" err="1" smtClean="0"/>
              <a:t>lookaheads</a:t>
            </a:r>
            <a:r>
              <a:rPr lang="en-US" dirty="0" smtClean="0"/>
              <a:t> into the LR(0) items, we get LALR with which we can manage many more grammars. We can have smaller or same table size. YACC tool uses LALR method.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CLR Parser (Canonical 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SLR method we were working with LR(0)) items. In CLR parsing we will be using LR(1) items. LR(k) item is defined to be an item using </a:t>
            </a:r>
            <a:r>
              <a:rPr lang="en-US" dirty="0" err="1"/>
              <a:t>lookaheads</a:t>
            </a:r>
            <a:r>
              <a:rPr lang="en-US" dirty="0"/>
              <a:t> of length k.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, the LR(1) item is comprised of two parts : the LR(0) item and the </a:t>
            </a:r>
            <a:r>
              <a:rPr lang="en-US" dirty="0" err="1"/>
              <a:t>lookahead</a:t>
            </a:r>
            <a:r>
              <a:rPr lang="en-US" dirty="0"/>
              <a:t> associated with the item.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LR(1) parsers are more powerful parser.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LR(1) items we modify the Closure and GOTO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LR(1) Sets of Items: </a:t>
            </a:r>
            <a:br>
              <a:rPr lang="en-US" dirty="0" smtClean="0"/>
            </a:br>
            <a:r>
              <a:rPr lang="en-US" dirty="0" smtClean="0"/>
              <a:t>Closure operation for CLR/LR(1)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SetOfItems</a:t>
            </a:r>
            <a:r>
              <a:rPr lang="en-US" dirty="0" smtClean="0"/>
              <a:t> CLOSURE(I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sz="2800" dirty="0" smtClean="0"/>
              <a:t>repeat 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for </a:t>
            </a:r>
            <a:r>
              <a:rPr lang="en-US" sz="2800" dirty="0"/>
              <a:t>(each item [ A -&gt; </a:t>
            </a:r>
            <a:r>
              <a:rPr lang="el-GR" sz="2800" dirty="0" smtClean="0"/>
              <a:t>α</a:t>
            </a:r>
            <a:r>
              <a:rPr lang="en-US" sz="2800" dirty="0" smtClean="0"/>
              <a:t>.B</a:t>
            </a:r>
            <a:r>
              <a:rPr lang="el-GR" sz="2800" dirty="0" smtClean="0"/>
              <a:t>β</a:t>
            </a:r>
            <a:r>
              <a:rPr lang="en-US" sz="2800" dirty="0" smtClean="0"/>
              <a:t>, </a:t>
            </a:r>
            <a:r>
              <a:rPr lang="en-US" sz="2800" dirty="0"/>
              <a:t>a ] in I )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</a:t>
            </a:r>
            <a:r>
              <a:rPr lang="en-US" sz="2800" dirty="0"/>
              <a:t>(each production B </a:t>
            </a:r>
            <a:r>
              <a:rPr lang="en-US" sz="2800" dirty="0" smtClean="0"/>
              <a:t>-&gt;</a:t>
            </a:r>
            <a:r>
              <a:rPr lang="el-GR" sz="2800" dirty="0" smtClean="0"/>
              <a:t>γ</a:t>
            </a:r>
            <a:r>
              <a:rPr lang="en-US" sz="2800" dirty="0" smtClean="0"/>
              <a:t> in </a:t>
            </a:r>
            <a:r>
              <a:rPr lang="en-US" sz="2800" dirty="0"/>
              <a:t>G’)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for </a:t>
            </a:r>
            <a:r>
              <a:rPr lang="en-US" sz="2800" dirty="0"/>
              <a:t>(each terminal b in </a:t>
            </a:r>
            <a:r>
              <a:rPr lang="en-US" sz="2800" dirty="0" smtClean="0"/>
              <a:t>FIRST(</a:t>
            </a:r>
            <a:r>
              <a:rPr lang="el-GR" sz="2800" dirty="0"/>
              <a:t>β </a:t>
            </a:r>
            <a:r>
              <a:rPr lang="en-US" sz="2800" dirty="0" smtClean="0"/>
              <a:t>a</a:t>
            </a:r>
            <a:r>
              <a:rPr lang="en-US" sz="2800" dirty="0"/>
              <a:t>))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add </a:t>
            </a:r>
            <a:r>
              <a:rPr lang="en-US" sz="2800" dirty="0"/>
              <a:t>[ B </a:t>
            </a:r>
            <a:r>
              <a:rPr lang="en-US" sz="2800" dirty="0" smtClean="0"/>
              <a:t>-&gt;.</a:t>
            </a:r>
            <a:r>
              <a:rPr lang="el-GR" sz="2800" dirty="0" smtClean="0"/>
              <a:t> </a:t>
            </a:r>
            <a:r>
              <a:rPr lang="el-GR" sz="2800" dirty="0"/>
              <a:t>γ</a:t>
            </a:r>
            <a:r>
              <a:rPr lang="en-US" sz="2800" dirty="0" smtClean="0"/>
              <a:t>, </a:t>
            </a:r>
            <a:r>
              <a:rPr lang="en-US" sz="2800" dirty="0"/>
              <a:t>b ] to set I;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until </a:t>
            </a:r>
            <a:r>
              <a:rPr lang="en-US" sz="2800" dirty="0"/>
              <a:t>no more items are added to I;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return </a:t>
            </a:r>
            <a:r>
              <a:rPr lang="en-US" dirty="0" smtClean="0"/>
              <a:t>I;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34" y="1"/>
            <a:ext cx="10515600" cy="795130"/>
          </a:xfrm>
        </p:spPr>
        <p:txBody>
          <a:bodyPr/>
          <a:lstStyle/>
          <a:p>
            <a:r>
              <a:rPr lang="en-US" dirty="0" smtClean="0"/>
              <a:t>LR(1): GOTO, and set of items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2" y="874644"/>
            <a:ext cx="11367052" cy="56586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SetOfltems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GOTO(I, </a:t>
            </a:r>
            <a:r>
              <a:rPr lang="en-US" dirty="0">
                <a:latin typeface="Arial" pitchFamily="34" charset="0"/>
                <a:cs typeface="Arial" pitchFamily="34" charset="0"/>
              </a:rPr>
              <a:t>X) {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initialize </a:t>
            </a:r>
            <a:r>
              <a:rPr lang="en-US" dirty="0">
                <a:latin typeface="Arial" pitchFamily="34" charset="0"/>
                <a:cs typeface="Arial" pitchFamily="34" charset="0"/>
              </a:rPr>
              <a:t>J to be the empty set;</a:t>
            </a:r>
          </a:p>
          <a:p>
            <a:pPr marL="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for </a:t>
            </a:r>
            <a:r>
              <a:rPr lang="en-US" dirty="0">
                <a:latin typeface="Arial" pitchFamily="34" charset="0"/>
                <a:cs typeface="Arial" pitchFamily="34" charset="0"/>
              </a:rPr>
              <a:t>( each item [A -&gt;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.X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en-US" dirty="0">
                <a:latin typeface="Arial" pitchFamily="34" charset="0"/>
                <a:cs typeface="Arial" pitchFamily="34" charset="0"/>
              </a:rPr>
              <a:t>]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add </a:t>
            </a:r>
            <a:r>
              <a:rPr lang="en-US" dirty="0">
                <a:latin typeface="Arial" pitchFamily="34" charset="0"/>
                <a:cs typeface="Arial" pitchFamily="34" charset="0"/>
              </a:rPr>
              <a:t>item [A -&gt;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X.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latin typeface="Arial" pitchFamily="34" charset="0"/>
                <a:cs typeface="Arial" pitchFamily="34" charset="0"/>
              </a:rPr>
              <a:t>a] to set J;</a:t>
            </a:r>
          </a:p>
          <a:p>
            <a:pPr marL="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   return </a:t>
            </a:r>
            <a:r>
              <a:rPr lang="en-US" dirty="0">
                <a:latin typeface="Arial" pitchFamily="34" charset="0"/>
                <a:cs typeface="Arial" pitchFamily="34" charset="0"/>
              </a:rPr>
              <a:t>CLOSURE(J);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items(G') </a:t>
            </a:r>
            <a:r>
              <a:rPr lang="en-US" dirty="0" smtClean="0"/>
              <a:t>{                                                 /* grammar G’ ;  C :  collection 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initialize </a:t>
            </a:r>
            <a:r>
              <a:rPr lang="en-US" dirty="0"/>
              <a:t>C to CLOSURE</a:t>
            </a:r>
            <a:r>
              <a:rPr lang="en-US" dirty="0" smtClean="0"/>
              <a:t>({[S' -&gt;•S, $]});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repeat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for </a:t>
            </a:r>
            <a:r>
              <a:rPr lang="en-US" dirty="0"/>
              <a:t>( each set of items I </a:t>
            </a:r>
            <a:r>
              <a:rPr lang="en-US" dirty="0" smtClean="0"/>
              <a:t>in </a:t>
            </a:r>
            <a:r>
              <a:rPr lang="en-US" dirty="0"/>
              <a:t>C )</a:t>
            </a:r>
          </a:p>
          <a:p>
            <a:pPr marL="0" indent="0">
              <a:buNone/>
            </a:pPr>
            <a:r>
              <a:rPr lang="en-US" b="1" dirty="0" smtClean="0"/>
              <a:t>		for </a:t>
            </a:r>
            <a:r>
              <a:rPr lang="en-US" dirty="0"/>
              <a:t>( each grammar symbol X )</a:t>
            </a:r>
          </a:p>
          <a:p>
            <a:pPr marL="0" indent="0">
              <a:buNone/>
            </a:pPr>
            <a:r>
              <a:rPr lang="en-US" b="1" dirty="0" smtClean="0"/>
              <a:t>			if </a:t>
            </a:r>
            <a:r>
              <a:rPr lang="en-US" b="1" dirty="0"/>
              <a:t>( </a:t>
            </a:r>
            <a:r>
              <a:rPr lang="en-US" dirty="0" smtClean="0"/>
              <a:t>GOTO(I,X</a:t>
            </a:r>
            <a:r>
              <a:rPr lang="en-US" dirty="0"/>
              <a:t>) is not empty and not in C )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pl-PL" dirty="0" smtClean="0"/>
              <a:t>add GOTO(</a:t>
            </a:r>
            <a:r>
              <a:rPr lang="en-US" dirty="0" smtClean="0"/>
              <a:t>I</a:t>
            </a:r>
            <a:r>
              <a:rPr lang="pl-PL" dirty="0" smtClean="0"/>
              <a:t>, </a:t>
            </a:r>
            <a:r>
              <a:rPr lang="pl-PL" dirty="0"/>
              <a:t>X) to C;</a:t>
            </a:r>
          </a:p>
          <a:p>
            <a:pPr marL="0" indent="0">
              <a:buNone/>
            </a:pPr>
            <a:r>
              <a:rPr lang="en-US" b="1" dirty="0" smtClean="0"/>
              <a:t>   until </a:t>
            </a:r>
            <a:r>
              <a:rPr lang="en-US" dirty="0"/>
              <a:t>no new sets of items are added to C;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A329-2737-4E6D-8942-7B1C9DAA4F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1461</Words>
  <Application>Microsoft Office PowerPoint</Application>
  <PresentationFormat>Custom</PresentationFormat>
  <Paragraphs>156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Compiler design, 14CS73 SLR, CLR/LR(1), LALR </vt:lpstr>
      <vt:lpstr>SLR Parser</vt:lpstr>
      <vt:lpstr>Construction of SLR table</vt:lpstr>
      <vt:lpstr>SLR(1) grammar and ambiguity Every SLR(1) is unambiguous, but there are many unambiguous grammars that are not SLR(l)</vt:lpstr>
      <vt:lpstr>Analysis of SLR(1) (contd…)</vt:lpstr>
      <vt:lpstr>More powerful LR parsers</vt:lpstr>
      <vt:lpstr>CLR Parser (Canonical LR)</vt:lpstr>
      <vt:lpstr>Constructing LR(1) Sets of Items:  Closure operation for CLR/LR(1)</vt:lpstr>
      <vt:lpstr>LR(1): GOTO, and set of items collection</vt:lpstr>
      <vt:lpstr>LR(0)/SLR parsing </vt:lpstr>
      <vt:lpstr>Example for LR(1) </vt:lpstr>
      <vt:lpstr>LR(1) Example(contd..)</vt:lpstr>
      <vt:lpstr>CLR parsing table : Algorithm</vt:lpstr>
      <vt:lpstr>Canonical LR(1) Parsing table </vt:lpstr>
      <vt:lpstr>LALR (Look Ahead LR) Parser</vt:lpstr>
      <vt:lpstr>LALR Example &amp; table construction</vt:lpstr>
      <vt:lpstr>Algorithm for LALR table construction</vt:lpstr>
      <vt:lpstr>LR(1)/LALR Example : try</vt:lpstr>
      <vt:lpstr>Efficient construction of LALR parsing table</vt:lpstr>
      <vt:lpstr>Using Ambiguous grammar &amp; Error recovery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design, 14CS73</dc:title>
  <dc:creator>Dr.Saroja</dc:creator>
  <cp:lastModifiedBy>Dr. Sarojadevi</cp:lastModifiedBy>
  <cp:revision>212</cp:revision>
  <dcterms:created xsi:type="dcterms:W3CDTF">2019-07-27T15:45:20Z</dcterms:created>
  <dcterms:modified xsi:type="dcterms:W3CDTF">2019-08-23T05:04:02Z</dcterms:modified>
</cp:coreProperties>
</file>