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77" r:id="rId3"/>
    <p:sldId id="257" r:id="rId4"/>
    <p:sldId id="270" r:id="rId5"/>
    <p:sldId id="271" r:id="rId6"/>
    <p:sldId id="258" r:id="rId7"/>
    <p:sldId id="259" r:id="rId8"/>
    <p:sldId id="260" r:id="rId9"/>
    <p:sldId id="261" r:id="rId10"/>
    <p:sldId id="279" r:id="rId11"/>
    <p:sldId id="262" r:id="rId12"/>
    <p:sldId id="263" r:id="rId13"/>
    <p:sldId id="264" r:id="rId14"/>
    <p:sldId id="265" r:id="rId15"/>
    <p:sldId id="268" r:id="rId16"/>
    <p:sldId id="278" r:id="rId17"/>
    <p:sldId id="266" r:id="rId18"/>
    <p:sldId id="269" r:id="rId19"/>
    <p:sldId id="267" r:id="rId20"/>
    <p:sldId id="272" r:id="rId21"/>
    <p:sldId id="273" r:id="rId22"/>
    <p:sldId id="274" r:id="rId23"/>
    <p:sldId id="275" r:id="rId24"/>
    <p:sldId id="276" r:id="rId25"/>
    <p:sldId id="281" r:id="rId26"/>
    <p:sldId id="282" r:id="rId27"/>
    <p:sldId id="283"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78" autoAdjust="0"/>
  </p:normalViewPr>
  <p:slideViewPr>
    <p:cSldViewPr>
      <p:cViewPr>
        <p:scale>
          <a:sx n="70" d="100"/>
          <a:sy n="70" d="100"/>
        </p:scale>
        <p:origin x="-1302"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0CAE3-C49D-4C68-A5FA-60CCCB2B46CA}" type="datetimeFigureOut">
              <a:rPr lang="en-US" smtClean="0"/>
              <a:t>9/26/2019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F75D9-504F-400B-946E-CEE601395656}" type="slidenum">
              <a:rPr lang="en-US" smtClean="0"/>
              <a:t>‹#›</a:t>
            </a:fld>
            <a:endParaRPr lang="en-US"/>
          </a:p>
        </p:txBody>
      </p:sp>
    </p:spTree>
    <p:extLst>
      <p:ext uri="{BB962C8B-B14F-4D97-AF65-F5344CB8AC3E}">
        <p14:creationId xmlns:p14="http://schemas.microsoft.com/office/powerpoint/2010/main" val="127348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A-&gt;Ax| y removing left recursion here means,</a:t>
            </a:r>
          </a:p>
          <a:p>
            <a:r>
              <a:rPr lang="en-US" dirty="0" smtClean="0"/>
              <a:t>A-&gt;</a:t>
            </a:r>
            <a:r>
              <a:rPr lang="en-US" dirty="0" err="1" smtClean="0"/>
              <a:t>yA</a:t>
            </a:r>
            <a:r>
              <a:rPr lang="en-US" dirty="0" smtClean="0"/>
              <a:t>’</a:t>
            </a:r>
          </a:p>
          <a:p>
            <a:r>
              <a:rPr lang="en-US" dirty="0" smtClean="0"/>
              <a:t>A’-&gt;</a:t>
            </a:r>
            <a:r>
              <a:rPr lang="en-US" dirty="0" err="1" smtClean="0"/>
              <a:t>xA</a:t>
            </a:r>
            <a:r>
              <a:rPr lang="en-US" dirty="0" smtClean="0"/>
              <a:t>’ | e  here e=epsilon</a:t>
            </a:r>
            <a:endParaRPr lang="en-US" dirty="0"/>
          </a:p>
        </p:txBody>
      </p:sp>
      <p:sp>
        <p:nvSpPr>
          <p:cNvPr id="4" name="Slide Number Placeholder 3"/>
          <p:cNvSpPr>
            <a:spLocks noGrp="1"/>
          </p:cNvSpPr>
          <p:nvPr>
            <p:ph type="sldNum" sz="quarter" idx="10"/>
          </p:nvPr>
        </p:nvSpPr>
        <p:spPr/>
        <p:txBody>
          <a:bodyPr/>
          <a:lstStyle/>
          <a:p>
            <a:fld id="{993F75D9-504F-400B-946E-CEE601395656}" type="slidenum">
              <a:rPr lang="en-US" smtClean="0"/>
              <a:t>28</a:t>
            </a:fld>
            <a:endParaRPr lang="en-US"/>
          </a:p>
        </p:txBody>
      </p:sp>
    </p:spTree>
    <p:extLst>
      <p:ext uri="{BB962C8B-B14F-4D97-AF65-F5344CB8AC3E}">
        <p14:creationId xmlns:p14="http://schemas.microsoft.com/office/powerpoint/2010/main" val="333196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37DA78-68B5-4113-BF19-EF3C5906662F}"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702AA-DDFB-4BF1-8346-DFD581FFDE7D}"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F9051-8141-48C9-8E06-CB193CC1C7AB}"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9AE66-0163-4ACF-BCC9-4A7D1C01FB1B}"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31351-A693-493B-864E-15F12EE6258B}"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B7BBC-E8CC-41A5-85CC-1447590E7245}" type="datetime1">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E63D7-8E7B-4E7B-ADD0-6F1135753F15}" type="datetime1">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18454-04E7-46D9-82A4-6472DBC21E94}" type="datetime1">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F10B2-2CFE-4CCC-AA49-B0A916B78E30}" type="datetime1">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A5698-F6C8-4EC7-BA7F-6E20A8CA5860}" type="datetime1">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C411C-3B8A-4F29-8B8A-3FB30C1A3473}" type="datetime1">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919C4-4545-4B34-881B-6B7A607B10D6}" type="datetime1">
              <a:rPr lang="en-US" smtClean="0"/>
              <a:t>9/26/2019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Syntax Directed Translation</a:t>
            </a:r>
            <a:br>
              <a:rPr lang="en-US" dirty="0" smtClean="0"/>
            </a:br>
            <a:r>
              <a:rPr lang="en-US" sz="3600" dirty="0" smtClean="0"/>
              <a:t>Compiler Design 14CS73</a:t>
            </a:r>
            <a:br>
              <a:rPr lang="en-US" sz="3600" dirty="0" smtClean="0"/>
            </a:br>
            <a:r>
              <a:rPr lang="en-US" sz="3600" dirty="0" smtClean="0"/>
              <a:t>Unit 3</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Saroja</a:t>
            </a:r>
            <a:r>
              <a:rPr lang="en-US" dirty="0" smtClean="0"/>
              <a:t> Devi</a:t>
            </a:r>
            <a:endParaRPr lang="en-US" dirty="0"/>
          </a:p>
        </p:txBody>
      </p:sp>
    </p:spTree>
    <p:extLst>
      <p:ext uri="{BB962C8B-B14F-4D97-AF65-F5344CB8AC3E}">
        <p14:creationId xmlns:p14="http://schemas.microsoft.com/office/powerpoint/2010/main" val="217099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down parsing with SDD for ex:3*5</a:t>
            </a:r>
            <a:endParaRPr lang="en-US" dirty="0"/>
          </a:p>
        </p:txBody>
      </p:sp>
      <p:sp>
        <p:nvSpPr>
          <p:cNvPr id="3" name="Content Placeholder 2"/>
          <p:cNvSpPr>
            <a:spLocks noGrp="1"/>
          </p:cNvSpPr>
          <p:nvPr>
            <p:ph idx="1"/>
          </p:nvPr>
        </p:nvSpPr>
        <p:spPr>
          <a:xfrm>
            <a:off x="304800" y="1371600"/>
            <a:ext cx="8610600" cy="4754563"/>
          </a:xfrm>
        </p:spPr>
        <p:txBody>
          <a:bodyPr>
            <a:normAutofit fontScale="70000" lnSpcReduction="20000"/>
          </a:bodyPr>
          <a:lstStyle/>
          <a:p>
            <a:r>
              <a:rPr lang="en-US" dirty="0" smtClean="0"/>
              <a:t>The </a:t>
            </a:r>
            <a:r>
              <a:rPr lang="en-US" dirty="0"/>
              <a:t>leftmost leaf in the parse tree, labeled </a:t>
            </a:r>
            <a:r>
              <a:rPr lang="en-US" b="1" dirty="0"/>
              <a:t>digit, </a:t>
            </a:r>
            <a:r>
              <a:rPr lang="en-US" dirty="0" smtClean="0"/>
              <a:t>has attribute </a:t>
            </a:r>
            <a:r>
              <a:rPr lang="en-US" dirty="0"/>
              <a:t>value </a:t>
            </a:r>
            <a:r>
              <a:rPr lang="en-US" i="1" dirty="0" err="1"/>
              <a:t>lexval</a:t>
            </a:r>
            <a:r>
              <a:rPr lang="en-US" i="1" dirty="0"/>
              <a:t> </a:t>
            </a:r>
            <a:r>
              <a:rPr lang="en-US" dirty="0"/>
              <a:t>= 3, where the 3 is supplied by the lexical analyzer. </a:t>
            </a:r>
            <a:r>
              <a:rPr lang="en-US" dirty="0" smtClean="0"/>
              <a:t>Its parent </a:t>
            </a:r>
            <a:r>
              <a:rPr lang="en-US" dirty="0"/>
              <a:t>is for production 4, </a:t>
            </a:r>
            <a:r>
              <a:rPr lang="en-US" i="1" dirty="0"/>
              <a:t>F </a:t>
            </a:r>
            <a:r>
              <a:rPr lang="en-US" b="1" dirty="0"/>
              <a:t>-&gt; digit. </a:t>
            </a:r>
            <a:r>
              <a:rPr lang="en-US" dirty="0"/>
              <a:t>The only semantic rule associated </a:t>
            </a:r>
            <a:r>
              <a:rPr lang="en-US" dirty="0" smtClean="0"/>
              <a:t>with this </a:t>
            </a:r>
            <a:r>
              <a:rPr lang="en-US" dirty="0"/>
              <a:t>production defines </a:t>
            </a:r>
            <a:r>
              <a:rPr lang="en-US" i="1" dirty="0" err="1"/>
              <a:t>F.val</a:t>
            </a:r>
            <a:r>
              <a:rPr lang="en-US" i="1" dirty="0"/>
              <a:t> </a:t>
            </a:r>
            <a:r>
              <a:rPr lang="en-US" b="1" dirty="0"/>
              <a:t>= </a:t>
            </a:r>
            <a:r>
              <a:rPr lang="en-US" b="1" dirty="0" err="1"/>
              <a:t>digit.</a:t>
            </a:r>
            <a:r>
              <a:rPr lang="en-US" i="1" dirty="0" err="1"/>
              <a:t>lexval</a:t>
            </a:r>
            <a:r>
              <a:rPr lang="en-US" i="1" dirty="0"/>
              <a:t>, </a:t>
            </a:r>
            <a:r>
              <a:rPr lang="en-US" dirty="0"/>
              <a:t>which equals 3</a:t>
            </a:r>
            <a:r>
              <a:rPr lang="en-US" dirty="0" smtClean="0"/>
              <a:t>.</a:t>
            </a:r>
          </a:p>
          <a:p>
            <a:r>
              <a:rPr lang="en-US" dirty="0"/>
              <a:t>At the second child of the root, the inherited attribute </a:t>
            </a:r>
            <a:r>
              <a:rPr lang="en-US" i="1" dirty="0"/>
              <a:t>T'.</a:t>
            </a:r>
            <a:r>
              <a:rPr lang="en-US" i="1" dirty="0" err="1"/>
              <a:t>inh</a:t>
            </a:r>
            <a:r>
              <a:rPr lang="en-US" i="1" dirty="0"/>
              <a:t> </a:t>
            </a:r>
            <a:r>
              <a:rPr lang="en-US" dirty="0"/>
              <a:t>is defined </a:t>
            </a:r>
            <a:r>
              <a:rPr lang="en-US" dirty="0" smtClean="0"/>
              <a:t>by the </a:t>
            </a:r>
            <a:r>
              <a:rPr lang="en-US" dirty="0"/>
              <a:t>semantic rule </a:t>
            </a:r>
            <a:r>
              <a:rPr lang="en-US" i="1" dirty="0"/>
              <a:t>T'.</a:t>
            </a:r>
            <a:r>
              <a:rPr lang="en-US" i="1" dirty="0" err="1"/>
              <a:t>inh</a:t>
            </a:r>
            <a:r>
              <a:rPr lang="en-US" i="1" dirty="0"/>
              <a:t> = </a:t>
            </a:r>
            <a:r>
              <a:rPr lang="en-US" i="1" dirty="0" err="1"/>
              <a:t>F.val</a:t>
            </a:r>
            <a:r>
              <a:rPr lang="en-US" i="1" dirty="0"/>
              <a:t> </a:t>
            </a:r>
            <a:r>
              <a:rPr lang="en-US" dirty="0"/>
              <a:t>associated with production 1. Thus, the </a:t>
            </a:r>
            <a:r>
              <a:rPr lang="en-US" dirty="0" smtClean="0"/>
              <a:t>left operand</a:t>
            </a:r>
            <a:r>
              <a:rPr lang="en-US" dirty="0"/>
              <a:t>, 3, for the * operator is passed from left to right across the children </a:t>
            </a:r>
            <a:r>
              <a:rPr lang="en-US" dirty="0" smtClean="0"/>
              <a:t>of the </a:t>
            </a:r>
            <a:r>
              <a:rPr lang="en-US" dirty="0"/>
              <a:t>root</a:t>
            </a:r>
            <a:r>
              <a:rPr lang="en-US" dirty="0" smtClean="0"/>
              <a:t>.</a:t>
            </a:r>
          </a:p>
          <a:p>
            <a:r>
              <a:rPr lang="en-US" dirty="0"/>
              <a:t>The production at the </a:t>
            </a:r>
            <a:r>
              <a:rPr lang="en-US" dirty="0" smtClean="0"/>
              <a:t>node for </a:t>
            </a:r>
            <a:r>
              <a:rPr lang="en-US" i="1" dirty="0"/>
              <a:t>T</a:t>
            </a:r>
            <a:r>
              <a:rPr lang="en-US" i="1" dirty="0" smtClean="0"/>
              <a:t>'</a:t>
            </a:r>
            <a:r>
              <a:rPr lang="en-US" dirty="0" smtClean="0"/>
              <a:t> </a:t>
            </a:r>
            <a:r>
              <a:rPr lang="en-US" i="1" dirty="0" smtClean="0"/>
              <a:t> </a:t>
            </a:r>
            <a:r>
              <a:rPr lang="en-US" dirty="0"/>
              <a:t>is </a:t>
            </a:r>
            <a:r>
              <a:rPr lang="en-US" dirty="0" smtClean="0"/>
              <a:t>T</a:t>
            </a:r>
            <a:r>
              <a:rPr lang="en-US" i="1" dirty="0" smtClean="0"/>
              <a:t>'</a:t>
            </a:r>
            <a:r>
              <a:rPr lang="en-US" dirty="0" smtClean="0"/>
              <a:t> -&gt; * </a:t>
            </a:r>
            <a:r>
              <a:rPr lang="en-US" i="1" dirty="0" smtClean="0"/>
              <a:t>FT</a:t>
            </a:r>
            <a:r>
              <a:rPr lang="en-US" i="1" baseline="-25000" dirty="0" smtClean="0"/>
              <a:t>1</a:t>
            </a:r>
            <a:r>
              <a:rPr lang="en-US" i="1" dirty="0" smtClean="0"/>
              <a:t>’. </a:t>
            </a:r>
            <a:r>
              <a:rPr lang="en-US" dirty="0"/>
              <a:t>(We retain the </a:t>
            </a:r>
            <a:r>
              <a:rPr lang="en-US" dirty="0" smtClean="0"/>
              <a:t>subscript 1 </a:t>
            </a:r>
            <a:r>
              <a:rPr lang="en-US" dirty="0"/>
              <a:t>in the annotated parse tree to distinguish between the two nodes for </a:t>
            </a:r>
            <a:r>
              <a:rPr lang="en-US" i="1" dirty="0"/>
              <a:t>T'.) </a:t>
            </a:r>
            <a:r>
              <a:rPr lang="en-US" dirty="0" smtClean="0"/>
              <a:t>The inherited </a:t>
            </a:r>
            <a:r>
              <a:rPr lang="en-US" dirty="0"/>
              <a:t>attribute </a:t>
            </a:r>
            <a:r>
              <a:rPr lang="en-US" i="1" dirty="0" smtClean="0"/>
              <a:t>T</a:t>
            </a:r>
            <a:r>
              <a:rPr lang="en-US" i="1" baseline="-25000" dirty="0" smtClean="0"/>
              <a:t>1</a:t>
            </a:r>
            <a:r>
              <a:rPr lang="en-US" i="1" dirty="0" smtClean="0"/>
              <a:t>’.inh </a:t>
            </a:r>
            <a:r>
              <a:rPr lang="en-US" dirty="0"/>
              <a:t>is defined by the semantic rule </a:t>
            </a:r>
            <a:r>
              <a:rPr lang="en-US" i="1" dirty="0" smtClean="0"/>
              <a:t>T</a:t>
            </a:r>
            <a:r>
              <a:rPr lang="en-US" i="1" baseline="-25000" dirty="0" smtClean="0"/>
              <a:t>1</a:t>
            </a:r>
            <a:r>
              <a:rPr lang="en-US" i="1" dirty="0" smtClean="0"/>
              <a:t>‘.inh = </a:t>
            </a:r>
            <a:r>
              <a:rPr lang="en-US" i="1" dirty="0"/>
              <a:t>T'.</a:t>
            </a:r>
            <a:r>
              <a:rPr lang="en-US" i="1" dirty="0" err="1" smtClean="0"/>
              <a:t>inh</a:t>
            </a:r>
            <a:r>
              <a:rPr lang="en-US" i="1" dirty="0" smtClean="0"/>
              <a:t> x </a:t>
            </a:r>
            <a:r>
              <a:rPr lang="en-US" i="1" dirty="0" err="1" smtClean="0"/>
              <a:t>F.val</a:t>
            </a:r>
            <a:r>
              <a:rPr lang="en-US" i="1" dirty="0"/>
              <a:t> </a:t>
            </a:r>
            <a:r>
              <a:rPr lang="en-US" dirty="0" smtClean="0"/>
              <a:t>associated </a:t>
            </a:r>
            <a:r>
              <a:rPr lang="en-US" dirty="0"/>
              <a:t>with production 2.</a:t>
            </a:r>
          </a:p>
          <a:p>
            <a:r>
              <a:rPr lang="en-US" dirty="0"/>
              <a:t>With </a:t>
            </a:r>
            <a:r>
              <a:rPr lang="en-US" i="1" dirty="0"/>
              <a:t>T'.</a:t>
            </a:r>
            <a:r>
              <a:rPr lang="en-US" i="1" dirty="0" err="1"/>
              <a:t>inh</a:t>
            </a:r>
            <a:r>
              <a:rPr lang="en-US" i="1" dirty="0"/>
              <a:t> = </a:t>
            </a:r>
            <a:r>
              <a:rPr lang="en-US" dirty="0"/>
              <a:t>3 and </a:t>
            </a:r>
            <a:r>
              <a:rPr lang="en-US" i="1" dirty="0" err="1"/>
              <a:t>F.val</a:t>
            </a:r>
            <a:r>
              <a:rPr lang="en-US" i="1" dirty="0"/>
              <a:t> = </a:t>
            </a:r>
            <a:r>
              <a:rPr lang="en-US" dirty="0"/>
              <a:t>5, we get </a:t>
            </a:r>
            <a:r>
              <a:rPr lang="en-US" i="1" dirty="0" smtClean="0"/>
              <a:t>T</a:t>
            </a:r>
            <a:r>
              <a:rPr lang="en-US" i="1" baseline="-25000" dirty="0" smtClean="0"/>
              <a:t>1</a:t>
            </a:r>
            <a:r>
              <a:rPr lang="en-US" i="1" dirty="0" smtClean="0"/>
              <a:t>’.</a:t>
            </a:r>
            <a:r>
              <a:rPr lang="en-US" i="1" dirty="0"/>
              <a:t>inh </a:t>
            </a:r>
            <a:r>
              <a:rPr lang="en-US" dirty="0"/>
              <a:t>= 1 5 . At the lower </a:t>
            </a:r>
            <a:r>
              <a:rPr lang="en-US" dirty="0" smtClean="0"/>
              <a:t>node for </a:t>
            </a:r>
            <a:r>
              <a:rPr lang="en-US" i="1" dirty="0" smtClean="0"/>
              <a:t>T</a:t>
            </a:r>
            <a:r>
              <a:rPr lang="en-US" i="1" baseline="-25000" dirty="0" smtClean="0"/>
              <a:t>1</a:t>
            </a:r>
            <a:r>
              <a:rPr lang="en-US" i="1" dirty="0" smtClean="0"/>
              <a:t>’  </a:t>
            </a:r>
            <a:r>
              <a:rPr lang="en-US" dirty="0" smtClean="0"/>
              <a:t>the </a:t>
            </a:r>
            <a:r>
              <a:rPr lang="en-US" dirty="0"/>
              <a:t>production is </a:t>
            </a:r>
            <a:r>
              <a:rPr lang="en-US" dirty="0" smtClean="0"/>
              <a:t>T’ -&gt;</a:t>
            </a:r>
            <a:r>
              <a:rPr lang="el-GR" dirty="0" smtClean="0"/>
              <a:t>ϵ</a:t>
            </a:r>
            <a:r>
              <a:rPr lang="en-US" dirty="0" smtClean="0"/>
              <a:t>. </a:t>
            </a:r>
            <a:r>
              <a:rPr lang="en-US" dirty="0"/>
              <a:t>The semantic rule </a:t>
            </a:r>
            <a:r>
              <a:rPr lang="en-US" i="1" dirty="0"/>
              <a:t>T'.</a:t>
            </a:r>
            <a:r>
              <a:rPr lang="en-US" i="1" dirty="0" err="1"/>
              <a:t>syn</a:t>
            </a:r>
            <a:r>
              <a:rPr lang="en-US" i="1" dirty="0"/>
              <a:t> </a:t>
            </a:r>
            <a:r>
              <a:rPr lang="en-US" i="1" dirty="0" smtClean="0"/>
              <a:t>-&gt; </a:t>
            </a:r>
            <a:r>
              <a:rPr lang="en-US" i="1" dirty="0"/>
              <a:t>T'.</a:t>
            </a:r>
            <a:r>
              <a:rPr lang="en-US" i="1" dirty="0" err="1"/>
              <a:t>inh</a:t>
            </a:r>
            <a:r>
              <a:rPr lang="en-US" i="1" dirty="0"/>
              <a:t> </a:t>
            </a:r>
            <a:r>
              <a:rPr lang="en-US" dirty="0" smtClean="0"/>
              <a:t>defines </a:t>
            </a:r>
            <a:r>
              <a:rPr lang="en-US" i="1" dirty="0" smtClean="0"/>
              <a:t>T</a:t>
            </a:r>
            <a:r>
              <a:rPr lang="en-US" i="1" baseline="-25000" dirty="0" smtClean="0"/>
              <a:t>1</a:t>
            </a:r>
            <a:r>
              <a:rPr lang="en-US" i="1" dirty="0" smtClean="0"/>
              <a:t>’.syn -&gt; </a:t>
            </a:r>
            <a:r>
              <a:rPr lang="en-US" dirty="0"/>
              <a:t>15. The </a:t>
            </a:r>
            <a:r>
              <a:rPr lang="en-US" i="1" dirty="0" err="1"/>
              <a:t>syn</a:t>
            </a:r>
            <a:r>
              <a:rPr lang="en-US" i="1" dirty="0"/>
              <a:t> </a:t>
            </a:r>
            <a:r>
              <a:rPr lang="en-US" dirty="0"/>
              <a:t>attributes at the nodes for </a:t>
            </a:r>
            <a:r>
              <a:rPr lang="en-US" dirty="0" smtClean="0"/>
              <a:t>T’ pass </a:t>
            </a:r>
            <a:r>
              <a:rPr lang="en-US" dirty="0"/>
              <a:t>the value 15 up </a:t>
            </a:r>
            <a:r>
              <a:rPr lang="en-US" dirty="0" smtClean="0"/>
              <a:t>the tree </a:t>
            </a:r>
            <a:r>
              <a:rPr lang="en-US" dirty="0"/>
              <a:t>to the node for </a:t>
            </a:r>
            <a:r>
              <a:rPr lang="en-US" dirty="0" smtClean="0"/>
              <a:t>T, </a:t>
            </a:r>
            <a:r>
              <a:rPr lang="en-US" dirty="0"/>
              <a:t>where </a:t>
            </a:r>
            <a:r>
              <a:rPr lang="en-US" i="1" dirty="0" err="1"/>
              <a:t>T.val</a:t>
            </a:r>
            <a:r>
              <a:rPr lang="en-US" i="1" dirty="0"/>
              <a:t> = </a:t>
            </a:r>
            <a:r>
              <a:rPr lang="en-US" dirty="0"/>
              <a:t>15.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4043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SDT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Type checking</a:t>
            </a:r>
          </a:p>
          <a:p>
            <a:r>
              <a:rPr lang="en-US" dirty="0" smtClean="0"/>
              <a:t>Intermediate code generation</a:t>
            </a:r>
          </a:p>
          <a:p>
            <a:r>
              <a:rPr lang="en-US" dirty="0" smtClean="0"/>
              <a:t>Construction of syntax trees: S attributed definition for bottom up parsing; L attributed definition for top down parsing.</a:t>
            </a:r>
          </a:p>
          <a:p>
            <a:pPr lvl="1"/>
            <a:r>
              <a:rPr lang="en-US" dirty="0"/>
              <a:t>SDD is S-attributed if every attribute is synthesized</a:t>
            </a:r>
            <a:r>
              <a:rPr lang="en-US" dirty="0" smtClean="0"/>
              <a:t>.</a:t>
            </a:r>
          </a:p>
          <a:p>
            <a:pPr lvl="1"/>
            <a:r>
              <a:rPr lang="en-US" dirty="0" smtClean="0"/>
              <a:t>SDD </a:t>
            </a:r>
            <a:r>
              <a:rPr lang="en-US" dirty="0"/>
              <a:t>is L-Attributed if each attribute is either</a:t>
            </a:r>
          </a:p>
          <a:p>
            <a:pPr lvl="2"/>
            <a:r>
              <a:rPr lang="en-US" dirty="0" smtClean="0"/>
              <a:t>Synthesized</a:t>
            </a:r>
            <a:r>
              <a:rPr lang="en-US" dirty="0"/>
              <a:t>.</a:t>
            </a:r>
          </a:p>
          <a:p>
            <a:pPr lvl="2"/>
            <a:r>
              <a:rPr lang="en-US" dirty="0"/>
              <a:t>Inherited “from the left”, and hence the name </a:t>
            </a:r>
            <a:r>
              <a:rPr lang="en-US" dirty="0" smtClean="0"/>
              <a:t>L-attributed. If </a:t>
            </a:r>
            <a:r>
              <a:rPr lang="en-US" dirty="0"/>
              <a:t>the production is A → X1X2...</a:t>
            </a:r>
            <a:r>
              <a:rPr lang="en-US" dirty="0" err="1"/>
              <a:t>Xn</a:t>
            </a:r>
            <a:r>
              <a:rPr lang="en-US" dirty="0"/>
              <a:t>, then the inherited attributes for </a:t>
            </a:r>
            <a:r>
              <a:rPr lang="en-US" dirty="0" err="1"/>
              <a:t>Xj</a:t>
            </a:r>
            <a:r>
              <a:rPr lang="en-US" dirty="0"/>
              <a:t> </a:t>
            </a:r>
            <a:r>
              <a:rPr lang="en-US" dirty="0" smtClean="0"/>
              <a:t>can depend </a:t>
            </a:r>
            <a:r>
              <a:rPr lang="en-US" dirty="0"/>
              <a:t>only on</a:t>
            </a:r>
          </a:p>
          <a:p>
            <a:pPr marL="857250" lvl="2" indent="0">
              <a:buNone/>
            </a:pPr>
            <a:r>
              <a:rPr lang="en-US" dirty="0" smtClean="0"/>
              <a:t>     a</a:t>
            </a:r>
            <a:r>
              <a:rPr lang="en-US" dirty="0"/>
              <a:t>. Inherited attributes of A, the LHS.</a:t>
            </a:r>
          </a:p>
          <a:p>
            <a:pPr marL="857250" lvl="2" indent="0">
              <a:buNone/>
            </a:pPr>
            <a:r>
              <a:rPr lang="en-US" dirty="0" smtClean="0"/>
              <a:t>     b</a:t>
            </a:r>
            <a:r>
              <a:rPr lang="en-US" dirty="0"/>
              <a:t>. Any attribute of X1, ..., Xj-1, i.e. only on symbols to the left of </a:t>
            </a:r>
            <a:r>
              <a:rPr lang="en-US" dirty="0" err="1"/>
              <a:t>Xj</a:t>
            </a:r>
            <a:r>
              <a:rPr lang="en-US" dirty="0"/>
              <a:t>.</a:t>
            </a:r>
          </a:p>
          <a:p>
            <a:pPr lvl="2"/>
            <a:r>
              <a:rPr lang="en-US" dirty="0" smtClean="0"/>
              <a:t>Attributes </a:t>
            </a:r>
            <a:r>
              <a:rPr lang="en-US" dirty="0"/>
              <a:t>of </a:t>
            </a:r>
            <a:r>
              <a:rPr lang="en-US" dirty="0" err="1"/>
              <a:t>Xj</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6029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Constructing </a:t>
            </a:r>
            <a:r>
              <a:rPr lang="en-US" dirty="0"/>
              <a:t>S</a:t>
            </a:r>
            <a:r>
              <a:rPr lang="en-US" dirty="0" smtClean="0"/>
              <a:t>yntax trees</a:t>
            </a:r>
            <a:endParaRPr lang="en-US" dirty="0"/>
          </a:p>
        </p:txBody>
      </p:sp>
      <p:sp>
        <p:nvSpPr>
          <p:cNvPr id="3" name="Content Placeholder 2"/>
          <p:cNvSpPr>
            <a:spLocks noGrp="1"/>
          </p:cNvSpPr>
          <p:nvPr>
            <p:ph idx="1"/>
          </p:nvPr>
        </p:nvSpPr>
        <p:spPr>
          <a:xfrm>
            <a:off x="381000" y="1295400"/>
            <a:ext cx="8229600" cy="4525963"/>
          </a:xfrm>
        </p:spPr>
        <p:txBody>
          <a:bodyPr>
            <a:normAutofit fontScale="70000" lnSpcReduction="20000"/>
          </a:bodyPr>
          <a:lstStyle/>
          <a:p>
            <a:r>
              <a:rPr lang="en-US" dirty="0"/>
              <a:t>A syntax-tree node representing an expression </a:t>
            </a:r>
            <a:r>
              <a:rPr lang="en-US" i="1" dirty="0" smtClean="0"/>
              <a:t>E</a:t>
            </a:r>
            <a:r>
              <a:rPr lang="en-US" i="1" dirty="0"/>
              <a:t>1</a:t>
            </a:r>
            <a:r>
              <a:rPr lang="en-US" i="1" dirty="0" smtClean="0"/>
              <a:t>+ </a:t>
            </a:r>
            <a:r>
              <a:rPr lang="en-US" i="1" dirty="0"/>
              <a:t>E2 </a:t>
            </a:r>
            <a:r>
              <a:rPr lang="en-US" dirty="0"/>
              <a:t>has label + and </a:t>
            </a:r>
            <a:r>
              <a:rPr lang="en-US" dirty="0" smtClean="0"/>
              <a:t>two children </a:t>
            </a:r>
            <a:r>
              <a:rPr lang="en-US" dirty="0"/>
              <a:t>representing the </a:t>
            </a:r>
            <a:r>
              <a:rPr lang="en-US" dirty="0" err="1"/>
              <a:t>subexpressions</a:t>
            </a:r>
            <a:r>
              <a:rPr lang="en-US" dirty="0"/>
              <a:t> </a:t>
            </a:r>
            <a:r>
              <a:rPr lang="en-US" i="1" dirty="0" smtClean="0"/>
              <a:t>E1 </a:t>
            </a:r>
            <a:r>
              <a:rPr lang="en-US" dirty="0"/>
              <a:t>and </a:t>
            </a:r>
            <a:r>
              <a:rPr lang="en-US" i="1" dirty="0" smtClean="0"/>
              <a:t>E2.</a:t>
            </a:r>
          </a:p>
          <a:p>
            <a:r>
              <a:rPr lang="en-US" dirty="0"/>
              <a:t>We </a:t>
            </a:r>
            <a:r>
              <a:rPr lang="en-US" dirty="0" smtClean="0"/>
              <a:t>implement </a:t>
            </a:r>
            <a:r>
              <a:rPr lang="en-US" dirty="0"/>
              <a:t>the nodes of a syntax tree by objects with a </a:t>
            </a:r>
            <a:r>
              <a:rPr lang="en-US" dirty="0" smtClean="0"/>
              <a:t>suitable number </a:t>
            </a:r>
            <a:r>
              <a:rPr lang="en-US" dirty="0"/>
              <a:t>of fields. Each object will have an </a:t>
            </a:r>
            <a:r>
              <a:rPr lang="en-US" i="1" dirty="0"/>
              <a:t>op </a:t>
            </a:r>
            <a:r>
              <a:rPr lang="en-US" dirty="0"/>
              <a:t>field that is the label of the </a:t>
            </a:r>
            <a:r>
              <a:rPr lang="en-US" dirty="0" smtClean="0"/>
              <a:t>node. The </a:t>
            </a:r>
            <a:r>
              <a:rPr lang="en-US" dirty="0"/>
              <a:t>objects will have additional fields as follows:</a:t>
            </a:r>
          </a:p>
          <a:p>
            <a:r>
              <a:rPr lang="en-US" dirty="0" smtClean="0"/>
              <a:t>If </a:t>
            </a:r>
            <a:r>
              <a:rPr lang="en-US" dirty="0"/>
              <a:t>the node is a leaf, an additional field holds the lexical value for the </a:t>
            </a:r>
            <a:r>
              <a:rPr lang="en-US" dirty="0" smtClean="0"/>
              <a:t>leaf. A </a:t>
            </a:r>
            <a:r>
              <a:rPr lang="en-US" dirty="0"/>
              <a:t>constructor function </a:t>
            </a:r>
            <a:r>
              <a:rPr lang="en-US" i="1" dirty="0"/>
              <a:t>Leaf (op, </a:t>
            </a:r>
            <a:r>
              <a:rPr lang="en-US" i="1" dirty="0" err="1"/>
              <a:t>val</a:t>
            </a:r>
            <a:r>
              <a:rPr lang="en-US" i="1" dirty="0"/>
              <a:t>) </a:t>
            </a:r>
            <a:r>
              <a:rPr lang="en-US" dirty="0"/>
              <a:t>creates a leaf object. Alternatively, </a:t>
            </a:r>
            <a:r>
              <a:rPr lang="en-US" dirty="0" smtClean="0"/>
              <a:t>if nodes </a:t>
            </a:r>
            <a:r>
              <a:rPr lang="en-US" dirty="0"/>
              <a:t>are viewed as records, then </a:t>
            </a:r>
            <a:r>
              <a:rPr lang="en-US" i="1" dirty="0"/>
              <a:t>Leaf </a:t>
            </a:r>
            <a:r>
              <a:rPr lang="en-US" dirty="0"/>
              <a:t>returns a pointer to a new </a:t>
            </a:r>
            <a:r>
              <a:rPr lang="en-US" dirty="0" smtClean="0"/>
              <a:t>record for </a:t>
            </a:r>
            <a:r>
              <a:rPr lang="en-US" dirty="0"/>
              <a:t>a leaf.</a:t>
            </a:r>
          </a:p>
          <a:p>
            <a:r>
              <a:rPr lang="en-US" dirty="0" smtClean="0"/>
              <a:t>If </a:t>
            </a:r>
            <a:r>
              <a:rPr lang="en-US" dirty="0"/>
              <a:t>the node is an interior node, there are as many additional fields as </a:t>
            </a:r>
            <a:r>
              <a:rPr lang="en-US" dirty="0" smtClean="0"/>
              <a:t>the node </a:t>
            </a:r>
            <a:r>
              <a:rPr lang="en-US" dirty="0"/>
              <a:t>has children in the syntax tree. A constructor function </a:t>
            </a:r>
            <a:r>
              <a:rPr lang="en-US" i="1" dirty="0"/>
              <a:t>Node </a:t>
            </a:r>
            <a:r>
              <a:rPr lang="en-US" dirty="0" smtClean="0"/>
              <a:t>takes two </a:t>
            </a:r>
            <a:r>
              <a:rPr lang="en-US" dirty="0"/>
              <a:t>or more arguments: </a:t>
            </a:r>
            <a:r>
              <a:rPr lang="en-US" i="1" dirty="0" smtClean="0"/>
              <a:t>Node(op</a:t>
            </a:r>
            <a:r>
              <a:rPr lang="en-US" b="1" i="1" dirty="0" smtClean="0"/>
              <a:t>,c1,c2</a:t>
            </a:r>
            <a:r>
              <a:rPr lang="en-US" b="1" i="1" dirty="0"/>
              <a:t>,... ,</a:t>
            </a:r>
            <a:r>
              <a:rPr lang="en-US" b="1" i="1" dirty="0" err="1"/>
              <a:t>ck</a:t>
            </a:r>
            <a:r>
              <a:rPr lang="en-US" b="1" i="1" dirty="0"/>
              <a:t>) </a:t>
            </a:r>
            <a:r>
              <a:rPr lang="en-US" dirty="0"/>
              <a:t>creates an object </a:t>
            </a:r>
            <a:r>
              <a:rPr lang="en-US" dirty="0" smtClean="0"/>
              <a:t>with first </a:t>
            </a:r>
            <a:r>
              <a:rPr lang="en-US" dirty="0"/>
              <a:t>field </a:t>
            </a:r>
            <a:r>
              <a:rPr lang="en-US" i="1" dirty="0"/>
              <a:t>op </a:t>
            </a:r>
            <a:r>
              <a:rPr lang="en-US" dirty="0"/>
              <a:t>and </a:t>
            </a:r>
            <a:r>
              <a:rPr lang="en-US" i="1" dirty="0"/>
              <a:t>k </a:t>
            </a:r>
            <a:r>
              <a:rPr lang="en-US" dirty="0"/>
              <a:t>additional fields for the </a:t>
            </a:r>
            <a:r>
              <a:rPr lang="en-US" i="1" dirty="0"/>
              <a:t>k </a:t>
            </a:r>
            <a:r>
              <a:rPr lang="en-US" dirty="0"/>
              <a:t>children </a:t>
            </a:r>
            <a:r>
              <a:rPr lang="en-US" b="1" i="1" dirty="0" smtClean="0"/>
              <a:t>c1,... </a:t>
            </a:r>
            <a:r>
              <a:rPr lang="en-US" b="1" i="1" dirty="0"/>
              <a:t>, </a:t>
            </a:r>
            <a:r>
              <a:rPr lang="en-US" b="1" i="1" dirty="0" smtClean="0"/>
              <a:t>ck.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12053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
            <a:ext cx="9067800" cy="1276350"/>
          </a:xfrm>
        </p:spPr>
        <p:txBody>
          <a:bodyPr>
            <a:normAutofit fontScale="90000"/>
          </a:bodyPr>
          <a:lstStyle/>
          <a:p>
            <a:r>
              <a:rPr lang="en-US" dirty="0" smtClean="0"/>
              <a:t>Constructing syntax trees for simple expressions: S attributed SDD(bottom up)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40510462"/>
              </p:ext>
            </p:extLst>
          </p:nvPr>
        </p:nvGraphicFramePr>
        <p:xfrm>
          <a:off x="457200" y="1600200"/>
          <a:ext cx="8229600" cy="2804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Production</a:t>
                      </a:r>
                      <a:endParaRPr lang="en-US" dirty="0"/>
                    </a:p>
                  </a:txBody>
                  <a:tcPr/>
                </a:tc>
                <a:tc>
                  <a:txBody>
                    <a:bodyPr/>
                    <a:lstStyle/>
                    <a:p>
                      <a:r>
                        <a:rPr lang="en-US" dirty="0" smtClean="0"/>
                        <a:t>Semantic Rules</a:t>
                      </a:r>
                      <a:endParaRPr lang="en-US" dirty="0"/>
                    </a:p>
                  </a:txBody>
                  <a:tcPr/>
                </a:tc>
              </a:tr>
              <a:tr h="370840">
                <a:tc>
                  <a:txBody>
                    <a:bodyPr/>
                    <a:lstStyle/>
                    <a:p>
                      <a:r>
                        <a:rPr lang="en-US" dirty="0" smtClean="0"/>
                        <a:t>1)  E -&gt; E</a:t>
                      </a:r>
                      <a:r>
                        <a:rPr lang="en-US" sz="1600" dirty="0" smtClean="0"/>
                        <a:t>1</a:t>
                      </a:r>
                      <a:r>
                        <a:rPr lang="en-US" dirty="0" smtClean="0"/>
                        <a:t> + T</a:t>
                      </a:r>
                      <a:endParaRPr lang="en-US" dirty="0"/>
                    </a:p>
                  </a:txBody>
                  <a:tcPr/>
                </a:tc>
                <a:tc>
                  <a:txBody>
                    <a:bodyPr/>
                    <a:lstStyle/>
                    <a:p>
                      <a:r>
                        <a:rPr lang="en-US" dirty="0" err="1" smtClean="0"/>
                        <a:t>E.node</a:t>
                      </a:r>
                      <a:r>
                        <a:rPr lang="en-US" baseline="0" dirty="0" smtClean="0"/>
                        <a:t> = new Node(‘+’, E</a:t>
                      </a:r>
                      <a:r>
                        <a:rPr lang="en-US" sz="1600" baseline="0" dirty="0" smtClean="0"/>
                        <a:t>1</a:t>
                      </a:r>
                      <a:r>
                        <a:rPr lang="en-US" baseline="0" dirty="0" smtClean="0"/>
                        <a:t>.node, </a:t>
                      </a:r>
                      <a:r>
                        <a:rPr lang="en-US" baseline="0" dirty="0" err="1" smtClean="0"/>
                        <a:t>T.node</a:t>
                      </a:r>
                      <a:r>
                        <a:rPr lang="en-US" baseline="0" dirty="0" smtClean="0"/>
                        <a:t>)</a:t>
                      </a:r>
                      <a:endParaRPr lang="en-US" dirty="0"/>
                    </a:p>
                  </a:txBody>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E -&gt; E</a:t>
                      </a:r>
                      <a:r>
                        <a:rPr lang="en-US" sz="1400" baseline="0" dirty="0" smtClean="0"/>
                        <a:t>1 </a:t>
                      </a:r>
                      <a:r>
                        <a:rPr lang="en-US" sz="1800" baseline="0" dirty="0" smtClean="0"/>
                        <a:t>-</a:t>
                      </a:r>
                      <a:r>
                        <a:rPr lang="en-US" sz="1800" dirty="0" smtClean="0"/>
                        <a:t> T</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E.node</a:t>
                      </a:r>
                      <a:r>
                        <a:rPr lang="en-US" baseline="0" dirty="0" smtClean="0"/>
                        <a:t> = new Node(‘-’, E</a:t>
                      </a:r>
                      <a:r>
                        <a:rPr lang="en-US" sz="1600" baseline="0" dirty="0" smtClean="0"/>
                        <a:t>1</a:t>
                      </a:r>
                      <a:r>
                        <a:rPr lang="en-US" baseline="0" dirty="0" smtClean="0"/>
                        <a:t>.node, </a:t>
                      </a:r>
                      <a:r>
                        <a:rPr lang="en-US" baseline="0" dirty="0" err="1" smtClean="0"/>
                        <a:t>T.node</a:t>
                      </a:r>
                      <a:r>
                        <a:rPr lang="en-US" baseline="0" dirty="0" smtClean="0"/>
                        <a:t>)</a:t>
                      </a:r>
                      <a:endParaRPr lang="en-US" dirty="0" smtClean="0"/>
                    </a:p>
                  </a:txBody>
                  <a:tcPr/>
                </a:tc>
              </a:tr>
              <a:tr h="370840">
                <a:tc>
                  <a:txBody>
                    <a:bodyPr/>
                    <a:lstStyle/>
                    <a:p>
                      <a:r>
                        <a:rPr lang="en-US" dirty="0" smtClean="0"/>
                        <a:t>3)  F -&gt; T</a:t>
                      </a:r>
                      <a:endParaRPr lang="en-US" dirty="0"/>
                    </a:p>
                  </a:txBody>
                  <a:tcPr/>
                </a:tc>
                <a:tc>
                  <a:txBody>
                    <a:bodyPr/>
                    <a:lstStyle/>
                    <a:p>
                      <a:r>
                        <a:rPr lang="en-US" dirty="0" err="1" smtClean="0"/>
                        <a:t>E.node</a:t>
                      </a:r>
                      <a:r>
                        <a:rPr lang="en-US" dirty="0" smtClean="0"/>
                        <a:t> = </a:t>
                      </a:r>
                      <a:r>
                        <a:rPr lang="en-US" dirty="0" err="1" smtClean="0"/>
                        <a:t>T.node</a:t>
                      </a:r>
                      <a:r>
                        <a:rPr lang="en-US" dirty="0" smtClean="0"/>
                        <a:t> </a:t>
                      </a:r>
                      <a:endParaRPr lang="en-US" dirty="0"/>
                    </a:p>
                  </a:txBody>
                  <a:tcPr/>
                </a:tc>
              </a:tr>
              <a:tr h="370840">
                <a:tc>
                  <a:txBody>
                    <a:bodyPr/>
                    <a:lstStyle/>
                    <a:p>
                      <a:r>
                        <a:rPr lang="en-US" dirty="0" smtClean="0"/>
                        <a:t>4)  T -&gt; (</a:t>
                      </a:r>
                      <a:r>
                        <a:rPr lang="en-US" baseline="0" dirty="0" smtClean="0"/>
                        <a:t> E )</a:t>
                      </a:r>
                      <a:endParaRPr lang="en-US" dirty="0"/>
                    </a:p>
                  </a:txBody>
                  <a:tcPr/>
                </a:tc>
                <a:tc>
                  <a:txBody>
                    <a:bodyPr/>
                    <a:lstStyle/>
                    <a:p>
                      <a:r>
                        <a:rPr lang="en-US" dirty="0" err="1" smtClean="0"/>
                        <a:t>T.node</a:t>
                      </a:r>
                      <a:r>
                        <a:rPr lang="en-US" dirty="0" smtClean="0"/>
                        <a:t> = </a:t>
                      </a:r>
                      <a:r>
                        <a:rPr lang="en-US" dirty="0" err="1" smtClean="0"/>
                        <a:t>E.node</a:t>
                      </a:r>
                      <a:endParaRPr lang="en-US" dirty="0"/>
                    </a:p>
                  </a:txBody>
                  <a:tcPr/>
                </a:tc>
              </a:tr>
              <a:tr h="370840">
                <a:tc>
                  <a:txBody>
                    <a:bodyPr/>
                    <a:lstStyle/>
                    <a:p>
                      <a:r>
                        <a:rPr lang="en-US" dirty="0" smtClean="0"/>
                        <a:t>5)  T</a:t>
                      </a:r>
                      <a:r>
                        <a:rPr lang="en-US" baseline="0" dirty="0" smtClean="0"/>
                        <a:t> -&gt; id</a:t>
                      </a:r>
                      <a:endParaRPr lang="en-US" dirty="0"/>
                    </a:p>
                  </a:txBody>
                  <a:tcPr/>
                </a:tc>
                <a:tc>
                  <a:txBody>
                    <a:bodyPr/>
                    <a:lstStyle/>
                    <a:p>
                      <a:r>
                        <a:rPr lang="en-US" dirty="0" err="1" smtClean="0"/>
                        <a:t>T.</a:t>
                      </a:r>
                      <a:r>
                        <a:rPr lang="en-US" baseline="0" dirty="0" err="1" smtClean="0"/>
                        <a:t>node</a:t>
                      </a:r>
                      <a:r>
                        <a:rPr lang="en-US" baseline="0" dirty="0" smtClean="0"/>
                        <a:t> = new Leaf(id, </a:t>
                      </a:r>
                      <a:r>
                        <a:rPr lang="en-US" baseline="0" dirty="0" err="1" smtClean="0"/>
                        <a:t>id.entry</a:t>
                      </a:r>
                      <a:r>
                        <a:rPr lang="en-US" baseline="0" dirty="0" smtClean="0"/>
                        <a:t>)</a:t>
                      </a:r>
                      <a:endParaRPr lang="en-US" dirty="0"/>
                    </a:p>
                  </a:txBody>
                  <a:tcPr/>
                </a:tc>
              </a:tr>
              <a:tr h="370840">
                <a:tc>
                  <a:txBody>
                    <a:bodyPr/>
                    <a:lstStyle/>
                    <a:p>
                      <a:r>
                        <a:rPr lang="en-US" dirty="0" smtClean="0"/>
                        <a:t>6) </a:t>
                      </a:r>
                      <a:r>
                        <a:rPr lang="en-US" baseline="0" dirty="0" smtClean="0"/>
                        <a:t> T -&gt; </a:t>
                      </a:r>
                      <a:r>
                        <a:rPr lang="en-US" baseline="0" dirty="0" err="1" smtClean="0"/>
                        <a:t>num</a:t>
                      </a:r>
                      <a:endParaRPr lang="en-US" dirty="0"/>
                    </a:p>
                  </a:txBody>
                  <a:tcPr/>
                </a:tc>
                <a:tc>
                  <a:txBody>
                    <a:bodyPr/>
                    <a:lstStyle/>
                    <a:p>
                      <a:r>
                        <a:rPr lang="en-US" dirty="0" err="1" smtClean="0"/>
                        <a:t>T.node</a:t>
                      </a:r>
                      <a:r>
                        <a:rPr lang="en-US" baseline="0" dirty="0" smtClean="0"/>
                        <a:t> = new Leaf(</a:t>
                      </a:r>
                      <a:r>
                        <a:rPr lang="en-US" baseline="0" dirty="0" err="1" smtClean="0"/>
                        <a:t>num</a:t>
                      </a:r>
                      <a:r>
                        <a:rPr lang="en-US" baseline="0" dirty="0" smtClean="0"/>
                        <a:t>, </a:t>
                      </a:r>
                      <a:r>
                        <a:rPr lang="en-US" baseline="0" dirty="0" err="1" smtClean="0"/>
                        <a:t>num.val</a:t>
                      </a:r>
                      <a:r>
                        <a:rPr lang="en-US" baseline="0" dirty="0" smtClean="0"/>
                        <a:t>)</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1066800" y="4648200"/>
            <a:ext cx="5715000" cy="2031325"/>
          </a:xfrm>
          <a:prstGeom prst="rect">
            <a:avLst/>
          </a:prstGeom>
          <a:noFill/>
        </p:spPr>
        <p:txBody>
          <a:bodyPr wrap="square" rtlCol="0">
            <a:spAutoFit/>
          </a:bodyPr>
          <a:lstStyle/>
          <a:p>
            <a:r>
              <a:rPr lang="en-US" dirty="0" smtClean="0"/>
              <a:t>Steps in construction of the syntax tree for a-4+c :</a:t>
            </a:r>
          </a:p>
          <a:p>
            <a:pPr marL="342900" indent="-342900">
              <a:buAutoNum type="arabicParenR"/>
            </a:pPr>
            <a:r>
              <a:rPr lang="en-US" dirty="0"/>
              <a:t>p</a:t>
            </a:r>
            <a:r>
              <a:rPr lang="en-US" dirty="0" smtClean="0"/>
              <a:t>1 = new Leaf(id, entry-a);</a:t>
            </a:r>
          </a:p>
          <a:p>
            <a:pPr marL="342900" indent="-342900">
              <a:buAutoNum type="arabicParenR"/>
            </a:pPr>
            <a:r>
              <a:rPr lang="en-US" dirty="0" smtClean="0"/>
              <a:t>p2 = new Leaf(</a:t>
            </a:r>
            <a:r>
              <a:rPr lang="en-US" dirty="0" err="1" smtClean="0"/>
              <a:t>num</a:t>
            </a:r>
            <a:r>
              <a:rPr lang="en-US" dirty="0" smtClean="0"/>
              <a:t>, 4);</a:t>
            </a:r>
          </a:p>
          <a:p>
            <a:pPr marL="342900" indent="-342900">
              <a:buAutoNum type="arabicParenR"/>
            </a:pPr>
            <a:r>
              <a:rPr lang="en-US" dirty="0" smtClean="0"/>
              <a:t>p3 = new Node(‘-’, p1, p2);</a:t>
            </a:r>
          </a:p>
          <a:p>
            <a:pPr marL="342900" indent="-342900">
              <a:buAutoNum type="arabicParenR"/>
            </a:pPr>
            <a:r>
              <a:rPr lang="en-US" dirty="0" smtClean="0"/>
              <a:t>p4 = new Leaf(id, entry-c);</a:t>
            </a:r>
          </a:p>
          <a:p>
            <a:pPr marL="342900" indent="-342900">
              <a:buAutoNum type="arabicParenR"/>
            </a:pPr>
            <a:r>
              <a:rPr lang="en-US" dirty="0" smtClean="0"/>
              <a:t>p5 = new Node(‘+’, p3, p4);</a:t>
            </a:r>
          </a:p>
          <a:p>
            <a:pPr marL="342900" indent="-342900">
              <a:buAutoNum type="arabicParenR"/>
            </a:pPr>
            <a:endParaRPr lang="en-US" dirty="0"/>
          </a:p>
        </p:txBody>
      </p:sp>
    </p:spTree>
    <p:extLst>
      <p:ext uri="{BB962C8B-B14F-4D97-AF65-F5344CB8AC3E}">
        <p14:creationId xmlns:p14="http://schemas.microsoft.com/office/powerpoint/2010/main" val="344656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2951"/>
            <a:ext cx="8229600" cy="1143000"/>
          </a:xfrm>
        </p:spPr>
        <p:txBody>
          <a:bodyPr>
            <a:normAutofit fontScale="90000"/>
          </a:bodyPr>
          <a:lstStyle/>
          <a:p>
            <a:r>
              <a:rPr lang="en-US" dirty="0" smtClean="0"/>
              <a:t>SDT generated Syntax tree for a-4+c</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83043"/>
            <a:ext cx="7543800" cy="525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975654" y="5486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75654" y="59436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41308" y="5519351"/>
            <a:ext cx="0" cy="424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38800" y="5486400"/>
            <a:ext cx="0" cy="457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38400" y="5910649"/>
            <a:ext cx="0" cy="3810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39000" y="5105400"/>
            <a:ext cx="0" cy="381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44149" y="4458730"/>
            <a:ext cx="76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98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trees with top down parsing: L attributed definition (SDD)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7" y="2209800"/>
            <a:ext cx="417658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723" y="1752600"/>
            <a:ext cx="49529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752600"/>
            <a:ext cx="3352800" cy="369332"/>
          </a:xfrm>
          <a:prstGeom prst="rect">
            <a:avLst/>
          </a:prstGeom>
          <a:noFill/>
        </p:spPr>
        <p:txBody>
          <a:bodyPr wrap="square" rtlCol="0">
            <a:spAutoFit/>
          </a:bodyPr>
          <a:lstStyle/>
          <a:p>
            <a:r>
              <a:rPr lang="en-US" dirty="0" smtClean="0"/>
              <a:t>SDD for top down syntax tree</a:t>
            </a:r>
            <a:endParaRPr lang="en-US" dirty="0"/>
          </a:p>
        </p:txBody>
      </p:sp>
      <p:sp>
        <p:nvSpPr>
          <p:cNvPr id="6" name="TextBox 5"/>
          <p:cNvSpPr txBox="1"/>
          <p:nvPr/>
        </p:nvSpPr>
        <p:spPr>
          <a:xfrm>
            <a:off x="381000" y="6096000"/>
            <a:ext cx="6934200" cy="369332"/>
          </a:xfrm>
          <a:prstGeom prst="rect">
            <a:avLst/>
          </a:prstGeom>
          <a:noFill/>
        </p:spPr>
        <p:txBody>
          <a:bodyPr wrap="square" rtlCol="0">
            <a:spAutoFit/>
          </a:bodyPr>
          <a:lstStyle/>
          <a:p>
            <a:r>
              <a:rPr lang="en-US" dirty="0" smtClean="0"/>
              <a:t>Both S and L attributed definitions produce the same translations. </a:t>
            </a:r>
            <a:endParaRPr lang="en-US" dirty="0"/>
          </a:p>
        </p:txBody>
      </p:sp>
      <p:sp>
        <p:nvSpPr>
          <p:cNvPr id="7" name="TextBox 6"/>
          <p:cNvSpPr txBox="1"/>
          <p:nvPr/>
        </p:nvSpPr>
        <p:spPr>
          <a:xfrm>
            <a:off x="4343400" y="1600200"/>
            <a:ext cx="4343400" cy="369332"/>
          </a:xfrm>
          <a:prstGeom prst="rect">
            <a:avLst/>
          </a:prstGeom>
          <a:noFill/>
        </p:spPr>
        <p:txBody>
          <a:bodyPr wrap="square" rtlCol="0">
            <a:spAutoFit/>
          </a:bodyPr>
          <a:lstStyle/>
          <a:p>
            <a:r>
              <a:rPr lang="en-US" dirty="0" smtClean="0"/>
              <a:t>Nodes are numbered 1 to 13 below.</a:t>
            </a:r>
            <a:endParaRPr lang="en-US" dirty="0"/>
          </a:p>
        </p:txBody>
      </p:sp>
      <p:sp>
        <p:nvSpPr>
          <p:cNvPr id="8" name="TextBox 7"/>
          <p:cNvSpPr txBox="1"/>
          <p:nvPr/>
        </p:nvSpPr>
        <p:spPr>
          <a:xfrm>
            <a:off x="5562600" y="2743200"/>
            <a:ext cx="304800" cy="369332"/>
          </a:xfrm>
          <a:prstGeom prst="rect">
            <a:avLst/>
          </a:prstGeom>
          <a:solidFill>
            <a:schemeClr val="accent1">
              <a:lumMod val="20000"/>
              <a:lumOff val="80000"/>
            </a:schemeClr>
          </a:solidFill>
        </p:spPr>
        <p:txBody>
          <a:bodyPr wrap="square" rtlCol="0">
            <a:spAutoFit/>
          </a:bodyPr>
          <a:lstStyle/>
          <a:p>
            <a:r>
              <a:rPr lang="en-US" dirty="0" smtClean="0"/>
              <a:t>a</a:t>
            </a:r>
            <a:endParaRPr lang="en-US" dirty="0"/>
          </a:p>
        </p:txBody>
      </p:sp>
      <p:sp>
        <p:nvSpPr>
          <p:cNvPr id="11" name="TextBox 10"/>
          <p:cNvSpPr txBox="1"/>
          <p:nvPr/>
        </p:nvSpPr>
        <p:spPr>
          <a:xfrm>
            <a:off x="7467600" y="2895600"/>
            <a:ext cx="685800" cy="369332"/>
          </a:xfrm>
          <a:prstGeom prst="rect">
            <a:avLst/>
          </a:prstGeom>
          <a:solidFill>
            <a:schemeClr val="accent1">
              <a:lumMod val="20000"/>
              <a:lumOff val="80000"/>
            </a:schemeClr>
          </a:solidFill>
        </p:spPr>
        <p:txBody>
          <a:bodyPr wrap="square" rtlCol="0">
            <a:spAutoFit/>
          </a:bodyPr>
          <a:lstStyle/>
          <a:p>
            <a:r>
              <a:rPr lang="en-US" dirty="0" smtClean="0"/>
              <a:t>a-4</a:t>
            </a:r>
            <a:endParaRPr lang="en-US" dirty="0"/>
          </a:p>
        </p:txBody>
      </p:sp>
      <p:sp>
        <p:nvSpPr>
          <p:cNvPr id="12" name="TextBox 11"/>
          <p:cNvSpPr txBox="1"/>
          <p:nvPr/>
        </p:nvSpPr>
        <p:spPr>
          <a:xfrm>
            <a:off x="8371764" y="3771738"/>
            <a:ext cx="685800" cy="338554"/>
          </a:xfrm>
          <a:prstGeom prst="rect">
            <a:avLst/>
          </a:prstGeom>
          <a:solidFill>
            <a:schemeClr val="accent1">
              <a:lumMod val="20000"/>
              <a:lumOff val="80000"/>
            </a:schemeClr>
          </a:solidFill>
        </p:spPr>
        <p:txBody>
          <a:bodyPr wrap="square" rtlCol="0">
            <a:spAutoFit/>
          </a:bodyPr>
          <a:lstStyle/>
          <a:p>
            <a:r>
              <a:rPr lang="en-US" sz="1600" dirty="0" smtClean="0"/>
              <a:t>a-4+c</a:t>
            </a:r>
            <a:endParaRPr lang="en-US" sz="1600" dirty="0"/>
          </a:p>
        </p:txBody>
      </p:sp>
    </p:spTree>
    <p:extLst>
      <p:ext uri="{BB962C8B-B14F-4D97-AF65-F5344CB8AC3E}">
        <p14:creationId xmlns:p14="http://schemas.microsoft.com/office/powerpoint/2010/main" val="2610875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Autofit/>
          </a:bodyPr>
          <a:lstStyle/>
          <a:p>
            <a:r>
              <a:rPr lang="en-US" sz="3600" dirty="0" smtClean="0"/>
              <a:t>Top down parsing using L attributed definition</a:t>
            </a:r>
            <a:br>
              <a:rPr lang="en-US" sz="3600" dirty="0" smtClean="0"/>
            </a:br>
            <a:r>
              <a:rPr lang="en-US" sz="2400" dirty="0" smtClean="0"/>
              <a:t>ex:a-4+c</a:t>
            </a:r>
            <a:endParaRPr lang="en-US" sz="2400"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A term </a:t>
            </a:r>
            <a:r>
              <a:rPr lang="en-US" dirty="0" err="1" smtClean="0"/>
              <a:t>x+y</a:t>
            </a:r>
            <a:r>
              <a:rPr lang="en-US" dirty="0" smtClean="0"/>
              <a:t> is evaluated by passing x as inherited attribute since x and +y appear in </a:t>
            </a:r>
            <a:r>
              <a:rPr lang="en-US" dirty="0" err="1" smtClean="0"/>
              <a:t>diff.portions</a:t>
            </a:r>
            <a:r>
              <a:rPr lang="en-US" dirty="0" smtClean="0"/>
              <a:t> of the parse tree.</a:t>
            </a:r>
          </a:p>
          <a:p>
            <a:r>
              <a:rPr lang="en-US" dirty="0" smtClean="0"/>
              <a:t>Nonterminal </a:t>
            </a:r>
            <a:r>
              <a:rPr lang="en-US" i="1" dirty="0"/>
              <a:t>E' </a:t>
            </a:r>
            <a:r>
              <a:rPr lang="en-US" dirty="0"/>
              <a:t>has an inherited attribute </a:t>
            </a:r>
            <a:r>
              <a:rPr lang="en-US" i="1" dirty="0" err="1" smtClean="0"/>
              <a:t>inh</a:t>
            </a:r>
            <a:r>
              <a:rPr lang="en-US" i="1" dirty="0" smtClean="0"/>
              <a:t> </a:t>
            </a:r>
            <a:r>
              <a:rPr lang="en-US" dirty="0"/>
              <a:t>and a synthesized </a:t>
            </a:r>
            <a:r>
              <a:rPr lang="en-US" dirty="0" smtClean="0"/>
              <a:t>attribute </a:t>
            </a:r>
            <a:r>
              <a:rPr lang="en-US" i="1" dirty="0" smtClean="0"/>
              <a:t>syn. </a:t>
            </a:r>
            <a:r>
              <a:rPr lang="en-US" dirty="0"/>
              <a:t>Attribute </a:t>
            </a:r>
            <a:r>
              <a:rPr lang="en-US" i="1" dirty="0"/>
              <a:t>E'.</a:t>
            </a:r>
            <a:r>
              <a:rPr lang="en-US" i="1" dirty="0" err="1"/>
              <a:t>inh</a:t>
            </a:r>
            <a:r>
              <a:rPr lang="en-US" i="1" dirty="0"/>
              <a:t> </a:t>
            </a:r>
            <a:r>
              <a:rPr lang="en-US" dirty="0"/>
              <a:t>represents the partial syntax tree constructed so </a:t>
            </a:r>
            <a:r>
              <a:rPr lang="en-US" dirty="0" smtClean="0"/>
              <a:t>far. </a:t>
            </a:r>
            <a:r>
              <a:rPr lang="en-US" i="1" dirty="0"/>
              <a:t>E' </a:t>
            </a:r>
            <a:r>
              <a:rPr lang="en-US" dirty="0" smtClean="0"/>
              <a:t>represents </a:t>
            </a:r>
            <a:r>
              <a:rPr lang="en-US" dirty="0"/>
              <a:t>the root of the tree for the prefix of the input </a:t>
            </a:r>
            <a:r>
              <a:rPr lang="en-US" dirty="0" smtClean="0"/>
              <a:t>string that </a:t>
            </a:r>
            <a:r>
              <a:rPr lang="en-US" dirty="0"/>
              <a:t>is to the left of the </a:t>
            </a:r>
            <a:r>
              <a:rPr lang="en-US" dirty="0" err="1"/>
              <a:t>subtree</a:t>
            </a:r>
            <a:r>
              <a:rPr lang="en-US" dirty="0"/>
              <a:t> for </a:t>
            </a:r>
            <a:r>
              <a:rPr lang="en-US" i="1" dirty="0"/>
              <a:t>E'. </a:t>
            </a:r>
            <a:endParaRPr lang="en-US" i="1" dirty="0" smtClean="0"/>
          </a:p>
          <a:p>
            <a:r>
              <a:rPr lang="en-US" dirty="0" smtClean="0"/>
              <a:t>At </a:t>
            </a:r>
            <a:r>
              <a:rPr lang="en-US" dirty="0"/>
              <a:t>node 5 in the dependency graph </a:t>
            </a:r>
            <a:r>
              <a:rPr lang="en-US" dirty="0" smtClean="0"/>
              <a:t>in  </a:t>
            </a:r>
            <a:r>
              <a:rPr lang="en-US" i="1" dirty="0"/>
              <a:t>E'.</a:t>
            </a:r>
            <a:r>
              <a:rPr lang="en-US" i="1" dirty="0" err="1"/>
              <a:t>inh</a:t>
            </a:r>
            <a:r>
              <a:rPr lang="en-US" i="1" dirty="0"/>
              <a:t> </a:t>
            </a:r>
            <a:r>
              <a:rPr lang="en-US" dirty="0"/>
              <a:t>denotes the root of the partial syntax tree for the identifier </a:t>
            </a:r>
            <a:r>
              <a:rPr lang="en-US" dirty="0" smtClean="0"/>
              <a:t>a in the input string, </a:t>
            </a:r>
            <a:r>
              <a:rPr lang="en-US" dirty="0" err="1" smtClean="0"/>
              <a:t>i.e</a:t>
            </a:r>
            <a:r>
              <a:rPr lang="en-US" dirty="0" smtClean="0"/>
              <a:t>, </a:t>
            </a:r>
            <a:r>
              <a:rPr lang="en-US" dirty="0"/>
              <a:t>the leaf for </a:t>
            </a:r>
            <a:r>
              <a:rPr lang="en-US" i="1" dirty="0"/>
              <a:t>a. </a:t>
            </a:r>
            <a:endParaRPr lang="en-US" i="1" dirty="0" smtClean="0"/>
          </a:p>
          <a:p>
            <a:r>
              <a:rPr lang="en-US" i="1" dirty="0" err="1"/>
              <a:t>s</a:t>
            </a:r>
            <a:r>
              <a:rPr lang="en-US" dirty="0" err="1" smtClean="0"/>
              <a:t>At</a:t>
            </a:r>
            <a:r>
              <a:rPr lang="en-US" dirty="0" smtClean="0"/>
              <a:t> </a:t>
            </a:r>
            <a:r>
              <a:rPr lang="en-US" dirty="0"/>
              <a:t>node 6, </a:t>
            </a:r>
            <a:r>
              <a:rPr lang="en-US" i="1" dirty="0"/>
              <a:t>E'.</a:t>
            </a:r>
            <a:r>
              <a:rPr lang="en-US" i="1" dirty="0" err="1"/>
              <a:t>inh</a:t>
            </a:r>
            <a:r>
              <a:rPr lang="en-US" i="1" dirty="0"/>
              <a:t> </a:t>
            </a:r>
            <a:r>
              <a:rPr lang="en-US" dirty="0"/>
              <a:t>denotes the root for the partial </a:t>
            </a:r>
            <a:r>
              <a:rPr lang="en-US" dirty="0" smtClean="0"/>
              <a:t>syntax tree for the input a-4. </a:t>
            </a:r>
          </a:p>
          <a:p>
            <a:r>
              <a:rPr lang="en-US" dirty="0" smtClean="0"/>
              <a:t>At Node 9 </a:t>
            </a:r>
            <a:r>
              <a:rPr lang="en-US" i="1" dirty="0"/>
              <a:t>E'.</a:t>
            </a:r>
            <a:r>
              <a:rPr lang="en-US" i="1" dirty="0" err="1"/>
              <a:t>inh</a:t>
            </a:r>
            <a:r>
              <a:rPr lang="en-US" i="1" dirty="0"/>
              <a:t> </a:t>
            </a:r>
            <a:r>
              <a:rPr lang="en-US" dirty="0" smtClean="0"/>
              <a:t>denotes the syntax tree for a-4+c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0136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Types</a:t>
            </a:r>
            <a:endParaRPr lang="en-US" dirty="0"/>
          </a:p>
        </p:txBody>
      </p:sp>
      <p:sp>
        <p:nvSpPr>
          <p:cNvPr id="3" name="Content Placeholder 2"/>
          <p:cNvSpPr>
            <a:spLocks noGrp="1"/>
          </p:cNvSpPr>
          <p:nvPr>
            <p:ph idx="1"/>
          </p:nvPr>
        </p:nvSpPr>
        <p:spPr>
          <a:xfrm>
            <a:off x="228600" y="1524000"/>
            <a:ext cx="4648200" cy="4876800"/>
          </a:xfrm>
        </p:spPr>
        <p:txBody>
          <a:bodyPr>
            <a:normAutofit fontScale="62500" lnSpcReduction="20000"/>
          </a:bodyPr>
          <a:lstStyle/>
          <a:p>
            <a:pPr algn="just"/>
            <a:r>
              <a:rPr lang="en-US" dirty="0"/>
              <a:t>In C, the type </a:t>
            </a:r>
            <a:r>
              <a:rPr lang="en-US" dirty="0" err="1"/>
              <a:t>int</a:t>
            </a:r>
            <a:r>
              <a:rPr lang="en-US" dirty="0"/>
              <a:t> [2][3] can be read as, "array of 2 arrays of 3 integers." The corresponding type expression array(2, array(3, integer)) is represented by the </a:t>
            </a:r>
            <a:r>
              <a:rPr lang="en-US" dirty="0" smtClean="0"/>
              <a:t>tree. </a:t>
            </a:r>
            <a:r>
              <a:rPr lang="en-US" dirty="0"/>
              <a:t>The operator array takes two parameters, a number and a type. If types are represented by trees, then this operator returns a tree node labeled array with two children for a number and a type</a:t>
            </a:r>
            <a:r>
              <a:rPr lang="en-US" dirty="0" smtClean="0"/>
              <a:t>.</a:t>
            </a:r>
          </a:p>
          <a:p>
            <a:pPr algn="just"/>
            <a:r>
              <a:rPr lang="en-US" dirty="0"/>
              <a:t>With the </a:t>
            </a:r>
            <a:r>
              <a:rPr lang="en-US" dirty="0" smtClean="0"/>
              <a:t>SDD, </a:t>
            </a:r>
            <a:r>
              <a:rPr lang="en-US" dirty="0"/>
              <a:t>nonterminal </a:t>
            </a:r>
            <a:r>
              <a:rPr lang="en-US" i="1" dirty="0"/>
              <a:t>T</a:t>
            </a:r>
            <a:r>
              <a:rPr lang="en-US" dirty="0"/>
              <a:t> generates either a basic type or an array type. Nonterminal </a:t>
            </a:r>
            <a:r>
              <a:rPr lang="en-US" i="1" dirty="0"/>
              <a:t>B</a:t>
            </a:r>
            <a:r>
              <a:rPr lang="en-US" dirty="0"/>
              <a:t> generates one of the basic types </a:t>
            </a:r>
            <a:r>
              <a:rPr lang="en-US" b="1" dirty="0" err="1"/>
              <a:t>int</a:t>
            </a:r>
            <a:r>
              <a:rPr lang="en-US" dirty="0"/>
              <a:t> and </a:t>
            </a:r>
            <a:r>
              <a:rPr lang="en-US" b="1" dirty="0"/>
              <a:t>float.</a:t>
            </a:r>
            <a:r>
              <a:rPr lang="en-US" dirty="0"/>
              <a:t> </a:t>
            </a:r>
            <a:r>
              <a:rPr lang="en-US" i="1" dirty="0"/>
              <a:t>T </a:t>
            </a:r>
            <a:r>
              <a:rPr lang="en-US" dirty="0"/>
              <a:t>generates a basic type when</a:t>
            </a:r>
            <a:r>
              <a:rPr lang="en-US" i="1" dirty="0"/>
              <a:t> T </a:t>
            </a:r>
            <a:r>
              <a:rPr lang="en-US" dirty="0"/>
              <a:t>derives</a:t>
            </a:r>
            <a:r>
              <a:rPr lang="en-US" i="1" dirty="0"/>
              <a:t> </a:t>
            </a:r>
            <a:r>
              <a:rPr lang="en-US" i="1" dirty="0" smtClean="0"/>
              <a:t>B &amp; C </a:t>
            </a:r>
            <a:r>
              <a:rPr lang="en-US" dirty="0"/>
              <a:t>and</a:t>
            </a:r>
            <a:r>
              <a:rPr lang="en-US" i="1" dirty="0"/>
              <a:t> C </a:t>
            </a:r>
            <a:r>
              <a:rPr lang="en-US" dirty="0"/>
              <a:t>derives </a:t>
            </a:r>
            <a:r>
              <a:rPr lang="el-GR" dirty="0" smtClean="0"/>
              <a:t>ϵ</a:t>
            </a:r>
            <a:r>
              <a:rPr lang="en-US" dirty="0" smtClean="0"/>
              <a:t>. </a:t>
            </a:r>
            <a:r>
              <a:rPr lang="en-US" dirty="0"/>
              <a:t>Otherwise,</a:t>
            </a:r>
            <a:r>
              <a:rPr lang="en-US" i="1" dirty="0"/>
              <a:t> C </a:t>
            </a:r>
            <a:r>
              <a:rPr lang="en-US" dirty="0"/>
              <a:t>generates array components consisting of a sequence of integers, each integer surrounded by </a:t>
            </a:r>
            <a:r>
              <a:rPr lang="en-US" dirty="0" smtClean="0"/>
              <a:t>brackets.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447800"/>
            <a:ext cx="3048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352800"/>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140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Annotated parse tree for array types</a:t>
            </a:r>
            <a:endParaRPr lang="en-US" dirty="0"/>
          </a:p>
        </p:txBody>
      </p:sp>
      <p:sp>
        <p:nvSpPr>
          <p:cNvPr id="3" name="Content Placeholder 2"/>
          <p:cNvSpPr>
            <a:spLocks noGrp="1"/>
          </p:cNvSpPr>
          <p:nvPr>
            <p:ph idx="1"/>
          </p:nvPr>
        </p:nvSpPr>
        <p:spPr>
          <a:xfrm>
            <a:off x="76200" y="1600200"/>
            <a:ext cx="3581400" cy="4525963"/>
          </a:xfrm>
        </p:spPr>
        <p:txBody>
          <a:bodyPr>
            <a:normAutofit fontScale="77500" lnSpcReduction="20000"/>
          </a:bodyPr>
          <a:lstStyle/>
          <a:p>
            <a:r>
              <a:rPr lang="en-US" dirty="0"/>
              <a:t>A</a:t>
            </a:r>
            <a:r>
              <a:rPr lang="en-US" dirty="0" smtClean="0"/>
              <a:t>t </a:t>
            </a:r>
            <a:r>
              <a:rPr lang="en-US" dirty="0"/>
              <a:t>the root for T </a:t>
            </a:r>
            <a:r>
              <a:rPr lang="en-US" dirty="0" smtClean="0"/>
              <a:t>-&gt; </a:t>
            </a:r>
            <a:r>
              <a:rPr lang="en-US" dirty="0"/>
              <a:t>B C, nonterminal C inherits </a:t>
            </a:r>
            <a:r>
              <a:rPr lang="en-US" dirty="0" smtClean="0"/>
              <a:t>the type </a:t>
            </a:r>
            <a:r>
              <a:rPr lang="en-US" dirty="0"/>
              <a:t>from B, using the inherited attribute </a:t>
            </a:r>
            <a:r>
              <a:rPr lang="en-US" dirty="0" err="1"/>
              <a:t>C.b</a:t>
            </a:r>
            <a:r>
              <a:rPr lang="en-US" dirty="0" smtClean="0"/>
              <a:t>.</a:t>
            </a:r>
          </a:p>
          <a:p>
            <a:r>
              <a:rPr lang="en-US" dirty="0" smtClean="0"/>
              <a:t>At </a:t>
            </a:r>
            <a:r>
              <a:rPr lang="en-US" dirty="0"/>
              <a:t>the </a:t>
            </a:r>
            <a:r>
              <a:rPr lang="en-US" dirty="0" smtClean="0"/>
              <a:t>rightmost node </a:t>
            </a:r>
            <a:r>
              <a:rPr lang="en-US" dirty="0"/>
              <a:t>for C, the production is C </a:t>
            </a:r>
            <a:r>
              <a:rPr lang="en-US" dirty="0" smtClean="0"/>
              <a:t>-&gt;</a:t>
            </a:r>
            <a:r>
              <a:rPr lang="el-GR" dirty="0" smtClean="0"/>
              <a:t>ϵ</a:t>
            </a:r>
            <a:r>
              <a:rPr lang="en-US" dirty="0" smtClean="0"/>
              <a:t> </a:t>
            </a:r>
            <a:r>
              <a:rPr lang="en-US" dirty="0"/>
              <a:t>so C.t equals </a:t>
            </a:r>
            <a:r>
              <a:rPr lang="en-US" dirty="0" err="1" smtClean="0"/>
              <a:t>C.b</a:t>
            </a:r>
            <a:r>
              <a:rPr lang="en-US" dirty="0" smtClean="0"/>
              <a:t>. </a:t>
            </a:r>
          </a:p>
          <a:p>
            <a:r>
              <a:rPr lang="en-US" dirty="0" smtClean="0"/>
              <a:t>The semantic rules </a:t>
            </a:r>
            <a:r>
              <a:rPr lang="en-US" dirty="0"/>
              <a:t>for the production </a:t>
            </a:r>
            <a:r>
              <a:rPr lang="en-US" dirty="0" smtClean="0"/>
              <a:t>C[</a:t>
            </a:r>
            <a:r>
              <a:rPr lang="en-US" dirty="0" err="1" smtClean="0"/>
              <a:t>num</a:t>
            </a:r>
            <a:r>
              <a:rPr lang="en-US" dirty="0" smtClean="0"/>
              <a:t> </a:t>
            </a:r>
            <a:r>
              <a:rPr lang="en-US" dirty="0"/>
              <a:t>] C1 form C.t by applying </a:t>
            </a:r>
            <a:r>
              <a:rPr lang="en-US" dirty="0" smtClean="0"/>
              <a:t>the </a:t>
            </a:r>
            <a:r>
              <a:rPr lang="en-US" dirty="0"/>
              <a:t>operator array to the operands </a:t>
            </a:r>
            <a:r>
              <a:rPr lang="en-US" dirty="0" err="1" smtClean="0"/>
              <a:t>num.val</a:t>
            </a:r>
            <a:r>
              <a:rPr lang="en-US" dirty="0" smtClean="0"/>
              <a:t> and </a:t>
            </a:r>
            <a:r>
              <a:rPr lang="en-US" dirty="0"/>
              <a:t>C1.t.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81200"/>
            <a:ext cx="513035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38600" y="1371600"/>
            <a:ext cx="4648200" cy="369332"/>
          </a:xfrm>
          <a:prstGeom prst="rect">
            <a:avLst/>
          </a:prstGeom>
          <a:noFill/>
        </p:spPr>
        <p:txBody>
          <a:bodyPr wrap="square" rtlCol="0">
            <a:spAutoFit/>
          </a:bodyPr>
          <a:lstStyle/>
          <a:p>
            <a:r>
              <a:rPr lang="en-US" dirty="0" smtClean="0"/>
              <a:t>Syntax directed translation of array </a:t>
            </a:r>
            <a:r>
              <a:rPr lang="en-US" dirty="0" err="1"/>
              <a:t>int</a:t>
            </a:r>
            <a:r>
              <a:rPr lang="en-US" dirty="0"/>
              <a:t> [2][3] </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800600"/>
            <a:ext cx="3124200" cy="17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393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Postfix SDT schemes</a:t>
            </a:r>
            <a:endParaRPr lang="en-US" dirty="0"/>
          </a:p>
        </p:txBody>
      </p:sp>
      <p:sp>
        <p:nvSpPr>
          <p:cNvPr id="3" name="Content Placeholder 2"/>
          <p:cNvSpPr>
            <a:spLocks noGrp="1"/>
          </p:cNvSpPr>
          <p:nvPr>
            <p:ph idx="1"/>
          </p:nvPr>
        </p:nvSpPr>
        <p:spPr/>
        <p:txBody>
          <a:bodyPr/>
          <a:lstStyle/>
          <a:p>
            <a:r>
              <a:rPr lang="en-US" dirty="0" smtClean="0"/>
              <a:t>SDT can be implemented by first building a parse tree and then performing the actions in a left-to-right depth first order.</a:t>
            </a:r>
          </a:p>
          <a:p>
            <a:r>
              <a:rPr lang="en-US" dirty="0" smtClean="0"/>
              <a:t>Postfix translation schemes have each semantic action placed at the end of production and executed along with the reduction of body to the head of the production.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58270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3 portion</a:t>
            </a:r>
            <a:endParaRPr lang="en-US" dirty="0"/>
          </a:p>
        </p:txBody>
      </p:sp>
      <p:sp>
        <p:nvSpPr>
          <p:cNvPr id="3" name="Content Placeholder 2"/>
          <p:cNvSpPr>
            <a:spLocks noGrp="1"/>
          </p:cNvSpPr>
          <p:nvPr>
            <p:ph idx="1"/>
          </p:nvPr>
        </p:nvSpPr>
        <p:spPr/>
        <p:txBody>
          <a:bodyPr/>
          <a:lstStyle/>
          <a:p>
            <a:r>
              <a:rPr lang="en-US" b="1" dirty="0"/>
              <a:t>Syntax Directed Translation&amp; Intermediate code generation</a:t>
            </a:r>
            <a:r>
              <a:rPr lang="en-US" dirty="0"/>
              <a:t>: Syntax  directed translation schemes </a:t>
            </a:r>
            <a:r>
              <a:rPr lang="en-US"/>
              <a:t>&amp; </a:t>
            </a:r>
            <a:r>
              <a:rPr lang="en-US" smtClean="0"/>
              <a:t>implementations</a:t>
            </a:r>
          </a:p>
          <a:p>
            <a:r>
              <a:rPr lang="en-US" dirty="0" smtClean="0"/>
              <a:t> </a:t>
            </a:r>
            <a:r>
              <a:rPr lang="en-US" dirty="0"/>
              <a:t>Intermediate code, Syntax trees, DAG for expressions, Three address code, quadruples, triples, Translation of expressions, Control flow, </a:t>
            </a:r>
            <a:r>
              <a:rPr lang="en-US" dirty="0" err="1"/>
              <a:t>Backpatching</a:t>
            </a:r>
            <a:r>
              <a:rPr lang="en-US" dirty="0"/>
              <a:t>, Switch statements, Intermediate code for procedures.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2973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SDT implementing  Desk Calculator SDD</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828800"/>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86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Parser stack implementation of Postfix SDT’s</a:t>
            </a:r>
            <a:endParaRPr lang="en-US" dirty="0"/>
          </a:p>
        </p:txBody>
      </p:sp>
      <p:sp>
        <p:nvSpPr>
          <p:cNvPr id="3" name="Content Placeholder 2"/>
          <p:cNvSpPr>
            <a:spLocks noGrp="1"/>
          </p:cNvSpPr>
          <p:nvPr>
            <p:ph idx="1"/>
          </p:nvPr>
        </p:nvSpPr>
        <p:spPr>
          <a:xfrm>
            <a:off x="12290" y="1463138"/>
            <a:ext cx="8229600" cy="4525963"/>
          </a:xfrm>
        </p:spPr>
        <p:txBody>
          <a:bodyPr/>
          <a:lstStyle/>
          <a:p>
            <a:r>
              <a:rPr lang="en-US" dirty="0" smtClean="0"/>
              <a:t>Consider production: A-&gt;XYZ, in which </a:t>
            </a:r>
            <a:r>
              <a:rPr lang="en-US" dirty="0" err="1" smtClean="0"/>
              <a:t>X.x</a:t>
            </a:r>
            <a:r>
              <a:rPr lang="en-US" dirty="0" smtClean="0"/>
              <a:t> is an attribute of X.</a:t>
            </a:r>
          </a:p>
          <a:p>
            <a:r>
              <a:rPr lang="en-US" dirty="0" smtClean="0"/>
              <a:t>Parser stack contains a field for a grammar symbol (or parse state) and below it an (synthesized) attribute field.  It now can be reduced.</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94" y="4637164"/>
            <a:ext cx="8077200" cy="156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319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desk calculator on a bottom up parsing stack</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52985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8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SDT and parse tree with actions embedded</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Any SDT </a:t>
            </a:r>
            <a:r>
              <a:rPr lang="en-US" dirty="0" smtClean="0"/>
              <a:t>can  have action inside production and can </a:t>
            </a:r>
            <a:r>
              <a:rPr lang="en-US" dirty="0"/>
              <a:t>be implemented as follows:</a:t>
            </a:r>
          </a:p>
          <a:p>
            <a:pPr marL="0" indent="0">
              <a:buNone/>
            </a:pPr>
            <a:r>
              <a:rPr lang="en-US" dirty="0"/>
              <a:t>1. Ignoring the actions, parse the input and produce a parse tree as a result.</a:t>
            </a:r>
          </a:p>
          <a:p>
            <a:pPr marL="0" indent="0">
              <a:buNone/>
            </a:pPr>
            <a:r>
              <a:rPr lang="en-US" dirty="0"/>
              <a:t>2. Then, examine each interior node </a:t>
            </a:r>
            <a:r>
              <a:rPr lang="en-US" i="1" dirty="0"/>
              <a:t>N, </a:t>
            </a:r>
            <a:r>
              <a:rPr lang="en-US" dirty="0"/>
              <a:t>say one for production </a:t>
            </a:r>
            <a:r>
              <a:rPr lang="en-US" i="1" dirty="0"/>
              <a:t>A </a:t>
            </a:r>
            <a:r>
              <a:rPr lang="en-US" i="1" dirty="0" smtClean="0"/>
              <a:t>-&gt; </a:t>
            </a:r>
            <a:r>
              <a:rPr lang="el-GR" i="1" dirty="0" smtClean="0"/>
              <a:t>α</a:t>
            </a:r>
            <a:r>
              <a:rPr lang="en-US" i="1" dirty="0" smtClean="0"/>
              <a:t>. </a:t>
            </a:r>
            <a:r>
              <a:rPr lang="en-US" dirty="0" smtClean="0"/>
              <a:t>Add additional </a:t>
            </a:r>
            <a:r>
              <a:rPr lang="en-US" dirty="0"/>
              <a:t>children to </a:t>
            </a:r>
            <a:r>
              <a:rPr lang="en-US" i="1" dirty="0"/>
              <a:t>N </a:t>
            </a:r>
            <a:r>
              <a:rPr lang="en-US" dirty="0"/>
              <a:t>for the actions in </a:t>
            </a:r>
            <a:r>
              <a:rPr lang="el-GR" i="1" dirty="0"/>
              <a:t>α</a:t>
            </a:r>
            <a:r>
              <a:rPr lang="en-US" i="1" dirty="0" smtClean="0"/>
              <a:t>, </a:t>
            </a:r>
            <a:r>
              <a:rPr lang="en-US" dirty="0"/>
              <a:t>so the children of </a:t>
            </a:r>
            <a:r>
              <a:rPr lang="en-US" i="1" dirty="0"/>
              <a:t>N </a:t>
            </a:r>
            <a:r>
              <a:rPr lang="en-US" dirty="0" smtClean="0"/>
              <a:t>from left </a:t>
            </a:r>
            <a:r>
              <a:rPr lang="en-US" dirty="0"/>
              <a:t>to right have exactly the symbols and actions of </a:t>
            </a:r>
            <a:r>
              <a:rPr lang="el-GR" i="1" dirty="0"/>
              <a:t>α</a:t>
            </a:r>
            <a:r>
              <a:rPr lang="en-US" i="1" dirty="0" smtClean="0"/>
              <a:t>.</a:t>
            </a:r>
            <a:endParaRPr lang="en-US" i="1" dirty="0"/>
          </a:p>
          <a:p>
            <a:pPr marL="0" indent="0">
              <a:buNone/>
            </a:pPr>
            <a:r>
              <a:rPr lang="en-US" dirty="0"/>
              <a:t>3. Perform a preorder traversal </a:t>
            </a:r>
            <a:r>
              <a:rPr lang="en-US" dirty="0" smtClean="0"/>
              <a:t>of </a:t>
            </a:r>
            <a:r>
              <a:rPr lang="en-US" dirty="0"/>
              <a:t>the tree, and as soon</a:t>
            </a:r>
          </a:p>
          <a:p>
            <a:pPr marL="0" indent="0">
              <a:buNone/>
            </a:pPr>
            <a:r>
              <a:rPr lang="en-US" dirty="0"/>
              <a:t>as a node labeled by an action is visited, perform that action.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44748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Parse tree with actions embedded for 3*5+4 to +*354</a:t>
            </a:r>
            <a:endParaRPr lang="en-US" dirty="0"/>
          </a:p>
        </p:txBody>
      </p:sp>
      <p:sp>
        <p:nvSpPr>
          <p:cNvPr id="3" name="Content Placeholder 2"/>
          <p:cNvSpPr>
            <a:spLocks noGrp="1"/>
          </p:cNvSpPr>
          <p:nvPr>
            <p:ph idx="1"/>
          </p:nvPr>
        </p:nvSpPr>
        <p:spPr>
          <a:xfrm>
            <a:off x="228600" y="1384465"/>
            <a:ext cx="8458200" cy="4525963"/>
          </a:xfrm>
        </p:spPr>
        <p:txBody>
          <a:bodyPr>
            <a:normAutofit/>
          </a:bodyPr>
          <a:lstStyle/>
          <a:p>
            <a:r>
              <a:rPr lang="en-US" sz="2000" dirty="0" smtClean="0"/>
              <a:t>SDT printing prefix </a:t>
            </a:r>
          </a:p>
          <a:p>
            <a:pPr marL="0" indent="0">
              <a:buNone/>
            </a:pPr>
            <a:r>
              <a:rPr lang="en-US" sz="2000" dirty="0" smtClean="0"/>
              <a:t>      form of expression</a:t>
            </a:r>
          </a:p>
          <a:p>
            <a:pPr marL="0" indent="0">
              <a:buNone/>
            </a:pPr>
            <a:r>
              <a:rPr lang="en-US" sz="2000" dirty="0" smtClean="0"/>
              <a:t>      than evaluating it.</a:t>
            </a:r>
          </a:p>
          <a:p>
            <a:r>
              <a:rPr lang="en-US" sz="2000" dirty="0" smtClean="0"/>
              <a:t>Impossible to implement</a:t>
            </a:r>
          </a:p>
          <a:p>
            <a:pPr marL="0" indent="0">
              <a:buNone/>
            </a:pPr>
            <a:r>
              <a:rPr lang="en-US" sz="2000" dirty="0"/>
              <a:t> </a:t>
            </a:r>
            <a:r>
              <a:rPr lang="en-US" sz="2000" dirty="0" smtClean="0"/>
              <a:t>     as it has to print before</a:t>
            </a:r>
          </a:p>
          <a:p>
            <a:pPr marL="0" indent="0">
              <a:buNone/>
            </a:pPr>
            <a:r>
              <a:rPr lang="en-US" sz="2000" dirty="0"/>
              <a:t> </a:t>
            </a:r>
            <a:r>
              <a:rPr lang="en-US" sz="2000" dirty="0" smtClean="0"/>
              <a:t>     knowing if symbols appear</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p:nvPr/>
        </p:nvSpPr>
        <p:spPr>
          <a:xfrm>
            <a:off x="4376098" y="1371600"/>
            <a:ext cx="4572000" cy="2031325"/>
          </a:xfrm>
          <a:prstGeom prst="rect">
            <a:avLst/>
          </a:prstGeom>
        </p:spPr>
        <p:txBody>
          <a:bodyPr>
            <a:spAutoFit/>
          </a:bodyPr>
          <a:lstStyle/>
          <a:p>
            <a:r>
              <a:rPr lang="en-US" dirty="0"/>
              <a:t>1) L  -&gt; En</a:t>
            </a:r>
          </a:p>
          <a:p>
            <a:r>
              <a:rPr lang="en-US" dirty="0"/>
              <a:t>2) E -&gt; {print(‘+’); } E1+T</a:t>
            </a:r>
          </a:p>
          <a:p>
            <a:r>
              <a:rPr lang="en-US" dirty="0"/>
              <a:t>3) E -&gt; T</a:t>
            </a:r>
          </a:p>
          <a:p>
            <a:r>
              <a:rPr lang="en-US" dirty="0"/>
              <a:t>4) T -&gt; { print(‘*’); } T1*F</a:t>
            </a:r>
          </a:p>
          <a:p>
            <a:r>
              <a:rPr lang="en-US" dirty="0"/>
              <a:t>5) T -&gt; F</a:t>
            </a:r>
          </a:p>
          <a:p>
            <a:r>
              <a:rPr lang="en-US" dirty="0"/>
              <a:t>6) F -&gt; (E)</a:t>
            </a:r>
          </a:p>
          <a:p>
            <a:r>
              <a:rPr lang="en-US" dirty="0"/>
              <a:t>7) F-&gt; digit { print(</a:t>
            </a:r>
            <a:r>
              <a:rPr lang="en-US" dirty="0" err="1"/>
              <a:t>digit.lexval</a:t>
            </a: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7924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4495800"/>
            <a:ext cx="2057400" cy="1477328"/>
          </a:xfrm>
          <a:prstGeom prst="rect">
            <a:avLst/>
          </a:prstGeom>
          <a:noFill/>
        </p:spPr>
        <p:txBody>
          <a:bodyPr wrap="square" rtlCol="0">
            <a:spAutoFit/>
          </a:bodyPr>
          <a:lstStyle/>
          <a:p>
            <a:r>
              <a:rPr lang="en-US" dirty="0" smtClean="0"/>
              <a:t>If we visit the nodes in preorder we get prefix form of the expression +*354</a:t>
            </a:r>
          </a:p>
          <a:p>
            <a:r>
              <a:rPr lang="en-US" dirty="0" smtClean="0"/>
              <a:t>(root left right).</a:t>
            </a:r>
            <a:endParaRPr lang="en-US" dirty="0"/>
          </a:p>
        </p:txBody>
      </p:sp>
    </p:spTree>
    <p:extLst>
      <p:ext uri="{BB962C8B-B14F-4D97-AF65-F5344CB8AC3E}">
        <p14:creationId xmlns:p14="http://schemas.microsoft.com/office/powerpoint/2010/main" val="1537566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 for Infix to Postfix conversion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8262"/>
            <a:ext cx="8382000"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76800" y="2057400"/>
            <a:ext cx="152400" cy="369332"/>
          </a:xfrm>
          <a:prstGeom prst="rect">
            <a:avLst/>
          </a:prstGeom>
          <a:noFill/>
        </p:spPr>
        <p:txBody>
          <a:bodyPr wrap="square" rtlCol="0">
            <a:spAutoFit/>
          </a:bodyPr>
          <a:lstStyle/>
          <a:p>
            <a:r>
              <a:rPr lang="en-US" dirty="0" smtClean="0"/>
              <a:t>;</a:t>
            </a:r>
            <a:endParaRPr lang="en-US" dirty="0"/>
          </a:p>
        </p:txBody>
      </p:sp>
      <p:sp>
        <p:nvSpPr>
          <p:cNvPr id="7" name="TextBox 6"/>
          <p:cNvSpPr txBox="1"/>
          <p:nvPr/>
        </p:nvSpPr>
        <p:spPr>
          <a:xfrm>
            <a:off x="4762500" y="2243330"/>
            <a:ext cx="381000" cy="369332"/>
          </a:xfrm>
          <a:prstGeom prst="rect">
            <a:avLst/>
          </a:prstGeom>
          <a:noFill/>
        </p:spPr>
        <p:txBody>
          <a:bodyPr wrap="square" rtlCol="0">
            <a:spAutoFit/>
          </a:bodyPr>
          <a:lstStyle/>
          <a:p>
            <a:r>
              <a:rPr lang="en-US" dirty="0" smtClean="0"/>
              <a:t>;</a:t>
            </a:r>
            <a:endParaRPr lang="en-US" dirty="0"/>
          </a:p>
        </p:txBody>
      </p:sp>
      <p:sp>
        <p:nvSpPr>
          <p:cNvPr id="8" name="TextBox 7"/>
          <p:cNvSpPr txBox="1"/>
          <p:nvPr/>
        </p:nvSpPr>
        <p:spPr>
          <a:xfrm>
            <a:off x="4304731" y="2794379"/>
            <a:ext cx="3810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779020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56" y="457200"/>
            <a:ext cx="8165344" cy="583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05200" y="3022103"/>
            <a:ext cx="381000" cy="369332"/>
          </a:xfrm>
          <a:prstGeom prst="rect">
            <a:avLst/>
          </a:prstGeom>
          <a:noFill/>
        </p:spPr>
        <p:txBody>
          <a:bodyPr wrap="square" rtlCol="0">
            <a:spAutoFit/>
          </a:bodyPr>
          <a:lstStyle/>
          <a:p>
            <a:r>
              <a:rPr lang="en-US" dirty="0" smtClean="0"/>
              <a:t>;</a:t>
            </a:r>
            <a:endParaRPr lang="en-US" dirty="0"/>
          </a:p>
        </p:txBody>
      </p:sp>
      <p:sp>
        <p:nvSpPr>
          <p:cNvPr id="7" name="TextBox 6"/>
          <p:cNvSpPr txBox="1"/>
          <p:nvPr/>
        </p:nvSpPr>
        <p:spPr>
          <a:xfrm>
            <a:off x="3808294" y="3994245"/>
            <a:ext cx="3810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374402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1"/>
            <a:ext cx="8382000" cy="608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581900" y="4191000"/>
            <a:ext cx="3810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194686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82" y="151850"/>
            <a:ext cx="8229600" cy="868362"/>
          </a:xfrm>
        </p:spPr>
        <p:txBody>
          <a:bodyPr>
            <a:noAutofit/>
          </a:bodyPr>
          <a:lstStyle/>
          <a:p>
            <a:r>
              <a:rPr lang="en-US" sz="3200" dirty="0" smtClean="0"/>
              <a:t>SDT for Eliminating left recursion&amp; </a:t>
            </a:r>
            <a:br>
              <a:rPr lang="en-US" sz="3200" dirty="0" smtClean="0"/>
            </a:br>
            <a:r>
              <a:rPr lang="en-US" sz="3200" dirty="0" smtClean="0"/>
              <a:t>infix to postfix conversion</a:t>
            </a:r>
            <a:endParaRPr lang="en-US" sz="3200" dirty="0"/>
          </a:p>
        </p:txBody>
      </p:sp>
      <p:sp>
        <p:nvSpPr>
          <p:cNvPr id="3" name="Content Placeholder 2"/>
          <p:cNvSpPr>
            <a:spLocks noGrp="1"/>
          </p:cNvSpPr>
          <p:nvPr>
            <p:ph idx="1"/>
          </p:nvPr>
        </p:nvSpPr>
        <p:spPr>
          <a:xfrm>
            <a:off x="457200" y="1219200"/>
            <a:ext cx="4343400" cy="5105400"/>
          </a:xfrm>
        </p:spPr>
        <p:txBody>
          <a:bodyPr>
            <a:normAutofit fontScale="92500" lnSpcReduction="20000"/>
          </a:bodyPr>
          <a:lstStyle/>
          <a:p>
            <a:pPr marL="0" indent="0">
              <a:buNone/>
            </a:pPr>
            <a:r>
              <a:rPr lang="en-US" dirty="0" smtClean="0"/>
              <a:t>E-&gt;E+T {print (‘+’) ;}| T</a:t>
            </a:r>
          </a:p>
          <a:p>
            <a:pPr marL="0" indent="0">
              <a:buNone/>
            </a:pPr>
            <a:r>
              <a:rPr lang="en-US" dirty="0" smtClean="0"/>
              <a:t>T-&gt; 0|1|…|9</a:t>
            </a:r>
          </a:p>
          <a:p>
            <a:pPr marL="0" indent="0">
              <a:buNone/>
            </a:pPr>
            <a:r>
              <a:rPr lang="en-US" dirty="0" smtClean="0"/>
              <a:t>On eliminating left recursion :</a:t>
            </a:r>
          </a:p>
          <a:p>
            <a:pPr marL="0" indent="0">
              <a:buNone/>
            </a:pPr>
            <a:r>
              <a:rPr lang="en-US" dirty="0" smtClean="0"/>
              <a:t>E-&gt;TP</a:t>
            </a:r>
          </a:p>
          <a:p>
            <a:pPr marL="0" indent="0">
              <a:buNone/>
            </a:pPr>
            <a:r>
              <a:rPr lang="en-US" dirty="0" smtClean="0"/>
              <a:t>P-&gt;+T{print (‘+’);}|P</a:t>
            </a:r>
          </a:p>
          <a:p>
            <a:pPr marL="0" indent="0">
              <a:buNone/>
            </a:pPr>
            <a:r>
              <a:rPr lang="en-US" dirty="0" smtClean="0"/>
              <a:t>P-&gt;</a:t>
            </a:r>
            <a:r>
              <a:rPr lang="el-GR" dirty="0" smtClean="0"/>
              <a:t>ϵ</a:t>
            </a:r>
            <a:endParaRPr lang="en-US" dirty="0" smtClean="0"/>
          </a:p>
          <a:p>
            <a:pPr marL="0" indent="0">
              <a:buNone/>
            </a:pPr>
            <a:r>
              <a:rPr lang="en-US" dirty="0" smtClean="0"/>
              <a:t>T-&gt;0 {print (‘0’); }</a:t>
            </a:r>
          </a:p>
          <a:p>
            <a:pPr marL="0" indent="0">
              <a:buNone/>
            </a:pPr>
            <a:r>
              <a:rPr lang="en-US" dirty="0" smtClean="0"/>
              <a:t>.</a:t>
            </a:r>
          </a:p>
          <a:p>
            <a:pPr marL="0" indent="0">
              <a:buNone/>
            </a:pPr>
            <a:r>
              <a:rPr lang="en-US" dirty="0" smtClean="0"/>
              <a:t>.</a:t>
            </a:r>
          </a:p>
          <a:p>
            <a:pPr marL="0" indent="0">
              <a:buNone/>
            </a:pPr>
            <a:r>
              <a:rPr lang="en-US" dirty="0" smtClean="0"/>
              <a:t>T-&gt;1 {print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Box 4"/>
          <p:cNvSpPr txBox="1"/>
          <p:nvPr/>
        </p:nvSpPr>
        <p:spPr>
          <a:xfrm>
            <a:off x="6248400" y="1740932"/>
            <a:ext cx="381000" cy="369332"/>
          </a:xfrm>
          <a:prstGeom prst="rect">
            <a:avLst/>
          </a:prstGeom>
          <a:noFill/>
        </p:spPr>
        <p:txBody>
          <a:bodyPr wrap="square" rtlCol="0">
            <a:spAutoFit/>
          </a:bodyPr>
          <a:lstStyle/>
          <a:p>
            <a:r>
              <a:rPr lang="en-US" dirty="0" smtClean="0"/>
              <a:t>E</a:t>
            </a:r>
            <a:endParaRPr lang="en-US" dirty="0"/>
          </a:p>
        </p:txBody>
      </p:sp>
      <p:sp>
        <p:nvSpPr>
          <p:cNvPr id="6" name="TextBox 5"/>
          <p:cNvSpPr txBox="1"/>
          <p:nvPr/>
        </p:nvSpPr>
        <p:spPr>
          <a:xfrm>
            <a:off x="5581366" y="1020212"/>
            <a:ext cx="2209800" cy="830997"/>
          </a:xfrm>
          <a:prstGeom prst="rect">
            <a:avLst/>
          </a:prstGeom>
          <a:noFill/>
        </p:spPr>
        <p:txBody>
          <a:bodyPr wrap="square" rtlCol="0">
            <a:spAutoFit/>
          </a:bodyPr>
          <a:lstStyle/>
          <a:p>
            <a:r>
              <a:rPr lang="en-US" sz="2400" dirty="0" smtClean="0"/>
              <a:t>Example: 2+3+1 =&gt; 23+1+</a:t>
            </a:r>
            <a:endParaRPr lang="en-US" sz="2400" dirty="0"/>
          </a:p>
        </p:txBody>
      </p:sp>
      <p:cxnSp>
        <p:nvCxnSpPr>
          <p:cNvPr id="8" name="Straight Connector 7"/>
          <p:cNvCxnSpPr>
            <a:endCxn id="10" idx="0"/>
          </p:cNvCxnSpPr>
          <p:nvPr/>
        </p:nvCxnSpPr>
        <p:spPr>
          <a:xfrm flipH="1">
            <a:off x="4838700" y="2110264"/>
            <a:ext cx="1181100" cy="58062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690884"/>
            <a:ext cx="381000" cy="369332"/>
          </a:xfrm>
          <a:prstGeom prst="rect">
            <a:avLst/>
          </a:prstGeom>
          <a:noFill/>
        </p:spPr>
        <p:txBody>
          <a:bodyPr wrap="square" rtlCol="0">
            <a:spAutoFit/>
          </a:bodyPr>
          <a:lstStyle/>
          <a:p>
            <a:r>
              <a:rPr lang="en-US" dirty="0" smtClean="0"/>
              <a:t>T</a:t>
            </a:r>
            <a:endParaRPr lang="en-US" dirty="0"/>
          </a:p>
        </p:txBody>
      </p:sp>
      <p:cxnSp>
        <p:nvCxnSpPr>
          <p:cNvPr id="11" name="Straight Connector 10"/>
          <p:cNvCxnSpPr/>
          <p:nvPr/>
        </p:nvCxnSpPr>
        <p:spPr>
          <a:xfrm>
            <a:off x="4662416" y="3081677"/>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3798627"/>
            <a:ext cx="1447800" cy="369332"/>
          </a:xfrm>
          <a:prstGeom prst="rect">
            <a:avLst/>
          </a:prstGeom>
          <a:noFill/>
        </p:spPr>
        <p:txBody>
          <a:bodyPr wrap="square" rtlCol="0">
            <a:spAutoFit/>
          </a:bodyPr>
          <a:lstStyle/>
          <a:p>
            <a:r>
              <a:rPr lang="en-US" dirty="0" smtClean="0"/>
              <a:t>2 {print (‘2’);}</a:t>
            </a:r>
            <a:endParaRPr lang="en-US" dirty="0"/>
          </a:p>
        </p:txBody>
      </p:sp>
      <p:cxnSp>
        <p:nvCxnSpPr>
          <p:cNvPr id="14" name="Straight Connector 13"/>
          <p:cNvCxnSpPr>
            <a:endCxn id="16" idx="0"/>
          </p:cNvCxnSpPr>
          <p:nvPr/>
        </p:nvCxnSpPr>
        <p:spPr>
          <a:xfrm>
            <a:off x="6705600" y="2110264"/>
            <a:ext cx="532831" cy="5669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47931" y="2677236"/>
            <a:ext cx="381000" cy="369332"/>
          </a:xfrm>
          <a:prstGeom prst="rect">
            <a:avLst/>
          </a:prstGeom>
          <a:noFill/>
        </p:spPr>
        <p:txBody>
          <a:bodyPr wrap="square" rtlCol="0">
            <a:spAutoFit/>
          </a:bodyPr>
          <a:lstStyle/>
          <a:p>
            <a:r>
              <a:rPr lang="en-US" dirty="0" smtClean="0"/>
              <a:t>P</a:t>
            </a:r>
            <a:endParaRPr lang="en-US" dirty="0"/>
          </a:p>
        </p:txBody>
      </p:sp>
      <p:cxnSp>
        <p:nvCxnSpPr>
          <p:cNvPr id="17" name="Straight Connector 16"/>
          <p:cNvCxnSpPr/>
          <p:nvPr/>
        </p:nvCxnSpPr>
        <p:spPr>
          <a:xfrm flipH="1">
            <a:off x="6052782" y="3046568"/>
            <a:ext cx="919518" cy="4351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53400" y="2979045"/>
            <a:ext cx="381000" cy="369332"/>
          </a:xfrm>
          <a:prstGeom prst="rect">
            <a:avLst/>
          </a:prstGeom>
          <a:noFill/>
        </p:spPr>
        <p:txBody>
          <a:bodyPr wrap="square" rtlCol="0">
            <a:spAutoFit/>
          </a:bodyPr>
          <a:lstStyle/>
          <a:p>
            <a:r>
              <a:rPr lang="en-US" dirty="0" smtClean="0"/>
              <a:t>P</a:t>
            </a:r>
            <a:endParaRPr lang="en-US" dirty="0"/>
          </a:p>
        </p:txBody>
      </p:sp>
      <p:sp>
        <p:nvSpPr>
          <p:cNvPr id="20" name="TextBox 19"/>
          <p:cNvSpPr txBox="1"/>
          <p:nvPr/>
        </p:nvSpPr>
        <p:spPr>
          <a:xfrm>
            <a:off x="5829300" y="3511034"/>
            <a:ext cx="323565" cy="369332"/>
          </a:xfrm>
          <a:prstGeom prst="rect">
            <a:avLst/>
          </a:prstGeom>
          <a:noFill/>
        </p:spPr>
        <p:txBody>
          <a:bodyPr wrap="square" rtlCol="0">
            <a:spAutoFit/>
          </a:bodyPr>
          <a:lstStyle/>
          <a:p>
            <a:r>
              <a:rPr lang="en-US" dirty="0" smtClean="0"/>
              <a:t>+</a:t>
            </a:r>
            <a:endParaRPr lang="en-US" dirty="0"/>
          </a:p>
        </p:txBody>
      </p:sp>
      <p:cxnSp>
        <p:nvCxnSpPr>
          <p:cNvPr id="22" name="Straight Connector 21"/>
          <p:cNvCxnSpPr>
            <a:stCxn id="16" idx="2"/>
          </p:cNvCxnSpPr>
          <p:nvPr/>
        </p:nvCxnSpPr>
        <p:spPr>
          <a:xfrm flipH="1">
            <a:off x="6972300" y="3046568"/>
            <a:ext cx="266131" cy="64913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24600" y="3770763"/>
            <a:ext cx="1905000" cy="369332"/>
          </a:xfrm>
          <a:prstGeom prst="rect">
            <a:avLst/>
          </a:prstGeom>
          <a:noFill/>
        </p:spPr>
        <p:txBody>
          <a:bodyPr wrap="square" rtlCol="0">
            <a:spAutoFit/>
          </a:bodyPr>
          <a:lstStyle/>
          <a:p>
            <a:r>
              <a:rPr lang="en-US" dirty="0" smtClean="0"/>
              <a:t>T {print(‘+’);}</a:t>
            </a:r>
            <a:endParaRPr lang="en-US" dirty="0"/>
          </a:p>
        </p:txBody>
      </p:sp>
      <p:sp>
        <p:nvSpPr>
          <p:cNvPr id="28" name="TextBox 27"/>
          <p:cNvSpPr txBox="1"/>
          <p:nvPr/>
        </p:nvSpPr>
        <p:spPr>
          <a:xfrm>
            <a:off x="6152865" y="4865132"/>
            <a:ext cx="1905000" cy="369332"/>
          </a:xfrm>
          <a:prstGeom prst="rect">
            <a:avLst/>
          </a:prstGeom>
          <a:noFill/>
        </p:spPr>
        <p:txBody>
          <a:bodyPr wrap="square" rtlCol="0">
            <a:spAutoFit/>
          </a:bodyPr>
          <a:lstStyle/>
          <a:p>
            <a:r>
              <a:rPr lang="en-US" dirty="0" smtClean="0"/>
              <a:t>3 {print(‘3’);}</a:t>
            </a:r>
            <a:endParaRPr lang="en-US" dirty="0"/>
          </a:p>
        </p:txBody>
      </p:sp>
      <p:cxnSp>
        <p:nvCxnSpPr>
          <p:cNvPr id="29" name="Straight Connector 28"/>
          <p:cNvCxnSpPr>
            <a:stCxn id="16" idx="3"/>
            <a:endCxn id="19" idx="1"/>
          </p:cNvCxnSpPr>
          <p:nvPr/>
        </p:nvCxnSpPr>
        <p:spPr>
          <a:xfrm>
            <a:off x="7428931" y="2861902"/>
            <a:ext cx="724469" cy="301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39233" y="4167959"/>
            <a:ext cx="1" cy="64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61997" y="3290511"/>
            <a:ext cx="229168" cy="69278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38431" y="4167959"/>
            <a:ext cx="1714500" cy="369332"/>
          </a:xfrm>
          <a:prstGeom prst="rect">
            <a:avLst/>
          </a:prstGeom>
          <a:noFill/>
        </p:spPr>
        <p:txBody>
          <a:bodyPr wrap="square" rtlCol="0">
            <a:spAutoFit/>
          </a:bodyPr>
          <a:lstStyle/>
          <a:p>
            <a:r>
              <a:rPr lang="en-US" dirty="0" smtClean="0"/>
              <a:t>T {print(‘+’);}</a:t>
            </a:r>
            <a:endParaRPr lang="en-US" dirty="0"/>
          </a:p>
        </p:txBody>
      </p:sp>
      <p:cxnSp>
        <p:nvCxnSpPr>
          <p:cNvPr id="38" name="Straight Connector 37"/>
          <p:cNvCxnSpPr/>
          <p:nvPr/>
        </p:nvCxnSpPr>
        <p:spPr>
          <a:xfrm>
            <a:off x="7791165" y="4492525"/>
            <a:ext cx="1" cy="6491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91182" y="5382020"/>
            <a:ext cx="1905000" cy="369332"/>
          </a:xfrm>
          <a:prstGeom prst="rect">
            <a:avLst/>
          </a:prstGeom>
          <a:noFill/>
        </p:spPr>
        <p:txBody>
          <a:bodyPr wrap="square" rtlCol="0">
            <a:spAutoFit/>
          </a:bodyPr>
          <a:lstStyle/>
          <a:p>
            <a:r>
              <a:rPr lang="en-US" dirty="0" smtClean="0"/>
              <a:t>1 {print(‘1’);}</a:t>
            </a:r>
            <a:endParaRPr lang="en-US" dirty="0"/>
          </a:p>
        </p:txBody>
      </p:sp>
      <p:cxnSp>
        <p:nvCxnSpPr>
          <p:cNvPr id="40" name="Straight Connector 39"/>
          <p:cNvCxnSpPr>
            <a:stCxn id="19" idx="2"/>
          </p:cNvCxnSpPr>
          <p:nvPr/>
        </p:nvCxnSpPr>
        <p:spPr>
          <a:xfrm>
            <a:off x="8343900" y="3348377"/>
            <a:ext cx="190499" cy="4223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439149" y="3770763"/>
            <a:ext cx="381000" cy="369332"/>
          </a:xfrm>
          <a:prstGeom prst="rect">
            <a:avLst/>
          </a:prstGeom>
          <a:noFill/>
        </p:spPr>
        <p:txBody>
          <a:bodyPr wrap="square" rtlCol="0">
            <a:spAutoFit/>
          </a:bodyPr>
          <a:lstStyle/>
          <a:p>
            <a:r>
              <a:rPr lang="el-GR" dirty="0" smtClean="0"/>
              <a:t>ϵ</a:t>
            </a:r>
            <a:endParaRPr lang="en-US" dirty="0"/>
          </a:p>
        </p:txBody>
      </p:sp>
    </p:spTree>
    <p:extLst>
      <p:ext uri="{BB962C8B-B14F-4D97-AF65-F5344CB8AC3E}">
        <p14:creationId xmlns:p14="http://schemas.microsoft.com/office/powerpoint/2010/main" val="184182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smtClean="0"/>
              <a:t>Preview</a:t>
            </a:r>
            <a:endParaRPr lang="en-US" dirty="0"/>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r>
              <a:rPr lang="en-US" dirty="0" smtClean="0"/>
              <a:t>Syntax directed translation uses the parse tree and generates intermediate code. Grammar rules are attached to the productions here.</a:t>
            </a:r>
          </a:p>
          <a:p>
            <a:r>
              <a:rPr lang="en-US" dirty="0" smtClean="0"/>
              <a:t>A </a:t>
            </a:r>
            <a:r>
              <a:rPr lang="en-US" dirty="0"/>
              <a:t>syntax-directed definition (SDD) </a:t>
            </a:r>
            <a:r>
              <a:rPr lang="en-US" dirty="0" smtClean="0"/>
              <a:t>is a context free grammar with attributes &amp; rules.</a:t>
            </a:r>
          </a:p>
          <a:p>
            <a:r>
              <a:rPr lang="en-US" dirty="0" smtClean="0"/>
              <a:t>A SDD </a:t>
            </a:r>
            <a:r>
              <a:rPr lang="en-US" dirty="0"/>
              <a:t>adds semantic rules to the productions of a grammar. For </a:t>
            </a:r>
            <a:r>
              <a:rPr lang="en-US" dirty="0" smtClean="0"/>
              <a:t>example:</a:t>
            </a:r>
            <a:endParaRPr lang="en-US" dirty="0"/>
          </a:p>
          <a:p>
            <a:pPr marL="0" indent="0">
              <a:buNone/>
            </a:pPr>
            <a:r>
              <a:rPr lang="en-US" dirty="0" smtClean="0"/>
              <a:t>      to the </a:t>
            </a:r>
            <a:r>
              <a:rPr lang="en-US" dirty="0"/>
              <a:t>production T → T1 </a:t>
            </a:r>
            <a:r>
              <a:rPr lang="en-US" dirty="0" smtClean="0"/>
              <a:t>/ </a:t>
            </a:r>
            <a:r>
              <a:rPr lang="en-US" dirty="0"/>
              <a:t>F </a:t>
            </a:r>
            <a:r>
              <a:rPr lang="en-US" dirty="0" smtClean="0"/>
              <a:t>  we </a:t>
            </a:r>
            <a:r>
              <a:rPr lang="en-US" dirty="0"/>
              <a:t>might add the </a:t>
            </a:r>
            <a:r>
              <a:rPr lang="en-US" dirty="0" smtClean="0"/>
              <a:t>rule for division as</a:t>
            </a:r>
            <a:endParaRPr lang="en-US" dirty="0"/>
          </a:p>
          <a:p>
            <a:pPr marL="0" indent="0">
              <a:buNone/>
            </a:pPr>
            <a:r>
              <a:rPr lang="en-US" dirty="0" smtClean="0"/>
              <a:t>          </a:t>
            </a:r>
            <a:r>
              <a:rPr lang="en-US" dirty="0" err="1" smtClean="0"/>
              <a:t>T.code</a:t>
            </a:r>
            <a:r>
              <a:rPr lang="en-US" dirty="0" smtClean="0"/>
              <a:t> </a:t>
            </a:r>
            <a:r>
              <a:rPr lang="en-US" dirty="0"/>
              <a:t>= T1.code || </a:t>
            </a:r>
            <a:r>
              <a:rPr lang="en-US" dirty="0" err="1"/>
              <a:t>F.code</a:t>
            </a:r>
            <a:r>
              <a:rPr lang="en-US" dirty="0"/>
              <a:t> || </a:t>
            </a:r>
            <a:r>
              <a:rPr lang="en-US" dirty="0" smtClean="0"/>
              <a:t>'/‘      for an </a:t>
            </a:r>
            <a:r>
              <a:rPr lang="en-US" dirty="0"/>
              <a:t>infix to postfix translator.</a:t>
            </a:r>
          </a:p>
          <a:p>
            <a:r>
              <a:rPr lang="en-US" dirty="0"/>
              <a:t>Rather than constantly copying ever larger strings to finally output at the root of the tree after a depth </a:t>
            </a:r>
            <a:r>
              <a:rPr lang="en-US" dirty="0" smtClean="0"/>
              <a:t>first traversal</a:t>
            </a:r>
            <a:r>
              <a:rPr lang="en-US" dirty="0"/>
              <a:t>, we can perform the output incrementally by embedding semantic actions within the </a:t>
            </a:r>
            <a:r>
              <a:rPr lang="en-US" dirty="0" smtClean="0"/>
              <a:t>productions themselves</a:t>
            </a:r>
            <a:r>
              <a:rPr lang="en-US" dirty="0"/>
              <a:t>. </a:t>
            </a:r>
            <a:endParaRPr lang="en-US" dirty="0" smtClean="0"/>
          </a:p>
          <a:p>
            <a:r>
              <a:rPr lang="en-US" dirty="0" smtClean="0"/>
              <a:t>The </a:t>
            </a:r>
            <a:r>
              <a:rPr lang="en-US" dirty="0"/>
              <a:t>above example </a:t>
            </a:r>
            <a:r>
              <a:rPr lang="en-US" dirty="0" smtClean="0"/>
              <a:t>becomes T </a:t>
            </a:r>
            <a:r>
              <a:rPr lang="en-US" dirty="0"/>
              <a:t>→ T1 / F { print '/' } Since we are generating postfix, the action comes at the end (after we have generated </a:t>
            </a:r>
            <a:r>
              <a:rPr lang="en-US" dirty="0" smtClean="0"/>
              <a:t>the </a:t>
            </a:r>
            <a:r>
              <a:rPr lang="en-US" dirty="0" err="1" smtClean="0"/>
              <a:t>subtrees</a:t>
            </a:r>
            <a:r>
              <a:rPr lang="en-US" dirty="0" smtClean="0"/>
              <a:t> </a:t>
            </a:r>
            <a:r>
              <a:rPr lang="en-US" dirty="0"/>
              <a:t>for T1 and F, and hence performed their actions). In general the actions occur within the production, </a:t>
            </a:r>
            <a:r>
              <a:rPr lang="en-US" dirty="0" smtClean="0"/>
              <a:t>not necessarily </a:t>
            </a:r>
            <a:r>
              <a:rPr lang="en-US" dirty="0"/>
              <a:t>after the last symbol.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9297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 and SDD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SDT (syntax directed translation scheme) refers to a method of compiler implementation where the source language translation is driven by the parser. The parsing process and parse trees are used to direct the semantic analysis and the translation of the source program.</a:t>
            </a:r>
          </a:p>
          <a:p>
            <a:r>
              <a:rPr lang="en-US" dirty="0" smtClean="0"/>
              <a:t>SDT is a context free grammar with program fragments  (sematic actions shown within curly braces) embedded within production bodies.</a:t>
            </a:r>
          </a:p>
          <a:p>
            <a:r>
              <a:rPr lang="en-US" dirty="0" smtClean="0"/>
              <a:t>Two ways to represent the semantic rules associated with grammar symbols : SDD &amp; SDT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622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SDD VS SDT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9474922"/>
              </p:ext>
            </p:extLst>
          </p:nvPr>
        </p:nvGraphicFramePr>
        <p:xfrm>
          <a:off x="457200" y="1600200"/>
          <a:ext cx="8229600" cy="5184566"/>
        </p:xfrm>
        <a:graphic>
          <a:graphicData uri="http://schemas.openxmlformats.org/drawingml/2006/table">
            <a:tbl>
              <a:tblPr firstRow="1" bandRow="1">
                <a:tableStyleId>{5C22544A-7EE6-4342-B048-85BDC9FD1C3A}</a:tableStyleId>
              </a:tblPr>
              <a:tblGrid>
                <a:gridCol w="4114800"/>
                <a:gridCol w="4114800"/>
              </a:tblGrid>
              <a:tr h="626323">
                <a:tc>
                  <a:txBody>
                    <a:bodyPr/>
                    <a:lstStyle/>
                    <a:p>
                      <a:r>
                        <a:rPr lang="en-US" sz="2400" dirty="0" smtClean="0"/>
                        <a:t>SDD</a:t>
                      </a:r>
                      <a:endParaRPr lang="en-US" sz="2400" dirty="0"/>
                    </a:p>
                  </a:txBody>
                  <a:tcPr/>
                </a:tc>
                <a:tc>
                  <a:txBody>
                    <a:bodyPr/>
                    <a:lstStyle/>
                    <a:p>
                      <a:r>
                        <a:rPr lang="en-US" sz="2400" dirty="0" smtClean="0"/>
                        <a:t>SDT</a:t>
                      </a:r>
                      <a:endParaRPr lang="en-US" sz="2400" dirty="0"/>
                    </a:p>
                  </a:txBody>
                  <a:tcPr/>
                </a:tc>
              </a:tr>
              <a:tr h="1081051">
                <a:tc>
                  <a:txBody>
                    <a:bodyPr/>
                    <a:lstStyle/>
                    <a:p>
                      <a:r>
                        <a:rPr lang="en-US" sz="2400" dirty="0" smtClean="0"/>
                        <a:t>Grammar with attributes and rules</a:t>
                      </a:r>
                      <a:endParaRPr lang="en-US" sz="2400" dirty="0"/>
                    </a:p>
                  </a:txBody>
                  <a:tcPr/>
                </a:tc>
                <a:tc>
                  <a:txBody>
                    <a:bodyPr/>
                    <a:lstStyle/>
                    <a:p>
                      <a:r>
                        <a:rPr lang="en-US" sz="2400" dirty="0" smtClean="0"/>
                        <a:t>Grammar with  attributes &amp; actions</a:t>
                      </a:r>
                      <a:r>
                        <a:rPr lang="en-US" sz="2400" baseline="0" dirty="0" smtClean="0"/>
                        <a:t>  in the form of program fragments.</a:t>
                      </a:r>
                      <a:endParaRPr lang="en-US" sz="2400" dirty="0"/>
                    </a:p>
                  </a:txBody>
                  <a:tcPr/>
                </a:tc>
              </a:tr>
              <a:tr h="1081051">
                <a:tc>
                  <a:txBody>
                    <a:bodyPr/>
                    <a:lstStyle/>
                    <a:p>
                      <a:r>
                        <a:rPr lang="en-US" sz="2400" dirty="0" smtClean="0"/>
                        <a:t>Highly readable </a:t>
                      </a:r>
                      <a:r>
                        <a:rPr lang="en-US" sz="2400" baseline="0" dirty="0" smtClean="0"/>
                        <a:t> and gives high  level specification for translation</a:t>
                      </a:r>
                      <a:endParaRPr lang="en-US" sz="2400" dirty="0"/>
                    </a:p>
                  </a:txBody>
                  <a:tcPr/>
                </a:tc>
                <a:tc>
                  <a:txBody>
                    <a:bodyPr/>
                    <a:lstStyle/>
                    <a:p>
                      <a:r>
                        <a:rPr lang="en-US" sz="2400" dirty="0" smtClean="0"/>
                        <a:t>Less readable, more clear, gives program fragments called semantic actions.</a:t>
                      </a:r>
                      <a:endParaRPr lang="en-US" sz="2400" dirty="0"/>
                    </a:p>
                  </a:txBody>
                  <a:tcPr/>
                </a:tc>
              </a:tr>
              <a:tr h="1081051">
                <a:tc>
                  <a:txBody>
                    <a:bodyPr/>
                    <a:lstStyle/>
                    <a:p>
                      <a:r>
                        <a:rPr lang="en-US" sz="2400" dirty="0" smtClean="0"/>
                        <a:t>Hide many implementation</a:t>
                      </a:r>
                      <a:r>
                        <a:rPr lang="en-US" sz="2400" baseline="0" dirty="0" smtClean="0"/>
                        <a:t> details, like order of evaluation of semantic action. Less efficient.</a:t>
                      </a:r>
                      <a:endParaRPr lang="en-US" sz="2400" dirty="0"/>
                    </a:p>
                  </a:txBody>
                  <a:tcPr/>
                </a:tc>
                <a:tc>
                  <a:txBody>
                    <a:bodyPr/>
                    <a:lstStyle/>
                    <a:p>
                      <a:r>
                        <a:rPr lang="en-US" sz="2400" dirty="0" smtClean="0"/>
                        <a:t>Efficient</a:t>
                      </a:r>
                      <a:r>
                        <a:rPr lang="en-US" sz="2400" baseline="0" dirty="0" smtClean="0"/>
                        <a:t> and  indicate the order of evaluation of semantic actions.</a:t>
                      </a:r>
                      <a:endParaRPr lang="en-US" sz="2400" dirty="0"/>
                    </a:p>
                  </a:txBody>
                  <a:tcPr/>
                </a:tc>
              </a:tr>
              <a:tr h="626323">
                <a:tc>
                  <a:txBody>
                    <a:bodyPr/>
                    <a:lstStyle/>
                    <a:p>
                      <a:endParaRPr lang="en-US" sz="2400" dirty="0"/>
                    </a:p>
                  </a:txBody>
                  <a:tcPr/>
                </a:tc>
                <a:tc>
                  <a:txBody>
                    <a:bodyPr/>
                    <a:lstStyle/>
                    <a:p>
                      <a:endParaRPr lang="en-US" sz="2400"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86922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SDD attributes</a:t>
            </a:r>
            <a:endParaRPr lang="en-US" dirty="0"/>
          </a:p>
        </p:txBody>
      </p:sp>
      <p:sp>
        <p:nvSpPr>
          <p:cNvPr id="3" name="Content Placeholder 2"/>
          <p:cNvSpPr>
            <a:spLocks noGrp="1"/>
          </p:cNvSpPr>
          <p:nvPr>
            <p:ph idx="1"/>
          </p:nvPr>
        </p:nvSpPr>
        <p:spPr>
          <a:xfrm>
            <a:off x="304800" y="1447800"/>
            <a:ext cx="8458200" cy="4800600"/>
          </a:xfrm>
        </p:spPr>
        <p:txBody>
          <a:bodyPr>
            <a:normAutofit fontScale="55000" lnSpcReduction="20000"/>
          </a:bodyPr>
          <a:lstStyle/>
          <a:p>
            <a:pPr algn="just"/>
            <a:r>
              <a:rPr lang="en-US" dirty="0" smtClean="0"/>
              <a:t>SDD attributes  are associated with grammar symbols and rules are associated with productions. If X is a symbol and a is one of its attributes, then we write </a:t>
            </a:r>
            <a:r>
              <a:rPr lang="en-US" b="1" dirty="0" err="1" smtClean="0"/>
              <a:t>X.a</a:t>
            </a:r>
            <a:r>
              <a:rPr lang="en-US" dirty="0" smtClean="0"/>
              <a:t> to denote the value of </a:t>
            </a:r>
            <a:r>
              <a:rPr lang="en-US" b="1" dirty="0" smtClean="0"/>
              <a:t>a</a:t>
            </a:r>
            <a:r>
              <a:rPr lang="en-US" dirty="0" smtClean="0"/>
              <a:t> at a particular parse tree node </a:t>
            </a:r>
            <a:r>
              <a:rPr lang="en-US" b="1" dirty="0" smtClean="0"/>
              <a:t>X</a:t>
            </a:r>
            <a:r>
              <a:rPr lang="en-US" dirty="0" smtClean="0"/>
              <a:t>. </a:t>
            </a:r>
            <a:r>
              <a:rPr lang="en-US" dirty="0"/>
              <a:t>Attributes may be of any kind: numbers, types, </a:t>
            </a:r>
            <a:r>
              <a:rPr lang="en-US" dirty="0" smtClean="0"/>
              <a:t>table references</a:t>
            </a:r>
            <a:r>
              <a:rPr lang="en-US" dirty="0"/>
              <a:t>, or strings, for instance</a:t>
            </a:r>
            <a:r>
              <a:rPr lang="en-US" dirty="0" smtClean="0"/>
              <a:t>.</a:t>
            </a:r>
          </a:p>
          <a:p>
            <a:pPr algn="just"/>
            <a:r>
              <a:rPr lang="en-US" dirty="0"/>
              <a:t>Inherited and Synthesized </a:t>
            </a:r>
            <a:r>
              <a:rPr lang="en-US" dirty="0" smtClean="0"/>
              <a:t>Attributes: </a:t>
            </a:r>
            <a:r>
              <a:rPr lang="en-US" dirty="0"/>
              <a:t>There are no rules in </a:t>
            </a:r>
            <a:r>
              <a:rPr lang="en-US" dirty="0" smtClean="0"/>
              <a:t>an SDD </a:t>
            </a:r>
            <a:r>
              <a:rPr lang="en-US" dirty="0"/>
              <a:t>giving values to attributes for terminals. </a:t>
            </a:r>
            <a:r>
              <a:rPr lang="en-US" b="1" dirty="0"/>
              <a:t>Terminals do not have inherited attributes. A nonterminal A can </a:t>
            </a:r>
            <a:r>
              <a:rPr lang="en-US" b="1" dirty="0" smtClean="0"/>
              <a:t>have both </a:t>
            </a:r>
            <a:r>
              <a:rPr lang="en-US" b="1" dirty="0"/>
              <a:t>inherited and synthesized attributes</a:t>
            </a:r>
            <a:r>
              <a:rPr lang="en-US" b="1" dirty="0" smtClean="0"/>
              <a:t>.</a:t>
            </a:r>
          </a:p>
          <a:p>
            <a:pPr lvl="1" algn="just"/>
            <a:r>
              <a:rPr lang="en-US" sz="3600" i="1" dirty="0"/>
              <a:t>S</a:t>
            </a:r>
            <a:r>
              <a:rPr lang="en-US" sz="3600" i="1" dirty="0" smtClean="0"/>
              <a:t>ynthesized </a:t>
            </a:r>
            <a:r>
              <a:rPr lang="en-US" sz="3600" i="1" dirty="0"/>
              <a:t>attribute </a:t>
            </a:r>
            <a:r>
              <a:rPr lang="en-US" sz="3600" dirty="0"/>
              <a:t>for a nonterminal </a:t>
            </a:r>
            <a:r>
              <a:rPr lang="en-US" sz="3600" i="1" dirty="0"/>
              <a:t>A </a:t>
            </a:r>
            <a:r>
              <a:rPr lang="en-US" sz="3600" dirty="0"/>
              <a:t>at a parse-tree node </a:t>
            </a:r>
            <a:r>
              <a:rPr lang="en-US" sz="3600" i="1" dirty="0"/>
              <a:t>N </a:t>
            </a:r>
            <a:r>
              <a:rPr lang="en-US" sz="3600" dirty="0" smtClean="0"/>
              <a:t>is defined </a:t>
            </a:r>
            <a:r>
              <a:rPr lang="en-US" sz="3600" dirty="0"/>
              <a:t>by a semantic </a:t>
            </a:r>
            <a:r>
              <a:rPr lang="en-US" sz="3600" b="1" dirty="0"/>
              <a:t>rule associated with the production at </a:t>
            </a:r>
            <a:r>
              <a:rPr lang="en-US" sz="3600" b="1" i="1" dirty="0"/>
              <a:t>N</a:t>
            </a:r>
            <a:r>
              <a:rPr lang="en-US" sz="3600" i="1" dirty="0"/>
              <a:t>. </a:t>
            </a:r>
            <a:r>
              <a:rPr lang="en-US" sz="3600" dirty="0" smtClean="0"/>
              <a:t>Note that </a:t>
            </a:r>
            <a:r>
              <a:rPr lang="en-US" sz="3600" dirty="0"/>
              <a:t>the production must have </a:t>
            </a:r>
            <a:r>
              <a:rPr lang="en-US" sz="3600" i="1" dirty="0"/>
              <a:t>A </a:t>
            </a:r>
            <a:r>
              <a:rPr lang="en-US" sz="3600" dirty="0"/>
              <a:t>as its head. </a:t>
            </a:r>
            <a:r>
              <a:rPr lang="en-US" sz="3600" b="1" dirty="0"/>
              <a:t>A synthesized attribute </a:t>
            </a:r>
            <a:r>
              <a:rPr lang="en-US" sz="3600" b="1" dirty="0" smtClean="0"/>
              <a:t>at node </a:t>
            </a:r>
            <a:r>
              <a:rPr lang="en-US" sz="3600" b="1" i="1" dirty="0"/>
              <a:t>N </a:t>
            </a:r>
            <a:r>
              <a:rPr lang="en-US" sz="3600" b="1" dirty="0"/>
              <a:t>is defined only in terms of attribute values at the children of </a:t>
            </a:r>
            <a:r>
              <a:rPr lang="en-US" sz="3600" b="1" i="1" dirty="0" smtClean="0"/>
              <a:t>N </a:t>
            </a:r>
            <a:r>
              <a:rPr lang="en-US" sz="3600" b="1" dirty="0" smtClean="0"/>
              <a:t>and </a:t>
            </a:r>
            <a:r>
              <a:rPr lang="en-US" sz="3600" b="1" dirty="0"/>
              <a:t>at </a:t>
            </a:r>
            <a:r>
              <a:rPr lang="en-US" sz="3600" b="1" i="1" dirty="0"/>
              <a:t>N </a:t>
            </a:r>
            <a:r>
              <a:rPr lang="en-US" sz="3600" b="1" dirty="0"/>
              <a:t>itself</a:t>
            </a:r>
            <a:r>
              <a:rPr lang="en-US" sz="3600" b="1" dirty="0" smtClean="0"/>
              <a:t>.</a:t>
            </a:r>
          </a:p>
          <a:p>
            <a:pPr lvl="1" algn="just"/>
            <a:r>
              <a:rPr lang="en-US" sz="3600" dirty="0"/>
              <a:t>An </a:t>
            </a:r>
            <a:r>
              <a:rPr lang="en-US" sz="3600" i="1" dirty="0"/>
              <a:t>inherited attribute </a:t>
            </a:r>
            <a:r>
              <a:rPr lang="en-US" sz="3600" dirty="0"/>
              <a:t>for a nonterminal B at a parse-tree node </a:t>
            </a:r>
            <a:r>
              <a:rPr lang="en-US" sz="3600" i="1" dirty="0"/>
              <a:t>N </a:t>
            </a:r>
            <a:r>
              <a:rPr lang="en-US" sz="3600" dirty="0" smtClean="0"/>
              <a:t>is defined </a:t>
            </a:r>
            <a:r>
              <a:rPr lang="en-US" sz="3600" dirty="0"/>
              <a:t>by a semantic </a:t>
            </a:r>
            <a:r>
              <a:rPr lang="en-US" sz="3600" b="1" dirty="0"/>
              <a:t>rule associated with the production at the </a:t>
            </a:r>
            <a:r>
              <a:rPr lang="en-US" sz="3600" b="1" dirty="0" smtClean="0"/>
              <a:t>parent of </a:t>
            </a:r>
            <a:r>
              <a:rPr lang="en-US" sz="3600" b="1" i="1" dirty="0"/>
              <a:t>N</a:t>
            </a:r>
            <a:r>
              <a:rPr lang="en-US" sz="3600" i="1" dirty="0"/>
              <a:t>. </a:t>
            </a:r>
            <a:r>
              <a:rPr lang="en-US" sz="3600" dirty="0"/>
              <a:t>Note that the production must have </a:t>
            </a:r>
            <a:r>
              <a:rPr lang="en-US" sz="3600" i="1" dirty="0"/>
              <a:t>B </a:t>
            </a:r>
            <a:r>
              <a:rPr lang="en-US" sz="3600" dirty="0"/>
              <a:t>as a symbol in its body. </a:t>
            </a:r>
            <a:r>
              <a:rPr lang="en-US" sz="3600" dirty="0" smtClean="0"/>
              <a:t>An </a:t>
            </a:r>
            <a:r>
              <a:rPr lang="en-US" sz="3600" b="1" dirty="0" smtClean="0"/>
              <a:t>inherited </a:t>
            </a:r>
            <a:r>
              <a:rPr lang="en-US" sz="3600" b="1" dirty="0"/>
              <a:t>attribute at node </a:t>
            </a:r>
            <a:r>
              <a:rPr lang="en-US" sz="3600" b="1" i="1" dirty="0"/>
              <a:t>N </a:t>
            </a:r>
            <a:r>
              <a:rPr lang="en-US" sz="3600" b="1" dirty="0"/>
              <a:t>is defined only in terms of attribute </a:t>
            </a:r>
            <a:r>
              <a:rPr lang="en-US" sz="3600" b="1" dirty="0" smtClean="0"/>
              <a:t>values at N's </a:t>
            </a:r>
            <a:r>
              <a:rPr lang="en-US" sz="3600" b="1" dirty="0"/>
              <a:t>parent, </a:t>
            </a:r>
            <a:r>
              <a:rPr lang="en-US" sz="3600" b="1" i="1" dirty="0"/>
              <a:t>N </a:t>
            </a:r>
            <a:r>
              <a:rPr lang="en-US" sz="3600" b="1" dirty="0"/>
              <a:t>itself, and </a:t>
            </a:r>
            <a:r>
              <a:rPr lang="en-US" sz="3600" b="1" i="1" dirty="0"/>
              <a:t>N's </a:t>
            </a:r>
            <a:r>
              <a:rPr lang="en-US" sz="3600" b="1" dirty="0"/>
              <a:t>siblings</a:t>
            </a:r>
            <a:r>
              <a:rPr lang="en-US" sz="36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1058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SDD of a simple desk calculator</a:t>
            </a:r>
            <a:endParaRPr lang="en-US" dirty="0"/>
          </a:p>
        </p:txBody>
      </p:sp>
      <p:sp>
        <p:nvSpPr>
          <p:cNvPr id="3" name="Content Placeholder 2"/>
          <p:cNvSpPr>
            <a:spLocks noGrp="1"/>
          </p:cNvSpPr>
          <p:nvPr>
            <p:ph idx="1"/>
          </p:nvPr>
        </p:nvSpPr>
        <p:spPr>
          <a:xfrm>
            <a:off x="152400" y="1600200"/>
            <a:ext cx="3429000" cy="4525963"/>
          </a:xfrm>
        </p:spPr>
        <p:txBody>
          <a:bodyPr>
            <a:normAutofit fontScale="62500" lnSpcReduction="20000"/>
          </a:bodyPr>
          <a:lstStyle/>
          <a:p>
            <a:pPr marL="0" indent="0" algn="just">
              <a:buNone/>
            </a:pPr>
            <a:r>
              <a:rPr lang="en-US" dirty="0" smtClean="0"/>
              <a:t>Expressions with +, -, * , / are evaluated.</a:t>
            </a:r>
          </a:p>
          <a:p>
            <a:pPr marL="0" indent="0" algn="just">
              <a:buNone/>
            </a:pPr>
            <a:r>
              <a:rPr lang="en-US" dirty="0"/>
              <a:t>T</a:t>
            </a:r>
            <a:r>
              <a:rPr lang="en-US" dirty="0" smtClean="0"/>
              <a:t>he SDD </a:t>
            </a:r>
            <a:r>
              <a:rPr lang="en-US" dirty="0"/>
              <a:t>evaluates expressions </a:t>
            </a:r>
            <a:r>
              <a:rPr lang="en-US" dirty="0" smtClean="0"/>
              <a:t>terminated by an </a:t>
            </a:r>
            <a:r>
              <a:rPr lang="en-US" dirty="0" err="1" smtClean="0"/>
              <a:t>endmarker</a:t>
            </a:r>
            <a:r>
              <a:rPr lang="en-US" dirty="0" smtClean="0"/>
              <a:t> </a:t>
            </a:r>
            <a:r>
              <a:rPr lang="en-US" b="1" dirty="0"/>
              <a:t>n. </a:t>
            </a:r>
            <a:r>
              <a:rPr lang="en-US" dirty="0"/>
              <a:t>In the SDD, each of </a:t>
            </a:r>
            <a:r>
              <a:rPr lang="en-US" dirty="0" smtClean="0"/>
              <a:t>the </a:t>
            </a:r>
            <a:r>
              <a:rPr lang="en-US" dirty="0" err="1" smtClean="0"/>
              <a:t>nonterminals</a:t>
            </a:r>
            <a:r>
              <a:rPr lang="en-US" dirty="0" smtClean="0"/>
              <a:t> </a:t>
            </a:r>
            <a:r>
              <a:rPr lang="en-US" dirty="0"/>
              <a:t>has a </a:t>
            </a:r>
            <a:r>
              <a:rPr lang="en-US" dirty="0" smtClean="0"/>
              <a:t>single synthesized </a:t>
            </a:r>
            <a:r>
              <a:rPr lang="en-US" dirty="0"/>
              <a:t>attribute, called </a:t>
            </a:r>
            <a:r>
              <a:rPr lang="en-US" i="1" dirty="0" err="1"/>
              <a:t>val</a:t>
            </a:r>
            <a:r>
              <a:rPr lang="en-US" i="1" dirty="0"/>
              <a:t> </a:t>
            </a:r>
            <a:r>
              <a:rPr lang="en-US" i="1" dirty="0" smtClean="0"/>
              <a:t>. </a:t>
            </a:r>
            <a:r>
              <a:rPr lang="en-US" dirty="0" smtClean="0"/>
              <a:t>We </a:t>
            </a:r>
            <a:r>
              <a:rPr lang="en-US" dirty="0"/>
              <a:t>also suppose that the terminal </a:t>
            </a:r>
            <a:r>
              <a:rPr lang="en-US" b="1" dirty="0"/>
              <a:t>digit </a:t>
            </a:r>
            <a:r>
              <a:rPr lang="en-US" dirty="0" smtClean="0"/>
              <a:t>has a </a:t>
            </a:r>
            <a:r>
              <a:rPr lang="en-US" dirty="0"/>
              <a:t>synthesized attribute </a:t>
            </a:r>
            <a:r>
              <a:rPr lang="en-US" i="1" dirty="0" err="1"/>
              <a:t>lexval</a:t>
            </a:r>
            <a:r>
              <a:rPr lang="en-US" i="1" dirty="0"/>
              <a:t>, </a:t>
            </a:r>
            <a:r>
              <a:rPr lang="en-US" dirty="0"/>
              <a:t>which is an integer value returned by the </a:t>
            </a:r>
            <a:r>
              <a:rPr lang="en-US" dirty="0" smtClean="0"/>
              <a:t>lexical analyzer.</a:t>
            </a:r>
          </a:p>
          <a:p>
            <a:pPr marL="0" indent="0" algn="just">
              <a:buNone/>
            </a:pPr>
            <a:r>
              <a:rPr lang="en-US" dirty="0" smtClean="0"/>
              <a:t>The last production gives </a:t>
            </a:r>
            <a:r>
              <a:rPr lang="en-US" dirty="0" err="1" smtClean="0"/>
              <a:t>F.val</a:t>
            </a:r>
            <a:r>
              <a:rPr lang="en-US" dirty="0" smtClean="0"/>
              <a:t> the value of digit, </a:t>
            </a:r>
            <a:r>
              <a:rPr lang="en-US" dirty="0" err="1" smtClean="0"/>
              <a:t>i.e.,numerical</a:t>
            </a:r>
            <a:r>
              <a:rPr lang="en-US" dirty="0" smtClean="0"/>
              <a:t> value of the token </a:t>
            </a:r>
            <a:r>
              <a:rPr lang="en-US" b="1" dirty="0" smtClean="0"/>
              <a:t>digit.</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676848570"/>
              </p:ext>
            </p:extLst>
          </p:nvPr>
        </p:nvGraphicFramePr>
        <p:xfrm>
          <a:off x="3886200" y="1371600"/>
          <a:ext cx="4953000" cy="4495800"/>
        </p:xfrm>
        <a:graphic>
          <a:graphicData uri="http://schemas.openxmlformats.org/drawingml/2006/table">
            <a:tbl>
              <a:tblPr firstRow="1" firstCol="1" bandRow="1">
                <a:tableStyleId>{5C22544A-7EE6-4342-B048-85BDC9FD1C3A}</a:tableStyleId>
              </a:tblPr>
              <a:tblGrid>
                <a:gridCol w="2057400"/>
                <a:gridCol w="2895600"/>
              </a:tblGrid>
              <a:tr h="449580">
                <a:tc>
                  <a:txBody>
                    <a:bodyPr/>
                    <a:lstStyle/>
                    <a:p>
                      <a:pPr marL="0" marR="0">
                        <a:lnSpc>
                          <a:spcPct val="115000"/>
                        </a:lnSpc>
                        <a:spcBef>
                          <a:spcPts val="0"/>
                        </a:spcBef>
                        <a:spcAft>
                          <a:spcPts val="0"/>
                        </a:spcAft>
                      </a:pPr>
                      <a:r>
                        <a:rPr lang="en-US" sz="1800" dirty="0">
                          <a:effectLst/>
                        </a:rPr>
                        <a:t>Production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rPr>
                        <a:t>Semantic Rules</a:t>
                      </a:r>
                      <a:endParaRPr lang="en-US" sz="180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1.L </a:t>
                      </a:r>
                      <a:r>
                        <a:rPr lang="en-US" sz="2000" dirty="0">
                          <a:effectLst/>
                        </a:rPr>
                        <a:t>→ E n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L.val = E.val</a:t>
                      </a:r>
                      <a:endParaRPr lang="en-US" sz="200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2.E </a:t>
                      </a:r>
                      <a:r>
                        <a:rPr lang="en-US" sz="2000" dirty="0">
                          <a:effectLst/>
                        </a:rPr>
                        <a:t>→ E</a:t>
                      </a:r>
                      <a:r>
                        <a:rPr lang="en-US" sz="1400" dirty="0">
                          <a:effectLst/>
                        </a:rPr>
                        <a:t>1 </a:t>
                      </a:r>
                      <a:r>
                        <a:rPr lang="en-US" sz="2000" dirty="0">
                          <a:effectLst/>
                        </a:rPr>
                        <a:t>+ T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E.val</a:t>
                      </a:r>
                      <a:r>
                        <a:rPr lang="en-US" sz="2000" dirty="0">
                          <a:effectLst/>
                        </a:rPr>
                        <a:t> = E</a:t>
                      </a:r>
                      <a:r>
                        <a:rPr lang="en-US" sz="1400" dirty="0">
                          <a:effectLst/>
                        </a:rPr>
                        <a:t>1</a:t>
                      </a:r>
                      <a:r>
                        <a:rPr lang="en-US" sz="2000" dirty="0">
                          <a:effectLst/>
                        </a:rPr>
                        <a:t>.val + </a:t>
                      </a:r>
                      <a:r>
                        <a:rPr lang="en-US" sz="2000" dirty="0" err="1">
                          <a:effectLst/>
                        </a:rPr>
                        <a:t>T.val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3.E </a:t>
                      </a:r>
                      <a:r>
                        <a:rPr lang="en-US" sz="2000" dirty="0">
                          <a:effectLst/>
                        </a:rPr>
                        <a:t>→ E</a:t>
                      </a:r>
                      <a:r>
                        <a:rPr lang="en-US" sz="1400" dirty="0">
                          <a:effectLst/>
                        </a:rPr>
                        <a:t>1 </a:t>
                      </a:r>
                      <a:r>
                        <a:rPr lang="en-US" sz="2000" dirty="0">
                          <a:effectLst/>
                        </a:rPr>
                        <a:t>- T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E.val</a:t>
                      </a:r>
                      <a:r>
                        <a:rPr lang="en-US" sz="2000" dirty="0">
                          <a:effectLst/>
                        </a:rPr>
                        <a:t> = E</a:t>
                      </a:r>
                      <a:r>
                        <a:rPr lang="en-US" sz="1400" dirty="0">
                          <a:effectLst/>
                        </a:rPr>
                        <a:t>1</a:t>
                      </a:r>
                      <a:r>
                        <a:rPr lang="en-US" sz="2000" dirty="0">
                          <a:effectLst/>
                        </a:rPr>
                        <a:t>.val - </a:t>
                      </a:r>
                      <a:r>
                        <a:rPr lang="en-US" sz="2000" dirty="0" err="1">
                          <a:effectLst/>
                        </a:rPr>
                        <a:t>T.val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4.E </a:t>
                      </a:r>
                      <a:r>
                        <a:rPr lang="en-US" sz="2000" dirty="0">
                          <a:effectLst/>
                        </a:rPr>
                        <a:t>→ T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E.val</a:t>
                      </a:r>
                      <a:r>
                        <a:rPr lang="en-US" sz="2000" dirty="0">
                          <a:effectLst/>
                        </a:rPr>
                        <a:t> = </a:t>
                      </a:r>
                      <a:r>
                        <a:rPr lang="en-US" sz="2000" dirty="0" err="1">
                          <a:effectLst/>
                        </a:rPr>
                        <a:t>T.val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5.T </a:t>
                      </a:r>
                      <a:r>
                        <a:rPr lang="en-US" sz="2000" dirty="0">
                          <a:effectLst/>
                        </a:rPr>
                        <a:t>→ T</a:t>
                      </a:r>
                      <a:r>
                        <a:rPr lang="en-US" sz="1400" dirty="0">
                          <a:effectLst/>
                        </a:rPr>
                        <a:t>1 </a:t>
                      </a:r>
                      <a:r>
                        <a:rPr lang="en-US" sz="2000" dirty="0">
                          <a:effectLst/>
                        </a:rPr>
                        <a:t>* F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T.val</a:t>
                      </a:r>
                      <a:r>
                        <a:rPr lang="en-US" sz="2000" dirty="0">
                          <a:effectLst/>
                        </a:rPr>
                        <a:t> = T</a:t>
                      </a:r>
                      <a:r>
                        <a:rPr lang="en-US" sz="1400" dirty="0">
                          <a:effectLst/>
                        </a:rPr>
                        <a:t>1</a:t>
                      </a:r>
                      <a:r>
                        <a:rPr lang="en-US" sz="2000" dirty="0">
                          <a:effectLst/>
                        </a:rPr>
                        <a:t>.val x </a:t>
                      </a:r>
                      <a:r>
                        <a:rPr lang="en-US" sz="2000" dirty="0" err="1">
                          <a:effectLst/>
                        </a:rPr>
                        <a:t>F.val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6.T </a:t>
                      </a:r>
                      <a:r>
                        <a:rPr lang="en-US" sz="2000" dirty="0">
                          <a:effectLst/>
                        </a:rPr>
                        <a:t>→ T</a:t>
                      </a:r>
                      <a:r>
                        <a:rPr lang="en-US" sz="1400" dirty="0">
                          <a:effectLst/>
                        </a:rPr>
                        <a:t>1 </a:t>
                      </a:r>
                      <a:r>
                        <a:rPr lang="en-US" sz="2000" dirty="0">
                          <a:effectLst/>
                        </a:rPr>
                        <a:t>/ F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T.val</a:t>
                      </a:r>
                      <a:r>
                        <a:rPr lang="en-US" sz="2000" dirty="0">
                          <a:effectLst/>
                        </a:rPr>
                        <a:t> = T</a:t>
                      </a:r>
                      <a:r>
                        <a:rPr lang="en-US" sz="1400" dirty="0">
                          <a:effectLst/>
                        </a:rPr>
                        <a:t>1</a:t>
                      </a:r>
                      <a:r>
                        <a:rPr lang="en-US" sz="2000" dirty="0">
                          <a:effectLst/>
                        </a:rPr>
                        <a:t>.val / </a:t>
                      </a:r>
                      <a:r>
                        <a:rPr lang="en-US" sz="2000" dirty="0" err="1">
                          <a:effectLst/>
                        </a:rPr>
                        <a:t>F.val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7.T </a:t>
                      </a:r>
                      <a:r>
                        <a:rPr lang="en-US" sz="2000" dirty="0">
                          <a:effectLst/>
                        </a:rPr>
                        <a:t>→ F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T.val</a:t>
                      </a:r>
                      <a:r>
                        <a:rPr lang="en-US" sz="2000" dirty="0">
                          <a:effectLst/>
                        </a:rPr>
                        <a:t> = </a:t>
                      </a:r>
                      <a:r>
                        <a:rPr lang="en-US" sz="2000" dirty="0" err="1">
                          <a:effectLst/>
                        </a:rPr>
                        <a:t>F.val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8.F </a:t>
                      </a:r>
                      <a:r>
                        <a:rPr lang="en-US" sz="2000" dirty="0">
                          <a:effectLst/>
                        </a:rPr>
                        <a:t>→ ( E )</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F.val</a:t>
                      </a:r>
                      <a:r>
                        <a:rPr lang="en-US" sz="2000" dirty="0">
                          <a:effectLst/>
                        </a:rPr>
                        <a:t> = </a:t>
                      </a:r>
                      <a:r>
                        <a:rPr lang="en-US" sz="2000" dirty="0" err="1">
                          <a:effectLst/>
                        </a:rPr>
                        <a:t>E.val</a:t>
                      </a:r>
                      <a:endParaRPr lang="en-US" sz="2000" dirty="0">
                        <a:effectLst/>
                        <a:latin typeface="Calibri"/>
                        <a:ea typeface="Calibri"/>
                        <a:cs typeface="Times New Roman"/>
                      </a:endParaRPr>
                    </a:p>
                  </a:txBody>
                  <a:tcPr marL="68580" marR="68580" marT="0" marB="0"/>
                </a:tc>
              </a:tr>
              <a:tr h="449580">
                <a:tc>
                  <a:txBody>
                    <a:bodyPr/>
                    <a:lstStyle/>
                    <a:p>
                      <a:pPr marL="0" marR="0">
                        <a:lnSpc>
                          <a:spcPct val="115000"/>
                        </a:lnSpc>
                        <a:spcBef>
                          <a:spcPts val="0"/>
                        </a:spcBef>
                        <a:spcAft>
                          <a:spcPts val="0"/>
                        </a:spcAft>
                      </a:pPr>
                      <a:r>
                        <a:rPr lang="en-US" sz="2000" dirty="0" smtClean="0">
                          <a:effectLst/>
                        </a:rPr>
                        <a:t>9.F </a:t>
                      </a:r>
                      <a:r>
                        <a:rPr lang="en-US" sz="2000" dirty="0">
                          <a:effectLst/>
                        </a:rPr>
                        <a:t>→ digit</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effectLst/>
                        </a:rPr>
                        <a:t>F.val</a:t>
                      </a:r>
                      <a:r>
                        <a:rPr lang="en-US" sz="2000" dirty="0">
                          <a:effectLst/>
                        </a:rPr>
                        <a:t> = </a:t>
                      </a:r>
                      <a:r>
                        <a:rPr lang="en-US" sz="2000" dirty="0" err="1">
                          <a:effectLst/>
                        </a:rPr>
                        <a:t>digit.lexval</a:t>
                      </a:r>
                      <a:endParaRPr lang="en-US" sz="2000" dirty="0">
                        <a:effectLst/>
                        <a:latin typeface="Calibri"/>
                        <a:ea typeface="Calibri"/>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194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4000"/>
                    </a14:imgEffect>
                  </a14:imgLayer>
                </a14:imgProps>
              </a:ext>
              <a:ext uri="{28A0092B-C50C-407E-A947-70E740481C1C}">
                <a14:useLocalDpi xmlns:a14="http://schemas.microsoft.com/office/drawing/2010/main" val="0"/>
              </a:ext>
            </a:extLst>
          </a:blip>
          <a:srcRect/>
          <a:stretch>
            <a:fillRect/>
          </a:stretch>
        </p:blipFill>
        <p:spPr bwMode="auto">
          <a:xfrm>
            <a:off x="4038601" y="1676400"/>
            <a:ext cx="484887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84205" y="152400"/>
            <a:ext cx="8229600" cy="1143000"/>
          </a:xfrm>
        </p:spPr>
        <p:txBody>
          <a:bodyPr>
            <a:normAutofit fontScale="90000"/>
          </a:bodyPr>
          <a:lstStyle/>
          <a:p>
            <a:r>
              <a:rPr lang="en-US" dirty="0" smtClean="0"/>
              <a:t>Annotated Parse tree: bottom up </a:t>
            </a:r>
            <a:br>
              <a:rPr lang="en-US" dirty="0" smtClean="0"/>
            </a:br>
            <a:r>
              <a:rPr lang="en-US" dirty="0" smtClean="0"/>
              <a:t>(synthesized attributes)</a:t>
            </a:r>
            <a:endParaRPr lang="en-US" dirty="0"/>
          </a:p>
        </p:txBody>
      </p:sp>
      <p:sp>
        <p:nvSpPr>
          <p:cNvPr id="3" name="Content Placeholder 2"/>
          <p:cNvSpPr>
            <a:spLocks noGrp="1"/>
          </p:cNvSpPr>
          <p:nvPr>
            <p:ph idx="1"/>
          </p:nvPr>
        </p:nvSpPr>
        <p:spPr>
          <a:xfrm>
            <a:off x="35011" y="1592992"/>
            <a:ext cx="4421659" cy="4525963"/>
          </a:xfrm>
        </p:spPr>
        <p:txBody>
          <a:bodyPr>
            <a:normAutofit fontScale="70000" lnSpcReduction="20000"/>
          </a:bodyPr>
          <a:lstStyle/>
          <a:p>
            <a:r>
              <a:rPr lang="en-US" dirty="0" smtClean="0"/>
              <a:t>Rules of SDD are applied by constructing parse tree and then using the rules to evaluate all of the attributes at each of the nodes of the parse tree. A parse tree </a:t>
            </a:r>
            <a:r>
              <a:rPr lang="en-US" b="1" dirty="0" smtClean="0"/>
              <a:t>showing the values </a:t>
            </a:r>
            <a:r>
              <a:rPr lang="en-US" dirty="0" smtClean="0"/>
              <a:t>of attributes  is called annotated parse tree.</a:t>
            </a:r>
          </a:p>
          <a:p>
            <a:r>
              <a:rPr lang="en-US" dirty="0" smtClean="0"/>
              <a:t>The values of </a:t>
            </a:r>
            <a:r>
              <a:rPr lang="en-US" dirty="0" err="1" smtClean="0"/>
              <a:t>lexval</a:t>
            </a:r>
            <a:r>
              <a:rPr lang="en-US" dirty="0" smtClean="0"/>
              <a:t> are presumed supplied by the lexical </a:t>
            </a:r>
            <a:r>
              <a:rPr lang="en-US" dirty="0" err="1" smtClean="0"/>
              <a:t>analyser</a:t>
            </a:r>
            <a:r>
              <a:rPr lang="en-US" dirty="0" smtClean="0"/>
              <a:t>.</a:t>
            </a:r>
          </a:p>
          <a:p>
            <a:r>
              <a:rPr lang="en-US" dirty="0" smtClean="0"/>
              <a:t>With </a:t>
            </a:r>
            <a:r>
              <a:rPr lang="en-US" b="1" dirty="0" smtClean="0"/>
              <a:t>synthesized attributes </a:t>
            </a:r>
            <a:r>
              <a:rPr lang="en-US" dirty="0" smtClean="0"/>
              <a:t>we can evaluate attributes in any bottom up order, with a post order traversal of the parse tree.</a:t>
            </a:r>
          </a:p>
          <a:p>
            <a:endParaRPr lang="en-US" dirty="0"/>
          </a:p>
        </p:txBody>
      </p:sp>
      <p:sp>
        <p:nvSpPr>
          <p:cNvPr id="4" name="TextBox 3"/>
          <p:cNvSpPr txBox="1"/>
          <p:nvPr/>
        </p:nvSpPr>
        <p:spPr>
          <a:xfrm>
            <a:off x="4800600" y="1276290"/>
            <a:ext cx="3733800" cy="400110"/>
          </a:xfrm>
          <a:prstGeom prst="rect">
            <a:avLst/>
          </a:prstGeom>
          <a:noFill/>
        </p:spPr>
        <p:txBody>
          <a:bodyPr wrap="square" rtlCol="0">
            <a:spAutoFit/>
          </a:bodyPr>
          <a:lstStyle/>
          <a:p>
            <a:r>
              <a:rPr lang="en-US" sz="2000" dirty="0" smtClean="0"/>
              <a:t>Annotated parse tree for 3*5+4n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7273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76200"/>
            <a:ext cx="8229600" cy="1143000"/>
          </a:xfrm>
        </p:spPr>
        <p:txBody>
          <a:bodyPr>
            <a:normAutofit fontScale="90000"/>
          </a:bodyPr>
          <a:lstStyle/>
          <a:p>
            <a:r>
              <a:rPr lang="en-US" dirty="0" smtClean="0"/>
              <a:t>Annotated parse tree with inherited attributes for top down parsing</a:t>
            </a:r>
            <a:endParaRPr lang="en-US" dirty="0"/>
          </a:p>
        </p:txBody>
      </p:sp>
      <p:sp>
        <p:nvSpPr>
          <p:cNvPr id="3" name="Content Placeholder 2"/>
          <p:cNvSpPr>
            <a:spLocks noGrp="1"/>
          </p:cNvSpPr>
          <p:nvPr>
            <p:ph idx="1"/>
          </p:nvPr>
        </p:nvSpPr>
        <p:spPr>
          <a:xfrm>
            <a:off x="162955" y="1562842"/>
            <a:ext cx="4648200" cy="4944321"/>
          </a:xfrm>
        </p:spPr>
        <p:txBody>
          <a:bodyPr>
            <a:normAutofit fontScale="55000" lnSpcReduction="20000"/>
          </a:bodyPr>
          <a:lstStyle/>
          <a:p>
            <a:r>
              <a:rPr lang="en-US" dirty="0" smtClean="0"/>
              <a:t>Inherited attributes are useful when the structure of a parse tree does not match the abstract syntax of the source code.</a:t>
            </a:r>
          </a:p>
          <a:p>
            <a:r>
              <a:rPr lang="en-US" dirty="0" smtClean="0"/>
              <a:t>The top down parse of input 3*5 begins with production T-&gt;FT’. Here F generates digit 3, in a different </a:t>
            </a:r>
            <a:r>
              <a:rPr lang="en-US" dirty="0" err="1" smtClean="0"/>
              <a:t>subtree</a:t>
            </a:r>
            <a:r>
              <a:rPr lang="en-US" dirty="0" smtClean="0"/>
              <a:t>. Operator * is generated by T’, which is inherited.</a:t>
            </a:r>
          </a:p>
          <a:p>
            <a:r>
              <a:rPr lang="en-US" dirty="0" smtClean="0"/>
              <a:t>Each of the </a:t>
            </a:r>
            <a:r>
              <a:rPr lang="en-US" dirty="0" err="1" smtClean="0"/>
              <a:t>nonterminals</a:t>
            </a:r>
            <a:r>
              <a:rPr lang="en-US" dirty="0" smtClean="0"/>
              <a:t> T &amp;F has a synthesized attribute </a:t>
            </a:r>
            <a:r>
              <a:rPr lang="en-US" dirty="0" err="1" smtClean="0"/>
              <a:t>lexval</a:t>
            </a:r>
            <a:r>
              <a:rPr lang="en-US" dirty="0" smtClean="0"/>
              <a:t>. T’ has both </a:t>
            </a:r>
            <a:r>
              <a:rPr lang="en-US" dirty="0" err="1" smtClean="0"/>
              <a:t>inh</a:t>
            </a:r>
            <a:r>
              <a:rPr lang="en-US" dirty="0" smtClean="0"/>
              <a:t> and </a:t>
            </a:r>
            <a:r>
              <a:rPr lang="en-US" dirty="0" err="1" smtClean="0"/>
              <a:t>syn</a:t>
            </a:r>
            <a:r>
              <a:rPr lang="en-US" dirty="0" smtClean="0"/>
              <a:t> attributes.</a:t>
            </a:r>
          </a:p>
          <a:p>
            <a:r>
              <a:rPr lang="en-US" dirty="0" smtClean="0"/>
              <a:t>T’ of the production T’-&gt;*FT</a:t>
            </a:r>
            <a:r>
              <a:rPr lang="en-US" sz="2300" dirty="0" smtClean="0"/>
              <a:t>1</a:t>
            </a:r>
            <a:r>
              <a:rPr lang="en-US" dirty="0" smtClean="0"/>
              <a:t>’ inherits the left operand of * in the production body. Given a term x*y*z, the root of the </a:t>
            </a:r>
            <a:r>
              <a:rPr lang="en-US" dirty="0" err="1" smtClean="0"/>
              <a:t>subtree</a:t>
            </a:r>
            <a:r>
              <a:rPr lang="en-US" dirty="0" smtClean="0"/>
              <a:t> for *y*z inherits x. Then the root of the </a:t>
            </a:r>
            <a:r>
              <a:rPr lang="en-US" dirty="0" err="1" smtClean="0"/>
              <a:t>subtree</a:t>
            </a:r>
            <a:r>
              <a:rPr lang="en-US" dirty="0" smtClean="0"/>
              <a:t> for *z inherits value for x*y. </a:t>
            </a:r>
          </a:p>
          <a:p>
            <a:r>
              <a:rPr lang="en-US" dirty="0" smtClean="0"/>
              <a:t>With T’.</a:t>
            </a:r>
            <a:r>
              <a:rPr lang="en-US" dirty="0" err="1" smtClean="0"/>
              <a:t>inh</a:t>
            </a:r>
            <a:r>
              <a:rPr lang="en-US" dirty="0" smtClean="0"/>
              <a:t>=3 &amp; </a:t>
            </a:r>
            <a:r>
              <a:rPr lang="en-US" dirty="0" err="1" smtClean="0"/>
              <a:t>F.val</a:t>
            </a:r>
            <a:r>
              <a:rPr lang="en-US" dirty="0" smtClean="0"/>
              <a:t>=5, we get T</a:t>
            </a:r>
            <a:r>
              <a:rPr lang="en-US" sz="2500" dirty="0" smtClean="0"/>
              <a:t>1</a:t>
            </a:r>
            <a:r>
              <a:rPr lang="en-US" dirty="0" smtClean="0"/>
              <a:t>’.inh=15. At the lower node for T</a:t>
            </a:r>
            <a:r>
              <a:rPr lang="en-US" sz="2200" dirty="0" smtClean="0"/>
              <a:t>1</a:t>
            </a:r>
            <a:r>
              <a:rPr lang="en-US" dirty="0" smtClean="0"/>
              <a:t>’the production is T’-&gt;</a:t>
            </a:r>
            <a:r>
              <a:rPr lang="el-GR" dirty="0" smtClean="0"/>
              <a:t>ϵ</a:t>
            </a:r>
            <a:r>
              <a:rPr lang="en-US" dirty="0" smtClean="0"/>
              <a:t>.  The semantic rule T’.</a:t>
            </a:r>
            <a:r>
              <a:rPr lang="en-US" dirty="0" err="1" smtClean="0"/>
              <a:t>syn</a:t>
            </a:r>
            <a:r>
              <a:rPr lang="en-US" dirty="0" smtClean="0"/>
              <a:t>=T’.</a:t>
            </a:r>
            <a:r>
              <a:rPr lang="en-US" dirty="0" err="1" smtClean="0"/>
              <a:t>inh</a:t>
            </a:r>
            <a:r>
              <a:rPr lang="en-US" dirty="0" smtClean="0"/>
              <a:t> defines T</a:t>
            </a:r>
            <a:r>
              <a:rPr lang="en-US" sz="2500" dirty="0" smtClean="0"/>
              <a:t>1</a:t>
            </a:r>
            <a:r>
              <a:rPr lang="en-US" dirty="0" smtClean="0"/>
              <a:t>’.syn=15. The </a:t>
            </a:r>
            <a:r>
              <a:rPr lang="en-US" dirty="0" err="1" smtClean="0"/>
              <a:t>syn</a:t>
            </a:r>
            <a:r>
              <a:rPr lang="en-US" dirty="0" smtClean="0"/>
              <a:t> attributes at the nodes for T’ pass the value 15 up to node for T, where </a:t>
            </a:r>
            <a:r>
              <a:rPr lang="en-US" dirty="0" err="1" smtClean="0"/>
              <a:t>T.val</a:t>
            </a:r>
            <a:r>
              <a:rPr lang="en-US" dirty="0" smtClean="0"/>
              <a:t>=15.</a:t>
            </a:r>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2000"/>
                    </a14:imgEffect>
                  </a14:imgLayer>
                </a14:imgProps>
              </a:ext>
              <a:ext uri="{28A0092B-C50C-407E-A947-70E740481C1C}">
                <a14:useLocalDpi xmlns:a14="http://schemas.microsoft.com/office/drawing/2010/main" val="0"/>
              </a:ext>
            </a:extLst>
          </a:blip>
          <a:srcRect/>
          <a:stretch>
            <a:fillRect/>
          </a:stretch>
        </p:blipFill>
        <p:spPr bwMode="auto">
          <a:xfrm>
            <a:off x="4648200" y="1981200"/>
            <a:ext cx="4114800" cy="206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48225" y="1362787"/>
            <a:ext cx="3429000" cy="400110"/>
          </a:xfrm>
          <a:prstGeom prst="rect">
            <a:avLst/>
          </a:prstGeom>
          <a:noFill/>
        </p:spPr>
        <p:txBody>
          <a:bodyPr wrap="square" rtlCol="0">
            <a:spAutoFit/>
          </a:bodyPr>
          <a:lstStyle/>
          <a:p>
            <a:r>
              <a:rPr lang="en-US" sz="2000" dirty="0" smtClean="0"/>
              <a:t>Annotated parser tree for 3*5</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9000"/>
                    </a14:imgEffect>
                  </a14:imgLayer>
                </a14:imgProps>
              </a:ext>
              <a:ext uri="{28A0092B-C50C-407E-A947-70E740481C1C}">
                <a14:useLocalDpi xmlns:a14="http://schemas.microsoft.com/office/drawing/2010/main" val="0"/>
              </a:ext>
            </a:extLst>
          </a:blip>
          <a:srcRect/>
          <a:stretch>
            <a:fillRect/>
          </a:stretch>
        </p:blipFill>
        <p:spPr bwMode="auto">
          <a:xfrm>
            <a:off x="4648200" y="4772055"/>
            <a:ext cx="4114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48225" y="4034132"/>
            <a:ext cx="4114800" cy="707886"/>
          </a:xfrm>
          <a:prstGeom prst="rect">
            <a:avLst/>
          </a:prstGeom>
          <a:noFill/>
        </p:spPr>
        <p:txBody>
          <a:bodyPr wrap="square" rtlCol="0">
            <a:spAutoFit/>
          </a:bodyPr>
          <a:lstStyle/>
          <a:p>
            <a:r>
              <a:rPr lang="en-US" sz="2000" dirty="0" smtClean="0"/>
              <a:t>SDD based on grammar suitable for top down parsing</a:t>
            </a:r>
            <a:endParaRPr lang="en-US" sz="2000" dirty="0"/>
          </a:p>
        </p:txBody>
      </p:sp>
      <p:sp>
        <p:nvSpPr>
          <p:cNvPr id="6" name="TextBox 5"/>
          <p:cNvSpPr txBox="1"/>
          <p:nvPr/>
        </p:nvSpPr>
        <p:spPr>
          <a:xfrm>
            <a:off x="4848225" y="3429000"/>
            <a:ext cx="1095375" cy="276999"/>
          </a:xfrm>
          <a:prstGeom prst="rect">
            <a:avLst/>
          </a:prstGeom>
          <a:noFill/>
        </p:spPr>
        <p:txBody>
          <a:bodyPr wrap="square" rtlCol="0">
            <a:spAutoFit/>
          </a:bodyPr>
          <a:lstStyle/>
          <a:p>
            <a:r>
              <a:rPr lang="en-US" sz="1200" dirty="0" smtClean="0"/>
              <a:t>(production 4)</a:t>
            </a:r>
            <a:endParaRPr lang="en-US" sz="1200" dirty="0"/>
          </a:p>
        </p:txBody>
      </p:sp>
      <p:sp>
        <p:nvSpPr>
          <p:cNvPr id="12" name="TextBox 11"/>
          <p:cNvSpPr txBox="1"/>
          <p:nvPr/>
        </p:nvSpPr>
        <p:spPr>
          <a:xfrm>
            <a:off x="7467599" y="1981200"/>
            <a:ext cx="1495425" cy="461665"/>
          </a:xfrm>
          <a:prstGeom prst="rect">
            <a:avLst/>
          </a:prstGeom>
          <a:noFill/>
        </p:spPr>
        <p:txBody>
          <a:bodyPr wrap="square" rtlCol="0">
            <a:spAutoFit/>
          </a:bodyPr>
          <a:lstStyle/>
          <a:p>
            <a:r>
              <a:rPr lang="en-US" sz="1200" dirty="0" smtClean="0"/>
              <a:t>(semantic rule with production 1)</a:t>
            </a:r>
            <a:endParaRPr lang="en-US" sz="1200" dirty="0"/>
          </a:p>
        </p:txBody>
      </p:sp>
      <p:sp>
        <p:nvSpPr>
          <p:cNvPr id="13" name="TextBox 12"/>
          <p:cNvSpPr txBox="1"/>
          <p:nvPr/>
        </p:nvSpPr>
        <p:spPr>
          <a:xfrm>
            <a:off x="8048625" y="2590800"/>
            <a:ext cx="1095375" cy="276999"/>
          </a:xfrm>
          <a:prstGeom prst="rect">
            <a:avLst/>
          </a:prstGeom>
          <a:noFill/>
        </p:spPr>
        <p:txBody>
          <a:bodyPr wrap="square" rtlCol="0">
            <a:spAutoFit/>
          </a:bodyPr>
          <a:lstStyle/>
          <a:p>
            <a:r>
              <a:rPr lang="en-US" sz="1200" dirty="0" smtClean="0"/>
              <a:t>(rule 2)</a:t>
            </a:r>
            <a:endParaRPr lang="en-US" sz="1200" dirty="0"/>
          </a:p>
        </p:txBody>
      </p:sp>
    </p:spTree>
    <p:extLst>
      <p:ext uri="{BB962C8B-B14F-4D97-AF65-F5344CB8AC3E}">
        <p14:creationId xmlns:p14="http://schemas.microsoft.com/office/powerpoint/2010/main" val="1073274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2720</Words>
  <Application>Microsoft Office PowerPoint</Application>
  <PresentationFormat>On-screen Show (4:3)</PresentationFormat>
  <Paragraphs>226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Syntax Directed Translation Compiler Design 14CS73 Unit 3</vt:lpstr>
      <vt:lpstr>Unit 3 portion</vt:lpstr>
      <vt:lpstr>Preview</vt:lpstr>
      <vt:lpstr>SDT and SDD</vt:lpstr>
      <vt:lpstr>SDD VS SDT</vt:lpstr>
      <vt:lpstr>SDD attributes</vt:lpstr>
      <vt:lpstr>SDD of a simple desk calculator</vt:lpstr>
      <vt:lpstr>Annotated Parse tree: bottom up  (synthesized attributes)</vt:lpstr>
      <vt:lpstr>Annotated parse tree with inherited attributes for top down parsing</vt:lpstr>
      <vt:lpstr>Top down parsing with SDD for ex:3*5</vt:lpstr>
      <vt:lpstr>Applications of SDT</vt:lpstr>
      <vt:lpstr>Constructing Syntax trees</vt:lpstr>
      <vt:lpstr>Constructing syntax trees for simple expressions: S attributed SDD(bottom up)</vt:lpstr>
      <vt:lpstr>SDT generated Syntax tree for a-4+c</vt:lpstr>
      <vt:lpstr>Constructing trees with top down parsing: L attributed definition (SDD)</vt:lpstr>
      <vt:lpstr>Top down parsing using L attributed definition ex:a-4+c</vt:lpstr>
      <vt:lpstr>Array Types</vt:lpstr>
      <vt:lpstr>Annotated parse tree for array types</vt:lpstr>
      <vt:lpstr>Postfix SDT schemes</vt:lpstr>
      <vt:lpstr>Postfix SDT implementing  Desk Calculator SDD</vt:lpstr>
      <vt:lpstr>Parser stack implementation of Postfix SDT’s</vt:lpstr>
      <vt:lpstr>Implementing desk calculator on a bottom up parsing stack</vt:lpstr>
      <vt:lpstr>SDT and parse tree with actions embedded</vt:lpstr>
      <vt:lpstr>Parse tree with actions embedded for 3*5+4 to +*354</vt:lpstr>
      <vt:lpstr>SDT for Infix to Postfix conversion</vt:lpstr>
      <vt:lpstr>PowerPoint Presentation</vt:lpstr>
      <vt:lpstr>PowerPoint Presentation</vt:lpstr>
      <vt:lpstr>SDT for Eliminating left recursion&amp;  infix to postfix conversion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Directed Translation Compiler Design 14CS73</dc:title>
  <dc:creator>Dr. Sarojadevi</dc:creator>
  <cp:lastModifiedBy>Dr. Sarojadevi</cp:lastModifiedBy>
  <cp:revision>239</cp:revision>
  <dcterms:created xsi:type="dcterms:W3CDTF">2006-08-16T00:00:00Z</dcterms:created>
  <dcterms:modified xsi:type="dcterms:W3CDTF">2019-09-26T07:25:02Z</dcterms:modified>
</cp:coreProperties>
</file>