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sldIdLst>
    <p:sldId id="256" r:id="rId2"/>
    <p:sldId id="301" r:id="rId3"/>
    <p:sldId id="257" r:id="rId4"/>
    <p:sldId id="265" r:id="rId5"/>
    <p:sldId id="258" r:id="rId6"/>
    <p:sldId id="262" r:id="rId7"/>
    <p:sldId id="259" r:id="rId8"/>
    <p:sldId id="260" r:id="rId9"/>
    <p:sldId id="286" r:id="rId10"/>
    <p:sldId id="302" r:id="rId11"/>
    <p:sldId id="261" r:id="rId12"/>
    <p:sldId id="263" r:id="rId13"/>
    <p:sldId id="264" r:id="rId14"/>
    <p:sldId id="266" r:id="rId15"/>
    <p:sldId id="267" r:id="rId16"/>
    <p:sldId id="268" r:id="rId17"/>
    <p:sldId id="304" r:id="rId18"/>
    <p:sldId id="269" r:id="rId19"/>
    <p:sldId id="270" r:id="rId20"/>
    <p:sldId id="271" r:id="rId21"/>
    <p:sldId id="273" r:id="rId22"/>
    <p:sldId id="272" r:id="rId23"/>
    <p:sldId id="274" r:id="rId24"/>
    <p:sldId id="275" r:id="rId25"/>
    <p:sldId id="276" r:id="rId26"/>
    <p:sldId id="277" r:id="rId27"/>
    <p:sldId id="278" r:id="rId28"/>
    <p:sldId id="280" r:id="rId29"/>
    <p:sldId id="303" r:id="rId30"/>
    <p:sldId id="279" r:id="rId31"/>
    <p:sldId id="281" r:id="rId32"/>
    <p:sldId id="282" r:id="rId33"/>
    <p:sldId id="284" r:id="rId34"/>
    <p:sldId id="285" r:id="rId35"/>
    <p:sldId id="283"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092"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640639-7BD6-44A2-BB27-151A67C73E73}" type="datetimeFigureOut">
              <a:rPr lang="en-US" smtClean="0"/>
              <a:t>7/23/2019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AC2816-FFF7-47C6-BEB0-6041E230FDF0}" type="slidenum">
              <a:rPr lang="en-US" smtClean="0"/>
              <a:t>‹#›</a:t>
            </a:fld>
            <a:endParaRPr lang="en-US"/>
          </a:p>
        </p:txBody>
      </p:sp>
    </p:spTree>
    <p:extLst>
      <p:ext uri="{BB962C8B-B14F-4D97-AF65-F5344CB8AC3E}">
        <p14:creationId xmlns:p14="http://schemas.microsoft.com/office/powerpoint/2010/main" val="1392485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AC2816-FFF7-47C6-BEB0-6041E230FDF0}" type="slidenum">
              <a:rPr lang="en-US" smtClean="0"/>
              <a:t>5</a:t>
            </a:fld>
            <a:endParaRPr lang="en-US"/>
          </a:p>
        </p:txBody>
      </p:sp>
    </p:spTree>
    <p:extLst>
      <p:ext uri="{BB962C8B-B14F-4D97-AF65-F5344CB8AC3E}">
        <p14:creationId xmlns:p14="http://schemas.microsoft.com/office/powerpoint/2010/main" val="3472494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Since larger programs are compiled in pieces, the </a:t>
            </a:r>
            <a:r>
              <a:rPr lang="en-US" sz="1200" dirty="0" err="1" smtClean="0"/>
              <a:t>relocatable</a:t>
            </a:r>
            <a:r>
              <a:rPr lang="en-US" sz="1200" dirty="0" smtClean="0"/>
              <a:t> machine code must be linked together with other codes to run on machine.</a:t>
            </a:r>
          </a:p>
          <a:p>
            <a:endParaRPr lang="en-US" dirty="0"/>
          </a:p>
        </p:txBody>
      </p:sp>
      <p:sp>
        <p:nvSpPr>
          <p:cNvPr id="4" name="Slide Number Placeholder 3"/>
          <p:cNvSpPr>
            <a:spLocks noGrp="1"/>
          </p:cNvSpPr>
          <p:nvPr>
            <p:ph type="sldNum" sz="quarter" idx="10"/>
          </p:nvPr>
        </p:nvSpPr>
        <p:spPr/>
        <p:txBody>
          <a:bodyPr/>
          <a:lstStyle/>
          <a:p>
            <a:fld id="{59AC2816-FFF7-47C6-BEB0-6041E230FDF0}" type="slidenum">
              <a:rPr lang="en-US" smtClean="0"/>
              <a:t>8</a:t>
            </a:fld>
            <a:endParaRPr lang="en-US"/>
          </a:p>
        </p:txBody>
      </p:sp>
    </p:spTree>
    <p:extLst>
      <p:ext uri="{BB962C8B-B14F-4D97-AF65-F5344CB8AC3E}">
        <p14:creationId xmlns:p14="http://schemas.microsoft.com/office/powerpoint/2010/main" val="2118059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AC2816-FFF7-47C6-BEB0-6041E230FDF0}" type="slidenum">
              <a:rPr lang="en-US" smtClean="0"/>
              <a:t>26</a:t>
            </a:fld>
            <a:endParaRPr lang="en-US"/>
          </a:p>
        </p:txBody>
      </p:sp>
    </p:spTree>
    <p:extLst>
      <p:ext uri="{BB962C8B-B14F-4D97-AF65-F5344CB8AC3E}">
        <p14:creationId xmlns:p14="http://schemas.microsoft.com/office/powerpoint/2010/main" val="1499575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Multicore=&gt; computers with chips that have large numbers of processors on them</a:t>
            </a:r>
            <a:endParaRPr lang="en-US" dirty="0"/>
          </a:p>
        </p:txBody>
      </p:sp>
      <p:sp>
        <p:nvSpPr>
          <p:cNvPr id="4" name="Slide Number Placeholder 3"/>
          <p:cNvSpPr>
            <a:spLocks noGrp="1"/>
          </p:cNvSpPr>
          <p:nvPr>
            <p:ph type="sldNum" sz="quarter" idx="10"/>
          </p:nvPr>
        </p:nvSpPr>
        <p:spPr/>
        <p:txBody>
          <a:bodyPr/>
          <a:lstStyle/>
          <a:p>
            <a:fld id="{59AC2816-FFF7-47C6-BEB0-6041E230FDF0}" type="slidenum">
              <a:rPr lang="en-US" smtClean="0"/>
              <a:t>33</a:t>
            </a:fld>
            <a:endParaRPr lang="en-US"/>
          </a:p>
        </p:txBody>
      </p:sp>
    </p:spTree>
    <p:extLst>
      <p:ext uri="{BB962C8B-B14F-4D97-AF65-F5344CB8AC3E}">
        <p14:creationId xmlns:p14="http://schemas.microsoft.com/office/powerpoint/2010/main" val="631891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EF3CB8-DA9B-42B6-8F0B-140BCDFB6AED}" type="datetime1">
              <a:rPr lang="en-US" smtClean="0"/>
              <a:t>7/23/2019</a:t>
            </a:fld>
            <a:endParaRPr lang="en-US"/>
          </a:p>
        </p:txBody>
      </p:sp>
      <p:sp>
        <p:nvSpPr>
          <p:cNvPr id="5" name="Footer Placeholder 4"/>
          <p:cNvSpPr>
            <a:spLocks noGrp="1"/>
          </p:cNvSpPr>
          <p:nvPr>
            <p:ph type="ftr" sz="quarter" idx="11"/>
          </p:nvPr>
        </p:nvSpPr>
        <p:spPr/>
        <p:txBody>
          <a:bodyPr/>
          <a:lstStyle/>
          <a:p>
            <a:r>
              <a:rPr lang="en-US" smtClean="0"/>
              <a:t>Compiler Design 7th Sem BE(CSE) NMIT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357F21-4E9C-492D-8CFC-285A7DC6D4DE}" type="datetime1">
              <a:rPr lang="en-US" smtClean="0"/>
              <a:t>7/23/2019</a:t>
            </a:fld>
            <a:endParaRPr lang="en-US"/>
          </a:p>
        </p:txBody>
      </p:sp>
      <p:sp>
        <p:nvSpPr>
          <p:cNvPr id="5" name="Footer Placeholder 4"/>
          <p:cNvSpPr>
            <a:spLocks noGrp="1"/>
          </p:cNvSpPr>
          <p:nvPr>
            <p:ph type="ftr" sz="quarter" idx="11"/>
          </p:nvPr>
        </p:nvSpPr>
        <p:spPr/>
        <p:txBody>
          <a:bodyPr/>
          <a:lstStyle/>
          <a:p>
            <a:r>
              <a:rPr lang="en-US" smtClean="0"/>
              <a:t>Compiler Design 7th Sem BE(CSE) NMIT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75CCDB-9BC1-42C3-B822-4A04573A6582}" type="datetime1">
              <a:rPr lang="en-US" smtClean="0"/>
              <a:t>7/23/2019</a:t>
            </a:fld>
            <a:endParaRPr lang="en-US"/>
          </a:p>
        </p:txBody>
      </p:sp>
      <p:sp>
        <p:nvSpPr>
          <p:cNvPr id="5" name="Footer Placeholder 4"/>
          <p:cNvSpPr>
            <a:spLocks noGrp="1"/>
          </p:cNvSpPr>
          <p:nvPr>
            <p:ph type="ftr" sz="quarter" idx="11"/>
          </p:nvPr>
        </p:nvSpPr>
        <p:spPr/>
        <p:txBody>
          <a:bodyPr/>
          <a:lstStyle/>
          <a:p>
            <a:r>
              <a:rPr lang="en-US" smtClean="0"/>
              <a:t>Compiler Design 7th Sem BE(CSE) NMIT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615588-4758-4A20-8803-F7EA76C56636}" type="datetime1">
              <a:rPr lang="en-US" smtClean="0"/>
              <a:t>7/23/2019</a:t>
            </a:fld>
            <a:endParaRPr lang="en-US"/>
          </a:p>
        </p:txBody>
      </p:sp>
      <p:sp>
        <p:nvSpPr>
          <p:cNvPr id="5" name="Footer Placeholder 4"/>
          <p:cNvSpPr>
            <a:spLocks noGrp="1"/>
          </p:cNvSpPr>
          <p:nvPr>
            <p:ph type="ftr" sz="quarter" idx="11"/>
          </p:nvPr>
        </p:nvSpPr>
        <p:spPr/>
        <p:txBody>
          <a:bodyPr/>
          <a:lstStyle/>
          <a:p>
            <a:r>
              <a:rPr lang="en-US" smtClean="0"/>
              <a:t>Compiler Design 7th Sem BE(CSE) NMIT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437134-4CC2-49F1-84B1-41C9B2C0F441}" type="datetime1">
              <a:rPr lang="en-US" smtClean="0"/>
              <a:t>7/23/2019</a:t>
            </a:fld>
            <a:endParaRPr lang="en-US"/>
          </a:p>
        </p:txBody>
      </p:sp>
      <p:sp>
        <p:nvSpPr>
          <p:cNvPr id="5" name="Footer Placeholder 4"/>
          <p:cNvSpPr>
            <a:spLocks noGrp="1"/>
          </p:cNvSpPr>
          <p:nvPr>
            <p:ph type="ftr" sz="quarter" idx="11"/>
          </p:nvPr>
        </p:nvSpPr>
        <p:spPr/>
        <p:txBody>
          <a:bodyPr/>
          <a:lstStyle/>
          <a:p>
            <a:r>
              <a:rPr lang="en-US" smtClean="0"/>
              <a:t>Compiler Design 7th Sem BE(CSE) NMIT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2B0E16-2617-4319-BF85-41EF970EC7C5}" type="datetime1">
              <a:rPr lang="en-US" smtClean="0"/>
              <a:t>7/23/2019</a:t>
            </a:fld>
            <a:endParaRPr lang="en-US"/>
          </a:p>
        </p:txBody>
      </p:sp>
      <p:sp>
        <p:nvSpPr>
          <p:cNvPr id="6" name="Footer Placeholder 5"/>
          <p:cNvSpPr>
            <a:spLocks noGrp="1"/>
          </p:cNvSpPr>
          <p:nvPr>
            <p:ph type="ftr" sz="quarter" idx="11"/>
          </p:nvPr>
        </p:nvSpPr>
        <p:spPr/>
        <p:txBody>
          <a:bodyPr/>
          <a:lstStyle/>
          <a:p>
            <a:r>
              <a:rPr lang="en-US" smtClean="0"/>
              <a:t>Compiler Design 7th Sem BE(CSE) NMIT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2F10E0-B8CF-44B9-8C06-5AFCAAECCBE3}" type="datetime1">
              <a:rPr lang="en-US" smtClean="0"/>
              <a:t>7/23/2019</a:t>
            </a:fld>
            <a:endParaRPr lang="en-US"/>
          </a:p>
        </p:txBody>
      </p:sp>
      <p:sp>
        <p:nvSpPr>
          <p:cNvPr id="8" name="Footer Placeholder 7"/>
          <p:cNvSpPr>
            <a:spLocks noGrp="1"/>
          </p:cNvSpPr>
          <p:nvPr>
            <p:ph type="ftr" sz="quarter" idx="11"/>
          </p:nvPr>
        </p:nvSpPr>
        <p:spPr/>
        <p:txBody>
          <a:bodyPr/>
          <a:lstStyle/>
          <a:p>
            <a:r>
              <a:rPr lang="en-US" smtClean="0"/>
              <a:t>Compiler Design 7th Sem BE(CSE) NMIT</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EDA9CF-D258-489A-911E-A7F0D37DD25E}" type="datetime1">
              <a:rPr lang="en-US" smtClean="0"/>
              <a:t>7/23/2019</a:t>
            </a:fld>
            <a:endParaRPr lang="en-US"/>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E0DE2B-AB46-4927-9CE9-1D834A514C4D}" type="datetime1">
              <a:rPr lang="en-US" smtClean="0"/>
              <a:t>7/23/2019</a:t>
            </a:fld>
            <a:endParaRPr lang="en-US"/>
          </a:p>
        </p:txBody>
      </p:sp>
      <p:sp>
        <p:nvSpPr>
          <p:cNvPr id="3" name="Footer Placeholder 2"/>
          <p:cNvSpPr>
            <a:spLocks noGrp="1"/>
          </p:cNvSpPr>
          <p:nvPr>
            <p:ph type="ftr" sz="quarter" idx="11"/>
          </p:nvPr>
        </p:nvSpPr>
        <p:spPr/>
        <p:txBody>
          <a:bodyPr/>
          <a:lstStyle/>
          <a:p>
            <a:r>
              <a:rPr lang="en-US" smtClean="0"/>
              <a:t>Compiler Design 7th Sem BE(CSE) NMIT</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062892-8595-4075-A3EB-A76597D76523}" type="datetime1">
              <a:rPr lang="en-US" smtClean="0"/>
              <a:t>7/23/2019</a:t>
            </a:fld>
            <a:endParaRPr lang="en-US"/>
          </a:p>
        </p:txBody>
      </p:sp>
      <p:sp>
        <p:nvSpPr>
          <p:cNvPr id="6" name="Footer Placeholder 5"/>
          <p:cNvSpPr>
            <a:spLocks noGrp="1"/>
          </p:cNvSpPr>
          <p:nvPr>
            <p:ph type="ftr" sz="quarter" idx="11"/>
          </p:nvPr>
        </p:nvSpPr>
        <p:spPr/>
        <p:txBody>
          <a:bodyPr/>
          <a:lstStyle/>
          <a:p>
            <a:r>
              <a:rPr lang="en-US" smtClean="0"/>
              <a:t>Compiler Design 7th Sem BE(CSE) NMIT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BFB77B-F809-4C2E-93EC-FBF0D6DE5E03}" type="datetime1">
              <a:rPr lang="en-US" smtClean="0"/>
              <a:t>7/23/2019</a:t>
            </a:fld>
            <a:endParaRPr lang="en-US"/>
          </a:p>
        </p:txBody>
      </p:sp>
      <p:sp>
        <p:nvSpPr>
          <p:cNvPr id="6" name="Footer Placeholder 5"/>
          <p:cNvSpPr>
            <a:spLocks noGrp="1"/>
          </p:cNvSpPr>
          <p:nvPr>
            <p:ph type="ftr" sz="quarter" idx="11"/>
          </p:nvPr>
        </p:nvSpPr>
        <p:spPr/>
        <p:txBody>
          <a:bodyPr/>
          <a:lstStyle/>
          <a:p>
            <a:r>
              <a:rPr lang="en-US" smtClean="0"/>
              <a:t>Compiler Design 7th Sem BE(CSE) NMIT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FB8235-058B-4161-84F2-C12FE4FE13EC}" type="datetime1">
              <a:rPr lang="en-US" smtClean="0"/>
              <a:t>7/23/2019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Compiler Design 7th Sem BE(CSE) NMIT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olang.or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066800"/>
            <a:ext cx="7772400" cy="1470025"/>
          </a:xfrm>
        </p:spPr>
        <p:txBody>
          <a:bodyPr>
            <a:noAutofit/>
          </a:bodyPr>
          <a:lstStyle/>
          <a:p>
            <a:r>
              <a:rPr lang="en-US" sz="4800" dirty="0" smtClean="0"/>
              <a:t>Compiler Design</a:t>
            </a:r>
            <a:br>
              <a:rPr lang="en-US" sz="4800" dirty="0" smtClean="0"/>
            </a:br>
            <a:r>
              <a:rPr lang="en-US" sz="4800" dirty="0" smtClean="0"/>
              <a:t>14CS73</a:t>
            </a:r>
            <a:endParaRPr lang="en-US" sz="4800" dirty="0"/>
          </a:p>
        </p:txBody>
      </p:sp>
      <p:sp>
        <p:nvSpPr>
          <p:cNvPr id="3" name="Subtitle 2"/>
          <p:cNvSpPr>
            <a:spLocks noGrp="1"/>
          </p:cNvSpPr>
          <p:nvPr>
            <p:ph type="subTitle" idx="1"/>
          </p:nvPr>
        </p:nvSpPr>
        <p:spPr>
          <a:xfrm>
            <a:off x="1302327" y="2902528"/>
            <a:ext cx="6400800" cy="1600200"/>
          </a:xfrm>
        </p:spPr>
        <p:txBody>
          <a:bodyPr>
            <a:normAutofit fontScale="92500" lnSpcReduction="10000"/>
          </a:bodyPr>
          <a:lstStyle/>
          <a:p>
            <a:r>
              <a:rPr lang="en-US" dirty="0" smtClean="0"/>
              <a:t>Teaching Faculty</a:t>
            </a:r>
          </a:p>
          <a:p>
            <a:r>
              <a:rPr lang="en-US" dirty="0" smtClean="0">
                <a:solidFill>
                  <a:schemeClr val="tx1"/>
                </a:solidFill>
              </a:rPr>
              <a:t>Dr. </a:t>
            </a:r>
            <a:r>
              <a:rPr lang="en-US" dirty="0" err="1" smtClean="0">
                <a:solidFill>
                  <a:schemeClr val="tx1"/>
                </a:solidFill>
              </a:rPr>
              <a:t>Saroja</a:t>
            </a:r>
            <a:r>
              <a:rPr lang="en-US" dirty="0" smtClean="0">
                <a:solidFill>
                  <a:schemeClr val="tx1"/>
                </a:solidFill>
              </a:rPr>
              <a:t> Devi H.</a:t>
            </a:r>
          </a:p>
          <a:p>
            <a:r>
              <a:rPr lang="en-US" dirty="0" smtClean="0">
                <a:solidFill>
                  <a:schemeClr val="tx1"/>
                </a:solidFill>
              </a:rPr>
              <a:t>Professor, </a:t>
            </a:r>
            <a:r>
              <a:rPr lang="en-US" dirty="0" err="1" smtClean="0">
                <a:solidFill>
                  <a:schemeClr val="tx1"/>
                </a:solidFill>
              </a:rPr>
              <a:t>Dept.of</a:t>
            </a:r>
            <a:r>
              <a:rPr lang="en-US" dirty="0" smtClean="0">
                <a:solidFill>
                  <a:schemeClr val="tx1"/>
                </a:solidFill>
              </a:rPr>
              <a:t> CSE, NMIT</a:t>
            </a:r>
          </a:p>
          <a:p>
            <a:endParaRPr lang="en-US" dirty="0">
              <a:solidFill>
                <a:schemeClr val="tx1"/>
              </a:solidFill>
            </a:endParaRPr>
          </a:p>
        </p:txBody>
      </p:sp>
      <p:sp>
        <p:nvSpPr>
          <p:cNvPr id="4" name="TextBox 3"/>
          <p:cNvSpPr txBox="1"/>
          <p:nvPr/>
        </p:nvSpPr>
        <p:spPr>
          <a:xfrm>
            <a:off x="838200" y="4800600"/>
            <a:ext cx="7696200" cy="1569660"/>
          </a:xfrm>
          <a:prstGeom prst="rect">
            <a:avLst/>
          </a:prstGeom>
          <a:noFill/>
        </p:spPr>
        <p:txBody>
          <a:bodyPr wrap="square" rtlCol="0">
            <a:spAutoFit/>
          </a:bodyPr>
          <a:lstStyle/>
          <a:p>
            <a:pPr marL="342900" indent="-342900"/>
            <a:r>
              <a:rPr lang="en-US" sz="2400" b="1" dirty="0" smtClean="0"/>
              <a:t>Text book: </a:t>
            </a:r>
            <a:r>
              <a:rPr lang="en-US" sz="2400" b="1" dirty="0"/>
              <a:t>Compilers, Techniques, and Tools</a:t>
            </a:r>
          </a:p>
          <a:p>
            <a:pPr marL="590550" lvl="1" indent="-304800">
              <a:buFontTx/>
              <a:buNone/>
            </a:pPr>
            <a:r>
              <a:rPr lang="en-US" sz="2400" b="1" dirty="0"/>
              <a:t>(Second Edition), </a:t>
            </a:r>
            <a:r>
              <a:rPr lang="en-US" sz="2400" b="1" dirty="0" err="1"/>
              <a:t>Aho</a:t>
            </a:r>
            <a:r>
              <a:rPr lang="en-US" sz="2400" b="1" dirty="0"/>
              <a:t>, Lam, </a:t>
            </a:r>
            <a:r>
              <a:rPr lang="en-US" sz="2400" b="1" dirty="0" err="1"/>
              <a:t>Sethi</a:t>
            </a:r>
            <a:r>
              <a:rPr lang="en-US" sz="2400" b="1" dirty="0"/>
              <a:t>, and</a:t>
            </a:r>
          </a:p>
          <a:p>
            <a:pPr marL="590550" lvl="1" indent="-304800">
              <a:buFontTx/>
              <a:buNone/>
            </a:pPr>
            <a:r>
              <a:rPr lang="en-US" sz="2400" b="1" dirty="0"/>
              <a:t>Ullman, Addison-Wesley, </a:t>
            </a:r>
            <a:r>
              <a:rPr lang="en-US" sz="2400" b="1" dirty="0" smtClean="0"/>
              <a:t>Pearson education,2007</a:t>
            </a:r>
          </a:p>
          <a:p>
            <a:pPr marL="590550" lvl="1" indent="-304800">
              <a:buFontTx/>
              <a:buNone/>
            </a:pPr>
            <a:r>
              <a:rPr lang="en-US" sz="2400" b="1" dirty="0" err="1" smtClean="0"/>
              <a:t>Ref:https</a:t>
            </a:r>
            <a:r>
              <a:rPr lang="en-US" sz="2400" b="1" dirty="0"/>
              <a:t>://nptel.ac.in/downloads/106108113/</a:t>
            </a:r>
          </a:p>
        </p:txBody>
      </p:sp>
    </p:spTree>
    <p:extLst>
      <p:ext uri="{BB962C8B-B14F-4D97-AF65-F5344CB8AC3E}">
        <p14:creationId xmlns:p14="http://schemas.microsoft.com/office/powerpoint/2010/main" val="1146010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End</a:t>
            </a:r>
            <a:endParaRPr lang="en-US" dirty="0"/>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0"/>
            <a:ext cx="8229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228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t>
            </a:r>
            <a:r>
              <a:rPr lang="en-US" smtClean="0"/>
              <a:t>a Compiler</a:t>
            </a:r>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90217"/>
            <a:ext cx="8534400"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44512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Analysis (LA)</a:t>
            </a:r>
            <a:endParaRPr lang="en-US" dirty="0"/>
          </a:p>
        </p:txBody>
      </p:sp>
      <p:sp>
        <p:nvSpPr>
          <p:cNvPr id="3" name="Content Placeholder 2"/>
          <p:cNvSpPr>
            <a:spLocks noGrp="1"/>
          </p:cNvSpPr>
          <p:nvPr>
            <p:ph idx="1"/>
          </p:nvPr>
        </p:nvSpPr>
        <p:spPr>
          <a:xfrm>
            <a:off x="6248400" y="1600200"/>
            <a:ext cx="2438400" cy="4525963"/>
          </a:xfrm>
        </p:spPr>
        <p:txBody>
          <a:bodyPr>
            <a:normAutofit fontScale="85000" lnSpcReduction="10000"/>
          </a:bodyPr>
          <a:lstStyle/>
          <a:p>
            <a:pPr marL="0" indent="0">
              <a:buNone/>
            </a:pPr>
            <a:r>
              <a:rPr lang="en-US" dirty="0" smtClean="0"/>
              <a:t>Note: Fahrenheit and centigrade are lexemes mapped into tokens &lt;id,1&gt; and &lt;id,2&gt; resp.</a:t>
            </a:r>
          </a:p>
          <a:p>
            <a:pPr marL="0" indent="0">
              <a:buNone/>
            </a:pPr>
            <a:r>
              <a:rPr lang="en-US" dirty="0" smtClean="0"/>
              <a:t>*is a lexeme mapped to token &lt;</a:t>
            </a:r>
            <a:r>
              <a:rPr lang="en-US" dirty="0" err="1" smtClean="0"/>
              <a:t>multop</a:t>
            </a:r>
            <a:r>
              <a:rPr lang="en-US" dirty="0" smtClean="0"/>
              <a:t>&gt; or &lt;*&gt; </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5" y="1510146"/>
            <a:ext cx="6234545" cy="457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196781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Analysis</a:t>
            </a:r>
            <a:endParaRPr lang="en-US" dirty="0"/>
          </a:p>
        </p:txBody>
      </p:sp>
      <p:sp>
        <p:nvSpPr>
          <p:cNvPr id="3" name="Content Placeholder 2"/>
          <p:cNvSpPr>
            <a:spLocks noGrp="1"/>
          </p:cNvSpPr>
          <p:nvPr>
            <p:ph idx="1"/>
          </p:nvPr>
        </p:nvSpPr>
        <p:spPr/>
        <p:txBody>
          <a:bodyPr>
            <a:normAutofit fontScale="92500" lnSpcReduction="10000"/>
          </a:bodyPr>
          <a:lstStyle/>
          <a:p>
            <a:r>
              <a:rPr lang="en-US" dirty="0"/>
              <a:t>LA can be generated automatically from regular </a:t>
            </a:r>
            <a:r>
              <a:rPr lang="en-US" dirty="0" smtClean="0"/>
              <a:t>expression specifications</a:t>
            </a:r>
            <a:endParaRPr lang="en-US" dirty="0"/>
          </a:p>
          <a:p>
            <a:pPr lvl="1"/>
            <a:r>
              <a:rPr lang="en-US" dirty="0"/>
              <a:t>LEX and Flex are two such tools</a:t>
            </a:r>
          </a:p>
          <a:p>
            <a:r>
              <a:rPr lang="it-IT" dirty="0"/>
              <a:t>LA is a deterministic finite state automaton</a:t>
            </a:r>
          </a:p>
          <a:p>
            <a:r>
              <a:rPr lang="en-US" dirty="0"/>
              <a:t>Why is LA separate from parsing?</a:t>
            </a:r>
          </a:p>
          <a:p>
            <a:pPr lvl="1"/>
            <a:r>
              <a:rPr lang="en-US" dirty="0"/>
              <a:t>Simplification of design - software engineering reason</a:t>
            </a:r>
          </a:p>
          <a:p>
            <a:pPr lvl="1"/>
            <a:r>
              <a:rPr lang="en-US" dirty="0"/>
              <a:t>I/O issues are limited </a:t>
            </a:r>
            <a:r>
              <a:rPr lang="en-US" dirty="0" smtClean="0"/>
              <a:t>to LA </a:t>
            </a:r>
            <a:r>
              <a:rPr lang="en-US" dirty="0"/>
              <a:t>alone</a:t>
            </a:r>
          </a:p>
          <a:p>
            <a:pPr lvl="1"/>
            <a:r>
              <a:rPr lang="en-US" dirty="0"/>
              <a:t>LA based on finite automata are more efficient to </a:t>
            </a:r>
            <a:r>
              <a:rPr lang="en-US" dirty="0" smtClean="0"/>
              <a:t>implement than </a:t>
            </a:r>
            <a:r>
              <a:rPr lang="en-US" dirty="0"/>
              <a:t>pushdown automata used for parsing (due to </a:t>
            </a:r>
            <a:r>
              <a:rPr lang="en-US" dirty="0" smtClean="0"/>
              <a:t>stack</a:t>
            </a:r>
            <a:r>
              <a:rPr lang="en-US" dirty="0"/>
              <a:t>)</a:t>
            </a:r>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559070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Analysis or Parsing</a:t>
            </a:r>
            <a:endParaRPr lang="en-US" dirty="0"/>
          </a:p>
        </p:txBody>
      </p:sp>
      <p:sp>
        <p:nvSpPr>
          <p:cNvPr id="3" name="Content Placeholder 2"/>
          <p:cNvSpPr>
            <a:spLocks noGrp="1"/>
          </p:cNvSpPr>
          <p:nvPr>
            <p:ph idx="1"/>
          </p:nvPr>
        </p:nvSpPr>
        <p:spPr/>
        <p:txBody>
          <a:bodyPr>
            <a:normAutofit fontScale="85000" lnSpcReduction="20000"/>
          </a:bodyPr>
          <a:lstStyle/>
          <a:p>
            <a:r>
              <a:rPr lang="en-US" dirty="0"/>
              <a:t>Syntax analyzers (parsers) can be generated </a:t>
            </a:r>
            <a:r>
              <a:rPr lang="en-US" dirty="0" smtClean="0"/>
              <a:t>automatically from </a:t>
            </a:r>
            <a:r>
              <a:rPr lang="en-US" dirty="0"/>
              <a:t>several variants of context-free </a:t>
            </a:r>
            <a:r>
              <a:rPr lang="en-US" dirty="0" smtClean="0"/>
              <a:t>grammar specifications</a:t>
            </a:r>
            <a:endParaRPr lang="en-US" dirty="0"/>
          </a:p>
          <a:p>
            <a:pPr lvl="1"/>
            <a:r>
              <a:rPr lang="en-US" dirty="0"/>
              <a:t>LL(1), and LALR(1) are the most popular ones</a:t>
            </a:r>
          </a:p>
          <a:p>
            <a:pPr lvl="1"/>
            <a:r>
              <a:rPr lang="en-US" dirty="0"/>
              <a:t>ANTLR (for LL(1)), YACC and Bison (for LALR(1)) are </a:t>
            </a:r>
            <a:r>
              <a:rPr lang="en-US" dirty="0" smtClean="0"/>
              <a:t>such tools</a:t>
            </a:r>
            <a:endParaRPr lang="en-US" dirty="0"/>
          </a:p>
          <a:p>
            <a:r>
              <a:rPr lang="en-US" dirty="0"/>
              <a:t>Parsers are deterministic push-down automata</a:t>
            </a:r>
          </a:p>
          <a:p>
            <a:r>
              <a:rPr lang="en-US" dirty="0"/>
              <a:t>Parsers cannot handle context-sensitive features </a:t>
            </a:r>
            <a:r>
              <a:rPr lang="en-US" dirty="0" smtClean="0"/>
              <a:t>of programming </a:t>
            </a:r>
            <a:r>
              <a:rPr lang="en-US" dirty="0"/>
              <a:t>languages; e.g.,</a:t>
            </a:r>
          </a:p>
          <a:p>
            <a:pPr lvl="1"/>
            <a:r>
              <a:rPr lang="en-US" dirty="0"/>
              <a:t>Variables are declared before use</a:t>
            </a:r>
          </a:p>
          <a:p>
            <a:pPr lvl="1"/>
            <a:r>
              <a:rPr lang="en-US" dirty="0"/>
              <a:t>Types match on both sides of assignments</a:t>
            </a:r>
          </a:p>
          <a:p>
            <a:pPr lvl="1"/>
            <a:r>
              <a:rPr lang="en-US" dirty="0"/>
              <a:t>Parameter types and number match in declaration and use</a:t>
            </a:r>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331959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73025"/>
            <a:ext cx="9144000" cy="838200"/>
          </a:xfrm>
        </p:spPr>
        <p:txBody>
          <a:bodyPr>
            <a:normAutofit fontScale="90000"/>
          </a:bodyPr>
          <a:lstStyle/>
          <a:p>
            <a:r>
              <a:rPr lang="en-US" smtClean="0"/>
              <a:t>Grammars are Used for Specifying Syntax</a:t>
            </a:r>
          </a:p>
        </p:txBody>
      </p:sp>
      <p:sp>
        <p:nvSpPr>
          <p:cNvPr id="28675" name="Rectangle 3"/>
          <p:cNvSpPr>
            <a:spLocks noGrp="1" noChangeArrowheads="1"/>
          </p:cNvSpPr>
          <p:nvPr>
            <p:ph type="body" idx="1"/>
          </p:nvPr>
        </p:nvSpPr>
        <p:spPr>
          <a:xfrm>
            <a:off x="192997" y="919164"/>
            <a:ext cx="8951003" cy="5527675"/>
          </a:xfrm>
        </p:spPr>
        <p:txBody>
          <a:bodyPr/>
          <a:lstStyle/>
          <a:p>
            <a:pPr marL="342900" indent="-342900">
              <a:spcBef>
                <a:spcPct val="60000"/>
              </a:spcBef>
              <a:buFontTx/>
              <a:buNone/>
            </a:pPr>
            <a:r>
              <a:rPr lang="en-US" sz="2400" b="1" smtClean="0"/>
              <a:t>The grammar </a:t>
            </a:r>
            <a:r>
              <a:rPr lang="en-US" sz="2400" b="1" i="1" smtClean="0">
                <a:solidFill>
                  <a:schemeClr val="accent1"/>
                </a:solidFill>
              </a:rPr>
              <a:t>S</a:t>
            </a:r>
            <a:r>
              <a:rPr lang="en-US" sz="2400" b="1" smtClean="0">
                <a:solidFill>
                  <a:schemeClr val="accent1"/>
                </a:solidFill>
              </a:rPr>
              <a:t> </a:t>
            </a:r>
            <a:r>
              <a:rPr lang="en-US" sz="2400" b="1" smtClean="0">
                <a:solidFill>
                  <a:schemeClr val="accent1"/>
                </a:solidFill>
                <a:cs typeface="Arial" charset="0"/>
              </a:rPr>
              <a:t>→ </a:t>
            </a:r>
            <a:r>
              <a:rPr lang="en-US" sz="2400" b="1" i="1" smtClean="0">
                <a:solidFill>
                  <a:schemeClr val="accent1"/>
                </a:solidFill>
                <a:cs typeface="Arial" charset="0"/>
              </a:rPr>
              <a:t>aSbS</a:t>
            </a:r>
            <a:r>
              <a:rPr lang="en-US" sz="2400" b="1" smtClean="0">
                <a:solidFill>
                  <a:schemeClr val="accent1"/>
                </a:solidFill>
                <a:cs typeface="Arial" charset="0"/>
              </a:rPr>
              <a:t> | </a:t>
            </a:r>
            <a:r>
              <a:rPr lang="en-US" sz="2400" b="1" i="1" smtClean="0">
                <a:solidFill>
                  <a:schemeClr val="accent1"/>
                </a:solidFill>
                <a:cs typeface="Arial" charset="0"/>
              </a:rPr>
              <a:t>bSaS</a:t>
            </a:r>
            <a:r>
              <a:rPr lang="en-US" sz="2400" b="1" smtClean="0">
                <a:solidFill>
                  <a:schemeClr val="accent1"/>
                </a:solidFill>
                <a:cs typeface="Arial" charset="0"/>
              </a:rPr>
              <a:t> | </a:t>
            </a:r>
            <a:r>
              <a:rPr lang="el-GR" sz="2400" b="1" i="1" smtClean="0">
                <a:solidFill>
                  <a:schemeClr val="accent1"/>
                </a:solidFill>
                <a:cs typeface="Arial" charset="0"/>
              </a:rPr>
              <a:t>ε</a:t>
            </a:r>
            <a:r>
              <a:rPr lang="en-US" sz="2400" b="1" i="1" smtClean="0">
                <a:cs typeface="Arial" charset="0"/>
              </a:rPr>
              <a:t>   </a:t>
            </a:r>
            <a:r>
              <a:rPr lang="en-US" sz="2400" b="1" smtClean="0">
                <a:cs typeface="Arial" charset="0"/>
              </a:rPr>
              <a:t>generates </a:t>
            </a:r>
            <a:r>
              <a:rPr lang="en-US" sz="2400" b="1" smtClean="0">
                <a:solidFill>
                  <a:schemeClr val="tx2"/>
                </a:solidFill>
                <a:cs typeface="Arial" charset="0"/>
              </a:rPr>
              <a:t>all strings of </a:t>
            </a:r>
            <a:r>
              <a:rPr lang="en-US" sz="2400" b="1" i="1" smtClean="0">
                <a:solidFill>
                  <a:schemeClr val="tx2"/>
                </a:solidFill>
                <a:cs typeface="Arial" charset="0"/>
              </a:rPr>
              <a:t>a</a:t>
            </a:r>
            <a:r>
              <a:rPr lang="en-US" sz="2400" b="1" smtClean="0">
                <a:solidFill>
                  <a:schemeClr val="tx2"/>
                </a:solidFill>
                <a:cs typeface="Arial" charset="0"/>
              </a:rPr>
              <a:t>’s and </a:t>
            </a:r>
            <a:r>
              <a:rPr lang="en-US" sz="2400" b="1" i="1" smtClean="0">
                <a:solidFill>
                  <a:schemeClr val="tx2"/>
                </a:solidFill>
                <a:cs typeface="Arial" charset="0"/>
              </a:rPr>
              <a:t>b</a:t>
            </a:r>
            <a:r>
              <a:rPr lang="en-US" sz="2400" b="1" smtClean="0">
                <a:solidFill>
                  <a:schemeClr val="tx2"/>
                </a:solidFill>
                <a:cs typeface="Arial" charset="0"/>
              </a:rPr>
              <a:t>’s with the same number of </a:t>
            </a:r>
            <a:r>
              <a:rPr lang="en-US" sz="2400" b="1" i="1" smtClean="0">
                <a:solidFill>
                  <a:schemeClr val="tx2"/>
                </a:solidFill>
                <a:cs typeface="Arial" charset="0"/>
              </a:rPr>
              <a:t>a</a:t>
            </a:r>
            <a:r>
              <a:rPr lang="en-US" sz="2400" b="1" smtClean="0">
                <a:solidFill>
                  <a:schemeClr val="tx2"/>
                </a:solidFill>
                <a:cs typeface="Arial" charset="0"/>
              </a:rPr>
              <a:t>’s as </a:t>
            </a:r>
            <a:r>
              <a:rPr lang="en-US" sz="2400" b="1" i="1" smtClean="0">
                <a:solidFill>
                  <a:schemeClr val="tx2"/>
                </a:solidFill>
                <a:cs typeface="Arial" charset="0"/>
              </a:rPr>
              <a:t>b</a:t>
            </a:r>
            <a:r>
              <a:rPr lang="en-US" sz="2400" b="1" smtClean="0">
                <a:solidFill>
                  <a:schemeClr val="tx2"/>
                </a:solidFill>
                <a:cs typeface="Arial" charset="0"/>
              </a:rPr>
              <a:t>’s</a:t>
            </a:r>
            <a:r>
              <a:rPr lang="en-US" sz="2400" b="1" smtClean="0">
                <a:cs typeface="Arial" charset="0"/>
              </a:rPr>
              <a:t>.</a:t>
            </a:r>
          </a:p>
          <a:p>
            <a:pPr marL="342900" indent="-342900">
              <a:spcBef>
                <a:spcPct val="60000"/>
              </a:spcBef>
              <a:buFontTx/>
              <a:buNone/>
            </a:pPr>
            <a:r>
              <a:rPr lang="en-US" sz="2400" b="1" smtClean="0">
                <a:cs typeface="Arial" charset="0"/>
              </a:rPr>
              <a:t>This grammar is </a:t>
            </a:r>
            <a:r>
              <a:rPr lang="en-US" sz="2400" b="1" smtClean="0">
                <a:solidFill>
                  <a:schemeClr val="tx2"/>
                </a:solidFill>
                <a:cs typeface="Arial" charset="0"/>
              </a:rPr>
              <a:t>ambiguous</a:t>
            </a:r>
            <a:r>
              <a:rPr lang="en-US" sz="2400" b="1" smtClean="0">
                <a:cs typeface="Arial" charset="0"/>
              </a:rPr>
              <a:t>:  </a:t>
            </a:r>
            <a:r>
              <a:rPr lang="en-US" sz="2400" b="1" i="1" smtClean="0">
                <a:solidFill>
                  <a:schemeClr val="accent1"/>
                </a:solidFill>
                <a:cs typeface="Arial" charset="0"/>
              </a:rPr>
              <a:t>abab</a:t>
            </a:r>
            <a:r>
              <a:rPr lang="en-US" sz="2400" b="1" smtClean="0">
                <a:cs typeface="Arial" charset="0"/>
              </a:rPr>
              <a:t> has two parse trees.</a:t>
            </a:r>
            <a:endParaRPr lang="en-US" sz="2400" b="1" i="1" smtClean="0">
              <a:cs typeface="Arial" charset="0"/>
            </a:endParaRPr>
          </a:p>
          <a:p>
            <a:pPr marL="342900" indent="-342900">
              <a:spcBef>
                <a:spcPct val="60000"/>
              </a:spcBef>
              <a:buFontTx/>
              <a:buNone/>
            </a:pPr>
            <a:endParaRPr lang="en-US" sz="2800" b="1" smtClean="0">
              <a:cs typeface="Arial" charset="0"/>
            </a:endParaRPr>
          </a:p>
          <a:p>
            <a:pPr marL="841375" lvl="2" indent="-266700">
              <a:spcBef>
                <a:spcPct val="60000"/>
              </a:spcBef>
              <a:buFontTx/>
              <a:buNone/>
            </a:pPr>
            <a:endParaRPr lang="en-US" sz="2000" b="1" smtClean="0">
              <a:solidFill>
                <a:schemeClr val="accent1"/>
              </a:solidFill>
              <a:cs typeface="Arial" charset="0"/>
            </a:endParaRPr>
          </a:p>
          <a:p>
            <a:pPr marL="342900" indent="-342900">
              <a:spcBef>
                <a:spcPct val="60000"/>
              </a:spcBef>
              <a:buFontTx/>
              <a:buNone/>
            </a:pPr>
            <a:endParaRPr lang="en-US" sz="2000" b="1" smtClean="0"/>
          </a:p>
          <a:p>
            <a:pPr marL="342900" indent="-342900">
              <a:spcBef>
                <a:spcPct val="60000"/>
              </a:spcBef>
              <a:buFontTx/>
              <a:buNone/>
            </a:pPr>
            <a:endParaRPr lang="en-US" sz="2400" b="1" smtClean="0"/>
          </a:p>
        </p:txBody>
      </p:sp>
      <p:sp>
        <p:nvSpPr>
          <p:cNvPr id="28676" name="Rectangle 4"/>
          <p:cNvSpPr>
            <a:spLocks noChangeArrowheads="1"/>
          </p:cNvSpPr>
          <p:nvPr/>
        </p:nvSpPr>
        <p:spPr bwMode="auto">
          <a:xfrm>
            <a:off x="2150980" y="2514601"/>
            <a:ext cx="448251"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i="1">
                <a:solidFill>
                  <a:schemeClr val="accent1"/>
                </a:solidFill>
              </a:rPr>
              <a:t>S</a:t>
            </a:r>
          </a:p>
        </p:txBody>
      </p:sp>
      <p:sp>
        <p:nvSpPr>
          <p:cNvPr id="28677" name="Rectangle 5"/>
          <p:cNvSpPr>
            <a:spLocks noChangeArrowheads="1"/>
          </p:cNvSpPr>
          <p:nvPr/>
        </p:nvSpPr>
        <p:spPr bwMode="auto">
          <a:xfrm>
            <a:off x="1165763" y="3336925"/>
            <a:ext cx="448251"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i="1">
                <a:solidFill>
                  <a:schemeClr val="accent1"/>
                </a:solidFill>
              </a:rPr>
              <a:t>a</a:t>
            </a:r>
          </a:p>
        </p:txBody>
      </p:sp>
      <p:sp>
        <p:nvSpPr>
          <p:cNvPr id="28678" name="Rectangle 6"/>
          <p:cNvSpPr>
            <a:spLocks noChangeArrowheads="1"/>
          </p:cNvSpPr>
          <p:nvPr/>
        </p:nvSpPr>
        <p:spPr bwMode="auto">
          <a:xfrm>
            <a:off x="538523" y="4160839"/>
            <a:ext cx="448251"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i="1">
                <a:solidFill>
                  <a:schemeClr val="accent1"/>
                </a:solidFill>
              </a:rPr>
              <a:t>b</a:t>
            </a:r>
          </a:p>
        </p:txBody>
      </p:sp>
      <p:sp>
        <p:nvSpPr>
          <p:cNvPr id="28679" name="Rectangle 7"/>
          <p:cNvSpPr>
            <a:spLocks noChangeArrowheads="1"/>
          </p:cNvSpPr>
          <p:nvPr/>
        </p:nvSpPr>
        <p:spPr bwMode="auto">
          <a:xfrm>
            <a:off x="1165763" y="4160839"/>
            <a:ext cx="448251"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i="1">
                <a:solidFill>
                  <a:schemeClr val="accent1"/>
                </a:solidFill>
              </a:rPr>
              <a:t>S</a:t>
            </a:r>
          </a:p>
        </p:txBody>
      </p:sp>
      <p:sp>
        <p:nvSpPr>
          <p:cNvPr id="28680" name="Rectangle 8"/>
          <p:cNvSpPr>
            <a:spLocks noChangeArrowheads="1"/>
          </p:cNvSpPr>
          <p:nvPr/>
        </p:nvSpPr>
        <p:spPr bwMode="auto">
          <a:xfrm>
            <a:off x="1883275" y="4160839"/>
            <a:ext cx="35953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i="1">
                <a:solidFill>
                  <a:schemeClr val="accent1"/>
                </a:solidFill>
              </a:rPr>
              <a:t>a</a:t>
            </a:r>
          </a:p>
        </p:txBody>
      </p:sp>
      <p:sp>
        <p:nvSpPr>
          <p:cNvPr id="28681" name="Rectangle 9"/>
          <p:cNvSpPr>
            <a:spLocks noChangeArrowheads="1"/>
          </p:cNvSpPr>
          <p:nvPr/>
        </p:nvSpPr>
        <p:spPr bwMode="auto">
          <a:xfrm>
            <a:off x="2510515" y="4160839"/>
            <a:ext cx="448251"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i="1">
                <a:solidFill>
                  <a:schemeClr val="accent1"/>
                </a:solidFill>
              </a:rPr>
              <a:t>S</a:t>
            </a:r>
          </a:p>
        </p:txBody>
      </p:sp>
      <p:sp>
        <p:nvSpPr>
          <p:cNvPr id="28682" name="Rectangle 10"/>
          <p:cNvSpPr>
            <a:spLocks noChangeArrowheads="1"/>
          </p:cNvSpPr>
          <p:nvPr/>
        </p:nvSpPr>
        <p:spPr bwMode="auto">
          <a:xfrm>
            <a:off x="3228026" y="4160839"/>
            <a:ext cx="448251"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l-GR" sz="2400" b="1" i="1">
                <a:solidFill>
                  <a:schemeClr val="accent1"/>
                </a:solidFill>
              </a:rPr>
              <a:t>ε</a:t>
            </a:r>
            <a:endParaRPr lang="en-US" sz="2400" b="1" i="1">
              <a:solidFill>
                <a:schemeClr val="accent1"/>
              </a:solidFill>
            </a:endParaRPr>
          </a:p>
        </p:txBody>
      </p:sp>
      <p:sp>
        <p:nvSpPr>
          <p:cNvPr id="28683" name="Rectangle 11"/>
          <p:cNvSpPr>
            <a:spLocks noChangeArrowheads="1"/>
          </p:cNvSpPr>
          <p:nvPr/>
        </p:nvSpPr>
        <p:spPr bwMode="auto">
          <a:xfrm>
            <a:off x="1883275" y="3336925"/>
            <a:ext cx="35953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i="1">
                <a:solidFill>
                  <a:schemeClr val="accent1"/>
                </a:solidFill>
              </a:rPr>
              <a:t>S</a:t>
            </a:r>
          </a:p>
        </p:txBody>
      </p:sp>
      <p:sp>
        <p:nvSpPr>
          <p:cNvPr id="28684" name="Rectangle 12"/>
          <p:cNvSpPr>
            <a:spLocks noChangeArrowheads="1"/>
          </p:cNvSpPr>
          <p:nvPr/>
        </p:nvSpPr>
        <p:spPr bwMode="auto">
          <a:xfrm>
            <a:off x="2510515" y="3336925"/>
            <a:ext cx="448251"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i="1">
                <a:solidFill>
                  <a:schemeClr val="accent1"/>
                </a:solidFill>
              </a:rPr>
              <a:t>b</a:t>
            </a:r>
          </a:p>
        </p:txBody>
      </p:sp>
      <p:sp>
        <p:nvSpPr>
          <p:cNvPr id="28685" name="Rectangle 13"/>
          <p:cNvSpPr>
            <a:spLocks noChangeArrowheads="1"/>
          </p:cNvSpPr>
          <p:nvPr/>
        </p:nvSpPr>
        <p:spPr bwMode="auto">
          <a:xfrm>
            <a:off x="3228026" y="3336925"/>
            <a:ext cx="448251"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i="1">
                <a:solidFill>
                  <a:schemeClr val="accent1"/>
                </a:solidFill>
              </a:rPr>
              <a:t>S</a:t>
            </a:r>
          </a:p>
        </p:txBody>
      </p:sp>
      <p:sp>
        <p:nvSpPr>
          <p:cNvPr id="28686" name="Rectangle 14"/>
          <p:cNvSpPr>
            <a:spLocks noChangeArrowheads="1"/>
          </p:cNvSpPr>
          <p:nvPr/>
        </p:nvSpPr>
        <p:spPr bwMode="auto">
          <a:xfrm>
            <a:off x="1075490" y="4983164"/>
            <a:ext cx="448251"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l-GR" sz="2400" b="1" i="1">
                <a:solidFill>
                  <a:schemeClr val="accent1"/>
                </a:solidFill>
              </a:rPr>
              <a:t>ε</a:t>
            </a:r>
            <a:endParaRPr lang="en-US" sz="2400" b="1" i="1">
              <a:solidFill>
                <a:schemeClr val="accent1"/>
              </a:solidFill>
            </a:endParaRPr>
          </a:p>
        </p:txBody>
      </p:sp>
      <p:sp>
        <p:nvSpPr>
          <p:cNvPr id="28687" name="Rectangle 15"/>
          <p:cNvSpPr>
            <a:spLocks noChangeArrowheads="1"/>
          </p:cNvSpPr>
          <p:nvPr/>
        </p:nvSpPr>
        <p:spPr bwMode="auto">
          <a:xfrm>
            <a:off x="2510515" y="4983164"/>
            <a:ext cx="448251"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l-GR" sz="2400" b="1" i="1">
                <a:solidFill>
                  <a:schemeClr val="accent1"/>
                </a:solidFill>
              </a:rPr>
              <a:t>ε</a:t>
            </a:r>
            <a:endParaRPr lang="en-US" sz="2400" b="1" i="1">
              <a:solidFill>
                <a:schemeClr val="accent1"/>
              </a:solidFill>
            </a:endParaRPr>
          </a:p>
        </p:txBody>
      </p:sp>
      <p:sp>
        <p:nvSpPr>
          <p:cNvPr id="28688" name="Text Box 16"/>
          <p:cNvSpPr txBox="1">
            <a:spLocks noChangeArrowheads="1"/>
          </p:cNvSpPr>
          <p:nvPr/>
        </p:nvSpPr>
        <p:spPr bwMode="auto">
          <a:xfrm>
            <a:off x="536968" y="5805488"/>
            <a:ext cx="546927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400" b="1">
                <a:solidFill>
                  <a:schemeClr val="accent1"/>
                </a:solidFill>
              </a:rPr>
              <a:t>(</a:t>
            </a:r>
            <a:r>
              <a:rPr lang="en-US" sz="2400" b="1" i="1">
                <a:solidFill>
                  <a:schemeClr val="accent1"/>
                </a:solidFill>
              </a:rPr>
              <a:t>ab</a:t>
            </a:r>
            <a:r>
              <a:rPr lang="en-US" sz="2400" b="1">
                <a:solidFill>
                  <a:schemeClr val="accent1"/>
                </a:solidFill>
              </a:rPr>
              <a:t>)</a:t>
            </a:r>
            <a:r>
              <a:rPr lang="en-US" sz="2400" b="1" i="1" baseline="30000">
                <a:solidFill>
                  <a:schemeClr val="accent1"/>
                </a:solidFill>
              </a:rPr>
              <a:t>n</a:t>
            </a:r>
            <a:r>
              <a:rPr lang="en-US" sz="2400"/>
              <a:t> has</a:t>
            </a:r>
            <a:r>
              <a:rPr lang="en-US" sz="2400" b="1"/>
              <a:t>                   </a:t>
            </a:r>
            <a:r>
              <a:rPr lang="en-US" sz="2400"/>
              <a:t>parse trees</a:t>
            </a:r>
          </a:p>
        </p:txBody>
      </p:sp>
      <p:graphicFrame>
        <p:nvGraphicFramePr>
          <p:cNvPr id="28689" name="Object 17"/>
          <p:cNvGraphicFramePr>
            <a:graphicFrameLocks noChangeAspect="1"/>
          </p:cNvGraphicFramePr>
          <p:nvPr/>
        </p:nvGraphicFramePr>
        <p:xfrm>
          <a:off x="1971992" y="5613400"/>
          <a:ext cx="1263817" cy="909638"/>
        </p:xfrm>
        <a:graphic>
          <a:graphicData uri="http://schemas.openxmlformats.org/presentationml/2006/ole">
            <mc:AlternateContent xmlns:mc="http://schemas.openxmlformats.org/markup-compatibility/2006">
              <mc:Choice xmlns:v="urn:schemas-microsoft-com:vml" Requires="v">
                <p:oleObj spid="_x0000_s3320" name="Equation" r:id="rId3" imgW="647700" imgH="457200" progId="Equation.3">
                  <p:embed/>
                </p:oleObj>
              </mc:Choice>
              <mc:Fallback>
                <p:oleObj name="Equation" r:id="rId3" imgW="6477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992" y="5613400"/>
                        <a:ext cx="1263817"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90" name="Line 18"/>
          <p:cNvSpPr>
            <a:spLocks noChangeShapeType="1"/>
          </p:cNvSpPr>
          <p:nvPr/>
        </p:nvSpPr>
        <p:spPr bwMode="auto">
          <a:xfrm flipH="1">
            <a:off x="1614014" y="2879725"/>
            <a:ext cx="536966"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1" name="Line 19"/>
          <p:cNvSpPr>
            <a:spLocks noChangeShapeType="1"/>
          </p:cNvSpPr>
          <p:nvPr/>
        </p:nvSpPr>
        <p:spPr bwMode="auto">
          <a:xfrm flipH="1">
            <a:off x="2150980" y="2879725"/>
            <a:ext cx="180545"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2" name="Line 20"/>
          <p:cNvSpPr>
            <a:spLocks noChangeShapeType="1"/>
          </p:cNvSpPr>
          <p:nvPr/>
        </p:nvSpPr>
        <p:spPr bwMode="auto">
          <a:xfrm>
            <a:off x="2420243" y="2879725"/>
            <a:ext cx="269261"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3" name="Line 21"/>
          <p:cNvSpPr>
            <a:spLocks noChangeShapeType="1"/>
          </p:cNvSpPr>
          <p:nvPr/>
        </p:nvSpPr>
        <p:spPr bwMode="auto">
          <a:xfrm>
            <a:off x="2599230" y="2879725"/>
            <a:ext cx="628796"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4" name="Line 22"/>
          <p:cNvSpPr>
            <a:spLocks noChangeShapeType="1"/>
          </p:cNvSpPr>
          <p:nvPr/>
        </p:nvSpPr>
        <p:spPr bwMode="auto">
          <a:xfrm flipH="1">
            <a:off x="986774" y="3702050"/>
            <a:ext cx="896501" cy="4587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5" name="Line 23"/>
          <p:cNvSpPr>
            <a:spLocks noChangeShapeType="1"/>
          </p:cNvSpPr>
          <p:nvPr/>
        </p:nvSpPr>
        <p:spPr bwMode="auto">
          <a:xfrm>
            <a:off x="2242810" y="3702050"/>
            <a:ext cx="356421" cy="4587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6" name="Line 24"/>
          <p:cNvSpPr>
            <a:spLocks noChangeShapeType="1"/>
          </p:cNvSpPr>
          <p:nvPr/>
        </p:nvSpPr>
        <p:spPr bwMode="auto">
          <a:xfrm flipH="1">
            <a:off x="1435024" y="3702050"/>
            <a:ext cx="536967" cy="4587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7" name="Line 25"/>
          <p:cNvSpPr>
            <a:spLocks noChangeShapeType="1"/>
          </p:cNvSpPr>
          <p:nvPr/>
        </p:nvSpPr>
        <p:spPr bwMode="auto">
          <a:xfrm>
            <a:off x="2062264" y="3702050"/>
            <a:ext cx="0" cy="4587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8" name="Line 26"/>
          <p:cNvSpPr>
            <a:spLocks noChangeShapeType="1"/>
          </p:cNvSpPr>
          <p:nvPr/>
        </p:nvSpPr>
        <p:spPr bwMode="auto">
          <a:xfrm>
            <a:off x="3495732" y="3702050"/>
            <a:ext cx="0" cy="4587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9" name="Line 27"/>
          <p:cNvSpPr>
            <a:spLocks noChangeShapeType="1"/>
          </p:cNvSpPr>
          <p:nvPr/>
        </p:nvSpPr>
        <p:spPr bwMode="auto">
          <a:xfrm>
            <a:off x="1344752" y="4525963"/>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00" name="Line 28"/>
          <p:cNvSpPr>
            <a:spLocks noChangeShapeType="1"/>
          </p:cNvSpPr>
          <p:nvPr/>
        </p:nvSpPr>
        <p:spPr bwMode="auto">
          <a:xfrm>
            <a:off x="2779776" y="4525963"/>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8701" name="Group 29"/>
          <p:cNvGrpSpPr>
            <a:grpSpLocks/>
          </p:cNvGrpSpPr>
          <p:nvPr/>
        </p:nvGrpSpPr>
        <p:grpSpPr bwMode="auto">
          <a:xfrm>
            <a:off x="4571222" y="2514600"/>
            <a:ext cx="4034255" cy="2833688"/>
            <a:chOff x="2937" y="1584"/>
            <a:chExt cx="2592" cy="1785"/>
          </a:xfrm>
        </p:grpSpPr>
        <p:sp>
          <p:nvSpPr>
            <p:cNvPr id="28702" name="Rectangle 30"/>
            <p:cNvSpPr>
              <a:spLocks noChangeArrowheads="1"/>
            </p:cNvSpPr>
            <p:nvPr/>
          </p:nvSpPr>
          <p:spPr bwMode="auto">
            <a:xfrm>
              <a:off x="3686" y="1584"/>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i="1">
                  <a:solidFill>
                    <a:schemeClr val="accent1"/>
                  </a:solidFill>
                </a:rPr>
                <a:t>S</a:t>
              </a:r>
            </a:p>
          </p:txBody>
        </p:sp>
        <p:sp>
          <p:nvSpPr>
            <p:cNvPr id="28703" name="Rectangle 31"/>
            <p:cNvSpPr>
              <a:spLocks noChangeArrowheads="1"/>
            </p:cNvSpPr>
            <p:nvPr/>
          </p:nvSpPr>
          <p:spPr bwMode="auto">
            <a:xfrm>
              <a:off x="5241" y="2621"/>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i="1">
                  <a:solidFill>
                    <a:schemeClr val="accent1"/>
                  </a:solidFill>
                </a:rPr>
                <a:t>S</a:t>
              </a:r>
            </a:p>
          </p:txBody>
        </p:sp>
        <p:sp>
          <p:nvSpPr>
            <p:cNvPr id="28704" name="Rectangle 32"/>
            <p:cNvSpPr>
              <a:spLocks noChangeArrowheads="1"/>
            </p:cNvSpPr>
            <p:nvPr/>
          </p:nvSpPr>
          <p:spPr bwMode="auto">
            <a:xfrm>
              <a:off x="4781" y="2621"/>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i="1">
                  <a:solidFill>
                    <a:schemeClr val="accent1"/>
                  </a:solidFill>
                </a:rPr>
                <a:t>b</a:t>
              </a:r>
            </a:p>
          </p:txBody>
        </p:sp>
        <p:sp>
          <p:nvSpPr>
            <p:cNvPr id="28705" name="Rectangle 33"/>
            <p:cNvSpPr>
              <a:spLocks noChangeArrowheads="1"/>
            </p:cNvSpPr>
            <p:nvPr/>
          </p:nvSpPr>
          <p:spPr bwMode="auto">
            <a:xfrm>
              <a:off x="4262" y="2621"/>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i="1">
                  <a:solidFill>
                    <a:schemeClr val="accent1"/>
                  </a:solidFill>
                </a:rPr>
                <a:t>S</a:t>
              </a:r>
            </a:p>
          </p:txBody>
        </p:sp>
        <p:sp>
          <p:nvSpPr>
            <p:cNvPr id="28706" name="Rectangle 34"/>
            <p:cNvSpPr>
              <a:spLocks noChangeArrowheads="1"/>
            </p:cNvSpPr>
            <p:nvPr/>
          </p:nvSpPr>
          <p:spPr bwMode="auto">
            <a:xfrm>
              <a:off x="3860" y="2621"/>
              <a:ext cx="28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i="1">
                  <a:solidFill>
                    <a:schemeClr val="accent1"/>
                  </a:solidFill>
                </a:rPr>
                <a:t>a</a:t>
              </a:r>
            </a:p>
          </p:txBody>
        </p:sp>
        <p:sp>
          <p:nvSpPr>
            <p:cNvPr id="28707" name="Rectangle 35"/>
            <p:cNvSpPr>
              <a:spLocks noChangeArrowheads="1"/>
            </p:cNvSpPr>
            <p:nvPr/>
          </p:nvSpPr>
          <p:spPr bwMode="auto">
            <a:xfrm>
              <a:off x="3341" y="2621"/>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l-GR" sz="2400" b="1" i="1">
                  <a:solidFill>
                    <a:schemeClr val="accent1"/>
                  </a:solidFill>
                </a:rPr>
                <a:t>ε</a:t>
              </a:r>
              <a:endParaRPr lang="en-US" sz="2400" b="1" i="1">
                <a:solidFill>
                  <a:schemeClr val="accent1"/>
                </a:solidFill>
              </a:endParaRPr>
            </a:p>
          </p:txBody>
        </p:sp>
        <p:sp>
          <p:nvSpPr>
            <p:cNvPr id="28708" name="Rectangle 36"/>
            <p:cNvSpPr>
              <a:spLocks noChangeArrowheads="1"/>
            </p:cNvSpPr>
            <p:nvPr/>
          </p:nvSpPr>
          <p:spPr bwMode="auto">
            <a:xfrm>
              <a:off x="2937" y="2102"/>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i="1">
                  <a:solidFill>
                    <a:schemeClr val="accent1"/>
                  </a:solidFill>
                </a:rPr>
                <a:t>a</a:t>
              </a:r>
            </a:p>
          </p:txBody>
        </p:sp>
        <p:sp>
          <p:nvSpPr>
            <p:cNvPr id="28709" name="Rectangle 37"/>
            <p:cNvSpPr>
              <a:spLocks noChangeArrowheads="1"/>
            </p:cNvSpPr>
            <p:nvPr/>
          </p:nvSpPr>
          <p:spPr bwMode="auto">
            <a:xfrm>
              <a:off x="3341" y="2102"/>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i="1">
                  <a:solidFill>
                    <a:schemeClr val="accent1"/>
                  </a:solidFill>
                </a:rPr>
                <a:t>S</a:t>
              </a:r>
            </a:p>
          </p:txBody>
        </p:sp>
        <p:sp>
          <p:nvSpPr>
            <p:cNvPr id="28710" name="Rectangle 38"/>
            <p:cNvSpPr>
              <a:spLocks noChangeArrowheads="1"/>
            </p:cNvSpPr>
            <p:nvPr/>
          </p:nvSpPr>
          <p:spPr bwMode="auto">
            <a:xfrm>
              <a:off x="3859" y="2102"/>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i="1">
                  <a:solidFill>
                    <a:schemeClr val="accent1"/>
                  </a:solidFill>
                </a:rPr>
                <a:t>b</a:t>
              </a:r>
            </a:p>
          </p:txBody>
        </p:sp>
        <p:sp>
          <p:nvSpPr>
            <p:cNvPr id="28711" name="Rectangle 39"/>
            <p:cNvSpPr>
              <a:spLocks noChangeArrowheads="1"/>
            </p:cNvSpPr>
            <p:nvPr/>
          </p:nvSpPr>
          <p:spPr bwMode="auto">
            <a:xfrm>
              <a:off x="4320" y="2102"/>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i="1">
                  <a:solidFill>
                    <a:schemeClr val="accent1"/>
                  </a:solidFill>
                </a:rPr>
                <a:t>S</a:t>
              </a:r>
            </a:p>
          </p:txBody>
        </p:sp>
        <p:sp>
          <p:nvSpPr>
            <p:cNvPr id="28712" name="Rectangle 40"/>
            <p:cNvSpPr>
              <a:spLocks noChangeArrowheads="1"/>
            </p:cNvSpPr>
            <p:nvPr/>
          </p:nvSpPr>
          <p:spPr bwMode="auto">
            <a:xfrm>
              <a:off x="4262" y="3139"/>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l-GR" sz="2400" b="1" i="1">
                  <a:solidFill>
                    <a:schemeClr val="accent1"/>
                  </a:solidFill>
                </a:rPr>
                <a:t>ε</a:t>
              </a:r>
              <a:endParaRPr lang="en-US" sz="2400" b="1" i="1">
                <a:solidFill>
                  <a:schemeClr val="accent1"/>
                </a:solidFill>
              </a:endParaRPr>
            </a:p>
          </p:txBody>
        </p:sp>
        <p:sp>
          <p:nvSpPr>
            <p:cNvPr id="28713" name="Rectangle 41"/>
            <p:cNvSpPr>
              <a:spLocks noChangeArrowheads="1"/>
            </p:cNvSpPr>
            <p:nvPr/>
          </p:nvSpPr>
          <p:spPr bwMode="auto">
            <a:xfrm>
              <a:off x="5241" y="3139"/>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l-GR" sz="2400" b="1" i="1">
                  <a:solidFill>
                    <a:schemeClr val="accent1"/>
                  </a:solidFill>
                </a:rPr>
                <a:t>ε</a:t>
              </a:r>
              <a:endParaRPr lang="en-US" sz="2400" b="1" i="1">
                <a:solidFill>
                  <a:schemeClr val="accent1"/>
                </a:solidFill>
              </a:endParaRPr>
            </a:p>
          </p:txBody>
        </p:sp>
        <p:sp>
          <p:nvSpPr>
            <p:cNvPr id="28714" name="Line 42"/>
            <p:cNvSpPr>
              <a:spLocks noChangeShapeType="1"/>
            </p:cNvSpPr>
            <p:nvPr/>
          </p:nvSpPr>
          <p:spPr bwMode="auto">
            <a:xfrm flipH="1">
              <a:off x="3225" y="1814"/>
              <a:ext cx="461"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15" name="Line 43"/>
            <p:cNvSpPr>
              <a:spLocks noChangeShapeType="1"/>
            </p:cNvSpPr>
            <p:nvPr/>
          </p:nvSpPr>
          <p:spPr bwMode="auto">
            <a:xfrm>
              <a:off x="3974" y="1814"/>
              <a:ext cx="346"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16" name="Line 44"/>
            <p:cNvSpPr>
              <a:spLocks noChangeShapeType="1"/>
            </p:cNvSpPr>
            <p:nvPr/>
          </p:nvSpPr>
          <p:spPr bwMode="auto">
            <a:xfrm flipH="1">
              <a:off x="3513" y="1814"/>
              <a:ext cx="288"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17" name="Line 45"/>
            <p:cNvSpPr>
              <a:spLocks noChangeShapeType="1"/>
            </p:cNvSpPr>
            <p:nvPr/>
          </p:nvSpPr>
          <p:spPr bwMode="auto">
            <a:xfrm>
              <a:off x="3859" y="1814"/>
              <a:ext cx="115"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18" name="Line 46"/>
            <p:cNvSpPr>
              <a:spLocks noChangeShapeType="1"/>
            </p:cNvSpPr>
            <p:nvPr/>
          </p:nvSpPr>
          <p:spPr bwMode="auto">
            <a:xfrm>
              <a:off x="3513" y="2332"/>
              <a:ext cx="0" cy="2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19" name="Line 47"/>
            <p:cNvSpPr>
              <a:spLocks noChangeShapeType="1"/>
            </p:cNvSpPr>
            <p:nvPr/>
          </p:nvSpPr>
          <p:spPr bwMode="auto">
            <a:xfrm flipH="1">
              <a:off x="4032" y="2332"/>
              <a:ext cx="288" cy="2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0" name="Line 48"/>
            <p:cNvSpPr>
              <a:spLocks noChangeShapeType="1"/>
            </p:cNvSpPr>
            <p:nvPr/>
          </p:nvSpPr>
          <p:spPr bwMode="auto">
            <a:xfrm>
              <a:off x="4435" y="2332"/>
              <a:ext cx="0" cy="2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1" name="Line 49"/>
            <p:cNvSpPr>
              <a:spLocks noChangeShapeType="1"/>
            </p:cNvSpPr>
            <p:nvPr/>
          </p:nvSpPr>
          <p:spPr bwMode="auto">
            <a:xfrm>
              <a:off x="4666" y="2332"/>
              <a:ext cx="633" cy="2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2" name="Line 50"/>
            <p:cNvSpPr>
              <a:spLocks noChangeShapeType="1"/>
            </p:cNvSpPr>
            <p:nvPr/>
          </p:nvSpPr>
          <p:spPr bwMode="auto">
            <a:xfrm>
              <a:off x="4550" y="2332"/>
              <a:ext cx="346" cy="2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3" name="Line 51"/>
            <p:cNvSpPr>
              <a:spLocks noChangeShapeType="1"/>
            </p:cNvSpPr>
            <p:nvPr/>
          </p:nvSpPr>
          <p:spPr bwMode="auto">
            <a:xfrm>
              <a:off x="4435" y="2851"/>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4" name="Line 52"/>
            <p:cNvSpPr>
              <a:spLocks noChangeShapeType="1"/>
            </p:cNvSpPr>
            <p:nvPr/>
          </p:nvSpPr>
          <p:spPr bwMode="auto">
            <a:xfrm>
              <a:off x="5414" y="2851"/>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0582958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73025"/>
            <a:ext cx="9144000" cy="838200"/>
          </a:xfrm>
        </p:spPr>
        <p:txBody>
          <a:bodyPr>
            <a:normAutofit fontScale="90000"/>
          </a:bodyPr>
          <a:lstStyle/>
          <a:p>
            <a:r>
              <a:rPr lang="en-US" smtClean="0"/>
              <a:t>Programming Languages are not</a:t>
            </a:r>
            <a:br>
              <a:rPr lang="en-US" smtClean="0"/>
            </a:br>
            <a:r>
              <a:rPr lang="en-US" smtClean="0"/>
              <a:t>Inherently Ambiguous</a:t>
            </a:r>
          </a:p>
        </p:txBody>
      </p:sp>
      <p:sp>
        <p:nvSpPr>
          <p:cNvPr id="30723" name="Rectangle 3"/>
          <p:cNvSpPr>
            <a:spLocks noGrp="1" noChangeArrowheads="1"/>
          </p:cNvSpPr>
          <p:nvPr>
            <p:ph type="body" idx="1"/>
          </p:nvPr>
        </p:nvSpPr>
        <p:spPr/>
        <p:txBody>
          <a:bodyPr/>
          <a:lstStyle/>
          <a:p>
            <a:pPr>
              <a:buFontTx/>
              <a:buNone/>
            </a:pPr>
            <a:r>
              <a:rPr lang="en-US" sz="2400" b="1" smtClean="0"/>
              <a:t>This grammar </a:t>
            </a:r>
            <a:r>
              <a:rPr lang="en-US" sz="2400" b="1" i="1" smtClean="0"/>
              <a:t>G </a:t>
            </a:r>
            <a:r>
              <a:rPr lang="en-US" sz="2400" b="1" smtClean="0"/>
              <a:t>generates the same language</a:t>
            </a:r>
          </a:p>
          <a:p>
            <a:pPr>
              <a:buFontTx/>
              <a:buNone/>
            </a:pPr>
            <a:endParaRPr lang="en-US" sz="2800" b="1" smtClean="0"/>
          </a:p>
          <a:p>
            <a:pPr lvl="2">
              <a:buFontTx/>
              <a:buNone/>
            </a:pPr>
            <a:r>
              <a:rPr lang="en-US" sz="2400" b="1" i="1" smtClean="0">
                <a:solidFill>
                  <a:schemeClr val="accent1"/>
                </a:solidFill>
              </a:rPr>
              <a:t>S</a:t>
            </a:r>
            <a:r>
              <a:rPr lang="en-US" sz="2400" b="1" smtClean="0">
                <a:solidFill>
                  <a:schemeClr val="accent1"/>
                </a:solidFill>
              </a:rPr>
              <a:t> </a:t>
            </a:r>
            <a:r>
              <a:rPr lang="en-US" sz="2400" b="1" smtClean="0">
                <a:solidFill>
                  <a:schemeClr val="accent1"/>
                </a:solidFill>
                <a:cs typeface="Arial" charset="0"/>
              </a:rPr>
              <a:t>→ </a:t>
            </a:r>
            <a:r>
              <a:rPr lang="en-US" sz="2400" b="1" i="1" smtClean="0">
                <a:solidFill>
                  <a:schemeClr val="accent1"/>
                </a:solidFill>
                <a:cs typeface="Arial" charset="0"/>
              </a:rPr>
              <a:t>aAbS</a:t>
            </a:r>
            <a:r>
              <a:rPr lang="en-US" sz="2400" b="1" smtClean="0">
                <a:solidFill>
                  <a:schemeClr val="accent1"/>
                </a:solidFill>
                <a:cs typeface="Arial" charset="0"/>
              </a:rPr>
              <a:t> | </a:t>
            </a:r>
            <a:r>
              <a:rPr lang="en-US" sz="2400" b="1" i="1" smtClean="0">
                <a:solidFill>
                  <a:schemeClr val="accent1"/>
                </a:solidFill>
                <a:cs typeface="Arial" charset="0"/>
              </a:rPr>
              <a:t>bBaS</a:t>
            </a:r>
            <a:r>
              <a:rPr lang="en-US" sz="2400" b="1" smtClean="0">
                <a:solidFill>
                  <a:schemeClr val="accent1"/>
                </a:solidFill>
                <a:cs typeface="Arial" charset="0"/>
              </a:rPr>
              <a:t> | </a:t>
            </a:r>
            <a:r>
              <a:rPr lang="el-GR" sz="2400" b="1" i="1" smtClean="0">
                <a:solidFill>
                  <a:schemeClr val="accent1"/>
                </a:solidFill>
                <a:cs typeface="Arial" charset="0"/>
              </a:rPr>
              <a:t>ε</a:t>
            </a:r>
            <a:endParaRPr lang="en-US" sz="2400" b="1" i="1" smtClean="0">
              <a:solidFill>
                <a:schemeClr val="accent1"/>
              </a:solidFill>
              <a:cs typeface="Arial" charset="0"/>
            </a:endParaRPr>
          </a:p>
          <a:p>
            <a:pPr lvl="2">
              <a:buFontTx/>
              <a:buNone/>
            </a:pPr>
            <a:r>
              <a:rPr lang="en-US" sz="2400" b="1" i="1" smtClean="0">
                <a:solidFill>
                  <a:schemeClr val="accent1"/>
                </a:solidFill>
              </a:rPr>
              <a:t>A</a:t>
            </a:r>
            <a:r>
              <a:rPr lang="en-US" sz="2400" b="1" smtClean="0">
                <a:solidFill>
                  <a:schemeClr val="accent1"/>
                </a:solidFill>
              </a:rPr>
              <a:t> </a:t>
            </a:r>
            <a:r>
              <a:rPr lang="en-US" sz="2400" b="1" smtClean="0">
                <a:solidFill>
                  <a:schemeClr val="accent1"/>
                </a:solidFill>
                <a:cs typeface="Arial" charset="0"/>
              </a:rPr>
              <a:t>→ </a:t>
            </a:r>
            <a:r>
              <a:rPr lang="en-US" sz="2400" b="1" i="1" smtClean="0">
                <a:solidFill>
                  <a:schemeClr val="accent1"/>
                </a:solidFill>
                <a:cs typeface="Arial" charset="0"/>
              </a:rPr>
              <a:t>aAbA</a:t>
            </a:r>
            <a:r>
              <a:rPr lang="en-US" sz="2400" b="1" smtClean="0">
                <a:solidFill>
                  <a:schemeClr val="accent1"/>
                </a:solidFill>
                <a:cs typeface="Arial" charset="0"/>
              </a:rPr>
              <a:t> | </a:t>
            </a:r>
            <a:r>
              <a:rPr lang="el-GR" sz="2400" b="1" i="1" smtClean="0">
                <a:solidFill>
                  <a:schemeClr val="accent1"/>
                </a:solidFill>
                <a:cs typeface="Arial" charset="0"/>
              </a:rPr>
              <a:t>ε</a:t>
            </a:r>
            <a:endParaRPr lang="en-US" sz="2400" b="1" i="1" smtClean="0">
              <a:solidFill>
                <a:schemeClr val="accent1"/>
              </a:solidFill>
              <a:cs typeface="Arial" charset="0"/>
            </a:endParaRPr>
          </a:p>
          <a:p>
            <a:pPr lvl="2">
              <a:buFontTx/>
              <a:buNone/>
            </a:pPr>
            <a:r>
              <a:rPr lang="en-US" sz="2400" b="1" i="1" smtClean="0">
                <a:solidFill>
                  <a:schemeClr val="accent1"/>
                </a:solidFill>
              </a:rPr>
              <a:t>B</a:t>
            </a:r>
            <a:r>
              <a:rPr lang="en-US" sz="2400" b="1" smtClean="0">
                <a:solidFill>
                  <a:schemeClr val="accent1"/>
                </a:solidFill>
              </a:rPr>
              <a:t> </a:t>
            </a:r>
            <a:r>
              <a:rPr lang="en-US" sz="2400" b="1" smtClean="0">
                <a:solidFill>
                  <a:schemeClr val="accent1"/>
                </a:solidFill>
                <a:cs typeface="Arial" charset="0"/>
              </a:rPr>
              <a:t>→ </a:t>
            </a:r>
            <a:r>
              <a:rPr lang="en-US" sz="2400" b="1" i="1" smtClean="0">
                <a:solidFill>
                  <a:schemeClr val="accent1"/>
                </a:solidFill>
                <a:cs typeface="Arial" charset="0"/>
              </a:rPr>
              <a:t>bBaB</a:t>
            </a:r>
            <a:r>
              <a:rPr lang="en-US" sz="2400" b="1" smtClean="0">
                <a:solidFill>
                  <a:schemeClr val="accent1"/>
                </a:solidFill>
                <a:cs typeface="Arial" charset="0"/>
              </a:rPr>
              <a:t> | </a:t>
            </a:r>
            <a:r>
              <a:rPr lang="el-GR" sz="2400" b="1" i="1" smtClean="0">
                <a:solidFill>
                  <a:schemeClr val="accent1"/>
                </a:solidFill>
                <a:cs typeface="Arial" charset="0"/>
              </a:rPr>
              <a:t>ε</a:t>
            </a:r>
            <a:endParaRPr lang="en-US" sz="2400" b="1" i="1" smtClean="0">
              <a:solidFill>
                <a:schemeClr val="accent1"/>
              </a:solidFill>
              <a:cs typeface="Arial" charset="0"/>
            </a:endParaRPr>
          </a:p>
          <a:p>
            <a:pPr>
              <a:buFontTx/>
              <a:buNone/>
            </a:pPr>
            <a:endParaRPr lang="en-US" sz="2400" b="1" i="1" smtClean="0">
              <a:cs typeface="Arial" charset="0"/>
            </a:endParaRPr>
          </a:p>
          <a:p>
            <a:pPr>
              <a:spcBef>
                <a:spcPct val="0"/>
              </a:spcBef>
              <a:buFontTx/>
              <a:buNone/>
            </a:pPr>
            <a:r>
              <a:rPr lang="en-US" sz="2400" b="1" i="1" smtClean="0">
                <a:solidFill>
                  <a:schemeClr val="tx2"/>
                </a:solidFill>
                <a:cs typeface="Arial" charset="0"/>
              </a:rPr>
              <a:t>G </a:t>
            </a:r>
            <a:r>
              <a:rPr lang="en-US" sz="2400" b="1" smtClean="0">
                <a:solidFill>
                  <a:schemeClr val="tx2"/>
                </a:solidFill>
                <a:cs typeface="Arial" charset="0"/>
              </a:rPr>
              <a:t>is unambiguous and has</a:t>
            </a:r>
          </a:p>
          <a:p>
            <a:pPr>
              <a:spcBef>
                <a:spcPct val="0"/>
              </a:spcBef>
              <a:buFontTx/>
              <a:buNone/>
            </a:pPr>
            <a:r>
              <a:rPr lang="en-US" sz="2400" b="1" smtClean="0">
                <a:solidFill>
                  <a:schemeClr val="tx2"/>
                </a:solidFill>
                <a:cs typeface="Arial" charset="0"/>
              </a:rPr>
              <a:t>only one parse tree for</a:t>
            </a:r>
          </a:p>
          <a:p>
            <a:pPr>
              <a:spcBef>
                <a:spcPct val="0"/>
              </a:spcBef>
              <a:buFontTx/>
              <a:buNone/>
            </a:pPr>
            <a:r>
              <a:rPr lang="en-US" sz="2400" b="1" smtClean="0">
                <a:solidFill>
                  <a:schemeClr val="tx2"/>
                </a:solidFill>
              </a:rPr>
              <a:t>every sentence</a:t>
            </a:r>
            <a:r>
              <a:rPr lang="en-US" sz="2400" b="1" smtClean="0">
                <a:solidFill>
                  <a:schemeClr val="tx2"/>
                </a:solidFill>
                <a:cs typeface="Arial" charset="0"/>
              </a:rPr>
              <a:t> in </a:t>
            </a:r>
            <a:r>
              <a:rPr lang="en-US" sz="2400" b="1" i="1" smtClean="0">
                <a:solidFill>
                  <a:schemeClr val="tx2"/>
                </a:solidFill>
                <a:cs typeface="Arial" charset="0"/>
              </a:rPr>
              <a:t>L</a:t>
            </a:r>
            <a:r>
              <a:rPr lang="en-US" sz="2400" b="1" smtClean="0">
                <a:solidFill>
                  <a:schemeClr val="tx2"/>
                </a:solidFill>
                <a:cs typeface="Arial" charset="0"/>
              </a:rPr>
              <a:t>(</a:t>
            </a:r>
            <a:r>
              <a:rPr lang="en-US" sz="2400" b="1" i="1" smtClean="0">
                <a:solidFill>
                  <a:schemeClr val="tx2"/>
                </a:solidFill>
                <a:cs typeface="Arial" charset="0"/>
              </a:rPr>
              <a:t>G</a:t>
            </a:r>
            <a:r>
              <a:rPr lang="en-US" sz="2400" b="1" smtClean="0">
                <a:solidFill>
                  <a:schemeClr val="tx2"/>
                </a:solidFill>
                <a:cs typeface="Arial" charset="0"/>
              </a:rPr>
              <a:t>).</a:t>
            </a:r>
          </a:p>
        </p:txBody>
      </p:sp>
      <p:sp>
        <p:nvSpPr>
          <p:cNvPr id="30724" name="Rectangle 4"/>
          <p:cNvSpPr>
            <a:spLocks noChangeArrowheads="1"/>
          </p:cNvSpPr>
          <p:nvPr/>
        </p:nvSpPr>
        <p:spPr bwMode="auto">
          <a:xfrm>
            <a:off x="5648268" y="2649539"/>
            <a:ext cx="448251"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i="1">
                <a:solidFill>
                  <a:schemeClr val="accent1"/>
                </a:solidFill>
              </a:rPr>
              <a:t>S</a:t>
            </a:r>
          </a:p>
        </p:txBody>
      </p:sp>
      <p:sp>
        <p:nvSpPr>
          <p:cNvPr id="30725" name="Rectangle 5"/>
          <p:cNvSpPr>
            <a:spLocks noChangeArrowheads="1"/>
          </p:cNvSpPr>
          <p:nvPr/>
        </p:nvSpPr>
        <p:spPr bwMode="auto">
          <a:xfrm>
            <a:off x="8068509" y="4295776"/>
            <a:ext cx="448251"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i="1">
                <a:solidFill>
                  <a:schemeClr val="accent1"/>
                </a:solidFill>
              </a:rPr>
              <a:t>S</a:t>
            </a:r>
          </a:p>
        </p:txBody>
      </p:sp>
      <p:sp>
        <p:nvSpPr>
          <p:cNvPr id="30726" name="Rectangle 6"/>
          <p:cNvSpPr>
            <a:spLocks noChangeArrowheads="1"/>
          </p:cNvSpPr>
          <p:nvPr/>
        </p:nvSpPr>
        <p:spPr bwMode="auto">
          <a:xfrm>
            <a:off x="7352554" y="4295776"/>
            <a:ext cx="448251"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i="1">
                <a:solidFill>
                  <a:schemeClr val="accent1"/>
                </a:solidFill>
              </a:rPr>
              <a:t>b</a:t>
            </a:r>
          </a:p>
        </p:txBody>
      </p:sp>
      <p:sp>
        <p:nvSpPr>
          <p:cNvPr id="30727" name="Rectangle 7"/>
          <p:cNvSpPr>
            <a:spLocks noChangeArrowheads="1"/>
          </p:cNvSpPr>
          <p:nvPr/>
        </p:nvSpPr>
        <p:spPr bwMode="auto">
          <a:xfrm>
            <a:off x="6544769" y="4295776"/>
            <a:ext cx="448251"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i="1">
                <a:solidFill>
                  <a:schemeClr val="accent1"/>
                </a:solidFill>
              </a:rPr>
              <a:t>A</a:t>
            </a:r>
          </a:p>
        </p:txBody>
      </p:sp>
      <p:sp>
        <p:nvSpPr>
          <p:cNvPr id="30728" name="Rectangle 8"/>
          <p:cNvSpPr>
            <a:spLocks noChangeArrowheads="1"/>
          </p:cNvSpPr>
          <p:nvPr/>
        </p:nvSpPr>
        <p:spPr bwMode="auto">
          <a:xfrm>
            <a:off x="5919086" y="4295776"/>
            <a:ext cx="446694"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i="1">
                <a:solidFill>
                  <a:schemeClr val="accent1"/>
                </a:solidFill>
              </a:rPr>
              <a:t>a</a:t>
            </a:r>
          </a:p>
        </p:txBody>
      </p:sp>
      <p:sp>
        <p:nvSpPr>
          <p:cNvPr id="30729" name="Rectangle 9"/>
          <p:cNvSpPr>
            <a:spLocks noChangeArrowheads="1"/>
          </p:cNvSpPr>
          <p:nvPr/>
        </p:nvSpPr>
        <p:spPr bwMode="auto">
          <a:xfrm>
            <a:off x="5111301" y="4295776"/>
            <a:ext cx="448251"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l-GR" sz="2400" b="1" i="1">
                <a:solidFill>
                  <a:schemeClr val="accent1"/>
                </a:solidFill>
              </a:rPr>
              <a:t>ε</a:t>
            </a:r>
            <a:endParaRPr lang="en-US" sz="2400" b="1" i="1">
              <a:solidFill>
                <a:schemeClr val="accent1"/>
              </a:solidFill>
            </a:endParaRPr>
          </a:p>
        </p:txBody>
      </p:sp>
      <p:sp>
        <p:nvSpPr>
          <p:cNvPr id="30730" name="Rectangle 10"/>
          <p:cNvSpPr>
            <a:spLocks noChangeArrowheads="1"/>
          </p:cNvSpPr>
          <p:nvPr/>
        </p:nvSpPr>
        <p:spPr bwMode="auto">
          <a:xfrm>
            <a:off x="4482505" y="3471863"/>
            <a:ext cx="448251"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i="1">
                <a:solidFill>
                  <a:schemeClr val="accent1"/>
                </a:solidFill>
              </a:rPr>
              <a:t>a</a:t>
            </a:r>
          </a:p>
        </p:txBody>
      </p:sp>
      <p:sp>
        <p:nvSpPr>
          <p:cNvPr id="30731" name="Rectangle 11"/>
          <p:cNvSpPr>
            <a:spLocks noChangeArrowheads="1"/>
          </p:cNvSpPr>
          <p:nvPr/>
        </p:nvSpPr>
        <p:spPr bwMode="auto">
          <a:xfrm>
            <a:off x="5111301" y="3471863"/>
            <a:ext cx="448251"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i="1">
                <a:solidFill>
                  <a:schemeClr val="accent1"/>
                </a:solidFill>
              </a:rPr>
              <a:t>A</a:t>
            </a:r>
          </a:p>
        </p:txBody>
      </p:sp>
      <p:sp>
        <p:nvSpPr>
          <p:cNvPr id="30732" name="Rectangle 12"/>
          <p:cNvSpPr>
            <a:spLocks noChangeArrowheads="1"/>
          </p:cNvSpPr>
          <p:nvPr/>
        </p:nvSpPr>
        <p:spPr bwMode="auto">
          <a:xfrm>
            <a:off x="5917529" y="3471863"/>
            <a:ext cx="448251"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i="1">
                <a:solidFill>
                  <a:schemeClr val="accent1"/>
                </a:solidFill>
              </a:rPr>
              <a:t>b</a:t>
            </a:r>
          </a:p>
        </p:txBody>
      </p:sp>
      <p:sp>
        <p:nvSpPr>
          <p:cNvPr id="30733" name="Rectangle 13"/>
          <p:cNvSpPr>
            <a:spLocks noChangeArrowheads="1"/>
          </p:cNvSpPr>
          <p:nvPr/>
        </p:nvSpPr>
        <p:spPr bwMode="auto">
          <a:xfrm>
            <a:off x="6635042" y="3471863"/>
            <a:ext cx="448251"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i="1">
                <a:solidFill>
                  <a:schemeClr val="accent1"/>
                </a:solidFill>
              </a:rPr>
              <a:t>S</a:t>
            </a:r>
          </a:p>
        </p:txBody>
      </p:sp>
      <p:sp>
        <p:nvSpPr>
          <p:cNvPr id="30734" name="Rectangle 14"/>
          <p:cNvSpPr>
            <a:spLocks noChangeArrowheads="1"/>
          </p:cNvSpPr>
          <p:nvPr/>
        </p:nvSpPr>
        <p:spPr bwMode="auto">
          <a:xfrm>
            <a:off x="6544769" y="5118101"/>
            <a:ext cx="448251"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l-GR" sz="2400" b="1" i="1">
                <a:solidFill>
                  <a:schemeClr val="accent1"/>
                </a:solidFill>
              </a:rPr>
              <a:t>ε</a:t>
            </a:r>
            <a:endParaRPr lang="en-US" sz="2400" b="1" i="1">
              <a:solidFill>
                <a:schemeClr val="accent1"/>
              </a:solidFill>
            </a:endParaRPr>
          </a:p>
        </p:txBody>
      </p:sp>
      <p:sp>
        <p:nvSpPr>
          <p:cNvPr id="30735" name="Rectangle 15"/>
          <p:cNvSpPr>
            <a:spLocks noChangeArrowheads="1"/>
          </p:cNvSpPr>
          <p:nvPr/>
        </p:nvSpPr>
        <p:spPr bwMode="auto">
          <a:xfrm>
            <a:off x="8068509" y="5118101"/>
            <a:ext cx="448251"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l-GR" sz="2400" b="1" i="1">
                <a:solidFill>
                  <a:schemeClr val="accent1"/>
                </a:solidFill>
              </a:rPr>
              <a:t>ε</a:t>
            </a:r>
            <a:endParaRPr lang="en-US" sz="2400" b="1" i="1">
              <a:solidFill>
                <a:schemeClr val="accent1"/>
              </a:solidFill>
            </a:endParaRPr>
          </a:p>
        </p:txBody>
      </p:sp>
      <p:sp>
        <p:nvSpPr>
          <p:cNvPr id="30736" name="Line 16"/>
          <p:cNvSpPr>
            <a:spLocks noChangeShapeType="1"/>
          </p:cNvSpPr>
          <p:nvPr/>
        </p:nvSpPr>
        <p:spPr bwMode="auto">
          <a:xfrm flipH="1">
            <a:off x="4930756" y="3014663"/>
            <a:ext cx="717513"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7" name="Line 17"/>
          <p:cNvSpPr>
            <a:spLocks noChangeShapeType="1"/>
          </p:cNvSpPr>
          <p:nvPr/>
        </p:nvSpPr>
        <p:spPr bwMode="auto">
          <a:xfrm>
            <a:off x="6096520" y="3014663"/>
            <a:ext cx="538523"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8" name="Line 18"/>
          <p:cNvSpPr>
            <a:spLocks noChangeShapeType="1"/>
          </p:cNvSpPr>
          <p:nvPr/>
        </p:nvSpPr>
        <p:spPr bwMode="auto">
          <a:xfrm flipH="1">
            <a:off x="5379006" y="3014663"/>
            <a:ext cx="448251"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9" name="Line 19"/>
          <p:cNvSpPr>
            <a:spLocks noChangeShapeType="1"/>
          </p:cNvSpPr>
          <p:nvPr/>
        </p:nvSpPr>
        <p:spPr bwMode="auto">
          <a:xfrm>
            <a:off x="5917530" y="3014663"/>
            <a:ext cx="178989"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0" name="Line 20"/>
          <p:cNvSpPr>
            <a:spLocks noChangeShapeType="1"/>
          </p:cNvSpPr>
          <p:nvPr/>
        </p:nvSpPr>
        <p:spPr bwMode="auto">
          <a:xfrm>
            <a:off x="5379006" y="3836988"/>
            <a:ext cx="0" cy="4587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1" name="Line 21"/>
          <p:cNvSpPr>
            <a:spLocks noChangeShapeType="1"/>
          </p:cNvSpPr>
          <p:nvPr/>
        </p:nvSpPr>
        <p:spPr bwMode="auto">
          <a:xfrm flipH="1">
            <a:off x="6186791" y="3836988"/>
            <a:ext cx="448251" cy="4587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2" name="Line 22"/>
          <p:cNvSpPr>
            <a:spLocks noChangeShapeType="1"/>
          </p:cNvSpPr>
          <p:nvPr/>
        </p:nvSpPr>
        <p:spPr bwMode="auto">
          <a:xfrm>
            <a:off x="6814031" y="3836988"/>
            <a:ext cx="0" cy="4587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3" name="Line 23"/>
          <p:cNvSpPr>
            <a:spLocks noChangeShapeType="1"/>
          </p:cNvSpPr>
          <p:nvPr/>
        </p:nvSpPr>
        <p:spPr bwMode="auto">
          <a:xfrm>
            <a:off x="7173566" y="3836988"/>
            <a:ext cx="985217" cy="4587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4" name="Line 24"/>
          <p:cNvSpPr>
            <a:spLocks noChangeShapeType="1"/>
          </p:cNvSpPr>
          <p:nvPr/>
        </p:nvSpPr>
        <p:spPr bwMode="auto">
          <a:xfrm>
            <a:off x="6993021" y="3836988"/>
            <a:ext cx="538523" cy="4587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5" name="Line 25"/>
          <p:cNvSpPr>
            <a:spLocks noChangeShapeType="1"/>
          </p:cNvSpPr>
          <p:nvPr/>
        </p:nvSpPr>
        <p:spPr bwMode="auto">
          <a:xfrm>
            <a:off x="6814031" y="4660900"/>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6" name="Line 26"/>
          <p:cNvSpPr>
            <a:spLocks noChangeShapeType="1"/>
          </p:cNvSpPr>
          <p:nvPr/>
        </p:nvSpPr>
        <p:spPr bwMode="auto">
          <a:xfrm>
            <a:off x="8337772" y="4660900"/>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596187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6064" y="1219200"/>
            <a:ext cx="354330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Illustration</a:t>
            </a:r>
            <a:endParaRPr lang="en-US" dirty="0"/>
          </a:p>
        </p:txBody>
      </p:sp>
      <p:sp>
        <p:nvSpPr>
          <p:cNvPr id="3" name="Content Placeholder 2"/>
          <p:cNvSpPr>
            <a:spLocks noGrp="1"/>
          </p:cNvSpPr>
          <p:nvPr>
            <p:ph idx="1"/>
          </p:nvPr>
        </p:nvSpPr>
        <p:spPr>
          <a:xfrm>
            <a:off x="76200" y="1600200"/>
            <a:ext cx="8610600" cy="4525963"/>
          </a:xfrm>
        </p:spPr>
        <p:txBody>
          <a:bodyPr>
            <a:normAutofit/>
          </a:bodyPr>
          <a:lstStyle/>
          <a:p>
            <a:pPr marL="0" indent="0">
              <a:buNone/>
            </a:pPr>
            <a:r>
              <a:rPr lang="en-US" sz="2800" dirty="0" smtClean="0"/>
              <a:t>Grammar:</a:t>
            </a:r>
          </a:p>
          <a:p>
            <a:pPr marL="0" indent="0">
              <a:buNone/>
            </a:pPr>
            <a:r>
              <a:rPr lang="en-US" sz="2800" dirty="0" smtClean="0"/>
              <a:t>list </a:t>
            </a:r>
            <a:r>
              <a:rPr lang="en-US" sz="2800" dirty="0"/>
              <a:t>-&gt; list + digit | list - digit | digit</a:t>
            </a:r>
          </a:p>
          <a:p>
            <a:pPr marL="0" indent="0">
              <a:buNone/>
            </a:pPr>
            <a:r>
              <a:rPr lang="en-US" sz="2800" dirty="0"/>
              <a:t>digit -&gt; </a:t>
            </a:r>
            <a:r>
              <a:rPr lang="en-US" sz="2800" dirty="0" smtClean="0"/>
              <a:t>0|1|2|3|4|5|6|7|8|9</a:t>
            </a:r>
          </a:p>
          <a:p>
            <a:pPr marL="0" indent="0">
              <a:buNone/>
            </a:pPr>
            <a:r>
              <a:rPr lang="en-US" sz="2800" dirty="0" smtClean="0"/>
              <a:t>Parse tree for 9-5+2   ----------------&gt;</a:t>
            </a:r>
          </a:p>
          <a:p>
            <a:pPr marL="0" indent="0">
              <a:buNone/>
            </a:pPr>
            <a:r>
              <a:rPr lang="en-US" sz="2800" dirty="0" smtClean="0"/>
              <a:t>Two parse trees as below (ambiguous)</a:t>
            </a:r>
            <a:endParaRPr lang="en-US" sz="2800" dirty="0"/>
          </a:p>
          <a:p>
            <a:pPr marL="0" indent="0">
              <a:buNone/>
            </a:pPr>
            <a:endParaRPr lang="en-US" sz="2800" dirty="0"/>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294909"/>
            <a:ext cx="76962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3446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Analysis: method</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6781801" cy="4752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Callout 5"/>
          <p:cNvSpPr/>
          <p:nvPr/>
        </p:nvSpPr>
        <p:spPr>
          <a:xfrm>
            <a:off x="6476999" y="2590800"/>
            <a:ext cx="2341419" cy="1672936"/>
          </a:xfrm>
          <a:prstGeom prst="wedgeEllipseCallout">
            <a:avLst>
              <a:gd name="adj1" fmla="val -93128"/>
              <a:gd name="adj2" fmla="val 405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Produces syntax tree that describes the syntactic structure</a:t>
            </a:r>
            <a:endParaRPr lang="en-US" b="1" dirty="0"/>
          </a:p>
        </p:txBody>
      </p:sp>
    </p:spTree>
    <p:extLst>
      <p:ext uri="{BB962C8B-B14F-4D97-AF65-F5344CB8AC3E}">
        <p14:creationId xmlns:p14="http://schemas.microsoft.com/office/powerpoint/2010/main" val="37956249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Analysis</a:t>
            </a:r>
            <a:endParaRPr lang="en-US" dirty="0"/>
          </a:p>
        </p:txBody>
      </p:sp>
      <p:sp>
        <p:nvSpPr>
          <p:cNvPr id="3" name="Content Placeholder 2"/>
          <p:cNvSpPr>
            <a:spLocks noGrp="1"/>
          </p:cNvSpPr>
          <p:nvPr>
            <p:ph idx="1"/>
          </p:nvPr>
        </p:nvSpPr>
        <p:spPr/>
        <p:txBody>
          <a:bodyPr>
            <a:normAutofit fontScale="85000" lnSpcReduction="20000"/>
          </a:bodyPr>
          <a:lstStyle/>
          <a:p>
            <a:r>
              <a:rPr lang="en-US" dirty="0"/>
              <a:t>Semantic consistency that cannot be handled at </a:t>
            </a:r>
            <a:r>
              <a:rPr lang="en-US" dirty="0" smtClean="0"/>
              <a:t>the parsing </a:t>
            </a:r>
            <a:r>
              <a:rPr lang="en-US" dirty="0"/>
              <a:t>stage is handled here</a:t>
            </a:r>
          </a:p>
          <a:p>
            <a:r>
              <a:rPr lang="en-US" dirty="0"/>
              <a:t>Type checking of various programming </a:t>
            </a:r>
            <a:r>
              <a:rPr lang="en-US" dirty="0" smtClean="0"/>
              <a:t>language constructs </a:t>
            </a:r>
            <a:r>
              <a:rPr lang="en-US" dirty="0"/>
              <a:t>is one of the most important tasks</a:t>
            </a:r>
          </a:p>
          <a:p>
            <a:r>
              <a:rPr lang="en-US" dirty="0"/>
              <a:t>Stores type information in the symbol table or the </a:t>
            </a:r>
            <a:r>
              <a:rPr lang="en-US" dirty="0" smtClean="0"/>
              <a:t>syntax tree</a:t>
            </a:r>
            <a:endParaRPr lang="en-US" dirty="0"/>
          </a:p>
          <a:p>
            <a:pPr lvl="1"/>
            <a:r>
              <a:rPr lang="en-US" dirty="0"/>
              <a:t>Types of variables, function parameters, array </a:t>
            </a:r>
            <a:r>
              <a:rPr lang="en-US" dirty="0" smtClean="0"/>
              <a:t>dimensions, etc</a:t>
            </a:r>
            <a:r>
              <a:rPr lang="en-US" dirty="0"/>
              <a:t>.</a:t>
            </a:r>
          </a:p>
          <a:p>
            <a:pPr lvl="1"/>
            <a:r>
              <a:rPr lang="en-US" dirty="0"/>
              <a:t>Used not only for semantic validation but also </a:t>
            </a:r>
            <a:r>
              <a:rPr lang="en-US" dirty="0" smtClean="0"/>
              <a:t>for subsequent </a:t>
            </a:r>
            <a:r>
              <a:rPr lang="en-US" dirty="0"/>
              <a:t>phases of compilation</a:t>
            </a:r>
          </a:p>
          <a:p>
            <a:r>
              <a:rPr lang="en-US" dirty="0"/>
              <a:t>Static semantics of programming languages can </a:t>
            </a:r>
            <a:r>
              <a:rPr lang="en-US" dirty="0" smtClean="0"/>
              <a:t>be specified </a:t>
            </a:r>
            <a:r>
              <a:rPr lang="en-US" dirty="0"/>
              <a:t>using attribute grammars</a:t>
            </a:r>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592909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Language Processors</a:t>
            </a:r>
          </a:p>
          <a:p>
            <a:r>
              <a:rPr lang="en-US" dirty="0" smtClean="0"/>
              <a:t>Structure of Compiler with illustration</a:t>
            </a:r>
          </a:p>
          <a:p>
            <a:r>
              <a:rPr lang="en-US" dirty="0" smtClean="0"/>
              <a:t>Compiler Construction tools</a:t>
            </a:r>
          </a:p>
          <a:p>
            <a:r>
              <a:rPr lang="en-US" dirty="0" smtClean="0"/>
              <a:t>Science of building a compiler</a:t>
            </a:r>
          </a:p>
          <a:p>
            <a:r>
              <a:rPr lang="en-US" dirty="0" smtClean="0"/>
              <a:t>Applications of compiler technology</a:t>
            </a:r>
          </a:p>
          <a:p>
            <a:r>
              <a:rPr lang="en-US" dirty="0" smtClean="0"/>
              <a:t>Basics of </a:t>
            </a:r>
            <a:r>
              <a:rPr lang="en-US" smtClean="0"/>
              <a:t>lexical analysis</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24917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analysis: Illustration</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66838"/>
            <a:ext cx="8458200" cy="488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32733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Code generation</a:t>
            </a:r>
            <a:endParaRPr lang="en-US" dirty="0"/>
          </a:p>
        </p:txBody>
      </p:sp>
      <p:sp>
        <p:nvSpPr>
          <p:cNvPr id="3" name="Content Placeholder 2"/>
          <p:cNvSpPr>
            <a:spLocks noGrp="1"/>
          </p:cNvSpPr>
          <p:nvPr>
            <p:ph idx="1"/>
          </p:nvPr>
        </p:nvSpPr>
        <p:spPr>
          <a:xfrm>
            <a:off x="4800600" y="1600200"/>
            <a:ext cx="3886200" cy="4525963"/>
          </a:xfrm>
        </p:spPr>
        <p:txBody>
          <a:bodyPr>
            <a:normAutofit fontScale="85000" lnSpcReduction="10000"/>
          </a:bodyPr>
          <a:lstStyle/>
          <a:p>
            <a:r>
              <a:rPr lang="en-US" dirty="0" smtClean="0"/>
              <a:t>Using the syntax tree form, intermediate code is generated, which is low level machine like intermediate representation.</a:t>
            </a:r>
          </a:p>
          <a:p>
            <a:r>
              <a:rPr lang="en-US" dirty="0" smtClean="0"/>
              <a:t>Intermediate form of 3 address code which is like assembly like instruction is produced.</a:t>
            </a:r>
            <a:endParaRPr lang="en-US" dirty="0"/>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1371600"/>
            <a:ext cx="4191000" cy="4746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2640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Code generation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While generating machine code directly from source </a:t>
            </a:r>
            <a:r>
              <a:rPr lang="en-US" dirty="0" smtClean="0"/>
              <a:t>code is </a:t>
            </a:r>
            <a:r>
              <a:rPr lang="en-US" dirty="0"/>
              <a:t>possible, it entails two problems</a:t>
            </a:r>
          </a:p>
          <a:p>
            <a:pPr lvl="1"/>
            <a:r>
              <a:rPr lang="en-US" dirty="0"/>
              <a:t>With m languages and n target machines, we need to </a:t>
            </a:r>
            <a:r>
              <a:rPr lang="en-US" dirty="0" smtClean="0"/>
              <a:t>write </a:t>
            </a:r>
            <a:r>
              <a:rPr lang="en-US" dirty="0" err="1" smtClean="0"/>
              <a:t>mxn</a:t>
            </a:r>
            <a:r>
              <a:rPr lang="en-US" dirty="0" smtClean="0"/>
              <a:t> </a:t>
            </a:r>
            <a:r>
              <a:rPr lang="en-US" dirty="0"/>
              <a:t>compilers</a:t>
            </a:r>
          </a:p>
          <a:p>
            <a:pPr lvl="1"/>
            <a:r>
              <a:rPr lang="en-US" dirty="0"/>
              <a:t>The code optimizer which is one of the largest </a:t>
            </a:r>
            <a:r>
              <a:rPr lang="en-US" dirty="0" smtClean="0"/>
              <a:t>and very-difficult-to-write </a:t>
            </a:r>
            <a:r>
              <a:rPr lang="en-US" dirty="0"/>
              <a:t>components of any compiler cannot </a:t>
            </a:r>
            <a:r>
              <a:rPr lang="en-US" dirty="0" smtClean="0"/>
              <a:t>be reused</a:t>
            </a:r>
            <a:endParaRPr lang="en-US" dirty="0"/>
          </a:p>
          <a:p>
            <a:r>
              <a:rPr lang="en-US" dirty="0"/>
              <a:t>By converting source code to an intermediate code, </a:t>
            </a:r>
            <a:r>
              <a:rPr lang="en-US" dirty="0" smtClean="0"/>
              <a:t>a machine-independent </a:t>
            </a:r>
            <a:r>
              <a:rPr lang="en-US" dirty="0"/>
              <a:t>code optimizer may be written</a:t>
            </a:r>
          </a:p>
          <a:p>
            <a:r>
              <a:rPr lang="en-US" dirty="0"/>
              <a:t>Intermediate code must be easy to produce and easy </a:t>
            </a:r>
            <a:r>
              <a:rPr lang="en-US" dirty="0" smtClean="0"/>
              <a:t>to translate </a:t>
            </a:r>
            <a:r>
              <a:rPr lang="en-US" dirty="0"/>
              <a:t>to machine code</a:t>
            </a:r>
          </a:p>
          <a:p>
            <a:r>
              <a:rPr lang="en-US" dirty="0"/>
              <a:t>A sort of universal assembly language</a:t>
            </a:r>
          </a:p>
          <a:p>
            <a:r>
              <a:rPr lang="en-US" dirty="0"/>
              <a:t>Should not contain any machine-specific </a:t>
            </a:r>
            <a:r>
              <a:rPr lang="en-US" dirty="0" smtClean="0"/>
              <a:t>parameters (registers</a:t>
            </a:r>
            <a:r>
              <a:rPr lang="en-US" dirty="0"/>
              <a:t>, addresses, etc.)</a:t>
            </a:r>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4277528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Code Optimization </a:t>
            </a:r>
            <a:br>
              <a:rPr lang="en-US" dirty="0" smtClean="0"/>
            </a:br>
            <a:r>
              <a:rPr lang="en-US" dirty="0" smtClean="0"/>
              <a:t>(machine independent)</a:t>
            </a:r>
            <a:endParaRPr lang="en-US" dirty="0"/>
          </a:p>
        </p:txBody>
      </p:sp>
      <p:sp>
        <p:nvSpPr>
          <p:cNvPr id="3" name="Content Placeholder 2"/>
          <p:cNvSpPr>
            <a:spLocks noGrp="1"/>
          </p:cNvSpPr>
          <p:nvPr>
            <p:ph idx="1"/>
          </p:nvPr>
        </p:nvSpPr>
        <p:spPr>
          <a:xfrm>
            <a:off x="3886200" y="1600200"/>
            <a:ext cx="4800600" cy="4525964"/>
          </a:xfrm>
        </p:spPr>
        <p:txBody>
          <a:bodyPr>
            <a:noAutofit/>
          </a:bodyPr>
          <a:lstStyle/>
          <a:p>
            <a:r>
              <a:rPr lang="en-US" sz="2400" dirty="0" smtClean="0"/>
              <a:t>Improves intermediate code so that better target code is generated.</a:t>
            </a:r>
          </a:p>
          <a:p>
            <a:r>
              <a:rPr lang="en-US" sz="2400" dirty="0" smtClean="0"/>
              <a:t>Better means faster execution, shorter code, or target that consumes less power.</a:t>
            </a:r>
          </a:p>
          <a:p>
            <a:r>
              <a:rPr lang="en-US" sz="2400" dirty="0" err="1" smtClean="0"/>
              <a:t>Inttofloat</a:t>
            </a:r>
            <a:r>
              <a:rPr lang="en-US" sz="2400" dirty="0" smtClean="0"/>
              <a:t> can be done in compile time, so no need of doing it again. Instead replace it with floating point number 32.0</a:t>
            </a:r>
          </a:p>
          <a:p>
            <a:r>
              <a:rPr lang="en-US" sz="2400" dirty="0" smtClean="0"/>
              <a:t>Variable t3 is redundant. Avoiding it can result in shorter sequence.</a:t>
            </a:r>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43200"/>
            <a:ext cx="3124200"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066800" y="1600199"/>
            <a:ext cx="2133600" cy="1323439"/>
          </a:xfrm>
          <a:prstGeom prst="rect">
            <a:avLst/>
          </a:prstGeom>
          <a:noFill/>
        </p:spPr>
        <p:txBody>
          <a:bodyPr wrap="square" rtlCol="0">
            <a:spAutoFit/>
          </a:bodyPr>
          <a:lstStyle/>
          <a:p>
            <a:r>
              <a:rPr lang="en-US" sz="2000" b="1" dirty="0"/>
              <a:t>t</a:t>
            </a:r>
            <a:r>
              <a:rPr lang="en-US" sz="2000" b="1" dirty="0" smtClean="0"/>
              <a:t>1 = id2 * 1.8</a:t>
            </a:r>
          </a:p>
          <a:p>
            <a:r>
              <a:rPr lang="en-US" sz="2000" b="1" dirty="0" smtClean="0"/>
              <a:t>t2 = </a:t>
            </a:r>
            <a:r>
              <a:rPr lang="en-US" sz="2000" b="1" dirty="0" err="1" smtClean="0"/>
              <a:t>inttofloat</a:t>
            </a:r>
            <a:r>
              <a:rPr lang="en-US" sz="2000" b="1" dirty="0" smtClean="0"/>
              <a:t>(32)</a:t>
            </a:r>
          </a:p>
          <a:p>
            <a:r>
              <a:rPr lang="en-US" sz="2000" b="1" dirty="0" smtClean="0"/>
              <a:t>t3 = t1+t2</a:t>
            </a:r>
          </a:p>
          <a:p>
            <a:r>
              <a:rPr lang="en-US" sz="2000" b="1" dirty="0" smtClean="0"/>
              <a:t> id1 = t3</a:t>
            </a:r>
            <a:endParaRPr lang="en-US" sz="2000" b="1" dirty="0"/>
          </a:p>
        </p:txBody>
      </p:sp>
    </p:spTree>
    <p:extLst>
      <p:ext uri="{BB962C8B-B14F-4D97-AF65-F5344CB8AC3E}">
        <p14:creationId xmlns:p14="http://schemas.microsoft.com/office/powerpoint/2010/main" val="970268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Machine Independent Code Optimization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Intermediate code generation process introduces </a:t>
            </a:r>
            <a:r>
              <a:rPr lang="en-US" dirty="0" smtClean="0"/>
              <a:t>many inefficiencies</a:t>
            </a:r>
            <a:endParaRPr lang="en-US" dirty="0"/>
          </a:p>
          <a:p>
            <a:r>
              <a:rPr lang="en-US" dirty="0"/>
              <a:t>Extra copies of variables, using variables instead </a:t>
            </a:r>
            <a:r>
              <a:rPr lang="en-US" dirty="0" smtClean="0"/>
              <a:t>of constants</a:t>
            </a:r>
            <a:r>
              <a:rPr lang="en-US" dirty="0"/>
              <a:t>, repeated evaluation of expressions, etc.</a:t>
            </a:r>
          </a:p>
          <a:p>
            <a:r>
              <a:rPr lang="en-US" dirty="0"/>
              <a:t>Code optimization removes such inefficiencies </a:t>
            </a:r>
            <a:r>
              <a:rPr lang="en-US" dirty="0" smtClean="0"/>
              <a:t>and improves </a:t>
            </a:r>
            <a:r>
              <a:rPr lang="en-US" dirty="0"/>
              <a:t>code</a:t>
            </a:r>
          </a:p>
          <a:p>
            <a:r>
              <a:rPr lang="en-US" dirty="0"/>
              <a:t>Improvement may be time, space, or power consumption</a:t>
            </a:r>
          </a:p>
          <a:p>
            <a:r>
              <a:rPr lang="en-US" dirty="0"/>
              <a:t>It changes the structure of programs, sometimes of </a:t>
            </a:r>
            <a:r>
              <a:rPr lang="en-US" dirty="0" smtClean="0"/>
              <a:t>beyond recognition</a:t>
            </a:r>
            <a:endParaRPr lang="en-US" dirty="0"/>
          </a:p>
          <a:p>
            <a:r>
              <a:rPr lang="en-US" dirty="0" err="1"/>
              <a:t>Inlines</a:t>
            </a:r>
            <a:r>
              <a:rPr lang="en-US" dirty="0"/>
              <a:t> functions, unrolls loops, eliminates </a:t>
            </a:r>
            <a:r>
              <a:rPr lang="en-US" dirty="0" smtClean="0"/>
              <a:t>some programmer-defined </a:t>
            </a:r>
            <a:r>
              <a:rPr lang="en-US" dirty="0"/>
              <a:t>variables, etc.</a:t>
            </a:r>
          </a:p>
          <a:p>
            <a:r>
              <a:rPr lang="en-US" dirty="0"/>
              <a:t>Code optimization consists of a bunch of heuristics </a:t>
            </a:r>
            <a:r>
              <a:rPr lang="en-US" dirty="0" smtClean="0"/>
              <a:t>and percentage </a:t>
            </a:r>
            <a:r>
              <a:rPr lang="en-US" dirty="0"/>
              <a:t>of improvement depends on programs (may </a:t>
            </a:r>
            <a:r>
              <a:rPr lang="en-US" dirty="0" smtClean="0"/>
              <a:t>be zero also.)</a:t>
            </a:r>
            <a:endParaRPr lang="en-US" dirty="0"/>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93229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Machine Independent optimizations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a:t>Common sub-expression elimination</a:t>
            </a:r>
          </a:p>
          <a:p>
            <a:r>
              <a:rPr lang="en-US" dirty="0"/>
              <a:t>Copy propagation</a:t>
            </a:r>
          </a:p>
          <a:p>
            <a:r>
              <a:rPr lang="en-US" dirty="0"/>
              <a:t>Loop invariant code motion</a:t>
            </a:r>
          </a:p>
          <a:p>
            <a:r>
              <a:rPr lang="en-US" dirty="0"/>
              <a:t>Partial redundancy elimination</a:t>
            </a:r>
          </a:p>
          <a:p>
            <a:r>
              <a:rPr lang="en-US" dirty="0"/>
              <a:t>Induction variable elimination and strength reduction</a:t>
            </a:r>
          </a:p>
          <a:p>
            <a:r>
              <a:rPr lang="en-US" dirty="0"/>
              <a:t>Code </a:t>
            </a:r>
            <a:r>
              <a:rPr lang="en-US" dirty="0" smtClean="0"/>
              <a:t>optimization </a:t>
            </a:r>
            <a:r>
              <a:rPr lang="en-US" dirty="0"/>
              <a:t>needs information about the program</a:t>
            </a:r>
          </a:p>
          <a:p>
            <a:pPr lvl="1"/>
            <a:r>
              <a:rPr lang="en-US" dirty="0"/>
              <a:t>which expressions are being recomputed in a function?</a:t>
            </a:r>
          </a:p>
          <a:p>
            <a:pPr lvl="1"/>
            <a:r>
              <a:rPr lang="en-US" dirty="0"/>
              <a:t>which definitions reach a point?</a:t>
            </a:r>
          </a:p>
          <a:p>
            <a:r>
              <a:rPr lang="en-US" dirty="0"/>
              <a:t>All such information is gathered through data-flow analysis</a:t>
            </a:r>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180815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Generation</a:t>
            </a:r>
            <a:endParaRPr lang="en-US" dirty="0"/>
          </a:p>
        </p:txBody>
      </p:sp>
      <p:sp>
        <p:nvSpPr>
          <p:cNvPr id="3" name="Content Placeholder 2"/>
          <p:cNvSpPr>
            <a:spLocks noGrp="1"/>
          </p:cNvSpPr>
          <p:nvPr>
            <p:ph idx="1"/>
          </p:nvPr>
        </p:nvSpPr>
        <p:spPr>
          <a:xfrm>
            <a:off x="3429000" y="1454572"/>
            <a:ext cx="5257800" cy="4525963"/>
          </a:xfrm>
        </p:spPr>
        <p:txBody>
          <a:bodyPr>
            <a:noAutofit/>
          </a:bodyPr>
          <a:lstStyle/>
          <a:p>
            <a:pPr>
              <a:buFont typeface="Wingdings" pitchFamily="2" charset="2"/>
              <a:buChar char="v"/>
            </a:pPr>
            <a:r>
              <a:rPr lang="en-US" sz="1800" dirty="0"/>
              <a:t>Converts intermediate code to machine code</a:t>
            </a:r>
          </a:p>
          <a:p>
            <a:pPr>
              <a:buFont typeface="Wingdings" pitchFamily="2" charset="2"/>
              <a:buChar char="v"/>
            </a:pPr>
            <a:r>
              <a:rPr lang="en-US" sz="1800" dirty="0"/>
              <a:t>Each intermediate code instruction may result in </a:t>
            </a:r>
            <a:r>
              <a:rPr lang="en-US" sz="1800" dirty="0" smtClean="0"/>
              <a:t>many machine </a:t>
            </a:r>
            <a:r>
              <a:rPr lang="en-US" sz="1800" dirty="0"/>
              <a:t>instructions or </a:t>
            </a:r>
            <a:r>
              <a:rPr lang="en-US" sz="1800" dirty="0" smtClean="0"/>
              <a:t>vice-versa</a:t>
            </a:r>
            <a:endParaRPr lang="en-US" sz="1800" dirty="0"/>
          </a:p>
          <a:p>
            <a:pPr>
              <a:buFont typeface="Wingdings" pitchFamily="2" charset="2"/>
              <a:buChar char="v"/>
            </a:pPr>
            <a:r>
              <a:rPr lang="en-US" sz="1800" dirty="0"/>
              <a:t>Must handle all aspects of </a:t>
            </a:r>
            <a:r>
              <a:rPr lang="en-US" sz="1800" dirty="0" smtClean="0"/>
              <a:t> machine architecture Registers</a:t>
            </a:r>
            <a:r>
              <a:rPr lang="en-US" sz="1800" dirty="0"/>
              <a:t>, pipelining, cache, multiple function units, etc.</a:t>
            </a:r>
          </a:p>
          <a:p>
            <a:pPr>
              <a:buFont typeface="Wingdings" pitchFamily="2" charset="2"/>
              <a:buChar char="v"/>
            </a:pPr>
            <a:r>
              <a:rPr lang="en-US" sz="1800" dirty="0"/>
              <a:t>Generating efficient code is an NP-complete problem</a:t>
            </a:r>
          </a:p>
          <a:p>
            <a:pPr>
              <a:buFont typeface="Wingdings" pitchFamily="2" charset="2"/>
              <a:buChar char="v"/>
            </a:pPr>
            <a:r>
              <a:rPr lang="en-US" sz="1800" dirty="0"/>
              <a:t>Tree pattern matching-based strategies are among the best</a:t>
            </a:r>
          </a:p>
          <a:p>
            <a:pPr>
              <a:buFont typeface="Wingdings" pitchFamily="2" charset="2"/>
              <a:buChar char="v"/>
            </a:pPr>
            <a:r>
              <a:rPr lang="en-US" sz="1800" dirty="0"/>
              <a:t>Needs tree intermediate code</a:t>
            </a:r>
          </a:p>
          <a:p>
            <a:pPr>
              <a:buFont typeface="Wingdings" pitchFamily="2" charset="2"/>
              <a:buChar char="v"/>
            </a:pPr>
            <a:r>
              <a:rPr lang="en-US" sz="1800" dirty="0"/>
              <a:t>Storage allocation decisions are made here</a:t>
            </a:r>
          </a:p>
          <a:p>
            <a:pPr>
              <a:buFont typeface="Wingdings" pitchFamily="2" charset="2"/>
              <a:buChar char="v"/>
            </a:pPr>
            <a:r>
              <a:rPr lang="en-US" sz="1800" dirty="0"/>
              <a:t>Register allocation and assignment are </a:t>
            </a:r>
            <a:r>
              <a:rPr lang="en-US" sz="1800" dirty="0" smtClean="0"/>
              <a:t>major issues</a:t>
            </a:r>
          </a:p>
          <a:p>
            <a:pPr>
              <a:buFont typeface="Wingdings" pitchFamily="2" charset="2"/>
              <a:buChar char="v"/>
            </a:pPr>
            <a:r>
              <a:rPr lang="en-US" sz="1800" dirty="0" smtClean="0"/>
              <a:t>First operand specifies destination; F indicates floating point representation</a:t>
            </a:r>
          </a:p>
          <a:p>
            <a:pPr>
              <a:buFont typeface="Wingdings" pitchFamily="2" charset="2"/>
              <a:buChar char="v"/>
            </a:pPr>
            <a:endParaRPr lang="en-US" sz="1800" dirty="0"/>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6" name="TextBox 5"/>
          <p:cNvSpPr txBox="1"/>
          <p:nvPr/>
        </p:nvSpPr>
        <p:spPr>
          <a:xfrm>
            <a:off x="1153391" y="1600199"/>
            <a:ext cx="1600200" cy="646331"/>
          </a:xfrm>
          <a:prstGeom prst="rect">
            <a:avLst/>
          </a:prstGeom>
          <a:noFill/>
        </p:spPr>
        <p:txBody>
          <a:bodyPr wrap="square" rtlCol="0">
            <a:spAutoFit/>
          </a:bodyPr>
          <a:lstStyle/>
          <a:p>
            <a:r>
              <a:rPr lang="en-US" b="1" dirty="0"/>
              <a:t>t</a:t>
            </a:r>
            <a:r>
              <a:rPr lang="en-US" b="1" dirty="0" smtClean="0"/>
              <a:t>1=id2*1.8</a:t>
            </a:r>
          </a:p>
          <a:p>
            <a:r>
              <a:rPr lang="en-US" b="1" dirty="0"/>
              <a:t>i</a:t>
            </a:r>
            <a:r>
              <a:rPr lang="en-US" b="1" dirty="0" smtClean="0"/>
              <a:t>d1=t1+32.0</a:t>
            </a:r>
            <a:endParaRPr lang="en-US" b="1" dirty="0"/>
          </a:p>
        </p:txBody>
      </p:sp>
      <p:cxnSp>
        <p:nvCxnSpPr>
          <p:cNvPr id="8" name="Straight Arrow Connector 7"/>
          <p:cNvCxnSpPr>
            <a:endCxn id="9" idx="0"/>
          </p:cNvCxnSpPr>
          <p:nvPr/>
        </p:nvCxnSpPr>
        <p:spPr>
          <a:xfrm flipH="1">
            <a:off x="1828800" y="2289141"/>
            <a:ext cx="3464" cy="5302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38200" y="2819400"/>
            <a:ext cx="1981200" cy="89815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dirty="0" smtClean="0"/>
              <a:t>Code Generator</a:t>
            </a:r>
            <a:endParaRPr lang="en-US" sz="2400" b="1" dirty="0"/>
          </a:p>
        </p:txBody>
      </p:sp>
      <p:cxnSp>
        <p:nvCxnSpPr>
          <p:cNvPr id="12" name="Straight Arrow Connector 11"/>
          <p:cNvCxnSpPr/>
          <p:nvPr/>
        </p:nvCxnSpPr>
        <p:spPr>
          <a:xfrm flipH="1">
            <a:off x="1828800" y="3717554"/>
            <a:ext cx="3464" cy="5302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38200" y="4283844"/>
            <a:ext cx="2362200" cy="1200329"/>
          </a:xfrm>
          <a:prstGeom prst="rect">
            <a:avLst/>
          </a:prstGeom>
          <a:noFill/>
        </p:spPr>
        <p:txBody>
          <a:bodyPr wrap="square" rtlCol="0">
            <a:spAutoFit/>
          </a:bodyPr>
          <a:lstStyle/>
          <a:p>
            <a:pPr algn="ctr"/>
            <a:r>
              <a:rPr lang="en-US" b="1" dirty="0" smtClean="0"/>
              <a:t>LDF R2, id2</a:t>
            </a:r>
          </a:p>
          <a:p>
            <a:pPr algn="ctr"/>
            <a:r>
              <a:rPr lang="en-US" b="1" dirty="0" smtClean="0"/>
              <a:t>MULF R2,R2, #1.8</a:t>
            </a:r>
          </a:p>
          <a:p>
            <a:pPr algn="ctr"/>
            <a:r>
              <a:rPr lang="en-US" b="1" dirty="0" smtClean="0"/>
              <a:t>ADDF R2,R2, #32.0</a:t>
            </a:r>
          </a:p>
          <a:p>
            <a:pPr algn="ctr"/>
            <a:r>
              <a:rPr lang="en-US" b="1" dirty="0" smtClean="0"/>
              <a:t>STF id1, R2</a:t>
            </a:r>
            <a:endParaRPr lang="en-US" b="1" dirty="0"/>
          </a:p>
        </p:txBody>
      </p:sp>
    </p:spTree>
    <p:extLst>
      <p:ext uri="{BB962C8B-B14F-4D97-AF65-F5344CB8AC3E}">
        <p14:creationId xmlns:p14="http://schemas.microsoft.com/office/powerpoint/2010/main" val="2960628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dependent optimizations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a:t>Peephole optimizations</a:t>
            </a:r>
          </a:p>
          <a:p>
            <a:pPr lvl="1"/>
            <a:r>
              <a:rPr lang="en-US" dirty="0"/>
              <a:t>Analyze sequence of instructions in a small </a:t>
            </a:r>
            <a:r>
              <a:rPr lang="en-US" dirty="0" smtClean="0"/>
              <a:t>window (peephole</a:t>
            </a:r>
            <a:r>
              <a:rPr lang="en-US" dirty="0"/>
              <a:t>) and using preset patterns, replace them with </a:t>
            </a:r>
            <a:r>
              <a:rPr lang="en-US" dirty="0" smtClean="0"/>
              <a:t>a more </a:t>
            </a:r>
            <a:r>
              <a:rPr lang="en-US" dirty="0"/>
              <a:t>efficient sequence</a:t>
            </a:r>
          </a:p>
          <a:p>
            <a:pPr lvl="1"/>
            <a:r>
              <a:rPr lang="en-US" dirty="0"/>
              <a:t>Redundant instruction </a:t>
            </a:r>
            <a:r>
              <a:rPr lang="en-US" dirty="0" smtClean="0"/>
              <a:t>elimination e.g</a:t>
            </a:r>
            <a:r>
              <a:rPr lang="en-US" dirty="0"/>
              <a:t>., replace the sequence [LD A,R1][ST R1,A] by [</a:t>
            </a:r>
            <a:r>
              <a:rPr lang="en-US" dirty="0" smtClean="0"/>
              <a:t>LD A,R1</a:t>
            </a:r>
            <a:r>
              <a:rPr lang="en-US" dirty="0"/>
              <a:t>]</a:t>
            </a:r>
          </a:p>
          <a:p>
            <a:pPr lvl="1"/>
            <a:r>
              <a:rPr lang="en-US" dirty="0"/>
              <a:t>Eliminate “jump to jump” instructions</a:t>
            </a:r>
          </a:p>
          <a:p>
            <a:pPr lvl="1"/>
            <a:r>
              <a:rPr lang="en-US" dirty="0"/>
              <a:t>Use machine idioms (use INC instead of LD and ADD)</a:t>
            </a:r>
          </a:p>
          <a:p>
            <a:r>
              <a:rPr lang="en-US" dirty="0"/>
              <a:t>Instruction scheduling (reordering) to eliminate </a:t>
            </a:r>
            <a:r>
              <a:rPr lang="en-US" dirty="0" smtClean="0"/>
              <a:t>pipeline interlocks </a:t>
            </a:r>
            <a:r>
              <a:rPr lang="en-US" dirty="0"/>
              <a:t>and to increase parallelism</a:t>
            </a:r>
          </a:p>
          <a:p>
            <a:r>
              <a:rPr lang="en-US" dirty="0"/>
              <a:t>Trace scheduling to increase the size of basic blocks </a:t>
            </a:r>
            <a:r>
              <a:rPr lang="en-US" dirty="0" smtClean="0"/>
              <a:t>and increase </a:t>
            </a:r>
            <a:r>
              <a:rPr lang="en-US" dirty="0"/>
              <a:t>parallelism</a:t>
            </a:r>
          </a:p>
          <a:p>
            <a:r>
              <a:rPr lang="en-US" dirty="0"/>
              <a:t>Software pipelining to increase parallelism in loops</a:t>
            </a:r>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584367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 table management</a:t>
            </a:r>
            <a:endParaRPr lang="en-US" dirty="0"/>
          </a:p>
        </p:txBody>
      </p:sp>
      <p:sp>
        <p:nvSpPr>
          <p:cNvPr id="3" name="Content Placeholder 2"/>
          <p:cNvSpPr>
            <a:spLocks noGrp="1"/>
          </p:cNvSpPr>
          <p:nvPr>
            <p:ph idx="1"/>
          </p:nvPr>
        </p:nvSpPr>
        <p:spPr>
          <a:xfrm>
            <a:off x="304800" y="1600200"/>
            <a:ext cx="3352800" cy="4525963"/>
          </a:xfrm>
        </p:spPr>
        <p:txBody>
          <a:bodyPr>
            <a:normAutofit fontScale="70000" lnSpcReduction="20000"/>
          </a:bodyPr>
          <a:lstStyle/>
          <a:p>
            <a:r>
              <a:rPr lang="en-US" dirty="0" smtClean="0"/>
              <a:t>Symbol table is a data structure containing a record for each variable, with fields for the attributes of the name. </a:t>
            </a:r>
          </a:p>
          <a:p>
            <a:r>
              <a:rPr lang="en-US" dirty="0" smtClean="0"/>
              <a:t>Entry for an identifier holds information about the identifier like, name and type.</a:t>
            </a:r>
          </a:p>
          <a:p>
            <a:r>
              <a:rPr lang="en-US" dirty="0" smtClean="0"/>
              <a:t>Assignment symbol is a keyword and does not need attributes for the token &lt;=&gt;</a:t>
            </a:r>
          </a:p>
          <a:p>
            <a:r>
              <a:rPr lang="en-US" dirty="0" smtClean="0"/>
              <a:t>This must allow fast store &amp; retrieval of data</a:t>
            </a:r>
            <a:endParaRPr lang="en-US" dirty="0"/>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670122300"/>
              </p:ext>
            </p:extLst>
          </p:nvPr>
        </p:nvGraphicFramePr>
        <p:xfrm>
          <a:off x="3962400" y="1905000"/>
          <a:ext cx="4267200" cy="1981200"/>
        </p:xfrm>
        <a:graphic>
          <a:graphicData uri="http://schemas.openxmlformats.org/drawingml/2006/table">
            <a:tbl>
              <a:tblPr firstRow="1" bandRow="1">
                <a:tableStyleId>{5C22544A-7EE6-4342-B048-85BDC9FD1C3A}</a:tableStyleId>
              </a:tblPr>
              <a:tblGrid>
                <a:gridCol w="619432"/>
                <a:gridCol w="1858297"/>
                <a:gridCol w="1789471"/>
              </a:tblGrid>
              <a:tr h="370840">
                <a:tc>
                  <a:txBody>
                    <a:bodyPr/>
                    <a:lstStyle/>
                    <a:p>
                      <a:r>
                        <a:rPr lang="en-US" sz="2400" b="0" dirty="0" smtClean="0">
                          <a:solidFill>
                            <a:schemeClr val="tx1"/>
                          </a:solidFill>
                        </a:rPr>
                        <a:t>1</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marL="0" algn="l" defTabSz="914400" rtl="0" eaLnBrk="1" latinLnBrk="0" hangingPunct="1"/>
                      <a:r>
                        <a:rPr lang="en-US" sz="2400" b="0" kern="1200" dirty="0" err="1" smtClean="0">
                          <a:solidFill>
                            <a:schemeClr val="dk1"/>
                          </a:solidFill>
                          <a:latin typeface="+mn-lt"/>
                          <a:ea typeface="+mn-ea"/>
                          <a:cs typeface="+mn-cs"/>
                        </a:rPr>
                        <a:t>fahrenheit</a:t>
                      </a:r>
                      <a:endParaRPr lang="en-US" sz="2400" b="0" kern="1200" dirty="0">
                        <a:solidFill>
                          <a:schemeClr val="dk1"/>
                        </a:solidFill>
                        <a:latin typeface="+mn-lt"/>
                        <a:ea typeface="+mn-ea"/>
                        <a:cs typeface="+mn-cs"/>
                      </a:endParaRPr>
                    </a:p>
                  </a:txBody>
                  <a:tcP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r>
              <a:tr h="370840">
                <a:tc>
                  <a:txBody>
                    <a:bodyPr/>
                    <a:lstStyle/>
                    <a:p>
                      <a:r>
                        <a:rPr lang="en-US" sz="2400" b="0" dirty="0" smtClean="0"/>
                        <a:t>2</a:t>
                      </a:r>
                      <a:endParaRPr lang="en-US" sz="2400" b="0" dirty="0"/>
                    </a:p>
                  </a:txBody>
                  <a:tcPr>
                    <a:lnL w="12700" cap="flat" cmpd="sng" algn="ctr">
                      <a:solidFill>
                        <a:schemeClr val="tx1"/>
                      </a:solidFill>
                      <a:prstDash val="solid"/>
                      <a:round/>
                      <a:headEnd type="none" w="med" len="med"/>
                      <a:tailEnd type="none" w="med" len="med"/>
                    </a:lnL>
                  </a:tcPr>
                </a:tc>
                <a:tc>
                  <a:txBody>
                    <a:bodyPr/>
                    <a:lstStyle/>
                    <a:p>
                      <a:r>
                        <a:rPr lang="en-US" sz="2400" b="0" dirty="0" smtClean="0"/>
                        <a:t>centigrade</a:t>
                      </a:r>
                      <a:endParaRPr lang="en-US" sz="2400" b="0" dirty="0"/>
                    </a:p>
                  </a:txBody>
                  <a:tcPr/>
                </a:tc>
                <a:tc>
                  <a:txBody>
                    <a:bodyPr/>
                    <a:lstStyle/>
                    <a:p>
                      <a:endParaRPr lang="en-US"/>
                    </a:p>
                  </a:txBody>
                  <a:tcPr>
                    <a:lnR w="12700" cap="flat" cmpd="sng" algn="ctr">
                      <a:solidFill>
                        <a:schemeClr val="tx1"/>
                      </a:solidFill>
                      <a:prstDash val="solid"/>
                      <a:round/>
                      <a:headEnd type="none" w="med" len="med"/>
                      <a:tailEnd type="none" w="med" len="med"/>
                    </a:lnR>
                  </a:tcPr>
                </a:tc>
              </a:tr>
              <a:tr h="370840">
                <a:tc>
                  <a:txBody>
                    <a:bodyPr/>
                    <a:lstStyle/>
                    <a:p>
                      <a:r>
                        <a:rPr lang="en-US" sz="2400" b="0" dirty="0" smtClean="0"/>
                        <a:t>3</a:t>
                      </a:r>
                      <a:endParaRPr lang="en-US" sz="2400" b="0" dirty="0"/>
                    </a:p>
                  </a:txBody>
                  <a:tcPr>
                    <a:lnL w="12700" cap="flat" cmpd="sng" algn="ctr">
                      <a:solidFill>
                        <a:schemeClr val="tx1"/>
                      </a:solidFill>
                      <a:prstDash val="solid"/>
                      <a:round/>
                      <a:headEnd type="none" w="med" len="med"/>
                      <a:tailEnd type="none" w="med" len="med"/>
                    </a:lnL>
                  </a:tcPr>
                </a:tc>
                <a:tc>
                  <a:txBody>
                    <a:bodyPr/>
                    <a:lstStyle/>
                    <a:p>
                      <a:endParaRPr lang="en-US" sz="2400" b="0" dirty="0"/>
                    </a:p>
                  </a:txBody>
                  <a:tcPr/>
                </a:tc>
                <a:tc>
                  <a:txBody>
                    <a:bodyPr/>
                    <a:lstStyle/>
                    <a:p>
                      <a:endParaRPr lang="en-US"/>
                    </a:p>
                  </a:txBody>
                  <a:tcPr>
                    <a:lnR w="12700" cap="flat" cmpd="sng" algn="ctr">
                      <a:solidFill>
                        <a:schemeClr val="tx1"/>
                      </a:solidFill>
                      <a:prstDash val="solid"/>
                      <a:round/>
                      <a:headEnd type="none" w="med" len="med"/>
                      <a:tailEnd type="none" w="med" len="med"/>
                    </a:lnR>
                  </a:tcPr>
                </a:tc>
              </a:tr>
              <a:tr h="609600">
                <a:tc>
                  <a:txBody>
                    <a:bodyPr/>
                    <a:lstStyle/>
                    <a:p>
                      <a:r>
                        <a:rPr lang="en-US" sz="2400" b="0" dirty="0" smtClean="0"/>
                        <a:t>4</a:t>
                      </a:r>
                      <a:endParaRPr lang="en-US" sz="2400" b="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US" sz="2400" b="0"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98712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8229600" cy="1143000"/>
          </a:xfrm>
        </p:spPr>
        <p:txBody>
          <a:bodyPr/>
          <a:lstStyle/>
          <a:p>
            <a:r>
              <a:rPr lang="en-US" smtClean="0"/>
              <a:t>Another Example</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09229"/>
            <a:ext cx="8686800" cy="5228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6079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Programming languages are notations for denoting computations to people and to machines.</a:t>
            </a:r>
          </a:p>
          <a:p>
            <a:r>
              <a:rPr lang="en-US" dirty="0" smtClean="0"/>
              <a:t>Compilers are the software systems that do the translation of programming languages to machine languages and report errors in this process.</a:t>
            </a:r>
          </a:p>
          <a:p>
            <a:r>
              <a:rPr lang="en-US" dirty="0" smtClean="0"/>
              <a:t>Compiler is a type of language processor that can read a program in one language (source language) and translate into an equivalent program in another language (target language)</a:t>
            </a:r>
            <a:endParaRPr lang="en-US" dirty="0"/>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5129019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709"/>
            <a:ext cx="8229600" cy="962891"/>
          </a:xfrm>
        </p:spPr>
        <p:txBody>
          <a:bodyPr/>
          <a:lstStyle/>
          <a:p>
            <a:r>
              <a:rPr lang="en-US" dirty="0" smtClean="0"/>
              <a:t>Compiler Construction Tools</a:t>
            </a:r>
            <a:endParaRPr lang="en-US" dirty="0"/>
          </a:p>
        </p:txBody>
      </p:sp>
      <p:sp>
        <p:nvSpPr>
          <p:cNvPr id="3" name="Content Placeholder 2"/>
          <p:cNvSpPr>
            <a:spLocks noGrp="1"/>
          </p:cNvSpPr>
          <p:nvPr>
            <p:ph idx="1"/>
          </p:nvPr>
        </p:nvSpPr>
        <p:spPr>
          <a:xfrm>
            <a:off x="152400" y="914400"/>
            <a:ext cx="8991600" cy="4754563"/>
          </a:xfrm>
        </p:spPr>
        <p:txBody>
          <a:bodyPr>
            <a:noAutofit/>
          </a:bodyPr>
          <a:lstStyle/>
          <a:p>
            <a:r>
              <a:rPr lang="en-US" sz="1900" dirty="0" smtClean="0"/>
              <a:t>Modern</a:t>
            </a:r>
            <a:r>
              <a:rPr lang="en-US" sz="1900" dirty="0"/>
              <a:t> </a:t>
            </a:r>
            <a:r>
              <a:rPr lang="en-US" sz="1900" dirty="0" smtClean="0"/>
              <a:t>software </a:t>
            </a:r>
            <a:r>
              <a:rPr lang="en-US" sz="1900" dirty="0"/>
              <a:t>development environments containing tools such as language </a:t>
            </a:r>
            <a:r>
              <a:rPr lang="en-US" sz="1900" dirty="0" smtClean="0"/>
              <a:t>editors, debuggers</a:t>
            </a:r>
            <a:r>
              <a:rPr lang="en-US" sz="1900" dirty="0"/>
              <a:t>, version managers, profilers, test </a:t>
            </a:r>
            <a:r>
              <a:rPr lang="en-US" sz="1900" dirty="0" smtClean="0"/>
              <a:t>harnesses.</a:t>
            </a:r>
          </a:p>
          <a:p>
            <a:r>
              <a:rPr lang="en-US" sz="1900" dirty="0" smtClean="0"/>
              <a:t>Specialized tools to implement compilers:</a:t>
            </a:r>
          </a:p>
          <a:p>
            <a:pPr marL="400050" lvl="1" indent="0">
              <a:buNone/>
            </a:pPr>
            <a:r>
              <a:rPr lang="en-US" sz="1900" dirty="0"/>
              <a:t>1. </a:t>
            </a:r>
            <a:r>
              <a:rPr lang="en-US" sz="1900" i="1" dirty="0"/>
              <a:t>Parser generators </a:t>
            </a:r>
            <a:r>
              <a:rPr lang="en-US" sz="1900" dirty="0"/>
              <a:t>that automatically produce syntax analyzers from </a:t>
            </a:r>
            <a:r>
              <a:rPr lang="en-US" sz="1900" dirty="0" smtClean="0"/>
              <a:t>a  grammatical </a:t>
            </a:r>
            <a:r>
              <a:rPr lang="en-US" sz="1900" dirty="0"/>
              <a:t>description of a programming language.</a:t>
            </a:r>
          </a:p>
          <a:p>
            <a:pPr marL="400050" lvl="1" indent="0">
              <a:buNone/>
            </a:pPr>
            <a:r>
              <a:rPr lang="en-US" sz="1900" dirty="0"/>
              <a:t>2. </a:t>
            </a:r>
            <a:r>
              <a:rPr lang="en-US" sz="1900" i="1" dirty="0"/>
              <a:t>Scanner generators </a:t>
            </a:r>
            <a:r>
              <a:rPr lang="en-US" sz="1900" dirty="0"/>
              <a:t>that produce lexical analyzers from a </a:t>
            </a:r>
            <a:r>
              <a:rPr lang="en-US" sz="1900" dirty="0" smtClean="0"/>
              <a:t>regular-expression description </a:t>
            </a:r>
            <a:r>
              <a:rPr lang="en-US" sz="1900" dirty="0"/>
              <a:t>of the tokens of a language.</a:t>
            </a:r>
          </a:p>
          <a:p>
            <a:pPr marL="400050" lvl="1" indent="0">
              <a:buNone/>
            </a:pPr>
            <a:r>
              <a:rPr lang="en-US" sz="1900" dirty="0"/>
              <a:t>3. </a:t>
            </a:r>
            <a:r>
              <a:rPr lang="en-US" sz="1900" i="1" dirty="0"/>
              <a:t>Syntax-directed translation engines </a:t>
            </a:r>
            <a:r>
              <a:rPr lang="en-US" sz="1900" dirty="0"/>
              <a:t>that produce collections of </a:t>
            </a:r>
            <a:r>
              <a:rPr lang="en-US" sz="1900" dirty="0" smtClean="0"/>
              <a:t>routines for </a:t>
            </a:r>
            <a:r>
              <a:rPr lang="en-US" sz="1900" dirty="0"/>
              <a:t>walking a parse tree and generating intermediate code.</a:t>
            </a:r>
          </a:p>
          <a:p>
            <a:pPr marL="400050" lvl="1" indent="0">
              <a:buNone/>
            </a:pPr>
            <a:r>
              <a:rPr lang="en-US" sz="1900" dirty="0"/>
              <a:t>4. </a:t>
            </a:r>
            <a:r>
              <a:rPr lang="en-US" sz="1900" i="1" dirty="0" smtClean="0"/>
              <a:t>Code-generators </a:t>
            </a:r>
            <a:r>
              <a:rPr lang="en-US" sz="1900" dirty="0" smtClean="0"/>
              <a:t>that </a:t>
            </a:r>
            <a:r>
              <a:rPr lang="en-US" sz="1900" dirty="0"/>
              <a:t>produce a code generator from a </a:t>
            </a:r>
            <a:r>
              <a:rPr lang="en-US" sz="1900" dirty="0" smtClean="0"/>
              <a:t>collection of </a:t>
            </a:r>
            <a:r>
              <a:rPr lang="en-US" sz="1900" dirty="0"/>
              <a:t>rules for translating each operation of the intermediate language </a:t>
            </a:r>
            <a:r>
              <a:rPr lang="en-US" sz="1900" dirty="0" smtClean="0"/>
              <a:t>into the </a:t>
            </a:r>
            <a:r>
              <a:rPr lang="en-US" sz="1900" dirty="0"/>
              <a:t>machine language for a target machine.</a:t>
            </a:r>
          </a:p>
          <a:p>
            <a:pPr marL="400050" lvl="1" indent="0">
              <a:buNone/>
            </a:pPr>
            <a:r>
              <a:rPr lang="en-US" sz="1900" dirty="0"/>
              <a:t>5. </a:t>
            </a:r>
            <a:r>
              <a:rPr lang="en-US" sz="1900" i="1" dirty="0"/>
              <a:t>Data-flow analysis engines </a:t>
            </a:r>
            <a:r>
              <a:rPr lang="en-US" sz="1900" dirty="0"/>
              <a:t>that facilitate the gathering of </a:t>
            </a:r>
            <a:r>
              <a:rPr lang="en-US" sz="1900" dirty="0" smtClean="0"/>
              <a:t>information about </a:t>
            </a:r>
            <a:r>
              <a:rPr lang="en-US" sz="1900" dirty="0"/>
              <a:t>how values are transmitted from one part of a program to </a:t>
            </a:r>
            <a:r>
              <a:rPr lang="en-US" sz="1900" dirty="0" smtClean="0"/>
              <a:t>each other </a:t>
            </a:r>
            <a:r>
              <a:rPr lang="en-US" sz="1900" dirty="0"/>
              <a:t>part. Data-flow analysis is a key part of code optimization.</a:t>
            </a:r>
          </a:p>
          <a:p>
            <a:pPr marL="400050" lvl="1" indent="0">
              <a:buNone/>
            </a:pPr>
            <a:r>
              <a:rPr lang="en-US" sz="1900" dirty="0"/>
              <a:t>6. </a:t>
            </a:r>
            <a:r>
              <a:rPr lang="en-US" sz="1900" i="1" dirty="0"/>
              <a:t>Compiler-construction toolkits </a:t>
            </a:r>
            <a:r>
              <a:rPr lang="en-US" sz="1900" dirty="0"/>
              <a:t>that provide an integrated set of </a:t>
            </a:r>
            <a:r>
              <a:rPr lang="en-US" sz="1900" dirty="0" smtClean="0"/>
              <a:t>routines for </a:t>
            </a:r>
            <a:r>
              <a:rPr lang="en-US" sz="1900" dirty="0"/>
              <a:t>constructing various phases of a </a:t>
            </a:r>
            <a:r>
              <a:rPr lang="en-US" sz="1900" dirty="0" smtClean="0"/>
              <a:t>compiler.</a:t>
            </a:r>
            <a:endParaRPr lang="en-US" sz="1900" dirty="0"/>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7306620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Science of Building a Compiler</a:t>
            </a:r>
            <a:endParaRPr lang="en-US" dirty="0"/>
          </a:p>
        </p:txBody>
      </p:sp>
      <p:sp>
        <p:nvSpPr>
          <p:cNvPr id="3" name="Content Placeholder 2"/>
          <p:cNvSpPr>
            <a:spLocks noGrp="1"/>
          </p:cNvSpPr>
          <p:nvPr>
            <p:ph idx="1"/>
          </p:nvPr>
        </p:nvSpPr>
        <p:spPr>
          <a:xfrm>
            <a:off x="457200" y="1447800"/>
            <a:ext cx="8229600" cy="4800600"/>
          </a:xfrm>
        </p:spPr>
        <p:txBody>
          <a:bodyPr>
            <a:normAutofit fontScale="70000" lnSpcReduction="20000"/>
          </a:bodyPr>
          <a:lstStyle/>
          <a:p>
            <a:r>
              <a:rPr lang="en-US" dirty="0"/>
              <a:t>The </a:t>
            </a:r>
            <a:r>
              <a:rPr lang="en-US" dirty="0" smtClean="0"/>
              <a:t>problem formulation </a:t>
            </a:r>
            <a:r>
              <a:rPr lang="en-US" dirty="0"/>
              <a:t>must be grounded in a solid understanding of the characteristics </a:t>
            </a:r>
            <a:r>
              <a:rPr lang="en-US" dirty="0" smtClean="0"/>
              <a:t>of computer </a:t>
            </a:r>
            <a:r>
              <a:rPr lang="en-US" dirty="0"/>
              <a:t>programs, and the solution must be validated and refined empirically.</a:t>
            </a:r>
          </a:p>
          <a:p>
            <a:r>
              <a:rPr lang="en-US" dirty="0"/>
              <a:t>A compiler must accept all source programs that conform to the </a:t>
            </a:r>
            <a:r>
              <a:rPr lang="en-US" dirty="0" smtClean="0"/>
              <a:t>specification of </a:t>
            </a:r>
            <a:r>
              <a:rPr lang="en-US" dirty="0"/>
              <a:t>the language; the set of source programs is infinite and any program can </a:t>
            </a:r>
            <a:r>
              <a:rPr lang="en-US" dirty="0" smtClean="0"/>
              <a:t>be very </a:t>
            </a:r>
            <a:r>
              <a:rPr lang="en-US" dirty="0"/>
              <a:t>large, consisting of possibly millions of lines of code. </a:t>
            </a:r>
            <a:endParaRPr lang="en-US" dirty="0" smtClean="0"/>
          </a:p>
          <a:p>
            <a:r>
              <a:rPr lang="en-US" dirty="0" smtClean="0"/>
              <a:t>Any transformation performed </a:t>
            </a:r>
            <a:r>
              <a:rPr lang="en-US" dirty="0"/>
              <a:t>by the compiler while translating a source program must preserve </a:t>
            </a:r>
            <a:r>
              <a:rPr lang="en-US" dirty="0" smtClean="0"/>
              <a:t>the meaning </a:t>
            </a:r>
            <a:r>
              <a:rPr lang="en-US" dirty="0"/>
              <a:t>of the program being compiled. </a:t>
            </a:r>
            <a:endParaRPr lang="en-US" dirty="0" smtClean="0"/>
          </a:p>
          <a:p>
            <a:r>
              <a:rPr lang="en-US" dirty="0" smtClean="0"/>
              <a:t>Compiler </a:t>
            </a:r>
            <a:r>
              <a:rPr lang="en-US" dirty="0"/>
              <a:t>writers thus have </a:t>
            </a:r>
            <a:r>
              <a:rPr lang="en-US" dirty="0" smtClean="0"/>
              <a:t>influence over </a:t>
            </a:r>
            <a:r>
              <a:rPr lang="en-US" dirty="0"/>
              <a:t>not just the compilers they create, but all the programs that their </a:t>
            </a:r>
            <a:r>
              <a:rPr lang="en-US" dirty="0" smtClean="0"/>
              <a:t>compilers compile</a:t>
            </a:r>
            <a:r>
              <a:rPr lang="en-US" dirty="0"/>
              <a:t>. </a:t>
            </a:r>
            <a:endParaRPr lang="en-US" dirty="0" smtClean="0"/>
          </a:p>
          <a:p>
            <a:r>
              <a:rPr lang="en-US" dirty="0" smtClean="0"/>
              <a:t>This </a:t>
            </a:r>
            <a:r>
              <a:rPr lang="en-US" dirty="0"/>
              <a:t>leverage makes writing compilers particularly </a:t>
            </a:r>
            <a:r>
              <a:rPr lang="en-US" dirty="0" smtClean="0"/>
              <a:t>rewarding; however</a:t>
            </a:r>
            <a:r>
              <a:rPr lang="en-US" dirty="0"/>
              <a:t>, it also makes compiler development challenging</a:t>
            </a:r>
            <a:r>
              <a:rPr lang="en-US" dirty="0" smtClean="0"/>
              <a:t>.</a:t>
            </a:r>
          </a:p>
          <a:p>
            <a:r>
              <a:rPr lang="en-US" dirty="0" smtClean="0"/>
              <a:t>Two aspects to deal mainly: </a:t>
            </a:r>
            <a:r>
              <a:rPr lang="en-US" b="1" dirty="0"/>
              <a:t>Modeling in Compiler Design and </a:t>
            </a:r>
            <a:r>
              <a:rPr lang="en-US" b="1" dirty="0" smtClean="0"/>
              <a:t>Implementation &amp; Code optimization</a:t>
            </a:r>
            <a:endParaRPr lang="en-US" dirty="0"/>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13848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Science of building compiler: Modeling</a:t>
            </a:r>
            <a:endParaRPr lang="en-US" dirty="0"/>
          </a:p>
        </p:txBody>
      </p:sp>
      <p:sp>
        <p:nvSpPr>
          <p:cNvPr id="3" name="Content Placeholder 2"/>
          <p:cNvSpPr>
            <a:spLocks noGrp="1"/>
          </p:cNvSpPr>
          <p:nvPr>
            <p:ph idx="1"/>
          </p:nvPr>
        </p:nvSpPr>
        <p:spPr>
          <a:xfrm>
            <a:off x="304800" y="1219200"/>
            <a:ext cx="8991600" cy="4525963"/>
          </a:xfrm>
        </p:spPr>
        <p:txBody>
          <a:bodyPr>
            <a:noAutofit/>
          </a:bodyPr>
          <a:lstStyle/>
          <a:p>
            <a:r>
              <a:rPr lang="en-US" sz="2400" dirty="0" smtClean="0"/>
              <a:t>Designing </a:t>
            </a:r>
            <a:r>
              <a:rPr lang="en-US" sz="2400" dirty="0"/>
              <a:t>the right </a:t>
            </a:r>
            <a:r>
              <a:rPr lang="en-US" sz="2400" dirty="0" smtClean="0"/>
              <a:t>mathematical </a:t>
            </a:r>
            <a:r>
              <a:rPr lang="en-US" sz="2400" b="1" dirty="0" smtClean="0"/>
              <a:t>models</a:t>
            </a:r>
            <a:r>
              <a:rPr lang="en-US" sz="2400" dirty="0" smtClean="0"/>
              <a:t> </a:t>
            </a:r>
            <a:r>
              <a:rPr lang="en-US" sz="2400" dirty="0"/>
              <a:t>and </a:t>
            </a:r>
            <a:r>
              <a:rPr lang="en-US" sz="2400" dirty="0" smtClean="0"/>
              <a:t>choosing </a:t>
            </a:r>
            <a:r>
              <a:rPr lang="en-US" sz="2400" dirty="0"/>
              <a:t>the right algorithms, while balancing the need </a:t>
            </a:r>
            <a:r>
              <a:rPr lang="en-US" sz="2400" dirty="0" smtClean="0"/>
              <a:t>for generality </a:t>
            </a:r>
            <a:r>
              <a:rPr lang="en-US" sz="2400" dirty="0"/>
              <a:t>and power against simplicity and efficiency</a:t>
            </a:r>
            <a:r>
              <a:rPr lang="en-US" sz="2400" dirty="0" smtClean="0"/>
              <a:t>.</a:t>
            </a:r>
          </a:p>
          <a:p>
            <a:pPr lvl="1"/>
            <a:r>
              <a:rPr lang="en-US" sz="2400" dirty="0"/>
              <a:t>finite-state </a:t>
            </a:r>
            <a:r>
              <a:rPr lang="en-US" sz="2400" dirty="0" smtClean="0"/>
              <a:t>machines, regular expressions, context-free grammars and trees :  are the models</a:t>
            </a:r>
          </a:p>
          <a:p>
            <a:r>
              <a:rPr lang="en-US" sz="2400" dirty="0"/>
              <a:t>These models are useful for </a:t>
            </a:r>
            <a:r>
              <a:rPr lang="en-US" sz="2400" dirty="0" smtClean="0"/>
              <a:t>describing the </a:t>
            </a:r>
            <a:r>
              <a:rPr lang="en-US" sz="2400" dirty="0"/>
              <a:t>lexical units of programs (keywords, identifiers, and such) and </a:t>
            </a:r>
            <a:r>
              <a:rPr lang="en-US" sz="2400" dirty="0" smtClean="0"/>
              <a:t>for describing </a:t>
            </a:r>
            <a:r>
              <a:rPr lang="en-US" sz="2400" dirty="0"/>
              <a:t>the algorithms used by the compiler to recognize those units. </a:t>
            </a:r>
            <a:endParaRPr lang="en-US" sz="2400" dirty="0" smtClean="0"/>
          </a:p>
          <a:p>
            <a:r>
              <a:rPr lang="en-US" sz="2400" dirty="0" smtClean="0"/>
              <a:t>Another model, context-free </a:t>
            </a:r>
            <a:r>
              <a:rPr lang="en-US" sz="2400" dirty="0"/>
              <a:t>grammars, used to </a:t>
            </a:r>
            <a:r>
              <a:rPr lang="en-US" sz="2400" dirty="0" smtClean="0"/>
              <a:t>describe the </a:t>
            </a:r>
            <a:r>
              <a:rPr lang="en-US" sz="2400" dirty="0"/>
              <a:t>syntactic structure of programming languages such as the nesting </a:t>
            </a:r>
            <a:r>
              <a:rPr lang="en-US" sz="2400" dirty="0" smtClean="0"/>
              <a:t>of parentheses </a:t>
            </a:r>
            <a:r>
              <a:rPr lang="en-US" sz="2400" dirty="0"/>
              <a:t>or control constructs</a:t>
            </a:r>
            <a:r>
              <a:rPr lang="en-US" sz="2400" dirty="0" smtClean="0"/>
              <a:t>.</a:t>
            </a:r>
          </a:p>
          <a:p>
            <a:r>
              <a:rPr lang="en-US" sz="2400" dirty="0" smtClean="0"/>
              <a:t>Trees </a:t>
            </a:r>
            <a:r>
              <a:rPr lang="en-US" sz="2400" dirty="0"/>
              <a:t>are </a:t>
            </a:r>
            <a:r>
              <a:rPr lang="en-US" sz="2400" dirty="0" smtClean="0"/>
              <a:t>models </a:t>
            </a:r>
            <a:r>
              <a:rPr lang="en-US" sz="2400" dirty="0"/>
              <a:t>for representing the structure of </a:t>
            </a:r>
            <a:r>
              <a:rPr lang="en-US" sz="2400" dirty="0" smtClean="0"/>
              <a:t>programs and </a:t>
            </a:r>
            <a:r>
              <a:rPr lang="en-US" sz="2400" dirty="0"/>
              <a:t>their translation into object </a:t>
            </a:r>
            <a:r>
              <a:rPr lang="en-US" sz="2400" dirty="0" smtClean="0"/>
              <a:t>code</a:t>
            </a:r>
            <a:r>
              <a:rPr lang="en-US" sz="2400" dirty="0"/>
              <a:t>.</a:t>
            </a:r>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970430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Science of building compiler </a:t>
            </a:r>
            <a:r>
              <a:rPr lang="en-US" dirty="0" smtClean="0"/>
              <a:t>: The Science of Code Optimization</a:t>
            </a:r>
            <a:endParaRPr lang="en-US" dirty="0"/>
          </a:p>
        </p:txBody>
      </p:sp>
      <p:sp>
        <p:nvSpPr>
          <p:cNvPr id="3" name="Content Placeholder 2"/>
          <p:cNvSpPr>
            <a:spLocks noGrp="1"/>
          </p:cNvSpPr>
          <p:nvPr>
            <p:ph idx="1"/>
          </p:nvPr>
        </p:nvSpPr>
        <p:spPr>
          <a:xfrm>
            <a:off x="228600" y="1600200"/>
            <a:ext cx="8458200" cy="4525963"/>
          </a:xfrm>
        </p:spPr>
        <p:txBody>
          <a:bodyPr>
            <a:normAutofit fontScale="92500" lnSpcReduction="20000"/>
          </a:bodyPr>
          <a:lstStyle/>
          <a:p>
            <a:r>
              <a:rPr lang="en-US" dirty="0" smtClean="0"/>
              <a:t>Optimization =&gt; more efficient code</a:t>
            </a:r>
          </a:p>
          <a:p>
            <a:r>
              <a:rPr lang="en-US" dirty="0"/>
              <a:t>complex </a:t>
            </a:r>
            <a:r>
              <a:rPr lang="en-US" dirty="0" smtClean="0"/>
              <a:t>because processor </a:t>
            </a:r>
            <a:r>
              <a:rPr lang="en-US" dirty="0"/>
              <a:t>architectures have become more </a:t>
            </a:r>
            <a:r>
              <a:rPr lang="en-US" dirty="0" smtClean="0"/>
              <a:t>complex.</a:t>
            </a:r>
          </a:p>
          <a:p>
            <a:r>
              <a:rPr lang="en-US" dirty="0"/>
              <a:t>I</a:t>
            </a:r>
            <a:r>
              <a:rPr lang="en-US" dirty="0" smtClean="0"/>
              <a:t>mportant </a:t>
            </a:r>
            <a:r>
              <a:rPr lang="en-US" dirty="0"/>
              <a:t>because massively </a:t>
            </a:r>
            <a:r>
              <a:rPr lang="en-US" dirty="0" smtClean="0"/>
              <a:t>parallel computers </a:t>
            </a:r>
            <a:r>
              <a:rPr lang="en-US" dirty="0"/>
              <a:t>require substantial optimization, or their performance suffers </a:t>
            </a:r>
            <a:r>
              <a:rPr lang="en-US" dirty="0" smtClean="0"/>
              <a:t>by orders </a:t>
            </a:r>
            <a:r>
              <a:rPr lang="en-US" dirty="0"/>
              <a:t>of magnitude. With the likely prevalence of multicore </a:t>
            </a:r>
            <a:r>
              <a:rPr lang="en-US" dirty="0" smtClean="0"/>
              <a:t>machines these need to take advantage of multiprocessing with the help of compilers.</a:t>
            </a:r>
          </a:p>
          <a:p>
            <a:r>
              <a:rPr lang="en-US" dirty="0" smtClean="0"/>
              <a:t>Models such as graphs</a:t>
            </a:r>
            <a:r>
              <a:rPr lang="en-US" dirty="0"/>
              <a:t>, matrices, and linear </a:t>
            </a:r>
            <a:r>
              <a:rPr lang="en-US" dirty="0" smtClean="0"/>
              <a:t>programs are needed for optimizing the code.</a:t>
            </a:r>
            <a:endParaRPr lang="en-US" dirty="0"/>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817139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objectives of code optimization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dirty="0"/>
              <a:t>optimization must be correct, that is, preserve the meaning of </a:t>
            </a:r>
            <a:r>
              <a:rPr lang="en-US" dirty="0" smtClean="0"/>
              <a:t>the compiled program.</a:t>
            </a:r>
            <a:endParaRPr lang="en-US" dirty="0"/>
          </a:p>
          <a:p>
            <a:r>
              <a:rPr lang="en-US" dirty="0" smtClean="0"/>
              <a:t>The </a:t>
            </a:r>
            <a:r>
              <a:rPr lang="en-US" dirty="0"/>
              <a:t>optimization must improve the performance of many </a:t>
            </a:r>
            <a:r>
              <a:rPr lang="en-US" dirty="0" smtClean="0"/>
              <a:t>programs: </a:t>
            </a:r>
            <a:r>
              <a:rPr lang="en-US" dirty="0"/>
              <a:t>performance means the speed </a:t>
            </a:r>
            <a:r>
              <a:rPr lang="en-US" dirty="0" smtClean="0"/>
              <a:t>of the </a:t>
            </a:r>
            <a:r>
              <a:rPr lang="en-US" dirty="0"/>
              <a:t>program </a:t>
            </a:r>
            <a:r>
              <a:rPr lang="en-US" dirty="0" smtClean="0"/>
              <a:t>execution;  </a:t>
            </a:r>
            <a:r>
              <a:rPr lang="en-US" dirty="0"/>
              <a:t>in embedded applications, we may also </a:t>
            </a:r>
            <a:r>
              <a:rPr lang="en-US" dirty="0" smtClean="0"/>
              <a:t>wish to </a:t>
            </a:r>
            <a:r>
              <a:rPr lang="en-US" dirty="0"/>
              <a:t>minimize the size of the generated code. </a:t>
            </a:r>
            <a:r>
              <a:rPr lang="en-US" dirty="0" smtClean="0"/>
              <a:t>In mobile devices, it </a:t>
            </a:r>
            <a:r>
              <a:rPr lang="en-US" dirty="0"/>
              <a:t>is </a:t>
            </a:r>
            <a:r>
              <a:rPr lang="en-US" dirty="0" smtClean="0"/>
              <a:t>desirable </a:t>
            </a:r>
            <a:r>
              <a:rPr lang="en-US" dirty="0"/>
              <a:t>that the code minimizes power consumption. Typically, </a:t>
            </a:r>
            <a:r>
              <a:rPr lang="en-US" dirty="0" smtClean="0"/>
              <a:t>the same </a:t>
            </a:r>
            <a:r>
              <a:rPr lang="en-US" dirty="0"/>
              <a:t>optimizations that speed up execution time also conserve power. </a:t>
            </a:r>
            <a:r>
              <a:rPr lang="en-US" dirty="0" smtClean="0"/>
              <a:t>Besides performance</a:t>
            </a:r>
            <a:r>
              <a:rPr lang="en-US" dirty="0"/>
              <a:t>, </a:t>
            </a:r>
            <a:r>
              <a:rPr lang="en-US" dirty="0" smtClean="0"/>
              <a:t>error </a:t>
            </a:r>
            <a:r>
              <a:rPr lang="en-US" dirty="0"/>
              <a:t>reporting and debugging are </a:t>
            </a:r>
            <a:r>
              <a:rPr lang="en-US" dirty="0" smtClean="0"/>
              <a:t>also important</a:t>
            </a:r>
            <a:r>
              <a:rPr lang="en-US" dirty="0"/>
              <a:t>.</a:t>
            </a:r>
          </a:p>
          <a:p>
            <a:r>
              <a:rPr lang="en-US" dirty="0" smtClean="0"/>
              <a:t>The </a:t>
            </a:r>
            <a:r>
              <a:rPr lang="en-US" dirty="0"/>
              <a:t>compilation time must be kept </a:t>
            </a:r>
            <a:r>
              <a:rPr lang="en-US" dirty="0" smtClean="0"/>
              <a:t>reasonable to </a:t>
            </a:r>
            <a:r>
              <a:rPr lang="en-US" dirty="0"/>
              <a:t>support a rapid </a:t>
            </a:r>
            <a:r>
              <a:rPr lang="en-US" dirty="0" smtClean="0"/>
              <a:t>development and </a:t>
            </a:r>
            <a:r>
              <a:rPr lang="en-US" dirty="0"/>
              <a:t>debugging cycle</a:t>
            </a:r>
            <a:r>
              <a:rPr lang="en-US" dirty="0" smtClean="0"/>
              <a:t>. Testing optimized code takes more time.</a:t>
            </a:r>
            <a:endParaRPr lang="en-US" dirty="0"/>
          </a:p>
          <a:p>
            <a:r>
              <a:rPr lang="en-US" dirty="0" smtClean="0"/>
              <a:t>The </a:t>
            </a:r>
            <a:r>
              <a:rPr lang="en-US" dirty="0"/>
              <a:t>engineering effort required must be </a:t>
            </a:r>
            <a:r>
              <a:rPr lang="en-US" dirty="0" smtClean="0"/>
              <a:t>manageable: </a:t>
            </a:r>
            <a:r>
              <a:rPr lang="en-US" dirty="0"/>
              <a:t>prioritize the optimizations, </a:t>
            </a:r>
            <a:r>
              <a:rPr lang="en-US" dirty="0" smtClean="0"/>
              <a:t>implementing only </a:t>
            </a:r>
            <a:r>
              <a:rPr lang="en-US" dirty="0"/>
              <a:t>those that lead to the greatest </a:t>
            </a:r>
            <a:r>
              <a:rPr lang="en-US" dirty="0" smtClean="0"/>
              <a:t>benefits.</a:t>
            </a:r>
            <a:endParaRPr lang="en-US" dirty="0"/>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424248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Compiler Technology</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Implementation of High-Level </a:t>
            </a:r>
            <a:r>
              <a:rPr lang="en-US" dirty="0" smtClean="0"/>
              <a:t>Programming Languages</a:t>
            </a:r>
          </a:p>
          <a:p>
            <a:pPr marL="514350" indent="-514350">
              <a:buFont typeface="+mj-lt"/>
              <a:buAutoNum type="arabicPeriod"/>
            </a:pPr>
            <a:r>
              <a:rPr lang="en-US" dirty="0"/>
              <a:t>Optimizations for Computer </a:t>
            </a:r>
            <a:r>
              <a:rPr lang="en-US" dirty="0" smtClean="0"/>
              <a:t>Architectures</a:t>
            </a:r>
          </a:p>
          <a:p>
            <a:pPr marL="514350" indent="-514350">
              <a:buFont typeface="+mj-lt"/>
              <a:buAutoNum type="arabicPeriod"/>
            </a:pPr>
            <a:r>
              <a:rPr lang="en-US" dirty="0"/>
              <a:t>Design of New Computer </a:t>
            </a:r>
            <a:r>
              <a:rPr lang="en-US" dirty="0" smtClean="0"/>
              <a:t>Architectures</a:t>
            </a:r>
          </a:p>
          <a:p>
            <a:pPr marL="514350" indent="-514350">
              <a:buFont typeface="+mj-lt"/>
              <a:buAutoNum type="arabicPeriod"/>
            </a:pPr>
            <a:r>
              <a:rPr lang="en-US" dirty="0"/>
              <a:t>Program </a:t>
            </a:r>
            <a:r>
              <a:rPr lang="en-US" dirty="0" smtClean="0"/>
              <a:t>Translations</a:t>
            </a:r>
          </a:p>
          <a:p>
            <a:pPr marL="514350" indent="-514350">
              <a:buFont typeface="+mj-lt"/>
              <a:buAutoNum type="arabicPeriod"/>
            </a:pPr>
            <a:r>
              <a:rPr lang="en-US" dirty="0"/>
              <a:t>Software Productivity Tools</a:t>
            </a:r>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165479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1.Implementation of high level languages</a:t>
            </a:r>
            <a:endParaRPr lang="en-US" dirty="0"/>
          </a:p>
        </p:txBody>
      </p:sp>
      <p:sp>
        <p:nvSpPr>
          <p:cNvPr id="3" name="Content Placeholder 2"/>
          <p:cNvSpPr>
            <a:spLocks noGrp="1"/>
          </p:cNvSpPr>
          <p:nvPr>
            <p:ph idx="1"/>
          </p:nvPr>
        </p:nvSpPr>
        <p:spPr/>
        <p:txBody>
          <a:bodyPr>
            <a:normAutofit fontScale="85000" lnSpcReduction="10000"/>
          </a:bodyPr>
          <a:lstStyle/>
          <a:p>
            <a:r>
              <a:rPr lang="en-US" dirty="0"/>
              <a:t>H</a:t>
            </a:r>
            <a:r>
              <a:rPr lang="en-US" dirty="0" smtClean="0"/>
              <a:t>igh-level </a:t>
            </a:r>
            <a:r>
              <a:rPr lang="en-US" dirty="0"/>
              <a:t>programming language defines a programming </a:t>
            </a:r>
            <a:r>
              <a:rPr lang="en-US" dirty="0" smtClean="0"/>
              <a:t>abstraction that may be inefficient</a:t>
            </a:r>
          </a:p>
          <a:p>
            <a:r>
              <a:rPr lang="en-US" dirty="0" smtClean="0"/>
              <a:t>The programmer </a:t>
            </a:r>
            <a:r>
              <a:rPr lang="en-US" dirty="0"/>
              <a:t>expresses an algorithm using the language, and the compiler </a:t>
            </a:r>
            <a:r>
              <a:rPr lang="en-US" dirty="0" smtClean="0"/>
              <a:t>must translate </a:t>
            </a:r>
            <a:r>
              <a:rPr lang="en-US" dirty="0"/>
              <a:t>that program to the target </a:t>
            </a:r>
            <a:r>
              <a:rPr lang="en-US" dirty="0" smtClean="0"/>
              <a:t>language.</a:t>
            </a:r>
          </a:p>
          <a:p>
            <a:r>
              <a:rPr lang="en-US" dirty="0" smtClean="0"/>
              <a:t>Generally</a:t>
            </a:r>
            <a:r>
              <a:rPr lang="en-US" dirty="0"/>
              <a:t>, higher-level </a:t>
            </a:r>
            <a:r>
              <a:rPr lang="en-US" dirty="0" smtClean="0"/>
              <a:t>programming languages </a:t>
            </a:r>
            <a:r>
              <a:rPr lang="en-US" dirty="0"/>
              <a:t>are easier to </a:t>
            </a:r>
            <a:r>
              <a:rPr lang="en-US" dirty="0" smtClean="0"/>
              <a:t>program, however are </a:t>
            </a:r>
            <a:r>
              <a:rPr lang="en-US" dirty="0"/>
              <a:t>less efficient, that is, the </a:t>
            </a:r>
            <a:r>
              <a:rPr lang="en-US" dirty="0" smtClean="0"/>
              <a:t>target programs </a:t>
            </a:r>
            <a:r>
              <a:rPr lang="en-US" dirty="0"/>
              <a:t>run more slowly</a:t>
            </a:r>
            <a:r>
              <a:rPr lang="en-US" dirty="0" smtClean="0"/>
              <a:t>.</a:t>
            </a:r>
          </a:p>
          <a:p>
            <a:r>
              <a:rPr lang="en-US" dirty="0" smtClean="0"/>
              <a:t>Challenges : object orientation (data abstraction &amp; inheritance of properties) , compiler optimizations (Java etc.), supporting portable &amp; mobile code </a:t>
            </a:r>
            <a:endParaRPr lang="en-US" dirty="0"/>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25069803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2.Optimizations for Computer Architecture</a:t>
            </a:r>
            <a:endParaRPr lang="en-US" dirty="0"/>
          </a:p>
        </p:txBody>
      </p:sp>
      <p:sp>
        <p:nvSpPr>
          <p:cNvPr id="3" name="Content Placeholder 2"/>
          <p:cNvSpPr>
            <a:spLocks noGrp="1"/>
          </p:cNvSpPr>
          <p:nvPr>
            <p:ph idx="1"/>
          </p:nvPr>
        </p:nvSpPr>
        <p:spPr/>
        <p:txBody>
          <a:bodyPr/>
          <a:lstStyle/>
          <a:p>
            <a:r>
              <a:rPr lang="en-US" dirty="0" smtClean="0"/>
              <a:t>Parallelism: at instruction level and at processor level; compilers can rearrange the instructions to make the instruction level parallelism more effective.</a:t>
            </a:r>
          </a:p>
          <a:p>
            <a:r>
              <a:rPr lang="en-US" dirty="0" smtClean="0"/>
              <a:t>Memory hierarchy: to get fast and large </a:t>
            </a:r>
            <a:r>
              <a:rPr lang="en-US" dirty="0"/>
              <a:t>storage </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37439831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a:t>
            </a:r>
            <a:endParaRPr lang="en-US" dirty="0"/>
          </a:p>
        </p:txBody>
      </p:sp>
      <p:sp>
        <p:nvSpPr>
          <p:cNvPr id="3" name="Content Placeholder 2"/>
          <p:cNvSpPr>
            <a:spLocks noGrp="1"/>
          </p:cNvSpPr>
          <p:nvPr>
            <p:ph idx="1"/>
          </p:nvPr>
        </p:nvSpPr>
        <p:spPr/>
        <p:txBody>
          <a:bodyPr>
            <a:normAutofit fontScale="92500"/>
          </a:bodyPr>
          <a:lstStyle/>
          <a:p>
            <a:r>
              <a:rPr lang="en-US" dirty="0" smtClean="0"/>
              <a:t>VLIW (very long instruction word) machines have instructions that can issue multiple operations in parallel with the help of compilers. It works on vector of </a:t>
            </a:r>
            <a:r>
              <a:rPr lang="en-US" dirty="0" err="1" smtClean="0"/>
              <a:t>data.Ex</a:t>
            </a:r>
            <a:r>
              <a:rPr lang="en-US" dirty="0" smtClean="0"/>
              <a:t>: Intel IA64.</a:t>
            </a:r>
          </a:p>
          <a:p>
            <a:r>
              <a:rPr lang="en-US" dirty="0" smtClean="0"/>
              <a:t>Multiprocessors: Multiple processors in a single computer can run multiple threads in a program. A compiler generates such parallel code, hides the details of finding parallelism, reduces communication &amp; synchronization overhead.</a:t>
            </a:r>
          </a:p>
          <a:p>
            <a:endParaRPr lang="en-US" dirty="0"/>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3589538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Hierarchies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Memory hierarchy has several levels of storage with different speeds and sizes.</a:t>
            </a:r>
          </a:p>
          <a:p>
            <a:r>
              <a:rPr lang="en-US" dirty="0" smtClean="0"/>
              <a:t>Level closest to the CPU is fastest.</a:t>
            </a:r>
          </a:p>
          <a:p>
            <a:r>
              <a:rPr lang="en-US" dirty="0" smtClean="0"/>
              <a:t>The average memory access time is reduced if most of the accesses are satisfied by the faster levels, thus improving the performance.</a:t>
            </a:r>
          </a:p>
          <a:p>
            <a:r>
              <a:rPr lang="en-US" dirty="0" smtClean="0"/>
              <a:t>Compiler helps in this optimization: </a:t>
            </a:r>
            <a:r>
              <a:rPr lang="en-US" dirty="0" smtClean="0"/>
              <a:t>changing </a:t>
            </a:r>
            <a:r>
              <a:rPr lang="en-US" dirty="0" smtClean="0"/>
              <a:t>the data layout , </a:t>
            </a:r>
            <a:r>
              <a:rPr lang="en-US" dirty="0" smtClean="0"/>
              <a:t>reorganizing </a:t>
            </a:r>
            <a:r>
              <a:rPr lang="en-US" dirty="0" smtClean="0"/>
              <a:t>instruction order, </a:t>
            </a:r>
            <a:r>
              <a:rPr lang="en-US" dirty="0" smtClean="0"/>
              <a:t>changing </a:t>
            </a:r>
            <a:r>
              <a:rPr lang="en-US" dirty="0" smtClean="0"/>
              <a:t>code layout </a:t>
            </a:r>
            <a:r>
              <a:rPr lang="en-US" dirty="0" err="1" smtClean="0"/>
              <a:t>etc.improves</a:t>
            </a:r>
            <a:r>
              <a:rPr lang="en-US" dirty="0" smtClean="0"/>
              <a:t> </a:t>
            </a:r>
            <a:r>
              <a:rPr lang="en-US" dirty="0" smtClean="0"/>
              <a:t>the cache management .</a:t>
            </a:r>
          </a:p>
          <a:p>
            <a:endParaRPr lang="en-US" dirty="0" smtClean="0"/>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8995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study Compiler Design?</a:t>
            </a:r>
            <a:endParaRPr lang="en-US" dirty="0"/>
          </a:p>
        </p:txBody>
      </p:sp>
      <p:sp>
        <p:nvSpPr>
          <p:cNvPr id="3" name="Content Placeholder 2"/>
          <p:cNvSpPr>
            <a:spLocks noGrp="1"/>
          </p:cNvSpPr>
          <p:nvPr>
            <p:ph idx="1"/>
          </p:nvPr>
        </p:nvSpPr>
        <p:spPr/>
        <p:txBody>
          <a:bodyPr>
            <a:normAutofit fontScale="77500" lnSpcReduction="20000"/>
          </a:bodyPr>
          <a:lstStyle/>
          <a:p>
            <a:pPr>
              <a:lnSpc>
                <a:spcPct val="90000"/>
              </a:lnSpc>
            </a:pPr>
            <a:r>
              <a:rPr lang="en-US" b="1" dirty="0"/>
              <a:t>Computational thinking in language design</a:t>
            </a:r>
          </a:p>
          <a:p>
            <a:pPr>
              <a:lnSpc>
                <a:spcPct val="90000"/>
              </a:lnSpc>
            </a:pPr>
            <a:r>
              <a:rPr lang="en-US" b="1" dirty="0"/>
              <a:t>Understanding how modern language and compiler technology can be used to make software reliably, securely, and efficiently</a:t>
            </a:r>
          </a:p>
          <a:p>
            <a:pPr>
              <a:lnSpc>
                <a:spcPct val="90000"/>
              </a:lnSpc>
            </a:pPr>
            <a:r>
              <a:rPr lang="en-US" b="1" dirty="0"/>
              <a:t>Motivation for new programming languages such as GO (</a:t>
            </a:r>
            <a:r>
              <a:rPr lang="en-US" b="1" dirty="0">
                <a:hlinkClick r:id="rId2"/>
              </a:rPr>
              <a:t>https://</a:t>
            </a:r>
            <a:r>
              <a:rPr lang="en-US" b="1" dirty="0" smtClean="0">
                <a:hlinkClick r:id="rId2"/>
              </a:rPr>
              <a:t>golang.org</a:t>
            </a:r>
            <a:r>
              <a:rPr lang="en-US" b="1" dirty="0" smtClean="0"/>
              <a:t>) and </a:t>
            </a:r>
            <a:r>
              <a:rPr lang="en-US" b="1" dirty="0" err="1"/>
              <a:t>Clojure</a:t>
            </a:r>
            <a:r>
              <a:rPr lang="en-US" b="1" dirty="0"/>
              <a:t> (</a:t>
            </a:r>
            <a:r>
              <a:rPr lang="en-US" dirty="0"/>
              <a:t>https://clojure.org</a:t>
            </a:r>
            <a:r>
              <a:rPr lang="en-US" dirty="0" smtClean="0"/>
              <a:t>/)</a:t>
            </a:r>
            <a:endParaRPr lang="en-US" b="1" dirty="0"/>
          </a:p>
          <a:p>
            <a:pPr>
              <a:lnSpc>
                <a:spcPct val="90000"/>
              </a:lnSpc>
            </a:pPr>
            <a:r>
              <a:rPr lang="en-US" b="1" dirty="0"/>
              <a:t>Understanding modern program translation techniques and tools </a:t>
            </a:r>
          </a:p>
          <a:p>
            <a:pPr>
              <a:lnSpc>
                <a:spcPct val="90000"/>
              </a:lnSpc>
            </a:pPr>
            <a:r>
              <a:rPr lang="en-US" b="1" dirty="0"/>
              <a:t>Awareness of language and compiler issues in dealing with parallelism and concurrency </a:t>
            </a:r>
          </a:p>
          <a:p>
            <a:pPr>
              <a:lnSpc>
                <a:spcPct val="90000"/>
              </a:lnSpc>
            </a:pPr>
            <a:r>
              <a:rPr lang="en-US" b="1" dirty="0" smtClean="0"/>
              <a:t>Get experience on a project </a:t>
            </a:r>
            <a:r>
              <a:rPr lang="en-US" b="1" dirty="0"/>
              <a:t>in which you can explore in some depth an advanced topic in programming languages and compilers of your own choosing. </a:t>
            </a:r>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425541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3.Design of a new Computer Architecture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RISC: PowerPC, SPARC</a:t>
            </a:r>
            <a:r>
              <a:rPr lang="en-US" dirty="0"/>
              <a:t>, MIPS(Microprocessor without Interlocked Pipeline </a:t>
            </a:r>
            <a:r>
              <a:rPr lang="en-US" dirty="0" smtClean="0"/>
              <a:t>Stages), PA RISC, X86 architecture is CISC but uses RISC concepts</a:t>
            </a:r>
          </a:p>
          <a:p>
            <a:r>
              <a:rPr lang="en-US" dirty="0" smtClean="0"/>
              <a:t>Specialized architecture: VLIW, SIMD, AMD multicore processors, GPU architectures and IBM Power7 processor with multimedia instruction processing, embedded machine, single chip architecture to achieve cost effectiveness.</a:t>
            </a:r>
          </a:p>
          <a:p>
            <a:pPr lvl="1"/>
            <a:r>
              <a:rPr lang="en-US" dirty="0" smtClean="0"/>
              <a:t>Compiler technology is needed to support programming for these architectures and to evaluate the architectural design.</a:t>
            </a:r>
            <a:endParaRPr lang="en-US" dirty="0"/>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33304110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Program translations</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sz="4000" dirty="0" smtClean="0"/>
              <a:t>These involve Translation between different kinds of languages.</a:t>
            </a:r>
          </a:p>
          <a:p>
            <a:pPr marL="0" indent="0">
              <a:buNone/>
            </a:pPr>
            <a:endParaRPr lang="en-US" dirty="0" smtClean="0"/>
          </a:p>
          <a:p>
            <a:r>
              <a:rPr lang="en-US" sz="4800" dirty="0" smtClean="0"/>
              <a:t>Binary translation: binary code of one machine to binary code of another. Ex: x86 code to VLIW code</a:t>
            </a:r>
          </a:p>
          <a:p>
            <a:r>
              <a:rPr lang="en-US" sz="4800" dirty="0" smtClean="0"/>
              <a:t>Hardware synthesis: </a:t>
            </a:r>
            <a:r>
              <a:rPr lang="en-US" sz="4800" dirty="0"/>
              <a:t>H</a:t>
            </a:r>
            <a:r>
              <a:rPr lang="en-US" sz="4800" dirty="0" smtClean="0"/>
              <a:t>ardware design descriptions in Verilog or VHDL (very high speed integrated circuit hardware description lang.) Hardware descriptions are in Register transfer level(RTL) where variables represent registers and expressions represent combinational logic. RTL leads to gates, transistors, and physical layouts. The software tools provide specifications, optimize the circuits, translate designs from one level to another etc.</a:t>
            </a:r>
          </a:p>
          <a:p>
            <a:r>
              <a:rPr lang="en-US" sz="4800" dirty="0" smtClean="0"/>
              <a:t>Database query interpreters SQL(structured query language) are used for searching databases. The queries comprise of predicates containing relational and Boolean operators. These  can be interpreted or compiled.</a:t>
            </a:r>
          </a:p>
          <a:p>
            <a:r>
              <a:rPr lang="en-US" sz="4800" dirty="0" smtClean="0"/>
              <a:t>Compiled simulation:  Design simulators that interpret a design, are expensive, but provide many design alternatives. Instead of writing a simulator, that interprets the design, it is faster to compile the design to produce machine code. Compiled simulation is used in Verilog/VHDL that simulate the designs.</a:t>
            </a:r>
            <a:endParaRPr lang="en-US" sz="4800" dirty="0"/>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004566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5.Software productivity tools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Program errors affect the productivity, leading system crash, vulnerability to security threats etc. Testing can locate errors in programs, for which static program analysis tools based on data flow analysis are developed using compiler related techniques, as below. </a:t>
            </a:r>
          </a:p>
          <a:p>
            <a:pPr lvl="1"/>
            <a:r>
              <a:rPr lang="en-US" dirty="0" smtClean="0"/>
              <a:t>Type checking</a:t>
            </a:r>
          </a:p>
          <a:p>
            <a:pPr lvl="1"/>
            <a:r>
              <a:rPr lang="en-US" dirty="0" smtClean="0"/>
              <a:t>Bounds checking</a:t>
            </a:r>
          </a:p>
          <a:p>
            <a:pPr lvl="1"/>
            <a:r>
              <a:rPr lang="en-US" dirty="0" smtClean="0"/>
              <a:t>Memory management tools</a:t>
            </a:r>
          </a:p>
          <a:p>
            <a:pPr marL="457200" lvl="1" indent="0">
              <a:buNone/>
            </a:pPr>
            <a:r>
              <a:rPr lang="en-US" dirty="0" smtClean="0"/>
              <a:t>           (Contd..)</a:t>
            </a:r>
            <a:endParaRPr lang="en-US" dirty="0"/>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409082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checking</a:t>
            </a:r>
            <a:endParaRPr lang="en-US" dirty="0"/>
          </a:p>
        </p:txBody>
      </p:sp>
      <p:sp>
        <p:nvSpPr>
          <p:cNvPr id="3" name="Content Placeholder 2"/>
          <p:cNvSpPr>
            <a:spLocks noGrp="1"/>
          </p:cNvSpPr>
          <p:nvPr>
            <p:ph idx="1"/>
          </p:nvPr>
        </p:nvSpPr>
        <p:spPr/>
        <p:txBody>
          <a:bodyPr>
            <a:normAutofit fontScale="77500" lnSpcReduction="20000"/>
          </a:bodyPr>
          <a:lstStyle/>
          <a:p>
            <a:r>
              <a:rPr lang="en-US" dirty="0"/>
              <a:t>E</a:t>
            </a:r>
            <a:r>
              <a:rPr lang="en-US" dirty="0" smtClean="0"/>
              <a:t>ffective </a:t>
            </a:r>
            <a:r>
              <a:rPr lang="en-US" dirty="0"/>
              <a:t>and well-established </a:t>
            </a:r>
            <a:r>
              <a:rPr lang="en-US" dirty="0" smtClean="0"/>
              <a:t>technique</a:t>
            </a:r>
          </a:p>
          <a:p>
            <a:r>
              <a:rPr lang="en-US" dirty="0" smtClean="0"/>
              <a:t>Can catch </a:t>
            </a:r>
            <a:r>
              <a:rPr lang="en-US" dirty="0"/>
              <a:t>errors, for example, </a:t>
            </a:r>
            <a:endParaRPr lang="en-US" dirty="0" smtClean="0"/>
          </a:p>
          <a:p>
            <a:pPr lvl="1"/>
            <a:r>
              <a:rPr lang="en-US" dirty="0" smtClean="0"/>
              <a:t>where an operation </a:t>
            </a:r>
            <a:r>
              <a:rPr lang="en-US" dirty="0"/>
              <a:t>is applied to the wrong type of object, or </a:t>
            </a:r>
            <a:endParaRPr lang="en-US" dirty="0" smtClean="0"/>
          </a:p>
          <a:p>
            <a:pPr lvl="1"/>
            <a:r>
              <a:rPr lang="en-US" dirty="0" smtClean="0"/>
              <a:t>if </a:t>
            </a:r>
            <a:r>
              <a:rPr lang="en-US" dirty="0"/>
              <a:t>parameters passed to </a:t>
            </a:r>
            <a:r>
              <a:rPr lang="en-US" dirty="0" smtClean="0"/>
              <a:t>a procedure do </a:t>
            </a:r>
            <a:r>
              <a:rPr lang="en-US" dirty="0"/>
              <a:t>not match the signature of the procedure</a:t>
            </a:r>
            <a:r>
              <a:rPr lang="en-US" dirty="0" smtClean="0"/>
              <a:t>.</a:t>
            </a:r>
          </a:p>
          <a:p>
            <a:pPr lvl="1"/>
            <a:r>
              <a:rPr lang="en-US" dirty="0" smtClean="0"/>
              <a:t> </a:t>
            </a:r>
            <a:r>
              <a:rPr lang="en-US" dirty="0"/>
              <a:t>if a pointer is assigned </a:t>
            </a:r>
            <a:r>
              <a:rPr lang="en-US" dirty="0" smtClean="0"/>
              <a:t>null </a:t>
            </a:r>
            <a:r>
              <a:rPr lang="en-US" dirty="0"/>
              <a:t>and then immediately </a:t>
            </a:r>
            <a:r>
              <a:rPr lang="en-US" dirty="0" smtClean="0"/>
              <a:t>dereferenced</a:t>
            </a:r>
          </a:p>
          <a:p>
            <a:r>
              <a:rPr lang="en-US" dirty="0" smtClean="0"/>
              <a:t>Can catch </a:t>
            </a:r>
            <a:r>
              <a:rPr lang="en-US" dirty="0"/>
              <a:t>a variety of </a:t>
            </a:r>
            <a:r>
              <a:rPr lang="en-US"/>
              <a:t>security </a:t>
            </a:r>
            <a:r>
              <a:rPr lang="en-US" smtClean="0"/>
              <a:t>holes</a:t>
            </a:r>
            <a:endParaRPr lang="en-US" dirty="0"/>
          </a:p>
          <a:p>
            <a:pPr lvl="1"/>
            <a:r>
              <a:rPr lang="en-US" dirty="0" smtClean="0"/>
              <a:t>an </a:t>
            </a:r>
            <a:r>
              <a:rPr lang="en-US" dirty="0"/>
              <a:t>attacker supplies a string or other data that is used carelessly by </a:t>
            </a:r>
            <a:r>
              <a:rPr lang="en-US" dirty="0" smtClean="0"/>
              <a:t>the program</a:t>
            </a:r>
            <a:r>
              <a:rPr lang="en-US" dirty="0"/>
              <a:t>. A user-supplied string can be labeled with a type "dangerous." </a:t>
            </a:r>
            <a:r>
              <a:rPr lang="en-US" dirty="0" smtClean="0"/>
              <a:t>If this </a:t>
            </a:r>
            <a:r>
              <a:rPr lang="en-US" dirty="0"/>
              <a:t>string is not checked for proper format, then it remains "dangerous," </a:t>
            </a:r>
            <a:r>
              <a:rPr lang="en-US" dirty="0" smtClean="0"/>
              <a:t>and if </a:t>
            </a:r>
            <a:r>
              <a:rPr lang="en-US" dirty="0"/>
              <a:t>a string of this type is able to influence the control-flow of the code at </a:t>
            </a:r>
            <a:r>
              <a:rPr lang="en-US" dirty="0" smtClean="0"/>
              <a:t>some point </a:t>
            </a:r>
            <a:r>
              <a:rPr lang="en-US" dirty="0"/>
              <a:t>in the program, then there is a potential security flaw.</a:t>
            </a:r>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33171528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Bounds Checking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Buffer overflow and array out of bound are major problems in coding. </a:t>
            </a:r>
          </a:p>
          <a:p>
            <a:r>
              <a:rPr lang="en-US" dirty="0" smtClean="0"/>
              <a:t>Many </a:t>
            </a:r>
            <a:r>
              <a:rPr lang="en-US" dirty="0"/>
              <a:t>security breaches in systems are </a:t>
            </a:r>
            <a:r>
              <a:rPr lang="en-US" dirty="0" smtClean="0"/>
              <a:t>caused by </a:t>
            </a:r>
            <a:r>
              <a:rPr lang="en-US" dirty="0"/>
              <a:t>buffer overflows in programs written in C</a:t>
            </a:r>
            <a:r>
              <a:rPr lang="en-US" dirty="0" smtClean="0"/>
              <a:t>.</a:t>
            </a:r>
          </a:p>
          <a:p>
            <a:r>
              <a:rPr lang="en-US" dirty="0" smtClean="0"/>
              <a:t>Techniques </a:t>
            </a:r>
            <a:r>
              <a:rPr lang="en-US" dirty="0"/>
              <a:t>have </a:t>
            </a:r>
            <a:r>
              <a:rPr lang="en-US" dirty="0" smtClean="0"/>
              <a:t>been developed </a:t>
            </a:r>
            <a:r>
              <a:rPr lang="en-US" dirty="0"/>
              <a:t>to find buffer overflows in programs, but with limited success</a:t>
            </a:r>
            <a:r>
              <a:rPr lang="en-US" dirty="0" smtClean="0"/>
              <a:t>.</a:t>
            </a:r>
          </a:p>
          <a:p>
            <a:r>
              <a:rPr lang="en-US" dirty="0"/>
              <a:t>C does not have array bounds </a:t>
            </a:r>
            <a:r>
              <a:rPr lang="en-US" dirty="0" smtClean="0"/>
              <a:t>checks; With automatic range </a:t>
            </a:r>
            <a:r>
              <a:rPr lang="en-US" dirty="0"/>
              <a:t>checking, </a:t>
            </a:r>
            <a:r>
              <a:rPr lang="en-US" dirty="0" smtClean="0"/>
              <a:t>buffer overflow does not occur.  This problem causes small runtime cost. The </a:t>
            </a:r>
            <a:r>
              <a:rPr lang="en-US" dirty="0"/>
              <a:t>same </a:t>
            </a:r>
            <a:r>
              <a:rPr lang="en-US" dirty="0" smtClean="0"/>
              <a:t>data flow analysis </a:t>
            </a:r>
            <a:r>
              <a:rPr lang="en-US" dirty="0"/>
              <a:t>that is used to eliminate redundant range checks can also be used </a:t>
            </a:r>
            <a:r>
              <a:rPr lang="en-US" dirty="0" smtClean="0"/>
              <a:t>to locate </a:t>
            </a:r>
            <a:r>
              <a:rPr lang="en-US" dirty="0"/>
              <a:t>buffer overflows</a:t>
            </a:r>
            <a:r>
              <a:rPr lang="en-US" dirty="0" smtClean="0"/>
              <a:t>.</a:t>
            </a:r>
          </a:p>
          <a:p>
            <a:r>
              <a:rPr lang="en-US" dirty="0"/>
              <a:t>T</a:t>
            </a:r>
            <a:r>
              <a:rPr lang="en-US" dirty="0" smtClean="0"/>
              <a:t>racking </a:t>
            </a:r>
            <a:r>
              <a:rPr lang="en-US" dirty="0"/>
              <a:t>the values of pointers across </a:t>
            </a:r>
            <a:r>
              <a:rPr lang="en-US" dirty="0" smtClean="0"/>
              <a:t>procedures, are </a:t>
            </a:r>
            <a:r>
              <a:rPr lang="en-US" dirty="0"/>
              <a:t>needed to get high-quality results in error detection tools.</a:t>
            </a:r>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29976667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Memory management tools</a:t>
            </a:r>
            <a:endParaRPr lang="en-US" dirty="0"/>
          </a:p>
        </p:txBody>
      </p:sp>
      <p:sp>
        <p:nvSpPr>
          <p:cNvPr id="3" name="Content Placeholder 2"/>
          <p:cNvSpPr>
            <a:spLocks noGrp="1"/>
          </p:cNvSpPr>
          <p:nvPr>
            <p:ph idx="1"/>
          </p:nvPr>
        </p:nvSpPr>
        <p:spPr/>
        <p:txBody>
          <a:bodyPr>
            <a:normAutofit fontScale="77500" lnSpcReduction="20000"/>
          </a:bodyPr>
          <a:lstStyle/>
          <a:p>
            <a:r>
              <a:rPr lang="en-US" dirty="0"/>
              <a:t>Garbage collection is another excellent example of the tradeoff between </a:t>
            </a:r>
            <a:r>
              <a:rPr lang="en-US" dirty="0" smtClean="0"/>
              <a:t>efficiency and </a:t>
            </a:r>
            <a:r>
              <a:rPr lang="en-US" dirty="0"/>
              <a:t>a combination of ease of programming and software reliability. </a:t>
            </a:r>
            <a:endParaRPr lang="en-US" dirty="0" smtClean="0"/>
          </a:p>
          <a:p>
            <a:r>
              <a:rPr lang="en-US" dirty="0" smtClean="0"/>
              <a:t>Automatic</a:t>
            </a:r>
            <a:r>
              <a:rPr lang="en-US" dirty="0"/>
              <a:t> </a:t>
            </a:r>
            <a:r>
              <a:rPr lang="en-US" dirty="0" smtClean="0"/>
              <a:t>memory </a:t>
            </a:r>
            <a:r>
              <a:rPr lang="en-US" dirty="0"/>
              <a:t>management obliterates all memory-management errors (e.g</a:t>
            </a:r>
            <a:r>
              <a:rPr lang="en-US" dirty="0" smtClean="0"/>
              <a:t>., "</a:t>
            </a:r>
            <a:r>
              <a:rPr lang="en-US" dirty="0"/>
              <a:t>memory leaks"), which are a major source of problems in C and C + + programs.</a:t>
            </a:r>
          </a:p>
          <a:p>
            <a:r>
              <a:rPr lang="en-US" dirty="0"/>
              <a:t>Various tools have been developed to help programmers find </a:t>
            </a:r>
            <a:r>
              <a:rPr lang="en-US" dirty="0" smtClean="0"/>
              <a:t>memory management </a:t>
            </a:r>
            <a:r>
              <a:rPr lang="en-US" dirty="0"/>
              <a:t>errors. For example, Purify is a widely used tool that </a:t>
            </a:r>
            <a:r>
              <a:rPr lang="en-US" dirty="0" smtClean="0"/>
              <a:t>dynamically catches </a:t>
            </a:r>
            <a:r>
              <a:rPr lang="en-US" dirty="0"/>
              <a:t>memory management errors as they occur</a:t>
            </a:r>
            <a:r>
              <a:rPr lang="en-US" dirty="0" smtClean="0"/>
              <a:t>.</a:t>
            </a:r>
          </a:p>
          <a:p>
            <a:r>
              <a:rPr lang="en-US" dirty="0" smtClean="0"/>
              <a:t>Tools </a:t>
            </a:r>
            <a:r>
              <a:rPr lang="en-US" dirty="0"/>
              <a:t>that help </a:t>
            </a:r>
            <a:r>
              <a:rPr lang="en-US" dirty="0" smtClean="0"/>
              <a:t>identify some </a:t>
            </a:r>
            <a:r>
              <a:rPr lang="en-US" dirty="0"/>
              <a:t>of these problems statically have also been developed.</a:t>
            </a:r>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41144111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Analysis</a:t>
            </a:r>
            <a:endParaRPr lang="en-US" dirty="0"/>
          </a:p>
        </p:txBody>
      </p:sp>
      <p:sp>
        <p:nvSpPr>
          <p:cNvPr id="3" name="Content Placeholder 2"/>
          <p:cNvSpPr>
            <a:spLocks noGrp="1"/>
          </p:cNvSpPr>
          <p:nvPr>
            <p:ph idx="1"/>
          </p:nvPr>
        </p:nvSpPr>
        <p:spPr/>
        <p:txBody>
          <a:bodyPr>
            <a:normAutofit/>
          </a:bodyPr>
          <a:lstStyle/>
          <a:p>
            <a:r>
              <a:rPr lang="en-US" dirty="0"/>
              <a:t>A lexical analyzer reads characters from the input and groups them into "</a:t>
            </a:r>
            <a:r>
              <a:rPr lang="en-US" dirty="0" smtClean="0"/>
              <a:t>token objects.“</a:t>
            </a:r>
          </a:p>
          <a:p>
            <a:r>
              <a:rPr lang="en-US" dirty="0" smtClean="0"/>
              <a:t>Along </a:t>
            </a:r>
            <a:r>
              <a:rPr lang="en-US" dirty="0"/>
              <a:t>with a terminal symbol that is used for parsing </a:t>
            </a:r>
            <a:r>
              <a:rPr lang="en-US" dirty="0" smtClean="0"/>
              <a:t>decisions, a </a:t>
            </a:r>
            <a:r>
              <a:rPr lang="en-US" dirty="0"/>
              <a:t>token object carries additional information in the form of attribute values</a:t>
            </a:r>
            <a:r>
              <a:rPr lang="en-US" dirty="0" smtClean="0"/>
              <a:t>.</a:t>
            </a:r>
          </a:p>
          <a:p>
            <a:r>
              <a:rPr lang="en-US" dirty="0"/>
              <a:t>A sequence of input characters that comprises a single token is called </a:t>
            </a:r>
            <a:r>
              <a:rPr lang="en-US" dirty="0" smtClean="0"/>
              <a:t>a </a:t>
            </a:r>
            <a:r>
              <a:rPr lang="en-US" i="1" dirty="0" smtClean="0"/>
              <a:t>lexeme</a:t>
            </a:r>
            <a:r>
              <a:rPr lang="en-US" i="1" dirty="0"/>
              <a:t>. </a:t>
            </a:r>
            <a:endParaRPr lang="en-US" dirty="0"/>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4386188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643" y="0"/>
            <a:ext cx="8229600" cy="1143000"/>
          </a:xfrm>
        </p:spPr>
        <p:txBody>
          <a:bodyPr/>
          <a:lstStyle/>
          <a:p>
            <a:r>
              <a:rPr lang="en-US" dirty="0" smtClean="0"/>
              <a:t>The Role of Lexical </a:t>
            </a:r>
            <a:r>
              <a:rPr lang="en-US" dirty="0" err="1" smtClean="0"/>
              <a:t>Analyser</a:t>
            </a:r>
            <a:endParaRPr lang="en-US" dirty="0"/>
          </a:p>
        </p:txBody>
      </p:sp>
      <p:sp>
        <p:nvSpPr>
          <p:cNvPr id="3" name="Content Placeholder 2"/>
          <p:cNvSpPr>
            <a:spLocks noGrp="1"/>
          </p:cNvSpPr>
          <p:nvPr>
            <p:ph idx="1"/>
          </p:nvPr>
        </p:nvSpPr>
        <p:spPr>
          <a:xfrm>
            <a:off x="378258" y="4766541"/>
            <a:ext cx="8229600" cy="1595727"/>
          </a:xfrm>
        </p:spPr>
        <p:txBody>
          <a:bodyPr>
            <a:normAutofit fontScale="70000" lnSpcReduction="20000"/>
          </a:bodyPr>
          <a:lstStyle/>
          <a:p>
            <a:pPr marL="0" indent="0">
              <a:buNone/>
            </a:pPr>
            <a:r>
              <a:rPr lang="en-US" dirty="0"/>
              <a:t>Commonly, the interaction </a:t>
            </a:r>
            <a:r>
              <a:rPr lang="en-US" dirty="0" smtClean="0"/>
              <a:t>is implemented </a:t>
            </a:r>
            <a:r>
              <a:rPr lang="en-US" dirty="0"/>
              <a:t>by having the parser call the lexical analyzer. The call, </a:t>
            </a:r>
            <a:r>
              <a:rPr lang="en-US" dirty="0" smtClean="0"/>
              <a:t>suggested by </a:t>
            </a:r>
            <a:r>
              <a:rPr lang="en-US" dirty="0"/>
              <a:t>the </a:t>
            </a:r>
            <a:r>
              <a:rPr lang="en-US" i="1" dirty="0" err="1"/>
              <a:t>getNextToken</a:t>
            </a:r>
            <a:r>
              <a:rPr lang="en-US" i="1" dirty="0"/>
              <a:t> </a:t>
            </a:r>
            <a:r>
              <a:rPr lang="en-US" dirty="0"/>
              <a:t>command, causes the lexical analyzer to read </a:t>
            </a:r>
            <a:r>
              <a:rPr lang="en-US" dirty="0" smtClean="0"/>
              <a:t>characters from </a:t>
            </a:r>
            <a:r>
              <a:rPr lang="en-US" dirty="0"/>
              <a:t>its input until it can identify the next lexeme and produce for it the </a:t>
            </a:r>
            <a:r>
              <a:rPr lang="en-US" dirty="0" smtClean="0"/>
              <a:t>next token</a:t>
            </a:r>
            <a:r>
              <a:rPr lang="en-US" dirty="0"/>
              <a:t>, which it returns to the parser.</a:t>
            </a:r>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grpSp>
        <p:nvGrpSpPr>
          <p:cNvPr id="7" name="Group 6"/>
          <p:cNvGrpSpPr/>
          <p:nvPr/>
        </p:nvGrpSpPr>
        <p:grpSpPr>
          <a:xfrm>
            <a:off x="260494" y="1371600"/>
            <a:ext cx="8969375" cy="3311525"/>
            <a:chOff x="0" y="2590800"/>
            <a:chExt cx="8969375" cy="3311525"/>
          </a:xfrm>
        </p:grpSpPr>
        <p:sp>
          <p:nvSpPr>
            <p:cNvPr id="8" name="Rounded Rectangle 7"/>
            <p:cNvSpPr/>
            <p:nvPr/>
          </p:nvSpPr>
          <p:spPr>
            <a:xfrm>
              <a:off x="1447800" y="2743200"/>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Lexical Analyzer</a:t>
              </a:r>
            </a:p>
          </p:txBody>
        </p:sp>
        <p:sp>
          <p:nvSpPr>
            <p:cNvPr id="9" name="Rounded Rectangle 8"/>
            <p:cNvSpPr/>
            <p:nvPr/>
          </p:nvSpPr>
          <p:spPr>
            <a:xfrm>
              <a:off x="5486400" y="2743200"/>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Parser</a:t>
              </a:r>
            </a:p>
          </p:txBody>
        </p:sp>
        <p:cxnSp>
          <p:nvCxnSpPr>
            <p:cNvPr id="10" name="Straight Arrow Connector 9"/>
            <p:cNvCxnSpPr>
              <a:endCxn id="8" idx="1"/>
            </p:cNvCxnSpPr>
            <p:nvPr/>
          </p:nvCxnSpPr>
          <p:spPr>
            <a:xfrm>
              <a:off x="304800" y="32004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505200" y="29718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3505200" y="34290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a:spLocks noChangeArrowheads="1"/>
            </p:cNvSpPr>
            <p:nvPr/>
          </p:nvSpPr>
          <p:spPr bwMode="auto">
            <a:xfrm>
              <a:off x="0" y="2819400"/>
              <a:ext cx="10525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sz="2000"/>
                <a:t>Source</a:t>
              </a:r>
            </a:p>
            <a:p>
              <a:pPr eaLnBrk="1" hangingPunct="1"/>
              <a:r>
                <a:rPr lang="en-US" sz="2000"/>
                <a:t>program</a:t>
              </a:r>
            </a:p>
          </p:txBody>
        </p:sp>
        <p:sp>
          <p:nvSpPr>
            <p:cNvPr id="14" name="TextBox 13"/>
            <p:cNvSpPr txBox="1">
              <a:spLocks noChangeArrowheads="1"/>
            </p:cNvSpPr>
            <p:nvPr/>
          </p:nvSpPr>
          <p:spPr bwMode="auto">
            <a:xfrm>
              <a:off x="4038600" y="2590800"/>
              <a:ext cx="754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sz="2000"/>
                <a:t>token</a:t>
              </a:r>
            </a:p>
          </p:txBody>
        </p:sp>
        <p:sp>
          <p:nvSpPr>
            <p:cNvPr id="15" name="TextBox 14"/>
            <p:cNvSpPr txBox="1">
              <a:spLocks noChangeArrowheads="1"/>
            </p:cNvSpPr>
            <p:nvPr/>
          </p:nvSpPr>
          <p:spPr bwMode="auto">
            <a:xfrm>
              <a:off x="3624263" y="3409950"/>
              <a:ext cx="16335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sz="2000" dirty="0" err="1"/>
                <a:t>getNextToken</a:t>
              </a:r>
              <a:endParaRPr lang="en-US" sz="2000" dirty="0"/>
            </a:p>
          </p:txBody>
        </p:sp>
        <p:cxnSp>
          <p:nvCxnSpPr>
            <p:cNvPr id="16" name="Straight Arrow Connector 15"/>
            <p:cNvCxnSpPr/>
            <p:nvPr/>
          </p:nvCxnSpPr>
          <p:spPr>
            <a:xfrm>
              <a:off x="2514600" y="3657600"/>
              <a:ext cx="1676400" cy="1295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flipV="1">
              <a:off x="4953000" y="3657600"/>
              <a:ext cx="1600200" cy="1295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3581400" y="4987925"/>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Symbol</a:t>
              </a:r>
            </a:p>
            <a:p>
              <a:pPr algn="ctr">
                <a:defRPr/>
              </a:pPr>
              <a:r>
                <a:rPr lang="en-US" dirty="0"/>
                <a:t>table</a:t>
              </a:r>
            </a:p>
          </p:txBody>
        </p:sp>
        <p:cxnSp>
          <p:nvCxnSpPr>
            <p:cNvPr id="19" name="Straight Arrow Connector 18"/>
            <p:cNvCxnSpPr>
              <a:stCxn id="9" idx="3"/>
            </p:cNvCxnSpPr>
            <p:nvPr/>
          </p:nvCxnSpPr>
          <p:spPr>
            <a:xfrm>
              <a:off x="7543800" y="32004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26"/>
            <p:cNvSpPr txBox="1">
              <a:spLocks noChangeArrowheads="1"/>
            </p:cNvSpPr>
            <p:nvPr/>
          </p:nvSpPr>
          <p:spPr bwMode="auto">
            <a:xfrm>
              <a:off x="7543800" y="2819400"/>
              <a:ext cx="1425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sz="2000"/>
                <a:t>To semantic</a:t>
              </a:r>
            </a:p>
            <a:p>
              <a:pPr eaLnBrk="1" hangingPunct="1"/>
              <a:r>
                <a:rPr lang="en-US" sz="2000"/>
                <a:t>analysis</a:t>
              </a:r>
            </a:p>
          </p:txBody>
        </p:sp>
      </p:grpSp>
    </p:spTree>
    <p:extLst>
      <p:ext uri="{BB962C8B-B14F-4D97-AF65-F5344CB8AC3E}">
        <p14:creationId xmlns:p14="http://schemas.microsoft.com/office/powerpoint/2010/main" val="41038375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of Lexical </a:t>
            </a:r>
            <a:r>
              <a:rPr lang="en-US" dirty="0" err="1" smtClean="0"/>
              <a:t>analyser</a:t>
            </a:r>
            <a:endParaRPr lang="en-US" dirty="0"/>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
        <p:nvSpPr>
          <p:cNvPr id="6" name="Content Placeholder 5"/>
          <p:cNvSpPr txBox="1">
            <a:spLocks noGrp="1"/>
          </p:cNvSpPr>
          <p:nvPr>
            <p:ph idx="1"/>
          </p:nvPr>
        </p:nvSpPr>
        <p:spPr>
          <a:xfrm>
            <a:off x="228600" y="1371600"/>
            <a:ext cx="8458200" cy="5213735"/>
          </a:xfrm>
          <a:prstGeom prst="rect">
            <a:avLst/>
          </a:prstGeom>
          <a:noFill/>
        </p:spPr>
        <p:txBody>
          <a:bodyPr wrap="square" rtlCol="0">
            <a:spAutoFit/>
          </a:bodyPr>
          <a:lstStyle/>
          <a:p>
            <a:r>
              <a:rPr lang="en-US" dirty="0"/>
              <a:t>T</a:t>
            </a:r>
            <a:r>
              <a:rPr lang="en-US" dirty="0" smtClean="0"/>
              <a:t>he </a:t>
            </a:r>
            <a:r>
              <a:rPr lang="en-US" dirty="0"/>
              <a:t>main task </a:t>
            </a:r>
            <a:r>
              <a:rPr lang="en-US" dirty="0" smtClean="0"/>
              <a:t>is to read </a:t>
            </a:r>
            <a:r>
              <a:rPr lang="en-US" dirty="0"/>
              <a:t>the input characters of the source program, group them into lexemes, </a:t>
            </a:r>
            <a:r>
              <a:rPr lang="en-US" dirty="0" smtClean="0"/>
              <a:t>and produce </a:t>
            </a:r>
            <a:r>
              <a:rPr lang="en-US" dirty="0"/>
              <a:t>as output a sequence of tokens for each lexeme in the source program.</a:t>
            </a:r>
          </a:p>
          <a:p>
            <a:r>
              <a:rPr lang="en-US" dirty="0"/>
              <a:t>The stream of tokens is sent to the parser for syntax analysis. </a:t>
            </a:r>
          </a:p>
          <a:p>
            <a:r>
              <a:rPr lang="en-US" dirty="0" smtClean="0"/>
              <a:t>The lexical </a:t>
            </a:r>
            <a:r>
              <a:rPr lang="en-US" dirty="0"/>
              <a:t>analyzer </a:t>
            </a:r>
            <a:r>
              <a:rPr lang="en-US" dirty="0" smtClean="0"/>
              <a:t>has to </a:t>
            </a:r>
            <a:r>
              <a:rPr lang="en-US" dirty="0"/>
              <a:t>interact with the symbol </a:t>
            </a:r>
            <a:r>
              <a:rPr lang="en-US" dirty="0" smtClean="0"/>
              <a:t>table also. On discovering </a:t>
            </a:r>
            <a:r>
              <a:rPr lang="en-US" dirty="0"/>
              <a:t>a lexeme constituting an identifier, it needs to </a:t>
            </a:r>
            <a:r>
              <a:rPr lang="en-US" dirty="0" smtClean="0"/>
              <a:t>enter that </a:t>
            </a:r>
            <a:r>
              <a:rPr lang="en-US" dirty="0"/>
              <a:t>lexeme into the symbol table.</a:t>
            </a:r>
          </a:p>
        </p:txBody>
      </p:sp>
    </p:spTree>
    <p:extLst>
      <p:ext uri="{BB962C8B-B14F-4D97-AF65-F5344CB8AC3E}">
        <p14:creationId xmlns:p14="http://schemas.microsoft.com/office/powerpoint/2010/main" val="11689568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Other tasks of lexical </a:t>
            </a:r>
            <a:r>
              <a:rPr lang="en-US" dirty="0" err="1" smtClean="0"/>
              <a:t>analyser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One task is separating out </a:t>
            </a:r>
            <a:r>
              <a:rPr lang="en-US" dirty="0"/>
              <a:t>comments and </a:t>
            </a:r>
            <a:r>
              <a:rPr lang="en-US" i="1" dirty="0"/>
              <a:t>whitespace </a:t>
            </a:r>
            <a:r>
              <a:rPr lang="en-US" dirty="0"/>
              <a:t>(blank, newline, tab, </a:t>
            </a:r>
            <a:r>
              <a:rPr lang="en-US" dirty="0" smtClean="0"/>
              <a:t>and perhaps </a:t>
            </a:r>
            <a:r>
              <a:rPr lang="en-US" dirty="0"/>
              <a:t>other characters that are used to separate tokens in the input). </a:t>
            </a:r>
            <a:endParaRPr lang="en-US" dirty="0" smtClean="0"/>
          </a:p>
          <a:p>
            <a:r>
              <a:rPr lang="en-US" dirty="0" smtClean="0"/>
              <a:t>Another</a:t>
            </a:r>
            <a:r>
              <a:rPr lang="en-US" dirty="0"/>
              <a:t> </a:t>
            </a:r>
            <a:r>
              <a:rPr lang="en-US" dirty="0" smtClean="0"/>
              <a:t>task </a:t>
            </a:r>
            <a:r>
              <a:rPr lang="en-US" dirty="0"/>
              <a:t>is correlating error messages generated by the compiler with the </a:t>
            </a:r>
            <a:r>
              <a:rPr lang="en-US" dirty="0" smtClean="0"/>
              <a:t>source program</a:t>
            </a:r>
            <a:r>
              <a:rPr lang="en-US" dirty="0"/>
              <a:t>. For instance, the lexical analyzer may keep track of the </a:t>
            </a:r>
            <a:r>
              <a:rPr lang="en-US" dirty="0" smtClean="0"/>
              <a:t>number of </a:t>
            </a:r>
            <a:r>
              <a:rPr lang="en-US" dirty="0"/>
              <a:t>newline characters seen, so it can associate a line number with each </a:t>
            </a:r>
            <a:r>
              <a:rPr lang="en-US" dirty="0" smtClean="0"/>
              <a:t>error message</a:t>
            </a:r>
            <a:r>
              <a:rPr lang="en-US" dirty="0"/>
              <a:t>. In some compilers, the lexical analyzer makes a copy of the </a:t>
            </a:r>
            <a:r>
              <a:rPr lang="en-US" dirty="0" smtClean="0"/>
              <a:t>source program </a:t>
            </a:r>
            <a:r>
              <a:rPr lang="en-US" dirty="0"/>
              <a:t>with the error messages inserted at the appropriate positions. </a:t>
            </a:r>
            <a:endParaRPr lang="en-US" dirty="0" smtClean="0"/>
          </a:p>
          <a:p>
            <a:r>
              <a:rPr lang="en-US" dirty="0" smtClean="0"/>
              <a:t>If the source </a:t>
            </a:r>
            <a:r>
              <a:rPr lang="en-US" dirty="0"/>
              <a:t>program uses a macro-preprocessor, the expansion of macros may </a:t>
            </a:r>
            <a:r>
              <a:rPr lang="en-US" dirty="0" smtClean="0"/>
              <a:t>also be </a:t>
            </a:r>
            <a:r>
              <a:rPr lang="en-US" dirty="0"/>
              <a:t>performed by the lexical analyzer.</a:t>
            </a:r>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4053431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784" y="148243"/>
            <a:ext cx="8229600" cy="1143000"/>
          </a:xfrm>
        </p:spPr>
        <p:txBody>
          <a:bodyPr/>
          <a:lstStyle/>
          <a:p>
            <a:r>
              <a:rPr lang="en-US" dirty="0" smtClean="0"/>
              <a:t>Language Processor</a:t>
            </a:r>
            <a:endParaRPr lang="en-US" dirty="0"/>
          </a:p>
        </p:txBody>
      </p:sp>
      <p:sp>
        <p:nvSpPr>
          <p:cNvPr id="3" name="Content Placeholder 2"/>
          <p:cNvSpPr>
            <a:spLocks noGrp="1"/>
          </p:cNvSpPr>
          <p:nvPr>
            <p:ph idx="1"/>
          </p:nvPr>
        </p:nvSpPr>
        <p:spPr>
          <a:xfrm>
            <a:off x="50248" y="2541314"/>
            <a:ext cx="9056688" cy="914400"/>
          </a:xfrm>
          <a:solidFill>
            <a:schemeClr val="accent3">
              <a:lumMod val="40000"/>
              <a:lumOff val="60000"/>
            </a:schemeClr>
          </a:solidFill>
        </p:spPr>
        <p:txBody>
          <a:bodyPr>
            <a:normAutofit/>
          </a:bodyPr>
          <a:lstStyle/>
          <a:p>
            <a:r>
              <a:rPr lang="en-US" sz="2400" dirty="0" smtClean="0"/>
              <a:t>If the target program is an executable machine language program it can be called by the user to process inputs producing outputs.</a:t>
            </a:r>
            <a:endParaRPr lang="en-US" sz="2400" dirty="0"/>
          </a:p>
        </p:txBody>
      </p:sp>
      <p:grpSp>
        <p:nvGrpSpPr>
          <p:cNvPr id="20" name="Group 19"/>
          <p:cNvGrpSpPr/>
          <p:nvPr/>
        </p:nvGrpSpPr>
        <p:grpSpPr>
          <a:xfrm>
            <a:off x="990600" y="1168234"/>
            <a:ext cx="5953872" cy="1171216"/>
            <a:chOff x="1049075" y="1296329"/>
            <a:chExt cx="7535372" cy="1980271"/>
          </a:xfrm>
        </p:grpSpPr>
        <p:sp>
          <p:nvSpPr>
            <p:cNvPr id="15" name="Text Box 9"/>
            <p:cNvSpPr txBox="1">
              <a:spLocks noChangeArrowheads="1"/>
            </p:cNvSpPr>
            <p:nvPr/>
          </p:nvSpPr>
          <p:spPr bwMode="auto">
            <a:xfrm>
              <a:off x="1049075" y="1296329"/>
              <a:ext cx="2157964" cy="461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dirty="0"/>
                <a:t>Source </a:t>
              </a:r>
              <a:r>
                <a:rPr lang="en-GB" dirty="0" smtClean="0"/>
                <a:t>program</a:t>
              </a:r>
              <a:endParaRPr lang="en-GB" dirty="0"/>
            </a:p>
          </p:txBody>
        </p:sp>
        <p:grpSp>
          <p:nvGrpSpPr>
            <p:cNvPr id="19" name="Group 18"/>
            <p:cNvGrpSpPr/>
            <p:nvPr/>
          </p:nvGrpSpPr>
          <p:grpSpPr>
            <a:xfrm>
              <a:off x="1811338" y="1300441"/>
              <a:ext cx="6773109" cy="1976159"/>
              <a:chOff x="1811338" y="1300441"/>
              <a:chExt cx="6773109" cy="1976159"/>
            </a:xfrm>
          </p:grpSpPr>
          <p:sp>
            <p:nvSpPr>
              <p:cNvPr id="11" name="Rectangle 4"/>
              <p:cNvSpPr>
                <a:spLocks noChangeArrowheads="1"/>
              </p:cNvSpPr>
              <p:nvPr/>
            </p:nvSpPr>
            <p:spPr bwMode="auto">
              <a:xfrm>
                <a:off x="3662363" y="1714500"/>
                <a:ext cx="255905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3200" dirty="0"/>
                  <a:t>Compiler</a:t>
                </a:r>
                <a:endParaRPr lang="en-GB" dirty="0"/>
              </a:p>
            </p:txBody>
          </p:sp>
          <p:grpSp>
            <p:nvGrpSpPr>
              <p:cNvPr id="18" name="Group 17"/>
              <p:cNvGrpSpPr/>
              <p:nvPr/>
            </p:nvGrpSpPr>
            <p:grpSpPr>
              <a:xfrm>
                <a:off x="1811338" y="1300441"/>
                <a:ext cx="6773109" cy="1976159"/>
                <a:chOff x="1981200" y="767041"/>
                <a:chExt cx="6773109" cy="1976159"/>
              </a:xfrm>
            </p:grpSpPr>
            <p:sp>
              <p:nvSpPr>
                <p:cNvPr id="12" name="Line 6"/>
                <p:cNvSpPr>
                  <a:spLocks noChangeShapeType="1"/>
                </p:cNvSpPr>
                <p:nvPr/>
              </p:nvSpPr>
              <p:spPr bwMode="auto">
                <a:xfrm>
                  <a:off x="1981200" y="1676400"/>
                  <a:ext cx="18161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7"/>
                <p:cNvSpPr>
                  <a:spLocks noChangeShapeType="1"/>
                </p:cNvSpPr>
                <p:nvPr/>
              </p:nvSpPr>
              <p:spPr bwMode="auto">
                <a:xfrm>
                  <a:off x="6356350" y="1676400"/>
                  <a:ext cx="18161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8"/>
                <p:cNvSpPr>
                  <a:spLocks noChangeShapeType="1"/>
                </p:cNvSpPr>
                <p:nvPr/>
              </p:nvSpPr>
              <p:spPr bwMode="auto">
                <a:xfrm>
                  <a:off x="5035550" y="21336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Text Box 10"/>
                <p:cNvSpPr txBox="1">
                  <a:spLocks noChangeArrowheads="1"/>
                </p:cNvSpPr>
                <p:nvPr/>
              </p:nvSpPr>
              <p:spPr bwMode="auto">
                <a:xfrm>
                  <a:off x="4540250" y="2286000"/>
                  <a:ext cx="94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dirty="0"/>
                    <a:t>Errors</a:t>
                  </a:r>
                </a:p>
              </p:txBody>
            </p:sp>
            <p:sp>
              <p:nvSpPr>
                <p:cNvPr id="17" name="Text Box 11"/>
                <p:cNvSpPr txBox="1">
                  <a:spLocks noChangeArrowheads="1"/>
                </p:cNvSpPr>
                <p:nvPr/>
              </p:nvSpPr>
              <p:spPr bwMode="auto">
                <a:xfrm>
                  <a:off x="6658671" y="767041"/>
                  <a:ext cx="20956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dirty="0" smtClean="0"/>
                    <a:t>Target Program</a:t>
                  </a:r>
                  <a:endParaRPr lang="en-GB" dirty="0"/>
                </a:p>
              </p:txBody>
            </p:sp>
          </p:grpSp>
        </p:grpSp>
      </p:grpSp>
      <p:grpSp>
        <p:nvGrpSpPr>
          <p:cNvPr id="21" name="Group 20"/>
          <p:cNvGrpSpPr/>
          <p:nvPr/>
        </p:nvGrpSpPr>
        <p:grpSpPr>
          <a:xfrm>
            <a:off x="2057399" y="3387993"/>
            <a:ext cx="5443720" cy="769921"/>
            <a:chOff x="2471247" y="1310606"/>
            <a:chExt cx="5531341" cy="1394494"/>
          </a:xfrm>
        </p:grpSpPr>
        <p:sp>
          <p:nvSpPr>
            <p:cNvPr id="22" name="Text Box 9"/>
            <p:cNvSpPr txBox="1">
              <a:spLocks noChangeArrowheads="1"/>
            </p:cNvSpPr>
            <p:nvPr/>
          </p:nvSpPr>
          <p:spPr bwMode="auto">
            <a:xfrm>
              <a:off x="2586485" y="1321566"/>
              <a:ext cx="833883" cy="461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dirty="0" smtClean="0"/>
                <a:t>Input</a:t>
              </a:r>
              <a:endParaRPr lang="en-GB" dirty="0"/>
            </a:p>
          </p:txBody>
        </p:sp>
        <p:grpSp>
          <p:nvGrpSpPr>
            <p:cNvPr id="23" name="Group 22"/>
            <p:cNvGrpSpPr/>
            <p:nvPr/>
          </p:nvGrpSpPr>
          <p:grpSpPr>
            <a:xfrm>
              <a:off x="2471247" y="1310606"/>
              <a:ext cx="5531341" cy="1394494"/>
              <a:chOff x="2471247" y="1310606"/>
              <a:chExt cx="5531341" cy="1394494"/>
            </a:xfrm>
          </p:grpSpPr>
          <p:sp>
            <p:nvSpPr>
              <p:cNvPr id="24" name="Rectangle 4"/>
              <p:cNvSpPr>
                <a:spLocks noChangeArrowheads="1"/>
              </p:cNvSpPr>
              <p:nvPr/>
            </p:nvSpPr>
            <p:spPr bwMode="auto">
              <a:xfrm>
                <a:off x="3662363" y="1714500"/>
                <a:ext cx="255905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3200" dirty="0" smtClean="0"/>
                  <a:t>Target Program</a:t>
                </a:r>
                <a:endParaRPr lang="en-GB" dirty="0"/>
              </a:p>
            </p:txBody>
          </p:sp>
          <p:grpSp>
            <p:nvGrpSpPr>
              <p:cNvPr id="25" name="Group 24"/>
              <p:cNvGrpSpPr/>
              <p:nvPr/>
            </p:nvGrpSpPr>
            <p:grpSpPr>
              <a:xfrm>
                <a:off x="2471247" y="1310606"/>
                <a:ext cx="5531341" cy="899194"/>
                <a:chOff x="2641109" y="777206"/>
                <a:chExt cx="5531341" cy="899194"/>
              </a:xfrm>
            </p:grpSpPr>
            <p:sp>
              <p:nvSpPr>
                <p:cNvPr id="26" name="Line 6"/>
                <p:cNvSpPr>
                  <a:spLocks noChangeShapeType="1"/>
                </p:cNvSpPr>
                <p:nvPr/>
              </p:nvSpPr>
              <p:spPr bwMode="auto">
                <a:xfrm>
                  <a:off x="2641109" y="1676400"/>
                  <a:ext cx="115619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7"/>
                <p:cNvSpPr>
                  <a:spLocks noChangeShapeType="1"/>
                </p:cNvSpPr>
                <p:nvPr/>
              </p:nvSpPr>
              <p:spPr bwMode="auto">
                <a:xfrm>
                  <a:off x="6356350" y="1676400"/>
                  <a:ext cx="18161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Text Box 11"/>
                <p:cNvSpPr txBox="1">
                  <a:spLocks noChangeArrowheads="1"/>
                </p:cNvSpPr>
                <p:nvPr/>
              </p:nvSpPr>
              <p:spPr bwMode="auto">
                <a:xfrm>
                  <a:off x="6576801" y="777206"/>
                  <a:ext cx="1039067" cy="461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dirty="0" smtClean="0"/>
                    <a:t>Output</a:t>
                  </a:r>
                  <a:endParaRPr lang="en-GB" dirty="0"/>
                </a:p>
              </p:txBody>
            </p:sp>
          </p:grpSp>
        </p:grpSp>
      </p:grpSp>
      <p:sp>
        <p:nvSpPr>
          <p:cNvPr id="31" name="TextBox 30"/>
          <p:cNvSpPr txBox="1"/>
          <p:nvPr/>
        </p:nvSpPr>
        <p:spPr>
          <a:xfrm>
            <a:off x="57174" y="3834747"/>
            <a:ext cx="1785954" cy="646331"/>
          </a:xfrm>
          <a:prstGeom prst="rect">
            <a:avLst/>
          </a:prstGeom>
          <a:solidFill>
            <a:schemeClr val="accent4">
              <a:lumMod val="20000"/>
              <a:lumOff val="80000"/>
            </a:schemeClr>
          </a:solidFill>
        </p:spPr>
        <p:txBody>
          <a:bodyPr wrap="square" rtlCol="0">
            <a:spAutoFit/>
          </a:bodyPr>
          <a:lstStyle/>
          <a:p>
            <a:pPr algn="ctr"/>
            <a:r>
              <a:rPr lang="en-US" dirty="0" smtClean="0"/>
              <a:t>Running the target program</a:t>
            </a:r>
            <a:endParaRPr lang="en-US" dirty="0"/>
          </a:p>
        </p:txBody>
      </p:sp>
      <p:grpSp>
        <p:nvGrpSpPr>
          <p:cNvPr id="32" name="Group 31"/>
          <p:cNvGrpSpPr/>
          <p:nvPr/>
        </p:nvGrpSpPr>
        <p:grpSpPr>
          <a:xfrm>
            <a:off x="330880" y="5410200"/>
            <a:ext cx="6607720" cy="1295399"/>
            <a:chOff x="277829" y="1504310"/>
            <a:chExt cx="7724759" cy="1772290"/>
          </a:xfrm>
        </p:grpSpPr>
        <p:sp>
          <p:nvSpPr>
            <p:cNvPr id="33" name="Text Box 9"/>
            <p:cNvSpPr txBox="1">
              <a:spLocks noChangeArrowheads="1"/>
            </p:cNvSpPr>
            <p:nvPr/>
          </p:nvSpPr>
          <p:spPr bwMode="auto">
            <a:xfrm>
              <a:off x="277829" y="1577538"/>
              <a:ext cx="2157965" cy="461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dirty="0"/>
                <a:t>Source </a:t>
              </a:r>
              <a:r>
                <a:rPr lang="en-GB" dirty="0" smtClean="0"/>
                <a:t>program</a:t>
              </a:r>
              <a:endParaRPr lang="en-GB" dirty="0"/>
            </a:p>
          </p:txBody>
        </p:sp>
        <p:grpSp>
          <p:nvGrpSpPr>
            <p:cNvPr id="34" name="Group 33"/>
            <p:cNvGrpSpPr/>
            <p:nvPr/>
          </p:nvGrpSpPr>
          <p:grpSpPr>
            <a:xfrm>
              <a:off x="1811338" y="1504310"/>
              <a:ext cx="6191250" cy="1772290"/>
              <a:chOff x="1811338" y="1504310"/>
              <a:chExt cx="6191250" cy="1772290"/>
            </a:xfrm>
          </p:grpSpPr>
          <p:sp>
            <p:nvSpPr>
              <p:cNvPr id="35" name="Rectangle 4"/>
              <p:cNvSpPr>
                <a:spLocks noChangeArrowheads="1"/>
              </p:cNvSpPr>
              <p:nvPr/>
            </p:nvSpPr>
            <p:spPr bwMode="auto">
              <a:xfrm>
                <a:off x="3662363" y="1714500"/>
                <a:ext cx="255905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3200" dirty="0" smtClean="0"/>
                  <a:t>Interpreter</a:t>
                </a:r>
                <a:endParaRPr lang="en-GB" dirty="0"/>
              </a:p>
            </p:txBody>
          </p:sp>
          <p:grpSp>
            <p:nvGrpSpPr>
              <p:cNvPr id="36" name="Group 35"/>
              <p:cNvGrpSpPr/>
              <p:nvPr/>
            </p:nvGrpSpPr>
            <p:grpSpPr>
              <a:xfrm>
                <a:off x="1811338" y="1504310"/>
                <a:ext cx="6191250" cy="1772290"/>
                <a:chOff x="1981200" y="970910"/>
                <a:chExt cx="6191250" cy="1772290"/>
              </a:xfrm>
            </p:grpSpPr>
            <p:sp>
              <p:nvSpPr>
                <p:cNvPr id="37" name="Line 6"/>
                <p:cNvSpPr>
                  <a:spLocks noChangeShapeType="1"/>
                </p:cNvSpPr>
                <p:nvPr/>
              </p:nvSpPr>
              <p:spPr bwMode="auto">
                <a:xfrm>
                  <a:off x="1981200" y="1676400"/>
                  <a:ext cx="18161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7"/>
                <p:cNvSpPr>
                  <a:spLocks noChangeShapeType="1"/>
                </p:cNvSpPr>
                <p:nvPr/>
              </p:nvSpPr>
              <p:spPr bwMode="auto">
                <a:xfrm>
                  <a:off x="6356350" y="1676400"/>
                  <a:ext cx="18161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8"/>
                <p:cNvSpPr>
                  <a:spLocks noChangeShapeType="1"/>
                </p:cNvSpPr>
                <p:nvPr/>
              </p:nvSpPr>
              <p:spPr bwMode="auto">
                <a:xfrm>
                  <a:off x="5035550" y="21336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Text Box 10"/>
                <p:cNvSpPr txBox="1">
                  <a:spLocks noChangeArrowheads="1"/>
                </p:cNvSpPr>
                <p:nvPr/>
              </p:nvSpPr>
              <p:spPr bwMode="auto">
                <a:xfrm>
                  <a:off x="4540250" y="2286000"/>
                  <a:ext cx="94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dirty="0"/>
                    <a:t>Errors</a:t>
                  </a:r>
                </a:p>
              </p:txBody>
            </p:sp>
            <p:sp>
              <p:nvSpPr>
                <p:cNvPr id="41" name="Text Box 11"/>
                <p:cNvSpPr txBox="1">
                  <a:spLocks noChangeArrowheads="1"/>
                </p:cNvSpPr>
                <p:nvPr/>
              </p:nvSpPr>
              <p:spPr bwMode="auto">
                <a:xfrm>
                  <a:off x="6658671" y="970910"/>
                  <a:ext cx="1214722" cy="631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dirty="0" smtClean="0"/>
                    <a:t>Output</a:t>
                  </a:r>
                  <a:endParaRPr lang="en-GB" dirty="0"/>
                </a:p>
              </p:txBody>
            </p:sp>
          </p:grpSp>
        </p:grpSp>
      </p:grpSp>
      <p:sp>
        <p:nvSpPr>
          <p:cNvPr id="42" name="Text Box 9"/>
          <p:cNvSpPr txBox="1">
            <a:spLocks noChangeArrowheads="1"/>
          </p:cNvSpPr>
          <p:nvPr/>
        </p:nvSpPr>
        <p:spPr bwMode="auto">
          <a:xfrm>
            <a:off x="878459" y="5964755"/>
            <a:ext cx="833883" cy="326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dirty="0" smtClean="0"/>
              <a:t>Input</a:t>
            </a:r>
            <a:endParaRPr lang="en-GB" dirty="0"/>
          </a:p>
        </p:txBody>
      </p:sp>
      <p:sp>
        <p:nvSpPr>
          <p:cNvPr id="43" name="Line 6"/>
          <p:cNvSpPr>
            <a:spLocks noChangeShapeType="1"/>
          </p:cNvSpPr>
          <p:nvPr/>
        </p:nvSpPr>
        <p:spPr bwMode="auto">
          <a:xfrm>
            <a:off x="1642636" y="6214576"/>
            <a:ext cx="155348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Content Placeholder 2"/>
          <p:cNvSpPr txBox="1">
            <a:spLocks/>
          </p:cNvSpPr>
          <p:nvPr/>
        </p:nvSpPr>
        <p:spPr>
          <a:xfrm>
            <a:off x="71247" y="4502095"/>
            <a:ext cx="8920354" cy="914400"/>
          </a:xfrm>
          <a:prstGeom prst="rect">
            <a:avLst/>
          </a:prstGeom>
          <a:solidFill>
            <a:schemeClr val="accent3">
              <a:lumMod val="40000"/>
              <a:lumOff val="60000"/>
            </a:schemeClr>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Interpreter directly executes the operations (one by one) specified in the source program on inputs supplied by the user.</a:t>
            </a:r>
            <a:endParaRPr lang="en-US" sz="2400" dirty="0"/>
          </a:p>
        </p:txBody>
      </p:sp>
      <p:sp>
        <p:nvSpPr>
          <p:cNvPr id="45" name="TextBox 44"/>
          <p:cNvSpPr txBox="1"/>
          <p:nvPr/>
        </p:nvSpPr>
        <p:spPr>
          <a:xfrm>
            <a:off x="7315201" y="1066800"/>
            <a:ext cx="1676402" cy="1200329"/>
          </a:xfrm>
          <a:prstGeom prst="rect">
            <a:avLst/>
          </a:prstGeom>
          <a:solidFill>
            <a:schemeClr val="accent6">
              <a:lumMod val="20000"/>
              <a:lumOff val="80000"/>
            </a:schemeClr>
          </a:solidFill>
        </p:spPr>
        <p:txBody>
          <a:bodyPr wrap="square" rtlCol="0">
            <a:spAutoFit/>
          </a:bodyPr>
          <a:lstStyle/>
          <a:p>
            <a:pPr marL="285750" indent="-285750">
              <a:buFont typeface="Arial" pitchFamily="34" charset="0"/>
              <a:buChar char="•"/>
            </a:pPr>
            <a:r>
              <a:rPr lang="en-US" dirty="0" smtClean="0"/>
              <a:t>Faster</a:t>
            </a:r>
          </a:p>
          <a:p>
            <a:pPr marL="285750" indent="-285750">
              <a:buFont typeface="Arial" pitchFamily="34" charset="0"/>
              <a:buChar char="•"/>
            </a:pPr>
            <a:r>
              <a:rPr lang="en-US" dirty="0" smtClean="0"/>
              <a:t>Limited error diagnostics</a:t>
            </a:r>
            <a:endParaRPr lang="en-US" dirty="0"/>
          </a:p>
        </p:txBody>
      </p:sp>
      <p:sp>
        <p:nvSpPr>
          <p:cNvPr id="46" name="TextBox 45"/>
          <p:cNvSpPr txBox="1"/>
          <p:nvPr/>
        </p:nvSpPr>
        <p:spPr>
          <a:xfrm>
            <a:off x="7162800" y="5528081"/>
            <a:ext cx="1814946" cy="923330"/>
          </a:xfrm>
          <a:prstGeom prst="rect">
            <a:avLst/>
          </a:prstGeom>
          <a:solidFill>
            <a:schemeClr val="accent6">
              <a:lumMod val="20000"/>
              <a:lumOff val="80000"/>
            </a:schemeClr>
          </a:solidFill>
        </p:spPr>
        <p:txBody>
          <a:bodyPr wrap="square" rtlCol="0">
            <a:spAutoFit/>
          </a:bodyPr>
          <a:lstStyle/>
          <a:p>
            <a:pPr marL="285750" indent="-285750">
              <a:buFont typeface="Arial" pitchFamily="34" charset="0"/>
              <a:buChar char="•"/>
            </a:pPr>
            <a:r>
              <a:rPr lang="en-US" dirty="0" smtClean="0"/>
              <a:t>Slower</a:t>
            </a:r>
          </a:p>
          <a:p>
            <a:pPr marL="285750" indent="-285750">
              <a:buFont typeface="Arial" pitchFamily="34" charset="0"/>
              <a:buChar char="•"/>
            </a:pPr>
            <a:r>
              <a:rPr lang="en-US" dirty="0" smtClean="0"/>
              <a:t>Better error diagnostics</a:t>
            </a:r>
            <a:endParaRPr lang="en-US" dirty="0"/>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180995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Compilers and Interpreters</a:t>
            </a:r>
            <a:endParaRPr lang="en-US" dirty="0"/>
          </a:p>
        </p:txBody>
      </p:sp>
      <p:sp>
        <p:nvSpPr>
          <p:cNvPr id="3" name="Content Placeholder 2"/>
          <p:cNvSpPr>
            <a:spLocks noGrp="1"/>
          </p:cNvSpPr>
          <p:nvPr>
            <p:ph idx="1"/>
          </p:nvPr>
        </p:nvSpPr>
        <p:spPr/>
        <p:txBody>
          <a:bodyPr>
            <a:normAutofit fontScale="77500" lnSpcReduction="20000"/>
          </a:bodyPr>
          <a:lstStyle/>
          <a:p>
            <a:r>
              <a:rPr lang="en-US" dirty="0"/>
              <a:t>Compilers generate machine code, whereas interpreters</a:t>
            </a:r>
          </a:p>
          <a:p>
            <a:pPr marL="0" indent="0">
              <a:buNone/>
            </a:pPr>
            <a:r>
              <a:rPr lang="en-US" dirty="0" smtClean="0"/>
              <a:t>    interpret </a:t>
            </a:r>
            <a:r>
              <a:rPr lang="en-US" dirty="0"/>
              <a:t>intermediate </a:t>
            </a:r>
            <a:r>
              <a:rPr lang="en-US" dirty="0" smtClean="0"/>
              <a:t>code.</a:t>
            </a:r>
            <a:endParaRPr lang="en-US" dirty="0"/>
          </a:p>
          <a:p>
            <a:r>
              <a:rPr lang="en-US" dirty="0"/>
              <a:t>Interpreters are easier to write and can provide better error</a:t>
            </a:r>
          </a:p>
          <a:p>
            <a:pPr marL="0" indent="0">
              <a:buNone/>
            </a:pPr>
            <a:r>
              <a:rPr lang="en-US" dirty="0" smtClean="0"/>
              <a:t>     messages </a:t>
            </a:r>
            <a:r>
              <a:rPr lang="en-US" dirty="0"/>
              <a:t>(symbol table is still available</a:t>
            </a:r>
            <a:r>
              <a:rPr lang="en-US" dirty="0" smtClean="0"/>
              <a:t>).</a:t>
            </a:r>
            <a:endParaRPr lang="en-US" dirty="0"/>
          </a:p>
          <a:p>
            <a:r>
              <a:rPr lang="en-US" dirty="0"/>
              <a:t>Interpreters are at least 5 times slower than machine code</a:t>
            </a:r>
          </a:p>
          <a:p>
            <a:pPr marL="0" indent="0">
              <a:buNone/>
            </a:pPr>
            <a:r>
              <a:rPr lang="en-US" dirty="0" smtClean="0"/>
              <a:t>     generated </a:t>
            </a:r>
            <a:r>
              <a:rPr lang="en-US" dirty="0"/>
              <a:t>by </a:t>
            </a:r>
            <a:r>
              <a:rPr lang="en-US" dirty="0" smtClean="0"/>
              <a:t>compilers.</a:t>
            </a:r>
            <a:endParaRPr lang="en-US" dirty="0"/>
          </a:p>
          <a:p>
            <a:r>
              <a:rPr lang="en-US" dirty="0"/>
              <a:t>Interpreters also require </a:t>
            </a:r>
            <a:r>
              <a:rPr lang="en-US" dirty="0" smtClean="0"/>
              <a:t>larger memory </a:t>
            </a:r>
            <a:r>
              <a:rPr lang="en-US" dirty="0"/>
              <a:t>than machine</a:t>
            </a:r>
          </a:p>
          <a:p>
            <a:pPr marL="0" indent="0">
              <a:buNone/>
            </a:pPr>
            <a:r>
              <a:rPr lang="en-US" dirty="0" smtClean="0"/>
              <a:t>     code </a:t>
            </a:r>
            <a:r>
              <a:rPr lang="en-US" dirty="0"/>
              <a:t>generated by </a:t>
            </a:r>
            <a:r>
              <a:rPr lang="en-US" dirty="0" smtClean="0"/>
              <a:t>compilers.</a:t>
            </a:r>
            <a:endParaRPr lang="en-US" dirty="0"/>
          </a:p>
          <a:p>
            <a:r>
              <a:rPr lang="en-US" dirty="0" smtClean="0"/>
              <a:t>Examples of interpreter: </a:t>
            </a:r>
            <a:r>
              <a:rPr lang="en-US" dirty="0"/>
              <a:t>Perl, Python, Unix Shell, Java, BASIC, LISP</a:t>
            </a:r>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091249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Hybrid Compiler</a:t>
            </a:r>
            <a:endParaRPr lang="en-US" dirty="0"/>
          </a:p>
        </p:txBody>
      </p:sp>
      <p:sp>
        <p:nvSpPr>
          <p:cNvPr id="3" name="Content Placeholder 2"/>
          <p:cNvSpPr>
            <a:spLocks noGrp="1"/>
          </p:cNvSpPr>
          <p:nvPr>
            <p:ph idx="1"/>
          </p:nvPr>
        </p:nvSpPr>
        <p:spPr>
          <a:xfrm>
            <a:off x="457200" y="1447800"/>
            <a:ext cx="8229600" cy="4678363"/>
          </a:xfrm>
        </p:spPr>
        <p:txBody>
          <a:bodyPr/>
          <a:lstStyle/>
          <a:p>
            <a:r>
              <a:rPr lang="en-US" dirty="0" smtClean="0"/>
              <a:t>Java language processors combine compilation &amp; interpretation</a:t>
            </a:r>
            <a:endParaRPr lang="en-US" dirty="0"/>
          </a:p>
        </p:txBody>
      </p:sp>
      <p:sp>
        <p:nvSpPr>
          <p:cNvPr id="4" name="Rectangle 3"/>
          <p:cNvSpPr/>
          <p:nvPr/>
        </p:nvSpPr>
        <p:spPr>
          <a:xfrm>
            <a:off x="2133600" y="2937164"/>
            <a:ext cx="152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Translator</a:t>
            </a:r>
            <a:endParaRPr lang="en-US" b="1" dirty="0"/>
          </a:p>
        </p:txBody>
      </p:sp>
      <p:sp>
        <p:nvSpPr>
          <p:cNvPr id="5" name="Rectangle 4"/>
          <p:cNvSpPr/>
          <p:nvPr/>
        </p:nvSpPr>
        <p:spPr>
          <a:xfrm>
            <a:off x="5181600" y="4038600"/>
            <a:ext cx="152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Virtual</a:t>
            </a:r>
          </a:p>
          <a:p>
            <a:pPr algn="ctr"/>
            <a:r>
              <a:rPr lang="en-US" b="1" dirty="0" smtClean="0"/>
              <a:t>Machine</a:t>
            </a:r>
            <a:endParaRPr lang="en-US" b="1" dirty="0"/>
          </a:p>
        </p:txBody>
      </p:sp>
      <p:cxnSp>
        <p:nvCxnSpPr>
          <p:cNvPr id="7" name="Straight Arrow Connector 6"/>
          <p:cNvCxnSpPr>
            <a:endCxn id="4" idx="0"/>
          </p:cNvCxnSpPr>
          <p:nvPr/>
        </p:nvCxnSpPr>
        <p:spPr>
          <a:xfrm>
            <a:off x="2895600" y="2590800"/>
            <a:ext cx="0" cy="346364"/>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2"/>
          </p:cNvCxnSpPr>
          <p:nvPr/>
        </p:nvCxnSpPr>
        <p:spPr>
          <a:xfrm>
            <a:off x="2895600" y="4003964"/>
            <a:ext cx="0" cy="33943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495800" y="4343400"/>
            <a:ext cx="6858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95800" y="4724400"/>
            <a:ext cx="6858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705600" y="4572000"/>
            <a:ext cx="6858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124200" y="2419989"/>
            <a:ext cx="2057400" cy="369332"/>
          </a:xfrm>
          <a:prstGeom prst="rect">
            <a:avLst/>
          </a:prstGeom>
          <a:noFill/>
        </p:spPr>
        <p:txBody>
          <a:bodyPr wrap="square" rtlCol="0">
            <a:spAutoFit/>
          </a:bodyPr>
          <a:lstStyle/>
          <a:p>
            <a:r>
              <a:rPr lang="en-US" b="1" dirty="0" smtClean="0"/>
              <a:t>Source program</a:t>
            </a:r>
            <a:endParaRPr lang="en-US" b="1" dirty="0"/>
          </a:p>
        </p:txBody>
      </p:sp>
      <p:sp>
        <p:nvSpPr>
          <p:cNvPr id="15" name="TextBox 14"/>
          <p:cNvSpPr txBox="1"/>
          <p:nvPr/>
        </p:nvSpPr>
        <p:spPr>
          <a:xfrm>
            <a:off x="1143000" y="4202668"/>
            <a:ext cx="3657600" cy="369332"/>
          </a:xfrm>
          <a:prstGeom prst="rect">
            <a:avLst/>
          </a:prstGeom>
          <a:noFill/>
        </p:spPr>
        <p:txBody>
          <a:bodyPr wrap="square" rtlCol="0">
            <a:spAutoFit/>
          </a:bodyPr>
          <a:lstStyle/>
          <a:p>
            <a:r>
              <a:rPr lang="en-US" b="1" dirty="0"/>
              <a:t>(byte </a:t>
            </a:r>
            <a:r>
              <a:rPr lang="en-US" b="1" dirty="0" smtClean="0"/>
              <a:t>code) Intermediate program</a:t>
            </a:r>
          </a:p>
        </p:txBody>
      </p:sp>
      <p:sp>
        <p:nvSpPr>
          <p:cNvPr id="16" name="TextBox 15"/>
          <p:cNvSpPr txBox="1"/>
          <p:nvPr/>
        </p:nvSpPr>
        <p:spPr>
          <a:xfrm>
            <a:off x="3695700" y="4553589"/>
            <a:ext cx="1219200" cy="369332"/>
          </a:xfrm>
          <a:prstGeom prst="rect">
            <a:avLst/>
          </a:prstGeom>
          <a:noFill/>
        </p:spPr>
        <p:txBody>
          <a:bodyPr wrap="square" rtlCol="0">
            <a:spAutoFit/>
          </a:bodyPr>
          <a:lstStyle/>
          <a:p>
            <a:r>
              <a:rPr lang="en-US" b="1" dirty="0" smtClean="0"/>
              <a:t>Input</a:t>
            </a:r>
            <a:endParaRPr lang="en-US" b="1" dirty="0"/>
          </a:p>
        </p:txBody>
      </p:sp>
      <p:sp>
        <p:nvSpPr>
          <p:cNvPr id="18" name="TextBox 17"/>
          <p:cNvSpPr txBox="1"/>
          <p:nvPr/>
        </p:nvSpPr>
        <p:spPr>
          <a:xfrm>
            <a:off x="7387936" y="4387334"/>
            <a:ext cx="1219200" cy="369332"/>
          </a:xfrm>
          <a:prstGeom prst="rect">
            <a:avLst/>
          </a:prstGeom>
          <a:noFill/>
        </p:spPr>
        <p:txBody>
          <a:bodyPr wrap="square" rtlCol="0">
            <a:spAutoFit/>
          </a:bodyPr>
          <a:lstStyle/>
          <a:p>
            <a:r>
              <a:rPr lang="en-US" dirty="0" smtClean="0"/>
              <a:t>Output</a:t>
            </a:r>
            <a:endParaRPr lang="en-US" dirty="0"/>
          </a:p>
        </p:txBody>
      </p:sp>
      <p:sp>
        <p:nvSpPr>
          <p:cNvPr id="6" name="Footer Placeholder 5"/>
          <p:cNvSpPr>
            <a:spLocks noGrp="1"/>
          </p:cNvSpPr>
          <p:nvPr>
            <p:ph type="ftr" sz="quarter" idx="11"/>
          </p:nvPr>
        </p:nvSpPr>
        <p:spPr/>
        <p:txBody>
          <a:bodyPr/>
          <a:lstStyle/>
          <a:p>
            <a:r>
              <a:rPr lang="en-US" smtClean="0"/>
              <a:t>Compiler Design 7th Sem BE(CSE) NMIT</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088738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1" y="1371600"/>
            <a:ext cx="5867399"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394856" y="214745"/>
            <a:ext cx="8229600" cy="1143000"/>
          </a:xfrm>
        </p:spPr>
        <p:txBody>
          <a:bodyPr/>
          <a:lstStyle/>
          <a:p>
            <a:r>
              <a:rPr lang="en-US" dirty="0" smtClean="0"/>
              <a:t>Language Processing System</a:t>
            </a:r>
            <a:endParaRPr lang="en-US" dirty="0"/>
          </a:p>
        </p:txBody>
      </p:sp>
      <p:sp>
        <p:nvSpPr>
          <p:cNvPr id="3" name="Content Placeholder 2"/>
          <p:cNvSpPr>
            <a:spLocks noGrp="1"/>
          </p:cNvSpPr>
          <p:nvPr>
            <p:ph idx="1"/>
          </p:nvPr>
        </p:nvSpPr>
        <p:spPr>
          <a:xfrm>
            <a:off x="5105400" y="1330036"/>
            <a:ext cx="3886200" cy="3810000"/>
          </a:xfrm>
        </p:spPr>
        <p:txBody>
          <a:bodyPr>
            <a:noAutofit/>
          </a:bodyPr>
          <a:lstStyle/>
          <a:p>
            <a:r>
              <a:rPr lang="en-US" sz="1800" dirty="0" smtClean="0"/>
              <a:t>A </a:t>
            </a:r>
            <a:r>
              <a:rPr lang="en-US" sz="1800" b="1" dirty="0" smtClean="0"/>
              <a:t>preprocessor</a:t>
            </a:r>
            <a:r>
              <a:rPr lang="en-US" sz="1800" dirty="0" smtClean="0"/>
              <a:t> collects modules of source program from files, expands shortcuts, &amp; macros.</a:t>
            </a:r>
          </a:p>
          <a:p>
            <a:r>
              <a:rPr lang="en-US" sz="1800" b="1" dirty="0" smtClean="0"/>
              <a:t>Compiler</a:t>
            </a:r>
            <a:r>
              <a:rPr lang="en-US" sz="1800" dirty="0" smtClean="0"/>
              <a:t> processes the modified source program and produces assembly  language program.</a:t>
            </a:r>
          </a:p>
          <a:p>
            <a:r>
              <a:rPr lang="en-US" sz="1800" b="1" dirty="0" smtClean="0"/>
              <a:t>Assembler</a:t>
            </a:r>
            <a:r>
              <a:rPr lang="en-US" sz="1800" dirty="0" smtClean="0"/>
              <a:t> produces  </a:t>
            </a:r>
            <a:r>
              <a:rPr lang="en-US" sz="1800" dirty="0" err="1" smtClean="0"/>
              <a:t>relocatable</a:t>
            </a:r>
            <a:r>
              <a:rPr lang="en-US" sz="1800" dirty="0" smtClean="0"/>
              <a:t> machine code as its output.</a:t>
            </a:r>
          </a:p>
          <a:p>
            <a:r>
              <a:rPr lang="en-US" sz="1800" b="1" dirty="0" smtClean="0"/>
              <a:t>Linker</a:t>
            </a:r>
            <a:r>
              <a:rPr lang="en-US" sz="1800" dirty="0" smtClean="0"/>
              <a:t> revolves external memory addresses, where code in one file may refer to a location in another file.</a:t>
            </a:r>
          </a:p>
          <a:p>
            <a:r>
              <a:rPr lang="en-US" sz="1800" b="1" dirty="0" smtClean="0"/>
              <a:t>Loader</a:t>
            </a:r>
            <a:r>
              <a:rPr lang="en-US" sz="1800" dirty="0" smtClean="0"/>
              <a:t> puts all executable object files into memory.</a:t>
            </a:r>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307706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a Compiler</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Compiler Design 7th Sem BE(CSE) NMIT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8534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2246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1078</TotalTime>
  <Words>3919</Words>
  <Application>Microsoft Office PowerPoint</Application>
  <PresentationFormat>On-screen Show (4:3)</PresentationFormat>
  <Paragraphs>450</Paragraphs>
  <Slides>49</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1" baseType="lpstr">
      <vt:lpstr>Office Theme</vt:lpstr>
      <vt:lpstr>Equation</vt:lpstr>
      <vt:lpstr>Compiler Design 14CS73</vt:lpstr>
      <vt:lpstr>Overview</vt:lpstr>
      <vt:lpstr>Introduction</vt:lpstr>
      <vt:lpstr>Why study Compiler Design?</vt:lpstr>
      <vt:lpstr>Language Processor</vt:lpstr>
      <vt:lpstr>Compilers and Interpreters</vt:lpstr>
      <vt:lpstr>A Hybrid Compiler</vt:lpstr>
      <vt:lpstr>Language Processing System</vt:lpstr>
      <vt:lpstr>Phases of a Compiler</vt:lpstr>
      <vt:lpstr>Front End</vt:lpstr>
      <vt:lpstr>Structure of a Compiler</vt:lpstr>
      <vt:lpstr>Lexical Analysis (LA)</vt:lpstr>
      <vt:lpstr>Lexical Analysis</vt:lpstr>
      <vt:lpstr>Syntax Analysis or Parsing</vt:lpstr>
      <vt:lpstr>Grammars are Used for Specifying Syntax</vt:lpstr>
      <vt:lpstr>Programming Languages are not Inherently Ambiguous</vt:lpstr>
      <vt:lpstr>Illustration</vt:lpstr>
      <vt:lpstr>Syntax Analysis: method</vt:lpstr>
      <vt:lpstr>Semantic Analysis</vt:lpstr>
      <vt:lpstr>Semantic analysis: Illustration</vt:lpstr>
      <vt:lpstr>Intermediate Code generation</vt:lpstr>
      <vt:lpstr>Intermediate Code generation</vt:lpstr>
      <vt:lpstr>Code Optimization  (machine independent)</vt:lpstr>
      <vt:lpstr>Machine Independent Code Optimization</vt:lpstr>
      <vt:lpstr>Examples of Machine Independent optimizations</vt:lpstr>
      <vt:lpstr>Code Generation</vt:lpstr>
      <vt:lpstr>Machine dependent optimizations</vt:lpstr>
      <vt:lpstr>Symbol table management</vt:lpstr>
      <vt:lpstr>Another Example</vt:lpstr>
      <vt:lpstr>Compiler Construction Tools</vt:lpstr>
      <vt:lpstr>Science of Building a Compiler</vt:lpstr>
      <vt:lpstr>Science of building compiler: Modeling</vt:lpstr>
      <vt:lpstr>Science of building compiler : The Science of Code Optimization</vt:lpstr>
      <vt:lpstr>Design objectives of code optimization</vt:lpstr>
      <vt:lpstr>Applications of Compiler Technology</vt:lpstr>
      <vt:lpstr>1.Implementation of high level languages</vt:lpstr>
      <vt:lpstr>2.Optimizations for Computer Architecture</vt:lpstr>
      <vt:lpstr>Parallelism</vt:lpstr>
      <vt:lpstr>Memory Hierarchies</vt:lpstr>
      <vt:lpstr>3.Design of a new Computer Architecture</vt:lpstr>
      <vt:lpstr>4. Program translations</vt:lpstr>
      <vt:lpstr>5.Software productivity tools</vt:lpstr>
      <vt:lpstr>Type checking</vt:lpstr>
      <vt:lpstr>Bounds Checking</vt:lpstr>
      <vt:lpstr>Memory management tools</vt:lpstr>
      <vt:lpstr>Lexical Analysis</vt:lpstr>
      <vt:lpstr>The Role of Lexical Analyser</vt:lpstr>
      <vt:lpstr>Tasks of Lexical analyser</vt:lpstr>
      <vt:lpstr>The Other tasks of lexical analyser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Design 14CS73</dc:title>
  <dc:creator>Dr. Sarojadevi</dc:creator>
  <cp:lastModifiedBy>Dr. Sarojadevi</cp:lastModifiedBy>
  <cp:revision>250</cp:revision>
  <dcterms:created xsi:type="dcterms:W3CDTF">2006-08-16T00:00:00Z</dcterms:created>
  <dcterms:modified xsi:type="dcterms:W3CDTF">2019-07-23T08:31:09Z</dcterms:modified>
</cp:coreProperties>
</file>