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89" r:id="rId4"/>
    <p:sldId id="260" r:id="rId5"/>
    <p:sldId id="261" r:id="rId6"/>
    <p:sldId id="262" r:id="rId7"/>
    <p:sldId id="263" r:id="rId8"/>
    <p:sldId id="264" r:id="rId9"/>
    <p:sldId id="257" r:id="rId10"/>
    <p:sldId id="290" r:id="rId11"/>
    <p:sldId id="258" r:id="rId12"/>
    <p:sldId id="266" r:id="rId13"/>
    <p:sldId id="267" r:id="rId14"/>
    <p:sldId id="268" r:id="rId15"/>
    <p:sldId id="272" r:id="rId16"/>
    <p:sldId id="273" r:id="rId17"/>
    <p:sldId id="271" r:id="rId18"/>
    <p:sldId id="274" r:id="rId19"/>
    <p:sldId id="278" r:id="rId20"/>
    <p:sldId id="279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94" r:id="rId30"/>
    <p:sldId id="296" r:id="rId31"/>
    <p:sldId id="285" r:id="rId32"/>
    <p:sldId id="288" r:id="rId33"/>
    <p:sldId id="286" r:id="rId34"/>
    <p:sldId id="291" r:id="rId35"/>
    <p:sldId id="292" r:id="rId36"/>
    <p:sldId id="293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FB3A-2A77-46D8-B377-1A4A5780C4C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F6D42-FE2A-43F1-9B37-39329DC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compiler model, the parser obtains a string of tokens from the lexical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analyzer, as shown in Fig. 4.1, and verifies that the string of token names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generated by the grammar for the source language. We expect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 to report any syntax errors in an intelligible fashion and to recover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commonly occurring errors to continue processing the remainder of the program.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Conceptually, for well-formed programs, the parser constructs a parse tree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passes it to the rest of the compiler for further processing.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6D42-FE2A-43F1-9B37-39329DC4FC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6D42-FE2A-43F1-9B37-39329DC4FC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level recovery: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major drawback is the difficulty it has in coping with situations in which the actual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has occurred before the point of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6D42-FE2A-43F1-9B37-39329DC4FC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“match each else with the closest previous unmatched then”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6D42-FE2A-43F1-9B37-39329DC4FC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AF9-D0E7-44BE-BACC-A9C21FF9AF8B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651D-8B88-4CF6-9A91-CB989F6C68CE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1F3F-A5AE-4C76-80AC-3696577B86C1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07B5-280F-4E1C-8B55-94B928913FAB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3895-647C-4EB5-84CC-74CCC43ABFA7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568-D1D1-4614-9A0B-316752760443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1289-C537-4493-81A3-17C9530298BB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D7A-295A-442A-8823-A295D9F96985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38C-65F9-41DB-97FC-3F84C84265B5}" type="datetime1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0298-1177-4D83-9F29-B5E22024DD22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E503-B510-44F4-B2D9-9830B1DCDD47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109B-7F44-47F5-8A99-66533AAFF279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Compiler Design 14CS73</a:t>
            </a:r>
            <a:br>
              <a:rPr lang="en-US" sz="3600" dirty="0" smtClean="0"/>
            </a:br>
            <a:r>
              <a:rPr lang="en-US" sz="3600" dirty="0" smtClean="0"/>
              <a:t>Unit II: Syntax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Saroja</a:t>
            </a:r>
            <a:r>
              <a:rPr lang="en-US" dirty="0" smtClean="0"/>
              <a:t> Devi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Difficulties/problems with top down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002" y="1600200"/>
            <a:ext cx="8259288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Does not work in case of ambiguous grammar</a:t>
            </a:r>
          </a:p>
          <a:p>
            <a:r>
              <a:rPr lang="en-US" sz="2400" b="1" dirty="0" smtClean="0"/>
              <a:t>Left recursion</a:t>
            </a:r>
            <a:r>
              <a:rPr lang="en-US" sz="2400" dirty="0" smtClean="0"/>
              <a:t>: In case of nonterminal it may get into infinite loop, in next example when A is expanded it again expand.</a:t>
            </a:r>
          </a:p>
          <a:p>
            <a:r>
              <a:rPr lang="en-US" sz="2400" b="1" dirty="0" smtClean="0"/>
              <a:t>Backtracking</a:t>
            </a:r>
            <a:r>
              <a:rPr lang="en-US" sz="2400" dirty="0" smtClean="0"/>
              <a:t>: In erroneous expansions leading to mismatch, the semantic effects have to be removed. This is an overhead.</a:t>
            </a:r>
          </a:p>
          <a:p>
            <a:r>
              <a:rPr lang="en-US" sz="2400" dirty="0" smtClean="0"/>
              <a:t>Can </a:t>
            </a:r>
            <a:r>
              <a:rPr lang="en-US" sz="2400" b="1" dirty="0" smtClean="0"/>
              <a:t>interpret wrongly </a:t>
            </a:r>
            <a:r>
              <a:rPr lang="en-US" sz="2400" dirty="0" smtClean="0"/>
              <a:t>as order in which alternatives are traced can affect language. In the next example parse tree for w=cad, since </a:t>
            </a:r>
            <a:r>
              <a:rPr lang="en-US" sz="2400" dirty="0" err="1" smtClean="0"/>
              <a:t>ab</a:t>
            </a:r>
            <a:r>
              <a:rPr lang="en-US" sz="2400" dirty="0" smtClean="0"/>
              <a:t> production is rejected for A, accepting sequence ‘</a:t>
            </a:r>
            <a:r>
              <a:rPr lang="en-US" sz="2400" dirty="0" err="1" smtClean="0"/>
              <a:t>c</a:t>
            </a:r>
            <a:r>
              <a:rPr lang="en-US" sz="2400" b="1" dirty="0" err="1" smtClean="0"/>
              <a:t>ab</a:t>
            </a:r>
            <a:r>
              <a:rPr lang="en-US" sz="2400" dirty="0" err="1" smtClean="0"/>
              <a:t>d</a:t>
            </a:r>
            <a:r>
              <a:rPr lang="en-US" sz="2400" dirty="0" smtClean="0"/>
              <a:t>’ may not be possible.</a:t>
            </a:r>
          </a:p>
          <a:p>
            <a:r>
              <a:rPr lang="en-US" sz="2400" dirty="0" smtClean="0"/>
              <a:t>Locating  </a:t>
            </a:r>
            <a:r>
              <a:rPr lang="en-US" sz="2400" b="1" dirty="0" smtClean="0"/>
              <a:t>error points </a:t>
            </a:r>
            <a:r>
              <a:rPr lang="en-US" sz="2400" dirty="0" smtClean="0"/>
              <a:t>is not possible. Parser simply returns.</a:t>
            </a:r>
          </a:p>
          <a:p>
            <a:r>
              <a:rPr lang="en-US" sz="2400" b="1" dirty="0" smtClean="0"/>
              <a:t>Dangling else problem </a:t>
            </a:r>
            <a:r>
              <a:rPr lang="en-US" sz="2400" dirty="0" smtClean="0"/>
              <a:t>creates ambiguity which parser can not resolve unless grammar is 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990" y="4343400"/>
            <a:ext cx="990600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5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for backtracking :</a:t>
            </a:r>
          </a:p>
          <a:p>
            <a:pPr marL="0" indent="0">
              <a:buNone/>
            </a:pPr>
            <a:r>
              <a:rPr lang="en-US" dirty="0"/>
              <a:t>Consider the grammar G : S → </a:t>
            </a:r>
            <a:r>
              <a:rPr lang="en-US" dirty="0" err="1"/>
              <a:t>cAd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  A </a:t>
            </a:r>
            <a:r>
              <a:rPr lang="en-US" dirty="0"/>
              <a:t>→ </a:t>
            </a:r>
            <a:r>
              <a:rPr lang="en-US" dirty="0" err="1"/>
              <a:t>ab</a:t>
            </a:r>
            <a:r>
              <a:rPr lang="en-US" dirty="0"/>
              <a:t> | a</a:t>
            </a:r>
          </a:p>
          <a:p>
            <a:pPr marL="0" indent="0">
              <a:buNone/>
            </a:pPr>
            <a:r>
              <a:rPr lang="en-US" dirty="0"/>
              <a:t>and the input string w=cad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Step1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Initially create a tree with single node labeled S. An input pointer points to ‘c’, the </a:t>
            </a:r>
            <a:r>
              <a:rPr lang="en-US" dirty="0" smtClean="0"/>
              <a:t>first symbol </a:t>
            </a:r>
            <a:r>
              <a:rPr lang="en-US" dirty="0"/>
              <a:t>of w. Expand the tree with the production </a:t>
            </a:r>
            <a:r>
              <a:rPr lang="en-US" dirty="0" smtClean="0"/>
              <a:t>for </a:t>
            </a:r>
            <a:r>
              <a:rPr lang="en-US" dirty="0"/>
              <a:t>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76400"/>
            <a:ext cx="2209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3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descent parsing : step2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leftmost leaf ‘c’ matches the first symbol of w, so advance the input pointer to the </a:t>
            </a:r>
            <a:r>
              <a:rPr lang="en-US" dirty="0" smtClean="0"/>
              <a:t>second symbol </a:t>
            </a:r>
            <a:r>
              <a:rPr lang="en-US" dirty="0"/>
              <a:t>of w ‘a’ and consider the next leaf ‘A’. Expand A using the first alternative.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2743200" cy="312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1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90862"/>
            <a:ext cx="2286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descent </a:t>
            </a:r>
            <a:r>
              <a:rPr lang="en-US"/>
              <a:t>parsing </a:t>
            </a:r>
            <a:r>
              <a:rPr lang="en-US" smtClean="0"/>
              <a:t>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Step3:</a:t>
            </a:r>
          </a:p>
          <a:p>
            <a:pPr marL="0" indent="0">
              <a:buNone/>
            </a:pPr>
            <a:r>
              <a:rPr lang="en-US" dirty="0"/>
              <a:t>The second symbol ‘a’ of w also matches with second leaf of tree. So advance the </a:t>
            </a:r>
            <a:r>
              <a:rPr lang="en-US" dirty="0" smtClean="0"/>
              <a:t>input pointer </a:t>
            </a:r>
            <a:r>
              <a:rPr lang="en-US" dirty="0"/>
              <a:t>to third symbol of w ‘d’. But the third leaf of tree is b which does not match with </a:t>
            </a:r>
            <a:r>
              <a:rPr lang="en-US" dirty="0" smtClean="0"/>
              <a:t>the input </a:t>
            </a:r>
            <a:r>
              <a:rPr lang="en-US" dirty="0"/>
              <a:t>symbol d.</a:t>
            </a:r>
          </a:p>
          <a:p>
            <a:pPr marL="0" indent="0">
              <a:buNone/>
            </a:pPr>
            <a:r>
              <a:rPr lang="en-US" dirty="0"/>
              <a:t>Hence discard the chosen production and reset the pointer to second position. This is </a:t>
            </a:r>
            <a:r>
              <a:rPr lang="en-US" dirty="0" smtClean="0"/>
              <a:t>called backtracking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Step4:</a:t>
            </a:r>
          </a:p>
          <a:p>
            <a:pPr marL="0" indent="0">
              <a:buNone/>
            </a:pPr>
            <a:r>
              <a:rPr lang="en-US" dirty="0"/>
              <a:t>Now try the second alternative for </a:t>
            </a:r>
            <a:r>
              <a:rPr lang="en-US" dirty="0" smtClean="0"/>
              <a:t>A in</a:t>
            </a:r>
          </a:p>
          <a:p>
            <a:pPr marL="0" indent="0">
              <a:buNone/>
            </a:pPr>
            <a:r>
              <a:rPr lang="en-US" dirty="0" smtClean="0"/>
              <a:t> A </a:t>
            </a:r>
            <a:r>
              <a:rPr lang="en-US" dirty="0"/>
              <a:t>→ </a:t>
            </a:r>
            <a:r>
              <a:rPr lang="en-US" dirty="0" err="1" smtClean="0"/>
              <a:t>ab</a:t>
            </a:r>
            <a:r>
              <a:rPr lang="en-US" dirty="0" smtClean="0"/>
              <a:t> | a, that completes parsing.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out:</a:t>
            </a:r>
            <a:endParaRPr lang="en-US" dirty="0"/>
          </a:p>
          <a:p>
            <a:r>
              <a:rPr lang="en-US" dirty="0" smtClean="0"/>
              <a:t>W-&gt;</a:t>
            </a:r>
            <a:r>
              <a:rPr lang="en-US" dirty="0" err="1" smtClean="0"/>
              <a:t>cabd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Try</a:t>
            </a:r>
            <a:r>
              <a:rPr lang="en-US" dirty="0"/>
              <a:t>: A-&gt; XYZ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down: recursive descent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disadvantages : backtracking and infinite loop (</a:t>
            </a:r>
            <a:r>
              <a:rPr lang="en-US" dirty="0" err="1" smtClean="0"/>
              <a:t>ex.expanding</a:t>
            </a:r>
            <a:r>
              <a:rPr lang="en-US" dirty="0" smtClean="0"/>
              <a:t> nonterminal A repeatedly)</a:t>
            </a:r>
          </a:p>
          <a:p>
            <a:r>
              <a:rPr lang="en-US" dirty="0"/>
              <a:t>Top-down parsing cannot handle left recursive grammars.</a:t>
            </a:r>
            <a:endParaRPr lang="en-US" dirty="0" smtClean="0"/>
          </a:p>
          <a:p>
            <a:r>
              <a:rPr lang="en-US" dirty="0" smtClean="0"/>
              <a:t>Try the below grammar for id + id *id with top down parsing method. (solution in the next slide)</a:t>
            </a:r>
          </a:p>
          <a:p>
            <a:pPr marL="400050" lvl="1" indent="0">
              <a:buNone/>
            </a:pPr>
            <a:r>
              <a:rPr lang="en-US" dirty="0"/>
              <a:t>E -&gt; T E'</a:t>
            </a:r>
          </a:p>
          <a:p>
            <a:pPr marL="400050" lvl="1" indent="0">
              <a:buNone/>
            </a:pPr>
            <a:r>
              <a:rPr lang="en-US" dirty="0" smtClean="0"/>
              <a:t>E' -&gt; + T E</a:t>
            </a:r>
            <a:r>
              <a:rPr lang="en-US" dirty="0"/>
              <a:t> ' </a:t>
            </a:r>
            <a:r>
              <a:rPr lang="en-US" dirty="0" smtClean="0"/>
              <a:t>| </a:t>
            </a:r>
            <a:r>
              <a:rPr lang="el-GR" dirty="0" smtClean="0"/>
              <a:t>ϵ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 </a:t>
            </a:r>
            <a:r>
              <a:rPr lang="en-US" dirty="0"/>
              <a:t>-&gt; </a:t>
            </a:r>
            <a:r>
              <a:rPr lang="en-US" dirty="0" smtClean="0"/>
              <a:t>F</a:t>
            </a:r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dirty="0"/>
              <a:t> '</a:t>
            </a:r>
          </a:p>
          <a:p>
            <a:pPr marL="400050" lvl="1" indent="0">
              <a:buNone/>
            </a:pPr>
            <a:r>
              <a:rPr lang="en-US" dirty="0"/>
              <a:t>T ' </a:t>
            </a:r>
            <a:r>
              <a:rPr lang="pt-BR" dirty="0" smtClean="0"/>
              <a:t>-&gt; </a:t>
            </a:r>
            <a:r>
              <a:rPr lang="pt-BR" dirty="0"/>
              <a:t>* F </a:t>
            </a:r>
            <a:r>
              <a:rPr lang="en-US" dirty="0"/>
              <a:t>T ' </a:t>
            </a:r>
            <a:r>
              <a:rPr lang="en-US" dirty="0" smtClean="0"/>
              <a:t>|</a:t>
            </a:r>
            <a:r>
              <a:rPr lang="el-GR" dirty="0"/>
              <a:t> ϵ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F -&gt; </a:t>
            </a:r>
            <a:r>
              <a:rPr lang="en-US" dirty="0"/>
              <a:t>(E) |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857"/>
            <a:ext cx="8229600" cy="1143000"/>
          </a:xfrm>
        </p:spPr>
        <p:txBody>
          <a:bodyPr/>
          <a:lstStyle/>
          <a:p>
            <a:r>
              <a:rPr lang="en-US" dirty="0" smtClean="0"/>
              <a:t>Top down parsing for </a:t>
            </a:r>
            <a:r>
              <a:rPr lang="en-US" dirty="0"/>
              <a:t>id + id * 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153399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10784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lm = Left most 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descent parsing algorithm for a terminal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1082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4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&amp;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construction of both top-down and bottom-up parsers is aided by two functions, FIRST </a:t>
            </a:r>
            <a:r>
              <a:rPr lang="en-US" dirty="0" smtClean="0"/>
              <a:t>and FOLLOW</a:t>
            </a:r>
            <a:r>
              <a:rPr lang="en-US" dirty="0"/>
              <a:t>, associated with a grammar </a:t>
            </a:r>
            <a:r>
              <a:rPr lang="en-US" i="1" dirty="0"/>
              <a:t>G. </a:t>
            </a:r>
            <a:r>
              <a:rPr lang="en-US" dirty="0"/>
              <a:t>During top-down parsing, FIRST and FOLLOW allow </a:t>
            </a:r>
            <a:r>
              <a:rPr lang="en-US" dirty="0" smtClean="0"/>
              <a:t>us </a:t>
            </a:r>
            <a:r>
              <a:rPr lang="en-US" dirty="0"/>
              <a:t>to choose which production to apply, based on the next input symbol. During panic-mode </a:t>
            </a:r>
            <a:r>
              <a:rPr lang="en-US" dirty="0" smtClean="0"/>
              <a:t>error recovery</a:t>
            </a:r>
            <a:r>
              <a:rPr lang="en-US" dirty="0"/>
              <a:t>, sets of tokens produced by FOLLOW can be used as synchronizing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&amp; Follow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/>
              <a:t>FIRST(a)</a:t>
            </a:r>
            <a:r>
              <a:rPr lang="en-US" b="1" i="1" dirty="0"/>
              <a:t>, </a:t>
            </a:r>
            <a:r>
              <a:rPr lang="en-US" dirty="0"/>
              <a:t>where </a:t>
            </a:r>
            <a:r>
              <a:rPr lang="en-US" b="1" dirty="0"/>
              <a:t>a</a:t>
            </a:r>
            <a:r>
              <a:rPr lang="en-US" b="1" i="1" dirty="0" smtClean="0"/>
              <a:t> </a:t>
            </a:r>
            <a:r>
              <a:rPr lang="en-US" dirty="0"/>
              <a:t>is any string of grammar symbols, to be the </a:t>
            </a:r>
            <a:r>
              <a:rPr lang="en-US" dirty="0" smtClean="0"/>
              <a:t>set of </a:t>
            </a:r>
            <a:r>
              <a:rPr lang="en-US" dirty="0"/>
              <a:t>terminals that begin strings derived from </a:t>
            </a:r>
            <a:r>
              <a:rPr lang="en-US" b="1" dirty="0"/>
              <a:t>a</a:t>
            </a:r>
            <a:r>
              <a:rPr lang="en-US" b="1" i="1" dirty="0" smtClean="0"/>
              <a:t>.</a:t>
            </a:r>
          </a:p>
          <a:p>
            <a:r>
              <a:rPr lang="en-US" dirty="0"/>
              <a:t>Define </a:t>
            </a:r>
            <a:r>
              <a:rPr lang="en-US" b="1" dirty="0"/>
              <a:t>FOLLOW</a:t>
            </a:r>
            <a:r>
              <a:rPr lang="en-US" dirty="0"/>
              <a:t>(A)</a:t>
            </a:r>
            <a:r>
              <a:rPr lang="en-US" i="1" dirty="0"/>
              <a:t>, </a:t>
            </a:r>
            <a:r>
              <a:rPr lang="en-US" dirty="0"/>
              <a:t>for nonterminal </a:t>
            </a:r>
            <a:r>
              <a:rPr lang="en-US" i="1" dirty="0"/>
              <a:t>A, </a:t>
            </a:r>
            <a:r>
              <a:rPr lang="en-US" dirty="0"/>
              <a:t>to be the set of terminals </a:t>
            </a:r>
            <a:r>
              <a:rPr lang="en-US" i="1" dirty="0"/>
              <a:t>a </a:t>
            </a:r>
            <a:r>
              <a:rPr lang="en-US" dirty="0"/>
              <a:t>that </a:t>
            </a:r>
            <a:r>
              <a:rPr lang="en-US" dirty="0" smtClean="0"/>
              <a:t>can appear </a:t>
            </a:r>
            <a:r>
              <a:rPr lang="en-US" dirty="0"/>
              <a:t>immediately to the right of </a:t>
            </a:r>
            <a:r>
              <a:rPr lang="en-US" i="1" dirty="0"/>
              <a:t>A </a:t>
            </a:r>
            <a:r>
              <a:rPr lang="en-US" dirty="0"/>
              <a:t>in some sentential </a:t>
            </a:r>
            <a:r>
              <a:rPr lang="en-US" dirty="0" smtClean="0"/>
              <a:t>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FIRST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524000"/>
            <a:ext cx="837564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6051034"/>
            <a:ext cx="328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*=&gt; derives in zero </a:t>
            </a:r>
            <a:r>
              <a:rPr lang="en-US" dirty="0"/>
              <a:t>or more </a:t>
            </a:r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 Parser (syntax </a:t>
            </a:r>
            <a:r>
              <a:rPr lang="en-US" dirty="0" err="1" smtClean="0"/>
              <a:t>analyser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716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Parser for any grammar is </a:t>
            </a:r>
            <a:r>
              <a:rPr lang="en-US" dirty="0" smtClean="0"/>
              <a:t>a program </a:t>
            </a:r>
            <a:r>
              <a:rPr lang="en-US" dirty="0"/>
              <a:t>that takes as input string w (obtain set of strings </a:t>
            </a:r>
            <a:r>
              <a:rPr lang="en-US" dirty="0" smtClean="0"/>
              <a:t>tokens from </a:t>
            </a:r>
            <a:r>
              <a:rPr lang="en-US" dirty="0"/>
              <a:t>the lexical analyzer) and produces as output either a parse tree for w , if w </a:t>
            </a:r>
            <a:r>
              <a:rPr lang="en-US" dirty="0" smtClean="0"/>
              <a:t>includes valid sentences </a:t>
            </a:r>
            <a:r>
              <a:rPr lang="en-US" dirty="0"/>
              <a:t>of </a:t>
            </a:r>
            <a:r>
              <a:rPr lang="en-US" dirty="0" smtClean="0"/>
              <a:t>grammar, </a:t>
            </a:r>
            <a:r>
              <a:rPr lang="en-US" dirty="0"/>
              <a:t>or error message indicating that w is not a valid </a:t>
            </a:r>
            <a:r>
              <a:rPr lang="en-US" dirty="0" smtClean="0"/>
              <a:t>sentence </a:t>
            </a:r>
            <a:r>
              <a:rPr lang="en-US" dirty="0"/>
              <a:t>of </a:t>
            </a:r>
            <a:r>
              <a:rPr lang="en-US" dirty="0" smtClean="0"/>
              <a:t>given grammar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goal of the parser is to determine the </a:t>
            </a:r>
            <a:r>
              <a:rPr lang="en-US" b="1" dirty="0"/>
              <a:t>syntactic</a:t>
            </a:r>
            <a:r>
              <a:rPr lang="en-US" dirty="0"/>
              <a:t> </a:t>
            </a:r>
            <a:r>
              <a:rPr lang="en-US" b="1" dirty="0"/>
              <a:t>validity</a:t>
            </a:r>
            <a:r>
              <a:rPr lang="en-US" dirty="0"/>
              <a:t> of a source </a:t>
            </a:r>
            <a:r>
              <a:rPr lang="en-US" dirty="0" smtClean="0"/>
              <a:t>string, and </a:t>
            </a:r>
            <a:r>
              <a:rPr lang="en-US" b="1" dirty="0" smtClean="0"/>
              <a:t>to build a </a:t>
            </a:r>
            <a:r>
              <a:rPr lang="en-US" b="1" dirty="0"/>
              <a:t>tree </a:t>
            </a:r>
            <a:r>
              <a:rPr lang="en-US" dirty="0" smtClean="0"/>
              <a:t>for </a:t>
            </a:r>
            <a:r>
              <a:rPr lang="en-US" dirty="0"/>
              <a:t>use by </a:t>
            </a:r>
            <a:r>
              <a:rPr lang="en-US" dirty="0" smtClean="0"/>
              <a:t>the subsequent </a:t>
            </a:r>
            <a:r>
              <a:rPr lang="en-US" dirty="0"/>
              <a:t>phases of the computer. The tree reflects </a:t>
            </a:r>
            <a:r>
              <a:rPr lang="en-US" dirty="0" smtClean="0"/>
              <a:t>the sequence </a:t>
            </a:r>
            <a:r>
              <a:rPr lang="en-US" dirty="0"/>
              <a:t>of derivations or reduction used during the parser. Hence, it is called parse tree.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/>
              <a:t>is invalid, the </a:t>
            </a:r>
            <a:r>
              <a:rPr lang="en-US" dirty="0" smtClean="0"/>
              <a:t>parser </a:t>
            </a:r>
            <a:r>
              <a:rPr lang="en-US" dirty="0"/>
              <a:t>has to </a:t>
            </a:r>
            <a:r>
              <a:rPr lang="en-US" b="1" dirty="0"/>
              <a:t>issue diagnostic message </a:t>
            </a:r>
            <a:r>
              <a:rPr lang="en-US" dirty="0"/>
              <a:t>identifying the nature and cause </a:t>
            </a:r>
            <a:r>
              <a:rPr lang="en-US" dirty="0" smtClean="0"/>
              <a:t>of the </a:t>
            </a:r>
            <a:r>
              <a:rPr lang="en-US" dirty="0"/>
              <a:t>errors in string. Every elementary </a:t>
            </a:r>
            <a:r>
              <a:rPr lang="en-US" dirty="0" err="1"/>
              <a:t>subtree</a:t>
            </a:r>
            <a:r>
              <a:rPr lang="en-US" dirty="0"/>
              <a:t> in the parse tree corresponds to a production </a:t>
            </a:r>
            <a:r>
              <a:rPr lang="en-US" dirty="0" smtClean="0"/>
              <a:t>of the </a:t>
            </a:r>
            <a:r>
              <a:rPr lang="en-US" dirty="0"/>
              <a:t>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5810992"/>
            <a:ext cx="220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 grammar</a:t>
            </a:r>
          </a:p>
          <a:p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err="1" smtClean="0"/>
              <a:t>cAd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err="1"/>
              <a:t>ab</a:t>
            </a:r>
            <a:r>
              <a:rPr lang="en-US" dirty="0"/>
              <a:t> | a</a:t>
            </a:r>
          </a:p>
        </p:txBody>
      </p:sp>
    </p:spTree>
    <p:extLst>
      <p:ext uri="{BB962C8B-B14F-4D97-AF65-F5344CB8AC3E}">
        <p14:creationId xmlns:p14="http://schemas.microsoft.com/office/powerpoint/2010/main" val="5630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Follow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" y="1600200"/>
            <a:ext cx="8229600" cy="194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581400"/>
            <a:ext cx="7696200" cy="21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First &amp; Follow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8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&amp; Follow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grammar:</a:t>
            </a:r>
          </a:p>
          <a:p>
            <a:pPr marL="0" indent="0">
              <a:buNone/>
            </a:pPr>
            <a:r>
              <a:rPr lang="en-US" dirty="0" smtClean="0"/>
              <a:t>  Then: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0808"/>
            <a:ext cx="2971800" cy="148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95576"/>
            <a:ext cx="8382000" cy="340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(contd..)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38288"/>
            <a:ext cx="8517507" cy="47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2" y="228600"/>
            <a:ext cx="2971800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733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E’-&gt;+TE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E-&gt;TE’</a:t>
            </a:r>
          </a:p>
        </p:txBody>
      </p:sp>
    </p:spTree>
    <p:extLst>
      <p:ext uri="{BB962C8B-B14F-4D97-AF65-F5344CB8AC3E}">
        <p14:creationId xmlns:p14="http://schemas.microsoft.com/office/powerpoint/2010/main" val="42478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grammar &amp; Predictive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Predictive parsers, that is, recursive-descent parsers needing no </a:t>
            </a:r>
            <a:r>
              <a:rPr lang="en-US" dirty="0" smtClean="0"/>
              <a:t>backtracking, can </a:t>
            </a:r>
            <a:r>
              <a:rPr lang="en-US" dirty="0"/>
              <a:t>be constructed for a class of grammars called LL(1). The first "L" in </a:t>
            </a:r>
            <a:r>
              <a:rPr lang="en-US" dirty="0" smtClean="0"/>
              <a:t>LL(1) represents scanning </a:t>
            </a:r>
            <a:r>
              <a:rPr lang="en-US" dirty="0"/>
              <a:t>the input from left to right, the second "L" for </a:t>
            </a:r>
            <a:r>
              <a:rPr lang="en-US" dirty="0" smtClean="0"/>
              <a:t>producing a </a:t>
            </a:r>
            <a:r>
              <a:rPr lang="en-US" dirty="0"/>
              <a:t>leftmost derivation, and the " 1 " for using one input symbol of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smtClean="0"/>
              <a:t>at each </a:t>
            </a:r>
            <a:r>
              <a:rPr lang="en-US" dirty="0"/>
              <a:t>step to make parsing action decisions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left recursive or ambiguous grammar can NOT be LL(1).</a:t>
            </a:r>
          </a:p>
          <a:p>
            <a:r>
              <a:rPr lang="en-US" dirty="0" smtClean="0"/>
              <a:t>Each parsing table entry uniquely identifies a production or signals an error.</a:t>
            </a:r>
          </a:p>
          <a:p>
            <a:r>
              <a:rPr lang="en-US" dirty="0" smtClean="0"/>
              <a:t>Predictive parsing does not need backtracking.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7" y="2906698"/>
            <a:ext cx="7644063" cy="250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 Table,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562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FIRST(F) = FIRST(T) = FIRST(E) = {(,id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FIRST(E') = {+, </a:t>
            </a:r>
            <a:r>
              <a:rPr lang="el-GR" sz="2400" dirty="0" smtClean="0"/>
              <a:t>ϵ</a:t>
            </a:r>
            <a:r>
              <a:rPr lang="en-US" sz="2400" dirty="0" smtClean="0"/>
              <a:t>}. </a:t>
            </a:r>
            <a:r>
              <a:rPr lang="en-US" sz="2400" dirty="0"/>
              <a:t>FIRST(T') = </a:t>
            </a:r>
            <a:r>
              <a:rPr lang="en-US" sz="2400" dirty="0" smtClean="0"/>
              <a:t>{*,</a:t>
            </a:r>
            <a:r>
              <a:rPr lang="el-GR" sz="2400" dirty="0"/>
              <a:t> ϵ</a:t>
            </a:r>
            <a:r>
              <a:rPr lang="en-US" sz="2400" dirty="0" smtClean="0"/>
              <a:t>}.</a:t>
            </a:r>
            <a:endParaRPr lang="en-US" sz="2400" dirty="0"/>
          </a:p>
          <a:p>
            <a:r>
              <a:rPr lang="en-US" sz="2400" dirty="0"/>
              <a:t>FOLLOW(E) = FOLLOW(E') = {),$}.</a:t>
            </a:r>
          </a:p>
          <a:p>
            <a:r>
              <a:rPr lang="en-US" sz="2400" dirty="0"/>
              <a:t>FOLLOW(T) = FOLLOW(T') = { + , ) , $}.</a:t>
            </a:r>
          </a:p>
          <a:p>
            <a:r>
              <a:rPr lang="en-US" sz="2400" dirty="0"/>
              <a:t>FOLLOW(F) = { + , * , ) , $ }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2971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435600"/>
            <a:ext cx="640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906698"/>
            <a:ext cx="6896100" cy="250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3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constructing Predictive Parsing (top down)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63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37106"/>
            <a:ext cx="7696200" cy="94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49239"/>
            <a:ext cx="42454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9" y="5426956"/>
            <a:ext cx="4593771" cy="37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0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Dangling else problem has no LL(1) grammar: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6705600" cy="1019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FIRST(S)={</a:t>
            </a:r>
            <a:r>
              <a:rPr lang="en-US" i="1" dirty="0" err="1"/>
              <a:t>a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,i</a:t>
            </a:r>
            <a:r>
              <a:rPr lang="en-US" dirty="0" smtClean="0"/>
              <a:t>}, FIRST(S’)={e,</a:t>
            </a:r>
            <a:r>
              <a:rPr lang="el-GR" dirty="0"/>
              <a:t> </a:t>
            </a:r>
            <a:r>
              <a:rPr lang="el-GR" dirty="0" smtClean="0"/>
              <a:t>ϵ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FIRST(E) = {b}, FOLLOW(S’)={e,$} because it has </a:t>
            </a:r>
            <a:r>
              <a:rPr lang="el-GR" dirty="0" smtClean="0"/>
              <a:t>α</a:t>
            </a:r>
            <a:r>
              <a:rPr lang="en-US" dirty="0" smtClean="0"/>
              <a:t>B</a:t>
            </a:r>
            <a:r>
              <a:rPr lang="el-GR" dirty="0" smtClean="0"/>
              <a:t>β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5194934"/>
            <a:ext cx="8153400" cy="120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19375"/>
            <a:ext cx="8122920" cy="218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295400"/>
            <a:ext cx="21812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4808216"/>
            <a:ext cx="2266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842509"/>
            <a:ext cx="3619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3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of a table driven predictive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2080"/>
            <a:ext cx="8397240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999" y="5638800"/>
            <a:ext cx="8397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input buffer contains the string to be </a:t>
            </a:r>
            <a:r>
              <a:rPr lang="en-US" dirty="0" smtClean="0"/>
              <a:t>parsed, followed </a:t>
            </a:r>
            <a:r>
              <a:rPr lang="en-US" dirty="0"/>
              <a:t>by the </a:t>
            </a:r>
            <a:r>
              <a:rPr lang="en-US" dirty="0" err="1"/>
              <a:t>endmarker</a:t>
            </a:r>
            <a:r>
              <a:rPr lang="en-US" dirty="0"/>
              <a:t> </a:t>
            </a:r>
            <a:r>
              <a:rPr lang="en-US" dirty="0" smtClean="0"/>
              <a:t>$. </a:t>
            </a:r>
            <a:r>
              <a:rPr lang="en-US" dirty="0"/>
              <a:t>S</a:t>
            </a:r>
            <a:r>
              <a:rPr lang="en-US" dirty="0" smtClean="0"/>
              <a:t>tack contains a sequence </a:t>
            </a:r>
            <a:r>
              <a:rPr lang="en-US" dirty="0"/>
              <a:t>of grammar </a:t>
            </a:r>
            <a:r>
              <a:rPr lang="en-US" dirty="0" smtClean="0"/>
              <a:t>symbols, with symbol </a:t>
            </a:r>
            <a:r>
              <a:rPr lang="en-US" dirty="0"/>
              <a:t>$ to mark </a:t>
            </a:r>
            <a:r>
              <a:rPr lang="en-US" dirty="0" smtClean="0"/>
              <a:t>its bottom. Stack entries are matched and if found match productions are sent as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03530"/>
          </a:xfrm>
        </p:spPr>
        <p:txBody>
          <a:bodyPr/>
          <a:lstStyle/>
          <a:p>
            <a:r>
              <a:rPr lang="en-US" dirty="0" smtClean="0"/>
              <a:t>Predictive Parsing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311714"/>
            <a:ext cx="4876800" cy="543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70666"/>
            <a:ext cx="4338637" cy="402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2962" y="107816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Moves for input string </a:t>
            </a:r>
            <a:r>
              <a:rPr lang="en-US" sz="2400" b="1" dirty="0" err="1" smtClean="0"/>
              <a:t>id+id</a:t>
            </a:r>
            <a:r>
              <a:rPr lang="en-US" sz="2400" b="1" dirty="0" smtClean="0"/>
              <a:t>*id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7849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Algorithm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94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Parser obtains a string of tokens from the lexical </a:t>
            </a:r>
            <a:r>
              <a:rPr lang="en-US" dirty="0" err="1" smtClean="0"/>
              <a:t>analyser</a:t>
            </a:r>
            <a:r>
              <a:rPr lang="en-US" dirty="0" smtClean="0"/>
              <a:t>, parses inputs one symbol at a time.</a:t>
            </a:r>
          </a:p>
          <a:p>
            <a:r>
              <a:rPr lang="en-US" dirty="0" smtClean="0"/>
              <a:t>Verifies that given string of token names can be generated by the grammar for the source language.</a:t>
            </a:r>
          </a:p>
          <a:p>
            <a:r>
              <a:rPr lang="en-US" dirty="0" smtClean="0"/>
              <a:t>Parser reports syntactic errors.</a:t>
            </a:r>
          </a:p>
          <a:p>
            <a:r>
              <a:rPr lang="en-US" dirty="0" smtClean="0"/>
              <a:t>Helps recover from commonly occurring errors.</a:t>
            </a:r>
          </a:p>
          <a:p>
            <a:r>
              <a:rPr lang="en-US" dirty="0" smtClean="0"/>
              <a:t>Generates  parse tree for  well formed programs.</a:t>
            </a:r>
          </a:p>
          <a:p>
            <a:r>
              <a:rPr lang="en-US" dirty="0" smtClean="0"/>
              <a:t>Sends the parse tree to the next phase of compiler for further processing.</a:t>
            </a:r>
          </a:p>
          <a:p>
            <a:r>
              <a:rPr lang="en-US" dirty="0" smtClean="0"/>
              <a:t>Constructs syntax directed translators also.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94E9-3551-4053-948C-4A9045706C8E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0292"/>
            <a:ext cx="4419600" cy="1143000"/>
          </a:xfrm>
        </p:spPr>
        <p:txBody>
          <a:bodyPr/>
          <a:lstStyle/>
          <a:p>
            <a:pPr algn="l"/>
            <a:r>
              <a:rPr lang="en-US" sz="3200" b="1" dirty="0"/>
              <a:t>Predictive Parser: </a:t>
            </a:r>
            <a:br>
              <a:rPr lang="en-US" sz="3200" b="1" dirty="0"/>
            </a:br>
            <a:r>
              <a:rPr lang="en-US" sz="3200" b="1" dirty="0"/>
              <a:t>An Example</a:t>
            </a:r>
          </a:p>
        </p:txBody>
      </p:sp>
      <p:graphicFrame>
        <p:nvGraphicFramePr>
          <p:cNvPr id="19623" name="Group 16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0677809"/>
              </p:ext>
            </p:extLst>
          </p:nvPr>
        </p:nvGraphicFramePr>
        <p:xfrm>
          <a:off x="457200" y="1600200"/>
          <a:ext cx="3962400" cy="4224528"/>
        </p:xfrm>
        <a:graphic>
          <a:graphicData uri="http://schemas.openxmlformats.org/drawingml/2006/table">
            <a:tbl>
              <a:tblPr/>
              <a:tblGrid>
                <a:gridCol w="565150"/>
                <a:gridCol w="566738"/>
                <a:gridCol w="566737"/>
                <a:gridCol w="565150"/>
                <a:gridCol w="566738"/>
                <a:gridCol w="566737"/>
                <a:gridCol w="5651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TE’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TE’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+TE’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є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є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FT’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FT’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є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*FT’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є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є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(E)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629" name="Group 173"/>
          <p:cNvGraphicFramePr>
            <a:graphicFrameLocks noGrp="1"/>
          </p:cNvGraphicFramePr>
          <p:nvPr>
            <p:ph sz="half" idx="2"/>
          </p:nvPr>
        </p:nvGraphicFramePr>
        <p:xfrm>
          <a:off x="4800600" y="0"/>
          <a:ext cx="4038600" cy="658368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TE’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FT’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+id*id$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+id*id$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є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+id*id$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+TE’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FT’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$E’T’F*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*FT’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є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є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25" name="Text Box 169"/>
          <p:cNvSpPr txBox="1">
            <a:spLocks noChangeArrowheads="1"/>
          </p:cNvSpPr>
          <p:nvPr/>
        </p:nvSpPr>
        <p:spPr bwMode="auto">
          <a:xfrm>
            <a:off x="457200" y="5867400"/>
            <a:ext cx="387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Parsing Table</a:t>
            </a:r>
          </a:p>
          <a:p>
            <a:r>
              <a:rPr lang="en-US" b="1"/>
              <a:t>                          Algorithm Trace </a:t>
            </a:r>
            <a:r>
              <a:rPr lang="en-US" b="1">
                <a:sym typeface="Wingdings" pitchFamily="2" charset="2"/>
              </a:rPr>
              <a:t></a:t>
            </a:r>
            <a:endParaRPr lang="en-US" b="1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"/>
            <a:ext cx="163780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3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 in Predictive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error is detected during predictive parsing when the terminal on top </a:t>
            </a:r>
            <a:r>
              <a:rPr lang="en-US" dirty="0" smtClean="0"/>
              <a:t>of the </a:t>
            </a:r>
            <a:r>
              <a:rPr lang="en-US" dirty="0"/>
              <a:t>stack does not match the next input symbol or when nonterminal </a:t>
            </a:r>
            <a:r>
              <a:rPr lang="en-US" i="1" dirty="0"/>
              <a:t>A </a:t>
            </a:r>
            <a:r>
              <a:rPr lang="en-US" dirty="0"/>
              <a:t>is </a:t>
            </a:r>
            <a:r>
              <a:rPr lang="en-US" dirty="0" smtClean="0"/>
              <a:t>on top </a:t>
            </a:r>
            <a:r>
              <a:rPr lang="en-US" dirty="0"/>
              <a:t>of the stack, </a:t>
            </a:r>
            <a:r>
              <a:rPr lang="en-US" i="1" dirty="0"/>
              <a:t>a </a:t>
            </a:r>
            <a:r>
              <a:rPr lang="en-US" dirty="0"/>
              <a:t>is the next input symbol, and </a:t>
            </a:r>
            <a:r>
              <a:rPr lang="en-US" i="1" dirty="0"/>
              <a:t>M[A, a] </a:t>
            </a:r>
            <a:r>
              <a:rPr lang="en-US" dirty="0"/>
              <a:t>is </a:t>
            </a:r>
            <a:r>
              <a:rPr lang="en-US" dirty="0" smtClean="0"/>
              <a:t>error (empty).</a:t>
            </a:r>
          </a:p>
          <a:p>
            <a:pPr lvl="1"/>
            <a:r>
              <a:rPr lang="en-US" dirty="0" smtClean="0"/>
              <a:t>Panic mode </a:t>
            </a:r>
            <a:r>
              <a:rPr lang="en-US" dirty="0"/>
              <a:t>error recovery is based on the idea of skipping symbols on </a:t>
            </a:r>
            <a:r>
              <a:rPr lang="en-US" dirty="0" smtClean="0"/>
              <a:t>the input </a:t>
            </a:r>
            <a:r>
              <a:rPr lang="en-US" dirty="0"/>
              <a:t>until a token in a selected set of synchronizing tokens </a:t>
            </a:r>
            <a:r>
              <a:rPr lang="en-US" dirty="0" smtClean="0"/>
              <a:t>appears.</a:t>
            </a:r>
          </a:p>
          <a:p>
            <a:pPr lvl="1"/>
            <a:r>
              <a:rPr lang="en-US" dirty="0" smtClean="0"/>
              <a:t>Phrase level </a:t>
            </a:r>
            <a:r>
              <a:rPr lang="en-US" dirty="0"/>
              <a:t>error recovery is implemented by filling in the blank entries </a:t>
            </a:r>
            <a:r>
              <a:rPr lang="en-US" dirty="0" smtClean="0"/>
              <a:t>in the </a:t>
            </a:r>
            <a:r>
              <a:rPr lang="en-US" dirty="0"/>
              <a:t>predictive parsing table with pointers to error routines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Error productions included to detect anticipated errors</a:t>
            </a:r>
          </a:p>
          <a:p>
            <a:pPr lvl="1"/>
            <a:r>
              <a:rPr lang="en-US" dirty="0" smtClean="0"/>
              <a:t>Global corrections: find parse tree and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7"/>
            <a:ext cx="8229600" cy="1143000"/>
          </a:xfrm>
        </p:spPr>
        <p:txBody>
          <a:bodyPr/>
          <a:lstStyle/>
          <a:p>
            <a:r>
              <a:rPr lang="en-US" dirty="0" smtClean="0"/>
              <a:t>Error recovery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029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100" b="1" dirty="0"/>
              <a:t>Panic-Mode Recovery</a:t>
            </a:r>
          </a:p>
          <a:p>
            <a:pPr marL="0" indent="0" algn="just">
              <a:buNone/>
            </a:pPr>
            <a:r>
              <a:rPr lang="en-US" sz="1100" dirty="0"/>
              <a:t>With this method, on discovering an error, the parser discards input symbols one at a time until </a:t>
            </a:r>
            <a:r>
              <a:rPr lang="en-US" sz="1100" dirty="0" smtClean="0"/>
              <a:t>one of </a:t>
            </a:r>
            <a:r>
              <a:rPr lang="en-US" sz="1100" dirty="0"/>
              <a:t>a designated set of </a:t>
            </a:r>
            <a:r>
              <a:rPr lang="en-US" sz="1100" i="1" dirty="0"/>
              <a:t>synchronizing tokens </a:t>
            </a:r>
            <a:r>
              <a:rPr lang="en-US" sz="1100" dirty="0"/>
              <a:t>is found. The synchronizing tokens are </a:t>
            </a:r>
            <a:r>
              <a:rPr lang="en-US" sz="1100" dirty="0" smtClean="0"/>
              <a:t>usually delimiters</a:t>
            </a:r>
            <a:r>
              <a:rPr lang="en-US" sz="1100" dirty="0"/>
              <a:t>, such as semicolon or}, whose role in the source program is clear and unambiguous. </a:t>
            </a:r>
            <a:r>
              <a:rPr lang="en-US" sz="1100" dirty="0" smtClean="0"/>
              <a:t>The compiler </a:t>
            </a:r>
            <a:r>
              <a:rPr lang="en-US" sz="1100" dirty="0"/>
              <a:t>designer must select the synchronizing tokens appropriate for the source language. </a:t>
            </a:r>
            <a:r>
              <a:rPr lang="en-US" sz="1100" dirty="0" smtClean="0"/>
              <a:t>While panic-mode </a:t>
            </a:r>
            <a:r>
              <a:rPr lang="en-US" sz="1100" dirty="0"/>
              <a:t>correction often skips a considerable amount of input without checking it for </a:t>
            </a:r>
            <a:r>
              <a:rPr lang="en-US" sz="1100" dirty="0" smtClean="0"/>
              <a:t>additional errors</a:t>
            </a:r>
            <a:r>
              <a:rPr lang="en-US" sz="1100" dirty="0"/>
              <a:t>, it has the advantage of simplicity, and, unlike some methods to be considered later, </a:t>
            </a:r>
            <a:r>
              <a:rPr lang="en-US" sz="1100" dirty="0" smtClean="0"/>
              <a:t>is guaranteed </a:t>
            </a:r>
            <a:r>
              <a:rPr lang="en-US" sz="1100" dirty="0"/>
              <a:t>not to go into an infinite loop.</a:t>
            </a:r>
          </a:p>
          <a:p>
            <a:pPr marL="0" indent="0" algn="just">
              <a:buNone/>
            </a:pPr>
            <a:r>
              <a:rPr lang="en-US" sz="1100" b="1" dirty="0"/>
              <a:t>Phrase-Level Recovery</a:t>
            </a:r>
          </a:p>
          <a:p>
            <a:pPr marL="0" indent="0" algn="just">
              <a:buNone/>
            </a:pPr>
            <a:r>
              <a:rPr lang="en-US" sz="1100" dirty="0"/>
              <a:t>On discovering an error, a parser may perform local correction on the remaining input; that is, </a:t>
            </a:r>
            <a:r>
              <a:rPr lang="en-US" sz="1100" dirty="0" smtClean="0"/>
              <a:t>it  may </a:t>
            </a:r>
            <a:r>
              <a:rPr lang="en-US" sz="1100" dirty="0"/>
              <a:t>replace a prefix of the remaining input by some string that allows the parser to continue. </a:t>
            </a:r>
            <a:r>
              <a:rPr lang="en-US" sz="1100" dirty="0" smtClean="0"/>
              <a:t>A typical </a:t>
            </a:r>
            <a:r>
              <a:rPr lang="en-US" sz="1100" dirty="0"/>
              <a:t>local correction is to replace a comma by a semicolon, delete an extraneous semicolon, </a:t>
            </a:r>
            <a:r>
              <a:rPr lang="en-US" sz="1100" dirty="0" smtClean="0"/>
              <a:t>or insert </a:t>
            </a:r>
            <a:r>
              <a:rPr lang="en-US" sz="1100" dirty="0"/>
              <a:t>a missing semicolon. The choice of the local correction is left to the compiler designer. </a:t>
            </a:r>
            <a:r>
              <a:rPr lang="en-US" sz="1100" dirty="0" smtClean="0"/>
              <a:t>Of course</a:t>
            </a:r>
            <a:r>
              <a:rPr lang="en-US" sz="1100" dirty="0"/>
              <a:t>, we must be careful to choose replacements that do not lead to infinite loops, as would be </a:t>
            </a:r>
            <a:r>
              <a:rPr lang="en-US" sz="1100" dirty="0" smtClean="0"/>
              <a:t>the case</a:t>
            </a:r>
            <a:r>
              <a:rPr lang="en-US" sz="1100" dirty="0"/>
              <a:t>, for example, if we always inserted something on the input ahead of the current input </a:t>
            </a:r>
            <a:r>
              <a:rPr lang="en-US" sz="1100" dirty="0" smtClean="0"/>
              <a:t>symbol. Phrase-level </a:t>
            </a:r>
            <a:r>
              <a:rPr lang="en-US" sz="1100" dirty="0"/>
              <a:t>replacement has been used in several error-repairing compilers, as it can correct </a:t>
            </a:r>
            <a:r>
              <a:rPr lang="en-US" sz="1100" dirty="0" smtClean="0"/>
              <a:t>any input </a:t>
            </a:r>
            <a:r>
              <a:rPr lang="en-US" sz="1100" dirty="0"/>
              <a:t>string. Its major drawback is the difficulty it has in coping with situations in which the </a:t>
            </a:r>
            <a:r>
              <a:rPr lang="en-US" sz="1100" dirty="0" smtClean="0"/>
              <a:t>actual error </a:t>
            </a:r>
            <a:r>
              <a:rPr lang="en-US" sz="1100" dirty="0"/>
              <a:t>has occurred before the point of detection.</a:t>
            </a:r>
          </a:p>
          <a:p>
            <a:pPr marL="0" indent="0" algn="just">
              <a:buNone/>
            </a:pPr>
            <a:r>
              <a:rPr lang="en-US" sz="1100" b="1" dirty="0"/>
              <a:t>Error Productions</a:t>
            </a:r>
          </a:p>
          <a:p>
            <a:pPr marL="0" indent="0" algn="just">
              <a:buNone/>
            </a:pPr>
            <a:r>
              <a:rPr lang="en-US" sz="1100" dirty="0"/>
              <a:t>By anticipating common errors that might be encountered, we can augment the grammar for </a:t>
            </a:r>
            <a:r>
              <a:rPr lang="en-US" sz="1100" dirty="0" smtClean="0"/>
              <a:t>the language </a:t>
            </a:r>
            <a:r>
              <a:rPr lang="en-US" sz="1100" dirty="0"/>
              <a:t>at hand with productions that generate the erroneous constructs. A parser constructed </a:t>
            </a:r>
            <a:r>
              <a:rPr lang="en-US" sz="1100" dirty="0" smtClean="0"/>
              <a:t>from a </a:t>
            </a:r>
            <a:r>
              <a:rPr lang="en-US" sz="1100" dirty="0"/>
              <a:t>grammar augmented by these error productions detects the anticipated errors when an </a:t>
            </a:r>
            <a:r>
              <a:rPr lang="en-US" sz="1100" dirty="0" smtClean="0"/>
              <a:t>error</a:t>
            </a:r>
            <a:r>
              <a:rPr lang="en-US" sz="1100" dirty="0"/>
              <a:t> </a:t>
            </a:r>
            <a:r>
              <a:rPr lang="en-US" sz="1100" dirty="0" smtClean="0"/>
              <a:t>production </a:t>
            </a:r>
            <a:r>
              <a:rPr lang="en-US" sz="1100" dirty="0"/>
              <a:t>is used during parsing. The parser can then generate appropriate error diagnostics </a:t>
            </a:r>
            <a:r>
              <a:rPr lang="en-US" sz="1100" dirty="0" smtClean="0"/>
              <a:t>about the </a:t>
            </a:r>
            <a:r>
              <a:rPr lang="en-US" sz="1100" dirty="0"/>
              <a:t>erroneous construct that has been recognized in the input.</a:t>
            </a:r>
          </a:p>
          <a:p>
            <a:pPr marL="0" indent="0" algn="just">
              <a:buNone/>
            </a:pPr>
            <a:r>
              <a:rPr lang="en-US" sz="1100" b="1" dirty="0"/>
              <a:t>Global Correction</a:t>
            </a:r>
          </a:p>
          <a:p>
            <a:pPr marL="0" indent="0" algn="just">
              <a:buNone/>
            </a:pPr>
            <a:r>
              <a:rPr lang="en-US" sz="1100" dirty="0"/>
              <a:t>Ideally, we would like a compiler to make as few changes as possible in processing an </a:t>
            </a:r>
            <a:r>
              <a:rPr lang="en-US" sz="1100" dirty="0" smtClean="0"/>
              <a:t>incorrect input </a:t>
            </a:r>
            <a:r>
              <a:rPr lang="en-US" sz="1100" dirty="0"/>
              <a:t>string. There are algorithms for choosing a minimal sequence of changes to obtain a </a:t>
            </a:r>
            <a:r>
              <a:rPr lang="en-US" sz="1100" dirty="0" smtClean="0"/>
              <a:t>globally least-cost </a:t>
            </a:r>
            <a:r>
              <a:rPr lang="en-US" sz="1100" dirty="0"/>
              <a:t>correction. Given an incorrect input string </a:t>
            </a:r>
            <a:r>
              <a:rPr lang="en-US" sz="1100" i="1" dirty="0"/>
              <a:t>x </a:t>
            </a:r>
            <a:r>
              <a:rPr lang="en-US" sz="1100" dirty="0"/>
              <a:t>and grammar </a:t>
            </a:r>
            <a:r>
              <a:rPr lang="en-US" sz="1100" i="1" dirty="0"/>
              <a:t>G, </a:t>
            </a:r>
            <a:r>
              <a:rPr lang="en-US" sz="1100" dirty="0"/>
              <a:t>these algorithms will find </a:t>
            </a:r>
            <a:r>
              <a:rPr lang="en-US" sz="1100" dirty="0" smtClean="0"/>
              <a:t>a parse </a:t>
            </a:r>
            <a:r>
              <a:rPr lang="en-US" sz="1100" dirty="0"/>
              <a:t>tree for a related string </a:t>
            </a:r>
            <a:r>
              <a:rPr lang="en-US" sz="1100" i="1" dirty="0"/>
              <a:t>y, </a:t>
            </a:r>
            <a:r>
              <a:rPr lang="en-US" sz="1100" dirty="0"/>
              <a:t>such that the number of insertions, deletions, and changes of </a:t>
            </a:r>
            <a:r>
              <a:rPr lang="en-US" sz="1100" dirty="0" smtClean="0"/>
              <a:t>tokens required </a:t>
            </a:r>
            <a:r>
              <a:rPr lang="en-US" sz="1100" dirty="0"/>
              <a:t>to transform </a:t>
            </a:r>
            <a:r>
              <a:rPr lang="en-US" sz="1100" i="1" dirty="0"/>
              <a:t>x </a:t>
            </a:r>
            <a:r>
              <a:rPr lang="en-US" sz="1100" dirty="0"/>
              <a:t>into </a:t>
            </a:r>
            <a:r>
              <a:rPr lang="en-US" sz="1100" i="1" dirty="0"/>
              <a:t>y </a:t>
            </a:r>
            <a:r>
              <a:rPr lang="en-US" sz="1100" dirty="0"/>
              <a:t>is as small as possible. Unfortunately, these methods are in </a:t>
            </a:r>
            <a:r>
              <a:rPr lang="en-US" sz="1100" dirty="0" smtClean="0"/>
              <a:t>general too </a:t>
            </a:r>
            <a:r>
              <a:rPr lang="en-US" sz="1100" dirty="0"/>
              <a:t>costly to implement in terms of time and space, so these techniques are currently only </a:t>
            </a:r>
            <a:r>
              <a:rPr lang="en-US" sz="1100" dirty="0" smtClean="0"/>
              <a:t>of theoretical </a:t>
            </a:r>
            <a:r>
              <a:rPr lang="en-US" sz="1100" dirty="0"/>
              <a:t>interest. Do note that a closest correct program may not be what the programmer had </a:t>
            </a:r>
            <a:r>
              <a:rPr lang="en-US" sz="1100" dirty="0" smtClean="0"/>
              <a:t>in mind</a:t>
            </a:r>
            <a:r>
              <a:rPr lang="en-US" sz="1100" dirty="0"/>
              <a:t>. Nevertheless, the notion of least-cost correction provides a yardstick for evaluating </a:t>
            </a:r>
            <a:r>
              <a:rPr lang="en-US" sz="1100" dirty="0" smtClean="0"/>
              <a:t>error recovery  techniques</a:t>
            </a:r>
            <a:r>
              <a:rPr lang="en-US" sz="1100" dirty="0"/>
              <a:t>, and has been used for finding optimal replacement strings for </a:t>
            </a:r>
            <a:r>
              <a:rPr lang="en-US" sz="1100" dirty="0" smtClean="0"/>
              <a:t>phrase-level recovery</a:t>
            </a:r>
            <a:r>
              <a:rPr lang="en-US" sz="1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48394" y="44141"/>
            <a:ext cx="8229600" cy="1143000"/>
          </a:xfrm>
        </p:spPr>
        <p:txBody>
          <a:bodyPr/>
          <a:lstStyle/>
          <a:p>
            <a:r>
              <a:rPr lang="en-US" dirty="0" smtClean="0"/>
              <a:t>Error recovery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35101"/>
            <a:ext cx="8610600" cy="16322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synch" </a:t>
            </a:r>
            <a:r>
              <a:rPr lang="en-US" dirty="0" smtClean="0"/>
              <a:t>indicates </a:t>
            </a:r>
            <a:r>
              <a:rPr lang="en-US" dirty="0"/>
              <a:t>synchronizing tokens obtained from </a:t>
            </a:r>
            <a:r>
              <a:rPr lang="en-US" dirty="0" smtClean="0"/>
              <a:t>the FOLLOW </a:t>
            </a:r>
            <a:r>
              <a:rPr lang="en-US" dirty="0"/>
              <a:t>set of the nonterminal in question</a:t>
            </a:r>
            <a:r>
              <a:rPr lang="en-US" dirty="0" smtClean="0"/>
              <a:t>.</a:t>
            </a:r>
          </a:p>
          <a:p>
            <a:r>
              <a:rPr lang="en-US" dirty="0"/>
              <a:t>If the parser looks up </a:t>
            </a:r>
            <a:r>
              <a:rPr lang="en-US" dirty="0" smtClean="0"/>
              <a:t>entry </a:t>
            </a:r>
            <a:r>
              <a:rPr lang="en-US" i="1" dirty="0" smtClean="0"/>
              <a:t>M[</a:t>
            </a:r>
            <a:r>
              <a:rPr lang="en-US" i="1" dirty="0" err="1" smtClean="0"/>
              <a:t>A,a</a:t>
            </a:r>
            <a:r>
              <a:rPr lang="en-US" i="1" dirty="0"/>
              <a:t>] </a:t>
            </a:r>
            <a:r>
              <a:rPr lang="en-US" dirty="0"/>
              <a:t>and finds that it is blank, then the input symbol </a:t>
            </a:r>
            <a:r>
              <a:rPr lang="en-US" i="1" dirty="0"/>
              <a:t>a </a:t>
            </a:r>
            <a:r>
              <a:rPr lang="en-US" dirty="0"/>
              <a:t>is skipped. If </a:t>
            </a:r>
            <a:r>
              <a:rPr lang="en-US" dirty="0" smtClean="0"/>
              <a:t>the entry </a:t>
            </a:r>
            <a:r>
              <a:rPr lang="en-US" dirty="0"/>
              <a:t>is "</a:t>
            </a:r>
            <a:r>
              <a:rPr lang="en-US" dirty="0" smtClean="0"/>
              <a:t>synch" </a:t>
            </a:r>
            <a:r>
              <a:rPr lang="en-US" dirty="0"/>
              <a:t>then the nonterminal on top of the stack is popped in </a:t>
            </a:r>
            <a:r>
              <a:rPr lang="en-US" dirty="0" smtClean="0"/>
              <a:t>an attempt </a:t>
            </a:r>
            <a:r>
              <a:rPr lang="en-US" dirty="0"/>
              <a:t>to resume parsing. If a token on top of the stack does not match </a:t>
            </a:r>
            <a:r>
              <a:rPr lang="en-US" dirty="0" smtClean="0"/>
              <a:t>the input </a:t>
            </a:r>
            <a:r>
              <a:rPr lang="en-US" dirty="0"/>
              <a:t>symbol, then we pop the token from the </a:t>
            </a:r>
            <a:r>
              <a:rPr lang="en-US" dirty="0" smtClean="0"/>
              <a:t>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029200" cy="278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0748" y="118021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sync terms for error                                                Without sync terms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40" y="1796702"/>
            <a:ext cx="3632860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2819400" cy="118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10540" y="5943600"/>
            <a:ext cx="449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FOLLOW(E) = FOLLOW(E') = {),$}   =&gt; synch placed here</a:t>
            </a:r>
          </a:p>
          <a:p>
            <a:pPr marL="0" indent="0">
              <a:buNone/>
            </a:pPr>
            <a:r>
              <a:rPr lang="en-US" sz="2400" dirty="0" smtClean="0"/>
              <a:t>FOLLOW(T) = FOLLOW(T') = { + , ) , $} =&gt; synch placed for these</a:t>
            </a:r>
          </a:p>
          <a:p>
            <a:pPr marL="0" indent="0">
              <a:buNone/>
            </a:pPr>
            <a:r>
              <a:rPr lang="en-US" sz="2400" dirty="0" smtClean="0"/>
              <a:t>FOLLOW(F) = { + , * , ) , $ }  =&gt; synch placed for these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38900" y="5824835"/>
            <a:ext cx="19812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error input: )id*+id   will have recovery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 &amp; its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transformation is needed for top down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153400" cy="353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0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Dangling else &amp; Left factoring to avoid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It is a grammar transformation suitable </a:t>
            </a:r>
            <a:r>
              <a:rPr lang="en-US" sz="2800" dirty="0" smtClean="0"/>
              <a:t>for (top down) </a:t>
            </a:r>
            <a:r>
              <a:rPr lang="en-US" sz="2800" dirty="0"/>
              <a:t>predictive parsing. Basic idea is: when it is not </a:t>
            </a:r>
            <a:r>
              <a:rPr lang="en-US" sz="2800" dirty="0" smtClean="0"/>
              <a:t>clear which </a:t>
            </a:r>
            <a:r>
              <a:rPr lang="en-US" sz="2800" dirty="0"/>
              <a:t>of the two productions to expand, we can rewrite the productions so to make the right choice.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"dangling-else" </a:t>
            </a:r>
            <a:r>
              <a:rPr lang="en-US" sz="2800" dirty="0" smtClean="0"/>
              <a:t>problem=&gt;</a:t>
            </a:r>
          </a:p>
          <a:p>
            <a:r>
              <a:rPr lang="en-US" sz="2800" dirty="0"/>
              <a:t>Here, i, </a:t>
            </a:r>
            <a:r>
              <a:rPr lang="en-US" sz="2800" i="1" dirty="0"/>
              <a:t>t, </a:t>
            </a:r>
            <a:r>
              <a:rPr lang="en-US" sz="2800" dirty="0"/>
              <a:t>and e stand for if, then, and else; </a:t>
            </a:r>
            <a:r>
              <a:rPr lang="en-US" sz="2800" i="1" dirty="0"/>
              <a:t>E </a:t>
            </a:r>
            <a:r>
              <a:rPr lang="en-US" sz="2800" dirty="0"/>
              <a:t>and S stand for "</a:t>
            </a:r>
            <a:r>
              <a:rPr lang="en-US" sz="2800" dirty="0" smtClean="0"/>
              <a:t>conditional expression</a:t>
            </a:r>
            <a:r>
              <a:rPr lang="en-US" sz="2800" dirty="0"/>
              <a:t>" and "statement." L</a:t>
            </a:r>
            <a:r>
              <a:rPr lang="en-US" sz="2800" dirty="0" smtClean="0"/>
              <a:t>eft-factoring </a:t>
            </a:r>
            <a:r>
              <a:rPr lang="en-US" sz="2800" dirty="0"/>
              <a:t>this </a:t>
            </a:r>
            <a:r>
              <a:rPr lang="en-US" sz="2800" dirty="0" smtClean="0"/>
              <a:t>grammar=&gt;</a:t>
            </a:r>
          </a:p>
          <a:p>
            <a:endParaRPr lang="en-US" sz="2800" dirty="0" smtClean="0"/>
          </a:p>
          <a:p>
            <a:r>
              <a:rPr lang="en-US" dirty="0" smtClean="0"/>
              <a:t>Example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2948420" cy="62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23657"/>
            <a:ext cx="1752600" cy="89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072219"/>
            <a:ext cx="1704975" cy="34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535333"/>
            <a:ext cx="1466850" cy="101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415371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Eliminating Ambiguity: dangling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26582" cy="44958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Dangling else grammar              </a:t>
            </a:r>
            <a:r>
              <a:rPr lang="en-US" sz="2800" dirty="0" smtClean="0">
                <a:sym typeface="Wingdings" pitchFamily="2" charset="2"/>
              </a:rPr>
              <a:t></a:t>
            </a:r>
            <a:endParaRPr lang="en-US" sz="2800" dirty="0" smtClean="0"/>
          </a:p>
          <a:p>
            <a:r>
              <a:rPr lang="en-US" sz="2800" dirty="0" smtClean="0"/>
              <a:t>Rewrite to eliminate ambiguity</a:t>
            </a:r>
          </a:p>
          <a:p>
            <a:pPr marL="400050" lvl="1" indent="0">
              <a:buNone/>
            </a:pPr>
            <a:r>
              <a:rPr lang="en-US" sz="2900" dirty="0" err="1" smtClean="0"/>
              <a:t>stmt</a:t>
            </a:r>
            <a:r>
              <a:rPr lang="en-US" sz="2900" dirty="0" smtClean="0"/>
              <a:t> -&gt; </a:t>
            </a:r>
            <a:r>
              <a:rPr lang="en-US" sz="2900" dirty="0" err="1" smtClean="0"/>
              <a:t>matchedstmt</a:t>
            </a:r>
            <a:r>
              <a:rPr lang="en-US" sz="2900" dirty="0"/>
              <a:t> </a:t>
            </a:r>
            <a:r>
              <a:rPr lang="en-US" sz="2900" dirty="0" smtClean="0"/>
              <a:t>| </a:t>
            </a:r>
            <a:r>
              <a:rPr lang="en-US" sz="2900" dirty="0" err="1"/>
              <a:t>openstmt</a:t>
            </a:r>
            <a:endParaRPr lang="en-US" sz="2900" dirty="0"/>
          </a:p>
          <a:p>
            <a:pPr marL="400050" lvl="1" indent="0">
              <a:buNone/>
            </a:pPr>
            <a:r>
              <a:rPr lang="en-US" sz="2900" dirty="0" err="1"/>
              <a:t>matchedstmt</a:t>
            </a:r>
            <a:r>
              <a:rPr lang="en-US" sz="2900" dirty="0"/>
              <a:t> </a:t>
            </a:r>
            <a:r>
              <a:rPr lang="en-US" sz="2900" b="1" dirty="0" smtClean="0"/>
              <a:t>-&gt; </a:t>
            </a:r>
            <a:r>
              <a:rPr lang="en-US" sz="2900" b="1" dirty="0"/>
              <a:t>if </a:t>
            </a:r>
            <a:r>
              <a:rPr lang="en-US" sz="2900" dirty="0" err="1"/>
              <a:t>expr</a:t>
            </a:r>
            <a:r>
              <a:rPr lang="en-US" sz="2900" dirty="0"/>
              <a:t> </a:t>
            </a:r>
            <a:r>
              <a:rPr lang="en-US" sz="2900" b="1" dirty="0"/>
              <a:t>then </a:t>
            </a:r>
            <a:r>
              <a:rPr lang="en-US" sz="2900" dirty="0" err="1"/>
              <a:t>matchedstmt</a:t>
            </a:r>
            <a:r>
              <a:rPr lang="en-US" sz="2900" dirty="0"/>
              <a:t> </a:t>
            </a:r>
            <a:r>
              <a:rPr lang="en-US" sz="2900" b="1" dirty="0"/>
              <a:t>else </a:t>
            </a:r>
            <a:r>
              <a:rPr lang="en-US" sz="2900" dirty="0" err="1" smtClean="0"/>
              <a:t>matchedstmt</a:t>
            </a:r>
            <a:r>
              <a:rPr lang="en-US" sz="2900" b="1" dirty="0" smtClean="0"/>
              <a:t> |                        </a:t>
            </a:r>
          </a:p>
          <a:p>
            <a:pPr marL="400050" lvl="1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                          other</a:t>
            </a:r>
            <a:endParaRPr lang="en-US" sz="2900" b="1" dirty="0"/>
          </a:p>
          <a:p>
            <a:pPr marL="400050" lvl="1" indent="0">
              <a:buNone/>
            </a:pPr>
            <a:r>
              <a:rPr lang="pt-BR" sz="2900" dirty="0">
                <a:solidFill>
                  <a:schemeClr val="accent3">
                    <a:lumMod val="75000"/>
                  </a:schemeClr>
                </a:solidFill>
              </a:rPr>
              <a:t>openstmt </a:t>
            </a:r>
            <a:r>
              <a:rPr lang="pt-BR" sz="2900" b="1" dirty="0" smtClean="0">
                <a:solidFill>
                  <a:schemeClr val="accent3">
                    <a:lumMod val="75000"/>
                  </a:schemeClr>
                </a:solidFill>
              </a:rPr>
              <a:t>-&gt; </a:t>
            </a:r>
            <a:r>
              <a:rPr lang="pt-BR" sz="2900" b="1" dirty="0">
                <a:solidFill>
                  <a:schemeClr val="accent3">
                    <a:lumMod val="75000"/>
                  </a:schemeClr>
                </a:solidFill>
              </a:rPr>
              <a:t>if </a:t>
            </a:r>
            <a:r>
              <a:rPr lang="pt-BR" sz="2900" dirty="0">
                <a:solidFill>
                  <a:schemeClr val="accent3">
                    <a:lumMod val="75000"/>
                  </a:schemeClr>
                </a:solidFill>
              </a:rPr>
              <a:t>expr </a:t>
            </a:r>
            <a:r>
              <a:rPr lang="pt-BR" sz="2900" b="1" dirty="0" smtClean="0">
                <a:solidFill>
                  <a:schemeClr val="accent3">
                    <a:lumMod val="75000"/>
                  </a:schemeClr>
                </a:solidFill>
              </a:rPr>
              <a:t>then stmt</a:t>
            </a:r>
            <a:endParaRPr lang="pt-BR" sz="2900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2900" b="1" dirty="0" smtClean="0">
                <a:solidFill>
                  <a:schemeClr val="accent3">
                    <a:lumMod val="75000"/>
                  </a:schemeClr>
                </a:solidFill>
              </a:rPr>
              <a:t>	         | 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if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expr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then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matchedstmt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else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openstmt</a:t>
            </a:r>
            <a:r>
              <a:rPr lang="en-US" sz="29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The idea is that a statement appearing </a:t>
            </a:r>
            <a:r>
              <a:rPr lang="en-US" dirty="0" smtClean="0"/>
              <a:t>between a  </a:t>
            </a:r>
            <a:r>
              <a:rPr lang="en-US" b="1" dirty="0" smtClean="0"/>
              <a:t>then </a:t>
            </a:r>
            <a:r>
              <a:rPr lang="en-US" dirty="0"/>
              <a:t>and an </a:t>
            </a:r>
            <a:r>
              <a:rPr lang="en-US" b="1" dirty="0"/>
              <a:t>else </a:t>
            </a:r>
            <a:r>
              <a:rPr lang="en-US" dirty="0"/>
              <a:t>must be 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matched</a:t>
            </a:r>
            <a:r>
              <a:rPr lang="en-US" dirty="0"/>
              <a:t>"; that is, the interior statement </a:t>
            </a:r>
            <a:r>
              <a:rPr lang="en-US" dirty="0" smtClean="0"/>
              <a:t>must not </a:t>
            </a:r>
            <a:r>
              <a:rPr lang="en-US" dirty="0"/>
              <a:t>end with an unmatched or open </a:t>
            </a:r>
            <a:r>
              <a:rPr lang="en-US" b="1" dirty="0"/>
              <a:t>then. </a:t>
            </a:r>
            <a:r>
              <a:rPr lang="en-US" dirty="0"/>
              <a:t>A matched statement is either </a:t>
            </a:r>
            <a:r>
              <a:rPr lang="en-US" dirty="0" smtClean="0"/>
              <a:t>an </a:t>
            </a:r>
            <a:r>
              <a:rPr lang="en-US" b="1" dirty="0" smtClean="0"/>
              <a:t>if-then-else </a:t>
            </a:r>
            <a:r>
              <a:rPr lang="en-US" dirty="0"/>
              <a:t>statement containing no open statements or it is any other </a:t>
            </a:r>
            <a:r>
              <a:rPr lang="en-US" dirty="0" smtClean="0"/>
              <a:t>kind of </a:t>
            </a:r>
            <a:r>
              <a:rPr lang="en-US" dirty="0"/>
              <a:t>unconditional statement</a:t>
            </a:r>
            <a:r>
              <a:rPr lang="en-US" dirty="0" smtClean="0"/>
              <a:t>. It then </a:t>
            </a:r>
            <a:r>
              <a:rPr lang="en-US" dirty="0"/>
              <a:t>allows only one parsing </a:t>
            </a:r>
            <a:r>
              <a:rPr lang="en-US"/>
              <a:t>for </a:t>
            </a:r>
            <a:r>
              <a:rPr lang="en-US" smtClean="0"/>
              <a:t>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bottom-up parse corresponds to the construction of a parse tree for an </a:t>
            </a:r>
            <a:r>
              <a:rPr lang="en-US" dirty="0" smtClean="0"/>
              <a:t>input string </a:t>
            </a:r>
            <a:r>
              <a:rPr lang="en-US" dirty="0"/>
              <a:t>beginning at the leaves (the bottom) and working up towards the </a:t>
            </a:r>
            <a:r>
              <a:rPr lang="en-US" dirty="0" smtClean="0"/>
              <a:t>root (the </a:t>
            </a:r>
            <a:r>
              <a:rPr lang="en-US" dirty="0"/>
              <a:t>top).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convenient to describe parsing as the process of building </a:t>
            </a:r>
            <a:r>
              <a:rPr lang="en-US" dirty="0" smtClean="0"/>
              <a:t>parse trees</a:t>
            </a:r>
            <a:r>
              <a:rPr lang="en-US" dirty="0"/>
              <a:t>, although a front end may in fact carry out a translation directly </a:t>
            </a:r>
            <a:r>
              <a:rPr lang="en-US" dirty="0" smtClean="0"/>
              <a:t>without building </a:t>
            </a:r>
            <a:r>
              <a:rPr lang="en-US" dirty="0"/>
              <a:t>an explicit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Avoids </a:t>
            </a:r>
            <a:r>
              <a:rPr lang="en-US" smtClean="0"/>
              <a:t>backtracking and is </a:t>
            </a:r>
            <a:r>
              <a:rPr lang="en-US" dirty="0" smtClean="0"/>
              <a:t>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6" y="3657600"/>
            <a:ext cx="8527473" cy="2819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There are two ways of identifying an </a:t>
            </a:r>
            <a:r>
              <a:rPr lang="en-US" dirty="0" smtClean="0"/>
              <a:t>elementary </a:t>
            </a:r>
            <a:r>
              <a:rPr lang="en-US" dirty="0" err="1" smtClean="0"/>
              <a:t>subtree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 smtClean="0"/>
              <a:t>1. By </a:t>
            </a:r>
            <a:r>
              <a:rPr lang="en-US" dirty="0"/>
              <a:t>deriving a string from a </a:t>
            </a:r>
            <a:r>
              <a:rPr lang="en-US" dirty="0" smtClean="0"/>
              <a:t>nonterminal </a:t>
            </a:r>
          </a:p>
          <a:p>
            <a:pPr marL="400050" lvl="1" indent="0">
              <a:buNone/>
            </a:pPr>
            <a:r>
              <a:rPr lang="en-US" dirty="0" smtClean="0"/>
              <a:t>2</a:t>
            </a:r>
            <a:r>
              <a:rPr lang="en-US" dirty="0"/>
              <a:t>. By reducing a string of symbol to a </a:t>
            </a:r>
            <a:r>
              <a:rPr lang="en-US" dirty="0" smtClean="0"/>
              <a:t>nonterminal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 </a:t>
            </a:r>
            <a:r>
              <a:rPr lang="en-US" dirty="0"/>
              <a:t>of parsers 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Universal parser: </a:t>
            </a:r>
            <a:r>
              <a:rPr lang="en-US" dirty="0" err="1" smtClean="0"/>
              <a:t>Cocke</a:t>
            </a:r>
            <a:r>
              <a:rPr lang="en-US" dirty="0" smtClean="0"/>
              <a:t> Younger </a:t>
            </a:r>
            <a:r>
              <a:rPr lang="en-US" dirty="0" err="1" smtClean="0"/>
              <a:t>Kasami</a:t>
            </a:r>
            <a:r>
              <a:rPr lang="en-US" dirty="0" smtClean="0"/>
              <a:t> parser; </a:t>
            </a:r>
            <a:r>
              <a:rPr lang="en-US" dirty="0" err="1" smtClean="0"/>
              <a:t>Earley’s</a:t>
            </a:r>
            <a:r>
              <a:rPr lang="en-US" dirty="0" smtClean="0"/>
              <a:t> parser : inefficient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 </a:t>
            </a:r>
            <a:r>
              <a:rPr lang="en-US" dirty="0"/>
              <a:t>down parser: </a:t>
            </a:r>
            <a:r>
              <a:rPr lang="en-US" dirty="0" smtClean="0"/>
              <a:t>builds </a:t>
            </a:r>
            <a:r>
              <a:rPr lang="en-US" dirty="0"/>
              <a:t>parse trees from top(root) </a:t>
            </a:r>
            <a:r>
              <a:rPr lang="en-US" dirty="0" smtClean="0"/>
              <a:t>to bottom(leaves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Bottom </a:t>
            </a:r>
            <a:r>
              <a:rPr lang="en-US" dirty="0"/>
              <a:t>up parser: </a:t>
            </a:r>
            <a:r>
              <a:rPr lang="en-US" dirty="0" smtClean="0"/>
              <a:t>builds </a:t>
            </a:r>
            <a:r>
              <a:rPr lang="en-US" dirty="0"/>
              <a:t>parse trees from leaves and work up </a:t>
            </a:r>
            <a:r>
              <a:rPr lang="en-US" dirty="0" smtClean="0"/>
              <a:t>the root.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199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2548039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Role of a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Syntax </a:t>
            </a:r>
            <a:r>
              <a:rPr lang="en-US" dirty="0" smtClean="0"/>
              <a:t>Errors &amp;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Planning the error handling from the beginning is done by compiler designer. Parsing methods can detect syntactic errors efficiently.</a:t>
            </a:r>
          </a:p>
          <a:p>
            <a:pPr marL="0" indent="0">
              <a:buNone/>
            </a:pPr>
            <a:r>
              <a:rPr lang="en-US" sz="1600" b="1" dirty="0" smtClean="0"/>
              <a:t>Common </a:t>
            </a:r>
            <a:r>
              <a:rPr lang="en-US" sz="1600" b="1" dirty="0"/>
              <a:t>programming errors </a:t>
            </a:r>
            <a:r>
              <a:rPr lang="en-US" sz="1600" dirty="0"/>
              <a:t>can occur at many different levels.</a:t>
            </a:r>
          </a:p>
          <a:p>
            <a:pPr marL="0" indent="0">
              <a:buNone/>
            </a:pPr>
            <a:r>
              <a:rPr lang="en-US" sz="1600" i="1" dirty="0"/>
              <a:t>• Lexical </a:t>
            </a:r>
            <a:r>
              <a:rPr lang="en-US" sz="1600" dirty="0"/>
              <a:t>errors include misspellings of identifiers, keywords, or </a:t>
            </a:r>
            <a:r>
              <a:rPr lang="en-US" sz="1600" dirty="0" smtClean="0"/>
              <a:t>operators, e.g</a:t>
            </a:r>
            <a:r>
              <a:rPr lang="en-US" sz="1600" dirty="0"/>
              <a:t>., the use of an</a:t>
            </a:r>
          </a:p>
          <a:p>
            <a:pPr marL="0" indent="0">
              <a:buNone/>
            </a:pPr>
            <a:r>
              <a:rPr lang="en-US" sz="1600" dirty="0"/>
              <a:t>identifier </a:t>
            </a:r>
            <a:r>
              <a:rPr lang="en-US" sz="1600" b="1" i="1" dirty="0" err="1"/>
              <a:t>elipseSize</a:t>
            </a:r>
            <a:r>
              <a:rPr lang="en-US" sz="1600" b="1" i="1" dirty="0"/>
              <a:t> </a:t>
            </a:r>
            <a:r>
              <a:rPr lang="en-US" sz="1600" b="1" dirty="0"/>
              <a:t>instead of </a:t>
            </a:r>
            <a:r>
              <a:rPr lang="en-US" sz="1600" b="1" i="1" dirty="0" err="1"/>
              <a:t>ellipseSize</a:t>
            </a:r>
            <a:r>
              <a:rPr lang="en-US" sz="1600" b="1" i="1" dirty="0"/>
              <a:t> </a:t>
            </a:r>
            <a:r>
              <a:rPr lang="en-US" sz="1600" dirty="0"/>
              <a:t>and missing quotes around text intended as a string.</a:t>
            </a:r>
          </a:p>
          <a:p>
            <a:pPr marL="0" indent="0">
              <a:buNone/>
            </a:pPr>
            <a:r>
              <a:rPr lang="en-US" sz="1600" dirty="0"/>
              <a:t>Misspelling an identifier, keyword, and operator are basically addressed.</a:t>
            </a:r>
          </a:p>
          <a:p>
            <a:pPr marL="0" indent="0">
              <a:buNone/>
            </a:pPr>
            <a:r>
              <a:rPr lang="en-US" sz="1600" i="1" dirty="0"/>
              <a:t>• Syntactic </a:t>
            </a:r>
            <a:r>
              <a:rPr lang="en-US" sz="1600" dirty="0"/>
              <a:t>errors </a:t>
            </a:r>
            <a:r>
              <a:rPr lang="en-US" sz="1600" b="1" dirty="0"/>
              <a:t>include misplaced semicolons </a:t>
            </a:r>
            <a:r>
              <a:rPr lang="en-US" sz="1600" dirty="0"/>
              <a:t>or </a:t>
            </a:r>
            <a:r>
              <a:rPr lang="en-US" sz="1600" b="1" dirty="0"/>
              <a:t>extra or missing braces; that is, "{" or " } . </a:t>
            </a:r>
            <a:r>
              <a:rPr lang="en-US" sz="1600" dirty="0"/>
              <a:t>"  </a:t>
            </a:r>
            <a:r>
              <a:rPr lang="en-US" sz="1600" dirty="0" smtClean="0"/>
              <a:t>In </a:t>
            </a:r>
            <a:r>
              <a:rPr lang="en-US" sz="1600" dirty="0"/>
              <a:t>C or Java, the appearance of a </a:t>
            </a:r>
            <a:r>
              <a:rPr lang="en-US" sz="1600" b="1" dirty="0"/>
              <a:t>case statement without an enclosing switch </a:t>
            </a:r>
            <a:r>
              <a:rPr lang="en-US" sz="1600" dirty="0" smtClean="0"/>
              <a:t>is a</a:t>
            </a:r>
            <a:r>
              <a:rPr lang="en-US" sz="1600" dirty="0"/>
              <a:t> </a:t>
            </a:r>
            <a:r>
              <a:rPr lang="en-US" sz="1600" dirty="0" smtClean="0"/>
              <a:t>syntactic </a:t>
            </a:r>
            <a:r>
              <a:rPr lang="en-US" sz="1600" dirty="0"/>
              <a:t>error. (</a:t>
            </a:r>
            <a:r>
              <a:rPr lang="en-US" sz="1600" dirty="0">
                <a:solidFill>
                  <a:srgbClr val="FF0000"/>
                </a:solidFill>
              </a:rPr>
              <a:t>However, this situation is usually allowed by the parser and caught later in </a:t>
            </a:r>
            <a:r>
              <a:rPr lang="en-US" sz="1600" dirty="0" smtClean="0">
                <a:solidFill>
                  <a:srgbClr val="FF0000"/>
                </a:solidFill>
              </a:rPr>
              <a:t>the processing</a:t>
            </a:r>
            <a:r>
              <a:rPr lang="en-US" sz="1600" dirty="0">
                <a:solidFill>
                  <a:srgbClr val="FF0000"/>
                </a:solidFill>
              </a:rPr>
              <a:t>, as the compiler attempts to generate code</a:t>
            </a:r>
            <a:r>
              <a:rPr lang="en-US" sz="1600" dirty="0"/>
              <a:t>). </a:t>
            </a:r>
            <a:r>
              <a:rPr lang="en-US" sz="1600" b="1" dirty="0"/>
              <a:t>Unbalanced parenthesis </a:t>
            </a:r>
            <a:r>
              <a:rPr lang="en-US" sz="1600" dirty="0"/>
              <a:t>in expressions is</a:t>
            </a:r>
          </a:p>
          <a:p>
            <a:pPr marL="0" indent="0">
              <a:buNone/>
            </a:pPr>
            <a:r>
              <a:rPr lang="en-US" sz="1600" dirty="0"/>
              <a:t>handled.</a:t>
            </a:r>
          </a:p>
          <a:p>
            <a:pPr marL="0" indent="0">
              <a:buNone/>
            </a:pPr>
            <a:r>
              <a:rPr lang="en-US" sz="1600" i="1" dirty="0"/>
              <a:t>• Semantic </a:t>
            </a:r>
            <a:r>
              <a:rPr lang="en-US" sz="1600" dirty="0"/>
              <a:t>errors include </a:t>
            </a:r>
            <a:r>
              <a:rPr lang="en-US" sz="1600" b="1" dirty="0"/>
              <a:t>type mismatches </a:t>
            </a:r>
            <a:r>
              <a:rPr lang="en-US" sz="1600" dirty="0"/>
              <a:t>between operators and operands. An example is a </a:t>
            </a:r>
            <a:r>
              <a:rPr lang="en-US" sz="1600" b="1" dirty="0" smtClean="0"/>
              <a:t>return</a:t>
            </a:r>
            <a:r>
              <a:rPr lang="en-US" sz="1600" b="1" dirty="0"/>
              <a:t> </a:t>
            </a:r>
            <a:r>
              <a:rPr lang="en-US" sz="1600" b="1" dirty="0" smtClean="0"/>
              <a:t>statement </a:t>
            </a:r>
            <a:r>
              <a:rPr lang="en-US" sz="1600" b="1" dirty="0"/>
              <a:t>in a Java method with result type void</a:t>
            </a:r>
            <a:r>
              <a:rPr lang="en-US" sz="1600" dirty="0"/>
              <a:t>. Operator on an </a:t>
            </a:r>
            <a:r>
              <a:rPr lang="en-US" sz="1600" b="1" dirty="0"/>
              <a:t>incompatible operand </a:t>
            </a:r>
            <a:r>
              <a:rPr lang="en-US" sz="1600" dirty="0"/>
              <a:t>is </a:t>
            </a:r>
            <a:r>
              <a:rPr lang="en-US" sz="1600" dirty="0" smtClean="0"/>
              <a:t>an example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i="1" dirty="0"/>
              <a:t>• Logical </a:t>
            </a:r>
            <a:r>
              <a:rPr lang="en-US" sz="1600" dirty="0"/>
              <a:t>errors can be anything from incorrect reasoning on the part of the programmer to the </a:t>
            </a:r>
            <a:r>
              <a:rPr lang="en-US" sz="1600" dirty="0" smtClean="0"/>
              <a:t>use in </a:t>
            </a:r>
            <a:r>
              <a:rPr lang="en-US" sz="1600" dirty="0"/>
              <a:t>a C program of the assignment operator </a:t>
            </a:r>
            <a:r>
              <a:rPr lang="en-US" sz="1600" b="1" dirty="0"/>
              <a:t>=</a:t>
            </a:r>
            <a:r>
              <a:rPr lang="en-US" sz="1600" dirty="0"/>
              <a:t> instead of the comparison operator</a:t>
            </a:r>
            <a:r>
              <a:rPr lang="en-US" sz="1600" b="1" dirty="0"/>
              <a:t> ==. </a:t>
            </a:r>
            <a:r>
              <a:rPr lang="en-US" sz="1600" dirty="0"/>
              <a:t>The </a:t>
            </a:r>
            <a:r>
              <a:rPr lang="en-US" sz="1600" dirty="0" smtClean="0"/>
              <a:t>program </a:t>
            </a:r>
            <a:r>
              <a:rPr lang="en-US" sz="1600" dirty="0"/>
              <a:t>containing = may be well formed; however, it may not reflect the programmer's intent. </a:t>
            </a:r>
            <a:r>
              <a:rPr lang="en-US" sz="1600" b="1" dirty="0" smtClean="0"/>
              <a:t>Infinite recursive </a:t>
            </a:r>
            <a:r>
              <a:rPr lang="en-US" sz="1600" b="1" dirty="0"/>
              <a:t>calls </a:t>
            </a:r>
            <a:r>
              <a:rPr lang="en-US" sz="1600" dirty="0"/>
              <a:t>are considered as logical errors</a:t>
            </a:r>
            <a:r>
              <a:rPr lang="en-US" sz="1600" dirty="0" smtClean="0"/>
              <a:t>. Parser may not handle this.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Objectives of the </a:t>
            </a:r>
            <a:r>
              <a:rPr lang="en-US" dirty="0"/>
              <a:t>error handler in a </a:t>
            </a:r>
            <a:r>
              <a:rPr lang="en-US" dirty="0" smtClean="0"/>
              <a:t>parser (challenging):</a:t>
            </a:r>
            <a:endParaRPr lang="en-US" dirty="0"/>
          </a:p>
          <a:p>
            <a:pPr marL="0" indent="0">
              <a:buNone/>
            </a:pPr>
            <a:r>
              <a:rPr lang="en-US" sz="3400" dirty="0"/>
              <a:t>• Report the presence of errors clearly and accurately.</a:t>
            </a:r>
          </a:p>
          <a:p>
            <a:pPr marL="0" indent="0">
              <a:buNone/>
            </a:pPr>
            <a:r>
              <a:rPr lang="en-US" sz="3400" dirty="0"/>
              <a:t>• Recover from each error quickly enough to detect subsequent errors.</a:t>
            </a:r>
          </a:p>
          <a:p>
            <a:pPr marL="0" indent="0">
              <a:buNone/>
            </a:pPr>
            <a:r>
              <a:rPr lang="en-US" sz="3400" dirty="0"/>
              <a:t>• Add minimal overhead to the processing of correct programs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recovery strategies: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Panic mode recovery: With this method, on discovering an error, the parser discards input symbols one at a time until one of a designated set of </a:t>
            </a:r>
            <a:r>
              <a:rPr lang="en-US" sz="3800" i="1" dirty="0" smtClean="0"/>
              <a:t>synchronizing tokens </a:t>
            </a:r>
            <a:r>
              <a:rPr lang="en-US" sz="3800" dirty="0" smtClean="0"/>
              <a:t>which are delimiters, such as semicolon or}, whose role in the source program is clear and unambiguous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Phrase </a:t>
            </a:r>
            <a:r>
              <a:rPr lang="en-US" sz="3800" dirty="0" smtClean="0"/>
              <a:t>level recovery: local </a:t>
            </a:r>
            <a:r>
              <a:rPr lang="en-US" sz="3800" dirty="0"/>
              <a:t>correction </a:t>
            </a:r>
            <a:r>
              <a:rPr lang="en-US" sz="3800" dirty="0" smtClean="0"/>
              <a:t>by replacing </a:t>
            </a:r>
            <a:r>
              <a:rPr lang="en-US" sz="3800" dirty="0"/>
              <a:t>a comma by a semicolon, delete an extraneous semicolon, </a:t>
            </a:r>
            <a:r>
              <a:rPr lang="en-US" sz="3800" dirty="0" smtClean="0"/>
              <a:t>or insert </a:t>
            </a:r>
            <a:r>
              <a:rPr lang="en-US" sz="3800" dirty="0"/>
              <a:t>a missing semicolon</a:t>
            </a:r>
            <a:endParaRPr lang="en-US" sz="3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Error Productions: </a:t>
            </a:r>
            <a:r>
              <a:rPr lang="en-US" sz="3800" dirty="0"/>
              <a:t>By anticipating common </a:t>
            </a:r>
            <a:r>
              <a:rPr lang="en-US" sz="3800" dirty="0" smtClean="0"/>
              <a:t>errors, the grammar is augmented </a:t>
            </a:r>
            <a:r>
              <a:rPr lang="en-US" sz="3800" dirty="0"/>
              <a:t>for </a:t>
            </a:r>
            <a:r>
              <a:rPr lang="en-US" sz="3800" dirty="0" smtClean="0"/>
              <a:t>the language </a:t>
            </a:r>
            <a:r>
              <a:rPr lang="en-US" sz="3800" dirty="0"/>
              <a:t>at hand with productions that generate the erroneous constructs</a:t>
            </a:r>
            <a:r>
              <a:rPr lang="en-US" sz="3800" dirty="0" smtClean="0"/>
              <a:t>. Anticipated errors are detected and </a:t>
            </a:r>
            <a:r>
              <a:rPr lang="en-US" sz="3800" dirty="0"/>
              <a:t>t</a:t>
            </a:r>
            <a:r>
              <a:rPr lang="en-US" sz="3800" dirty="0" smtClean="0"/>
              <a:t>he </a:t>
            </a:r>
            <a:r>
              <a:rPr lang="en-US" sz="3800" dirty="0"/>
              <a:t>parser can then generate appropriate error diagnostics </a:t>
            </a:r>
            <a:r>
              <a:rPr lang="en-US" sz="3800" dirty="0" smtClean="0"/>
              <a:t>about the </a:t>
            </a:r>
            <a:r>
              <a:rPr lang="en-US" sz="3800" dirty="0"/>
              <a:t>erroneous construct that has been recognized in the </a:t>
            </a:r>
            <a:r>
              <a:rPr lang="en-US" sz="3800" dirty="0" smtClean="0"/>
              <a:t>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Global corrections: make globally least cost correction; changing incorrect input </a:t>
            </a:r>
            <a:r>
              <a:rPr lang="en-US" sz="3800" dirty="0"/>
              <a:t>x into y can be done with global transformations.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3886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parse tree can be seen as a graphical representation of a </a:t>
            </a:r>
            <a:r>
              <a:rPr lang="en-US" dirty="0" smtClean="0"/>
              <a:t>derivation.</a:t>
            </a:r>
          </a:p>
          <a:p>
            <a:r>
              <a:rPr lang="en-US" dirty="0" smtClean="0"/>
              <a:t>Root is labeled by the start symbol.</a:t>
            </a:r>
            <a:endParaRPr lang="en-US" dirty="0"/>
          </a:p>
          <a:p>
            <a:r>
              <a:rPr lang="en-US" dirty="0"/>
              <a:t>Inner nodes of a parse tree are nonterminal symbols.</a:t>
            </a:r>
          </a:p>
          <a:p>
            <a:r>
              <a:rPr lang="en-US" dirty="0"/>
              <a:t>The leaves of a parse tree are terminal </a:t>
            </a:r>
            <a:r>
              <a:rPr lang="en-US" dirty="0" smtClean="0"/>
              <a:t>symbols, each leaf is labeled by token or </a:t>
            </a:r>
            <a:r>
              <a:rPr lang="el-GR" dirty="0" smtClean="0"/>
              <a:t>ϵ</a:t>
            </a: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Ex: representative grammar </a:t>
            </a:r>
          </a:p>
          <a:p>
            <a:pPr marL="0" indent="0">
              <a:buNone/>
            </a:pPr>
            <a:r>
              <a:rPr lang="en-US" sz="3000" dirty="0" smtClean="0"/>
              <a:t>G </a:t>
            </a:r>
            <a:r>
              <a:rPr lang="en-US" sz="3000" dirty="0"/>
              <a:t>: E → E+E | E*E | ( E ) | - E | </a:t>
            </a:r>
            <a:r>
              <a:rPr lang="en-US" sz="3000" dirty="0" smtClean="0"/>
              <a:t>id  </a:t>
            </a:r>
          </a:p>
          <a:p>
            <a:pPr marL="0" indent="0">
              <a:buNone/>
            </a:pPr>
            <a:r>
              <a:rPr lang="en-US" sz="3000" dirty="0" smtClean="0"/>
              <a:t>and </a:t>
            </a:r>
          </a:p>
          <a:p>
            <a:pPr marL="0" indent="0">
              <a:buNone/>
            </a:pPr>
            <a:r>
              <a:rPr lang="en-US" sz="3000" dirty="0" smtClean="0"/>
              <a:t>To parse:   -(</a:t>
            </a:r>
            <a:r>
              <a:rPr lang="en-US" sz="3000" dirty="0" err="1" smtClean="0"/>
              <a:t>id+id</a:t>
            </a:r>
            <a:r>
              <a:rPr lang="en-US" sz="3000" dirty="0" smtClean="0"/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55" y="1524000"/>
            <a:ext cx="373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1524000"/>
            <a:ext cx="130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 for – (</a:t>
            </a:r>
            <a:r>
              <a:rPr lang="en-US" dirty="0" err="1" smtClean="0"/>
              <a:t>id+id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600200"/>
            <a:ext cx="81534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1083946"/>
            <a:ext cx="1925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Left recursion &amp; dangling else are the reasons for ambiguity. To disambiguate, use precedence of operators, or rewrite using method of eliminating left recursion or left factoring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267200"/>
            <a:ext cx="228600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grammar that produces more than one parse tree for some sentence is said to be </a:t>
            </a:r>
            <a:r>
              <a:rPr lang="en-US" b="1" dirty="0" smtClean="0"/>
              <a:t>ambiguous, it occurs </a:t>
            </a:r>
            <a:r>
              <a:rPr lang="en-US" b="1" dirty="0"/>
              <a:t>h</a:t>
            </a:r>
            <a:r>
              <a:rPr lang="en-US" b="1" dirty="0" smtClean="0"/>
              <a:t>ere  without precedence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590800"/>
            <a:ext cx="762000" cy="415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Start with +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590800"/>
            <a:ext cx="114300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 </a:t>
            </a:r>
            <a:r>
              <a:rPr lang="en-US" sz="1400" b="1" dirty="0" smtClean="0"/>
              <a:t>with</a:t>
            </a:r>
            <a:r>
              <a:rPr lang="en-US" sz="1400" dirty="0" smtClean="0"/>
              <a:t> 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7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It finds </a:t>
            </a:r>
            <a:r>
              <a:rPr lang="en-US" sz="2800" dirty="0"/>
              <a:t>a </a:t>
            </a:r>
            <a:r>
              <a:rPr lang="en-US" sz="2800" dirty="0" smtClean="0"/>
              <a:t>left most </a:t>
            </a:r>
            <a:r>
              <a:rPr lang="en-US" sz="2800" dirty="0"/>
              <a:t>derivation for an input string or </a:t>
            </a:r>
            <a:r>
              <a:rPr lang="en-US" sz="2800" dirty="0" smtClean="0"/>
              <a:t>an attempt </a:t>
            </a:r>
            <a:r>
              <a:rPr lang="en-US" sz="2800" dirty="0"/>
              <a:t>to construct a parse tree for the </a:t>
            </a:r>
            <a:r>
              <a:rPr lang="en-US" sz="2800" dirty="0" smtClean="0"/>
              <a:t>input, </a:t>
            </a:r>
            <a:r>
              <a:rPr lang="en-US" sz="2800" dirty="0"/>
              <a:t>starting from </a:t>
            </a:r>
            <a:r>
              <a:rPr lang="en-US" sz="2800" dirty="0" smtClean="0"/>
              <a:t>the </a:t>
            </a:r>
            <a:r>
              <a:rPr lang="en-US" sz="2800" dirty="0"/>
              <a:t>root to the leaves</a:t>
            </a:r>
            <a:r>
              <a:rPr lang="en-US" sz="2800" dirty="0" smtClean="0"/>
              <a:t>. Two types are : recursive &amp; predictive.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RECURSIVE </a:t>
            </a:r>
            <a:r>
              <a:rPr lang="en-US" sz="2800" dirty="0"/>
              <a:t>DESCENT PARSING</a:t>
            </a:r>
          </a:p>
          <a:p>
            <a:r>
              <a:rPr lang="en-US" sz="2800" dirty="0" smtClean="0"/>
              <a:t>Recursive </a:t>
            </a:r>
            <a:r>
              <a:rPr lang="en-US" sz="2800" dirty="0"/>
              <a:t>descent parsing is one of the top-down parsing techniques that uses a set </a:t>
            </a:r>
            <a:r>
              <a:rPr lang="en-US" sz="2800" dirty="0" smtClean="0"/>
              <a:t>of recursive </a:t>
            </a:r>
            <a:r>
              <a:rPr lang="en-US" sz="2800" dirty="0"/>
              <a:t>procedures to scan its input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parsing method may involve backtracking, that is, making repeated scans of </a:t>
            </a:r>
            <a:r>
              <a:rPr lang="en-US" sz="2800" dirty="0" smtClean="0"/>
              <a:t>the input</a:t>
            </a:r>
            <a:r>
              <a:rPr lang="en-US" sz="2800" dirty="0"/>
              <a:t>. </a:t>
            </a:r>
            <a:r>
              <a:rPr lang="en-US" sz="2800" dirty="0" smtClean="0"/>
              <a:t> Grammar </a:t>
            </a:r>
            <a:r>
              <a:rPr lang="en-US" sz="2800" dirty="0"/>
              <a:t>transformations are used to avoid </a:t>
            </a:r>
            <a:r>
              <a:rPr lang="en-US" sz="2800" dirty="0" smtClean="0"/>
              <a:t>backtracking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772400" cy="15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3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3274</Words>
  <Application>Microsoft Office PowerPoint</Application>
  <PresentationFormat>On-screen Show (4:3)</PresentationFormat>
  <Paragraphs>317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Compiler Design 14CS73 Unit II: Syntax Analysis</vt:lpstr>
      <vt:lpstr>Role of a Parser (syntax analyser)</vt:lpstr>
      <vt:lpstr>Operations of a parser</vt:lpstr>
      <vt:lpstr>Parsing</vt:lpstr>
      <vt:lpstr>Syntax Errors &amp; handling</vt:lpstr>
      <vt:lpstr>Error handling</vt:lpstr>
      <vt:lpstr>Parse Tree</vt:lpstr>
      <vt:lpstr>Ambiguity in grammar</vt:lpstr>
      <vt:lpstr>Top Down parsing categories</vt:lpstr>
      <vt:lpstr>Difficulties/problems with top down parsing</vt:lpstr>
      <vt:lpstr>Recursive descent parsing</vt:lpstr>
      <vt:lpstr>Recursive descent parsing : step2</vt:lpstr>
      <vt:lpstr>Recursive descent parsing complete</vt:lpstr>
      <vt:lpstr>Top down: recursive descent method</vt:lpstr>
      <vt:lpstr>Top down parsing for id + id * id </vt:lpstr>
      <vt:lpstr>Recursive descent parsing algorithm for a terminal symbol</vt:lpstr>
      <vt:lpstr>First &amp; Follow</vt:lpstr>
      <vt:lpstr>First &amp; Follow (contd..)</vt:lpstr>
      <vt:lpstr>Computing FIRST set</vt:lpstr>
      <vt:lpstr>Computing the Follow set</vt:lpstr>
      <vt:lpstr>Example for First &amp; Follow set</vt:lpstr>
      <vt:lpstr>First &amp; Follow Example</vt:lpstr>
      <vt:lpstr>Example (contd..) </vt:lpstr>
      <vt:lpstr>LL(1) grammar &amp; Predictive parsing</vt:lpstr>
      <vt:lpstr>Predictive Parsing Table, M</vt:lpstr>
      <vt:lpstr>Algorithm for constructing Predictive Parsing (top down) Table</vt:lpstr>
      <vt:lpstr>Dangling else problem has no LL(1) grammar: Illustration</vt:lpstr>
      <vt:lpstr>Model of a table driven predictive parsing</vt:lpstr>
      <vt:lpstr>Predictive Parsing Algorithm</vt:lpstr>
      <vt:lpstr>Predictive Parser:  An Example</vt:lpstr>
      <vt:lpstr>Error recovery in Predictive parsing</vt:lpstr>
      <vt:lpstr>Error recovery Details</vt:lpstr>
      <vt:lpstr>Error recovery example</vt:lpstr>
      <vt:lpstr>Left recursion &amp; its elimination</vt:lpstr>
      <vt:lpstr>Dangling else &amp; Left factoring to avoid it</vt:lpstr>
      <vt:lpstr>Eliminating Ambiguity: dangling else</vt:lpstr>
      <vt:lpstr>Bottom up Parsing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and Parsing</dc:title>
  <dc:creator>Dr. Sarojadevi</dc:creator>
  <cp:lastModifiedBy>Dr. Sarojadevi</cp:lastModifiedBy>
  <cp:revision>306</cp:revision>
  <dcterms:created xsi:type="dcterms:W3CDTF">2006-08-16T00:00:00Z</dcterms:created>
  <dcterms:modified xsi:type="dcterms:W3CDTF">2019-08-21T04:34:56Z</dcterms:modified>
</cp:coreProperties>
</file>