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74" r:id="rId3"/>
    <p:sldId id="257" r:id="rId4"/>
    <p:sldId id="258" r:id="rId5"/>
    <p:sldId id="259" r:id="rId6"/>
    <p:sldId id="260" r:id="rId7"/>
    <p:sldId id="261" r:id="rId8"/>
    <p:sldId id="262" r:id="rId9"/>
    <p:sldId id="263" r:id="rId10"/>
    <p:sldId id="264" r:id="rId11"/>
    <p:sldId id="287" r:id="rId12"/>
    <p:sldId id="265" r:id="rId13"/>
    <p:sldId id="286" r:id="rId14"/>
    <p:sldId id="275" r:id="rId15"/>
    <p:sldId id="278" r:id="rId16"/>
    <p:sldId id="267" r:id="rId17"/>
    <p:sldId id="279" r:id="rId18"/>
    <p:sldId id="280" r:id="rId19"/>
    <p:sldId id="281" r:id="rId20"/>
    <p:sldId id="282" r:id="rId21"/>
    <p:sldId id="268" r:id="rId22"/>
    <p:sldId id="269" r:id="rId23"/>
    <p:sldId id="270" r:id="rId24"/>
    <p:sldId id="271" r:id="rId25"/>
    <p:sldId id="266" r:id="rId26"/>
    <p:sldId id="272" r:id="rId27"/>
    <p:sldId id="273" r:id="rId28"/>
    <p:sldId id="276" r:id="rId29"/>
    <p:sldId id="277" r:id="rId30"/>
    <p:sldId id="284" r:id="rId31"/>
    <p:sldId id="288" r:id="rId32"/>
    <p:sldId id="289" r:id="rId33"/>
    <p:sldId id="283"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19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C5631E-085E-4A30-BF5B-2E1CBCD54478}" type="datetimeFigureOut">
              <a:rPr lang="en-US" smtClean="0"/>
              <a:t>9/8/2019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56834E-54CE-4479-9D49-CA4F701CF94D}" type="slidenum">
              <a:rPr lang="en-US" smtClean="0"/>
              <a:t>‹#›</a:t>
            </a:fld>
            <a:endParaRPr lang="en-US"/>
          </a:p>
        </p:txBody>
      </p:sp>
    </p:spTree>
    <p:extLst>
      <p:ext uri="{BB962C8B-B14F-4D97-AF65-F5344CB8AC3E}">
        <p14:creationId xmlns:p14="http://schemas.microsoft.com/office/powerpoint/2010/main" val="817266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Equivalent grammar:</a:t>
            </a:r>
          </a:p>
          <a:p>
            <a:r>
              <a:rPr lang="en-US" dirty="0" smtClean="0"/>
              <a:t>S-&gt;CC</a:t>
            </a:r>
          </a:p>
          <a:p>
            <a:r>
              <a:rPr lang="en-US" dirty="0" smtClean="0"/>
              <a:t>C-&gt;</a:t>
            </a:r>
            <a:r>
              <a:rPr lang="en-US" dirty="0" err="1" smtClean="0"/>
              <a:t>cC|d</a:t>
            </a:r>
            <a:endParaRPr lang="en-US" dirty="0"/>
          </a:p>
        </p:txBody>
      </p:sp>
      <p:sp>
        <p:nvSpPr>
          <p:cNvPr id="4" name="Slide Number Placeholder 3"/>
          <p:cNvSpPr>
            <a:spLocks noGrp="1"/>
          </p:cNvSpPr>
          <p:nvPr>
            <p:ph type="sldNum" sz="quarter" idx="10"/>
          </p:nvPr>
        </p:nvSpPr>
        <p:spPr/>
        <p:txBody>
          <a:bodyPr/>
          <a:lstStyle/>
          <a:p>
            <a:fld id="{9656834E-54CE-4479-9D49-CA4F701CF94D}" type="slidenum">
              <a:rPr lang="en-US" smtClean="0"/>
              <a:t>21</a:t>
            </a:fld>
            <a:endParaRPr lang="en-US"/>
          </a:p>
        </p:txBody>
      </p:sp>
    </p:spTree>
    <p:extLst>
      <p:ext uri="{BB962C8B-B14F-4D97-AF65-F5344CB8AC3E}">
        <p14:creationId xmlns:p14="http://schemas.microsoft.com/office/powerpoint/2010/main" val="108364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state is going to some other state on a terminal then it correspond to a shift move.</a:t>
            </a:r>
          </a:p>
          <a:p>
            <a:r>
              <a:rPr lang="en-US" dirty="0" smtClean="0"/>
              <a:t>If a state is going to some other state on a variable then it correspond to go to move.</a:t>
            </a:r>
          </a:p>
          <a:p>
            <a:r>
              <a:rPr lang="en-US" dirty="0" smtClean="0"/>
              <a:t>If a state contains the final item in the particular row then write the reduce node completely. </a:t>
            </a:r>
          </a:p>
          <a:p>
            <a:endParaRPr lang="en-US" dirty="0"/>
          </a:p>
        </p:txBody>
      </p:sp>
      <p:sp>
        <p:nvSpPr>
          <p:cNvPr id="4" name="Slide Number Placeholder 3"/>
          <p:cNvSpPr>
            <a:spLocks noGrp="1"/>
          </p:cNvSpPr>
          <p:nvPr>
            <p:ph type="sldNum" sz="quarter" idx="10"/>
          </p:nvPr>
        </p:nvSpPr>
        <p:spPr/>
        <p:txBody>
          <a:bodyPr/>
          <a:lstStyle/>
          <a:p>
            <a:fld id="{9656834E-54CE-4479-9D49-CA4F701CF94D}" type="slidenum">
              <a:rPr lang="en-US" smtClean="0"/>
              <a:t>25</a:t>
            </a:fld>
            <a:endParaRPr lang="en-US"/>
          </a:p>
        </p:txBody>
      </p:sp>
    </p:spTree>
    <p:extLst>
      <p:ext uri="{BB962C8B-B14F-4D97-AF65-F5344CB8AC3E}">
        <p14:creationId xmlns:p14="http://schemas.microsoft.com/office/powerpoint/2010/main" val="68451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First(S) = {</a:t>
            </a:r>
            <a:r>
              <a:rPr lang="en-US" dirty="0" err="1" smtClean="0"/>
              <a:t>a,b</a:t>
            </a:r>
            <a:r>
              <a:rPr lang="en-US" dirty="0" smtClean="0"/>
              <a:t>}  Follow(S) = {$)</a:t>
            </a:r>
          </a:p>
          <a:p>
            <a:r>
              <a:rPr lang="en-US" dirty="0" smtClean="0"/>
              <a:t>First(A) = {</a:t>
            </a:r>
            <a:r>
              <a:rPr lang="en-US" dirty="0" err="1" smtClean="0"/>
              <a:t>a,b</a:t>
            </a:r>
            <a:r>
              <a:rPr lang="en-US" dirty="0" smtClean="0"/>
              <a:t>} Follow(A)={</a:t>
            </a:r>
            <a:r>
              <a:rPr lang="en-US" dirty="0" err="1" smtClean="0"/>
              <a:t>a,b</a:t>
            </a:r>
            <a:r>
              <a:rPr lang="en-US" dirty="0" smtClean="0"/>
              <a:t>)</a:t>
            </a:r>
            <a:endParaRPr lang="en-US" dirty="0"/>
          </a:p>
        </p:txBody>
      </p:sp>
      <p:sp>
        <p:nvSpPr>
          <p:cNvPr id="4" name="Slide Number Placeholder 3"/>
          <p:cNvSpPr>
            <a:spLocks noGrp="1"/>
          </p:cNvSpPr>
          <p:nvPr>
            <p:ph type="sldNum" sz="quarter" idx="10"/>
          </p:nvPr>
        </p:nvSpPr>
        <p:spPr/>
        <p:txBody>
          <a:bodyPr/>
          <a:lstStyle/>
          <a:p>
            <a:fld id="{9656834E-54CE-4479-9D49-CA4F701CF94D}" type="slidenum">
              <a:rPr lang="en-US" smtClean="0"/>
              <a:t>27</a:t>
            </a:fld>
            <a:endParaRPr lang="en-US"/>
          </a:p>
        </p:txBody>
      </p:sp>
    </p:spTree>
    <p:extLst>
      <p:ext uri="{BB962C8B-B14F-4D97-AF65-F5344CB8AC3E}">
        <p14:creationId xmlns:p14="http://schemas.microsoft.com/office/powerpoint/2010/main" val="1841185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6834E-54CE-4479-9D49-CA4F701CF94D}" type="slidenum">
              <a:rPr lang="en-US" smtClean="0"/>
              <a:t>30</a:t>
            </a:fld>
            <a:endParaRPr lang="en-US"/>
          </a:p>
        </p:txBody>
      </p:sp>
    </p:spTree>
    <p:extLst>
      <p:ext uri="{BB962C8B-B14F-4D97-AF65-F5344CB8AC3E}">
        <p14:creationId xmlns:p14="http://schemas.microsoft.com/office/powerpoint/2010/main" val="240048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DD2B24-B895-4053-8056-BE0A919576B5}"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B78D0-498E-4B50-85A9-69D8443AC112}"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A312C-BE05-436B-8A39-988A1883D509}"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6A0949-F435-4380-99FB-FA1FAF2B2194}"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AF900-45B9-4F36-902A-DEBF646DB209}" type="datetime1">
              <a:rPr lang="en-US" smtClean="0"/>
              <a:t>9/8/2019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276281-79B4-4FBB-AABE-18E8142833CA}" type="datetime1">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374922-46F7-4EB5-A0C3-00E3A1418DB7}" type="datetime1">
              <a:rPr lang="en-US" smtClean="0"/>
              <a:t>9/8/2019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3EB85D-D6E3-4BF3-AC88-C2D4AD557079}" type="datetime1">
              <a:rPr lang="en-US" smtClean="0"/>
              <a:t>9/8/2019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68619-591B-41FF-8578-C4DFC2151E55}" type="datetime1">
              <a:rPr lang="en-US" smtClean="0"/>
              <a:t>9/8/2019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3B53A-3BF5-400E-BD2D-39F6BAFAD1CA}" type="datetime1">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39322-F5CA-4203-B285-9D7413C63610}" type="datetime1">
              <a:rPr lang="en-US" smtClean="0"/>
              <a:t>9/8/2019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07444-897D-4DAF-B658-299AA2B7B2DE}" type="datetime1">
              <a:rPr lang="en-US" smtClean="0"/>
              <a:t>9/8/2019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lstStyle/>
          <a:p>
            <a:r>
              <a:rPr lang="en-US" sz="3600" dirty="0" smtClean="0"/>
              <a:t>Compiler design 14CS73</a:t>
            </a:r>
            <a:br>
              <a:rPr lang="en-US" sz="3600" dirty="0" smtClean="0"/>
            </a:br>
            <a:r>
              <a:rPr lang="en-US" dirty="0" smtClean="0"/>
              <a:t>Bottom up Parsing</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Saroja</a:t>
            </a:r>
            <a:r>
              <a:rPr lang="en-US" smtClean="0"/>
              <a:t> Devi H.</a:t>
            </a:r>
            <a:endParaRPr lang="en-US" dirty="0"/>
          </a:p>
        </p:txBody>
      </p:sp>
    </p:spTree>
    <p:extLst>
      <p:ext uri="{BB962C8B-B14F-4D97-AF65-F5344CB8AC3E}">
        <p14:creationId xmlns:p14="http://schemas.microsoft.com/office/powerpoint/2010/main" val="1603345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5413"/>
            <a:ext cx="8480727" cy="571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2196548" y="5183584"/>
            <a:ext cx="1447800" cy="923330"/>
          </a:xfrm>
          <a:prstGeom prst="rect">
            <a:avLst/>
          </a:prstGeom>
          <a:solidFill>
            <a:schemeClr val="accent2">
              <a:lumMod val="40000"/>
              <a:lumOff val="60000"/>
            </a:schemeClr>
          </a:solidFill>
        </p:spPr>
        <p:txBody>
          <a:bodyPr wrap="square" rtlCol="0">
            <a:spAutoFit/>
          </a:bodyPr>
          <a:lstStyle/>
          <a:p>
            <a:r>
              <a:rPr lang="en-US" dirty="0" smtClean="0"/>
              <a:t>Precedence of * over + is preserved</a:t>
            </a:r>
            <a:endParaRPr lang="en-US" dirty="0"/>
          </a:p>
        </p:txBody>
      </p:sp>
      <p:sp>
        <p:nvSpPr>
          <p:cNvPr id="6" name="TextBox 5"/>
          <p:cNvSpPr txBox="1"/>
          <p:nvPr/>
        </p:nvSpPr>
        <p:spPr>
          <a:xfrm>
            <a:off x="457200" y="415413"/>
            <a:ext cx="5334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886936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a:t>
            </a:r>
            <a:endParaRPr lang="en-US" dirty="0"/>
          </a:p>
        </p:txBody>
      </p:sp>
      <p:sp>
        <p:nvSpPr>
          <p:cNvPr id="3" name="Content Placeholder 2"/>
          <p:cNvSpPr>
            <a:spLocks noGrp="1"/>
          </p:cNvSpPr>
          <p:nvPr>
            <p:ph idx="1"/>
          </p:nvPr>
        </p:nvSpPr>
        <p:spPr/>
        <p:txBody>
          <a:bodyPr>
            <a:normAutofit fontScale="92500" lnSpcReduction="10000"/>
          </a:bodyPr>
          <a:lstStyle/>
          <a:p>
            <a:r>
              <a:rPr lang="en-US" dirty="0"/>
              <a:t>Grammar:</a:t>
            </a:r>
          </a:p>
          <a:p>
            <a:r>
              <a:rPr lang="en-US" dirty="0"/>
              <a:t>S-&gt; 0S1</a:t>
            </a:r>
          </a:p>
          <a:p>
            <a:r>
              <a:rPr lang="en-US" dirty="0"/>
              <a:t>S-&gt;01</a:t>
            </a:r>
          </a:p>
          <a:p>
            <a:endParaRPr lang="en-US" dirty="0"/>
          </a:p>
          <a:p>
            <a:r>
              <a:rPr lang="en-US" dirty="0"/>
              <a:t>reduce 000111 using shift reduce parsing method, showing the stack moves.</a:t>
            </a:r>
          </a:p>
          <a:p>
            <a:endParaRPr lang="en-US" dirty="0"/>
          </a:p>
          <a:p>
            <a:r>
              <a:rPr lang="en-US"/>
              <a:t>reduce 00S11  using shift reduce parsing method, showing the stack moves.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9516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Conflicts during shift reduce parsing</a:t>
            </a:r>
            <a:endParaRPr lang="en-US" dirty="0"/>
          </a:p>
        </p:txBody>
      </p:sp>
      <p:sp>
        <p:nvSpPr>
          <p:cNvPr id="4" name="Rectangle 3"/>
          <p:cNvSpPr/>
          <p:nvPr/>
        </p:nvSpPr>
        <p:spPr>
          <a:xfrm>
            <a:off x="457200" y="1371600"/>
            <a:ext cx="7951304" cy="1569660"/>
          </a:xfrm>
          <a:prstGeom prst="rect">
            <a:avLst/>
          </a:prstGeom>
        </p:spPr>
        <p:txBody>
          <a:bodyPr wrap="square">
            <a:spAutoFit/>
          </a:bodyPr>
          <a:lstStyle/>
          <a:p>
            <a:r>
              <a:rPr lang="en-US" sz="2400" dirty="0"/>
              <a:t>There are two kinds of </a:t>
            </a:r>
            <a:r>
              <a:rPr lang="en-US" sz="2400" b="1" dirty="0"/>
              <a:t>conflicts</a:t>
            </a:r>
            <a:r>
              <a:rPr lang="en-US" sz="2400" dirty="0"/>
              <a:t> that can </a:t>
            </a:r>
            <a:r>
              <a:rPr lang="en-US" sz="2400" dirty="0" smtClean="0"/>
              <a:t>occur. </a:t>
            </a:r>
            <a:r>
              <a:rPr lang="en-US" sz="2400" dirty="0"/>
              <a:t>A </a:t>
            </a:r>
            <a:r>
              <a:rPr lang="en-US" sz="2400" b="1" dirty="0"/>
              <a:t>shift</a:t>
            </a:r>
            <a:r>
              <a:rPr lang="en-US" sz="2400" dirty="0"/>
              <a:t>-</a:t>
            </a:r>
            <a:r>
              <a:rPr lang="en-US" sz="2400" b="1" dirty="0"/>
              <a:t>reduce conflict</a:t>
            </a:r>
            <a:r>
              <a:rPr lang="en-US" sz="2400" dirty="0"/>
              <a:t> occurs in a state that requests both a </a:t>
            </a:r>
            <a:r>
              <a:rPr lang="en-US" sz="2400" b="1" dirty="0"/>
              <a:t>shift</a:t>
            </a:r>
            <a:r>
              <a:rPr lang="en-US" sz="2400" dirty="0"/>
              <a:t> action and a </a:t>
            </a:r>
            <a:r>
              <a:rPr lang="en-US" sz="2400" b="1" dirty="0"/>
              <a:t>reduce</a:t>
            </a:r>
            <a:r>
              <a:rPr lang="en-US" sz="2400" dirty="0"/>
              <a:t> action. A </a:t>
            </a:r>
            <a:r>
              <a:rPr lang="en-US" sz="2400" b="1" dirty="0"/>
              <a:t>reduce</a:t>
            </a:r>
            <a:r>
              <a:rPr lang="en-US" sz="2400" dirty="0"/>
              <a:t>-</a:t>
            </a:r>
            <a:r>
              <a:rPr lang="en-US" sz="2400" b="1" dirty="0"/>
              <a:t>reduce conflict</a:t>
            </a:r>
            <a:r>
              <a:rPr lang="en-US" sz="2400" dirty="0"/>
              <a:t> occurs in a state that requests two or more different </a:t>
            </a:r>
            <a:r>
              <a:rPr lang="en-US" sz="2400" b="1" dirty="0"/>
              <a:t>reduce</a:t>
            </a:r>
            <a:r>
              <a:rPr lang="en-US" sz="2400" dirty="0"/>
              <a:t> actions.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17" y="2941260"/>
            <a:ext cx="81153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499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a:t>
            </a:r>
            <a:r>
              <a:rPr lang="en-US" dirty="0" err="1" smtClean="0"/>
              <a:t>reduce</a:t>
            </a:r>
            <a:r>
              <a:rPr lang="en-US" dirty="0" smtClean="0"/>
              <a:t> conflict example</a:t>
            </a:r>
            <a:endParaRPr lang="en-US" dirty="0"/>
          </a:p>
        </p:txBody>
      </p:sp>
      <p:sp>
        <p:nvSpPr>
          <p:cNvPr id="3" name="Content Placeholder 2"/>
          <p:cNvSpPr>
            <a:spLocks noGrp="1"/>
          </p:cNvSpPr>
          <p:nvPr>
            <p:ph idx="1"/>
          </p:nvPr>
        </p:nvSpPr>
        <p:spPr/>
        <p:txBody>
          <a:bodyPr/>
          <a:lstStyle/>
          <a:p>
            <a:pPr marL="0" indent="0">
              <a:buNone/>
            </a:pPr>
            <a:r>
              <a:rPr lang="en-US" dirty="0" smtClean="0"/>
              <a:t>A-&gt; </a:t>
            </a:r>
            <a:r>
              <a:rPr lang="en-US" dirty="0" err="1" smtClean="0"/>
              <a:t>Bcd</a:t>
            </a:r>
            <a:r>
              <a:rPr lang="en-US" dirty="0" smtClean="0"/>
              <a:t> | </a:t>
            </a:r>
            <a:r>
              <a:rPr lang="en-US" dirty="0" err="1" smtClean="0"/>
              <a:t>Ecf</a:t>
            </a:r>
            <a:endParaRPr lang="en-US" dirty="0" smtClean="0"/>
          </a:p>
          <a:p>
            <a:pPr marL="0" indent="0">
              <a:buNone/>
            </a:pPr>
            <a:r>
              <a:rPr lang="en-US" dirty="0" smtClean="0"/>
              <a:t>B-&gt;</a:t>
            </a:r>
            <a:r>
              <a:rPr lang="en-US" dirty="0" err="1" smtClean="0"/>
              <a:t>xy</a:t>
            </a:r>
            <a:endParaRPr lang="en-US" dirty="0" smtClean="0"/>
          </a:p>
          <a:p>
            <a:pPr marL="0" indent="0">
              <a:buNone/>
            </a:pPr>
            <a:r>
              <a:rPr lang="en-US" dirty="0" smtClean="0"/>
              <a:t>E-&gt;</a:t>
            </a:r>
            <a:r>
              <a:rPr lang="en-US" dirty="0" err="1" smtClean="0"/>
              <a:t>xy</a:t>
            </a:r>
            <a:endParaRPr lang="en-US" dirty="0" smtClean="0"/>
          </a:p>
          <a:p>
            <a:pPr marL="0" indent="0">
              <a:buNone/>
            </a:pPr>
            <a:r>
              <a:rPr lang="en-US" dirty="0" smtClean="0"/>
              <a:t>For an input string </a:t>
            </a:r>
            <a:r>
              <a:rPr lang="en-US" dirty="0" err="1" smtClean="0"/>
              <a:t>xyc</a:t>
            </a:r>
            <a:r>
              <a:rPr lang="en-US" dirty="0" smtClean="0"/>
              <a:t> even with look ahead of one character c, it is not possible to decide whether to reduce </a:t>
            </a:r>
            <a:r>
              <a:rPr lang="en-US" dirty="0" err="1" smtClean="0"/>
              <a:t>xy</a:t>
            </a:r>
            <a:r>
              <a:rPr lang="en-US" dirty="0" smtClean="0"/>
              <a:t> with E or with B.</a:t>
            </a:r>
          </a:p>
          <a:p>
            <a:pPr marL="0" indent="0">
              <a:buNone/>
            </a:pPr>
            <a:r>
              <a:rPr lang="en-US" dirty="0" smtClean="0"/>
              <a:t>For an input string, </a:t>
            </a:r>
            <a:r>
              <a:rPr lang="en-US" dirty="0" err="1" smtClean="0"/>
              <a:t>xycd</a:t>
            </a:r>
            <a:r>
              <a:rPr lang="en-US" dirty="0" smtClean="0"/>
              <a:t> , with look ahead =2, it will be clear that </a:t>
            </a:r>
            <a:r>
              <a:rPr lang="en-US" dirty="0" err="1" smtClean="0"/>
              <a:t>xy</a:t>
            </a:r>
            <a:r>
              <a:rPr lang="en-US" dirty="0" smtClean="0"/>
              <a:t> must be reduced to B.</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4542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LR Parsing: Simple LR</a:t>
            </a:r>
            <a:endParaRPr lang="en-US" dirty="0"/>
          </a:p>
        </p:txBody>
      </p:sp>
      <p:sp>
        <p:nvSpPr>
          <p:cNvPr id="3" name="Content Placeholder 2"/>
          <p:cNvSpPr>
            <a:spLocks noGrp="1"/>
          </p:cNvSpPr>
          <p:nvPr>
            <p:ph idx="1"/>
          </p:nvPr>
        </p:nvSpPr>
        <p:spPr>
          <a:xfrm>
            <a:off x="228600" y="1600200"/>
            <a:ext cx="8610600" cy="4525963"/>
          </a:xfrm>
        </p:spPr>
        <p:txBody>
          <a:bodyPr>
            <a:normAutofit fontScale="92500"/>
          </a:bodyPr>
          <a:lstStyle/>
          <a:p>
            <a:r>
              <a:rPr lang="en-US" dirty="0" smtClean="0"/>
              <a:t>Bottom up parser is based on LR(k) parsing, where L indicates </a:t>
            </a:r>
            <a:r>
              <a:rPr lang="en-US" b="1" dirty="0" smtClean="0"/>
              <a:t>left to right scanning </a:t>
            </a:r>
            <a:r>
              <a:rPr lang="en-US" dirty="0" smtClean="0"/>
              <a:t>of the input and R indicates constructing the </a:t>
            </a:r>
            <a:r>
              <a:rPr lang="en-US" b="1" dirty="0" smtClean="0"/>
              <a:t>rightmost derivation </a:t>
            </a:r>
            <a:r>
              <a:rPr lang="en-US" dirty="0" smtClean="0"/>
              <a:t>in reverse, and k (default 1) represents the </a:t>
            </a:r>
            <a:r>
              <a:rPr lang="en-US" dirty="0" err="1" smtClean="0"/>
              <a:t>no.of</a:t>
            </a:r>
            <a:r>
              <a:rPr lang="en-US" dirty="0" smtClean="0"/>
              <a:t> input symbols of </a:t>
            </a:r>
            <a:r>
              <a:rPr lang="en-US" dirty="0" err="1" smtClean="0"/>
              <a:t>lookahead</a:t>
            </a:r>
            <a:r>
              <a:rPr lang="en-US" dirty="0"/>
              <a:t> </a:t>
            </a:r>
            <a:r>
              <a:rPr lang="en-US" dirty="0" smtClean="0"/>
              <a:t>for making parsing decisions. Parser generator like </a:t>
            </a:r>
            <a:r>
              <a:rPr lang="en-US" dirty="0" err="1" smtClean="0"/>
              <a:t>yacc</a:t>
            </a:r>
            <a:r>
              <a:rPr lang="en-US" dirty="0" smtClean="0"/>
              <a:t>/bison is used for constructing the LR parser</a:t>
            </a:r>
          </a:p>
          <a:p>
            <a:r>
              <a:rPr lang="en-US" dirty="0" smtClean="0"/>
              <a:t>Simple LR (SLR) is a shift reduce parser. </a:t>
            </a:r>
          </a:p>
          <a:p>
            <a:r>
              <a:rPr lang="en-US" dirty="0" smtClean="0"/>
              <a:t>Items and parser states are defined first.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755515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&amp; disadvantage of LR parsers</a:t>
            </a:r>
            <a:endParaRPr lang="en-US" dirty="0"/>
          </a:p>
        </p:txBody>
      </p:sp>
      <p:sp>
        <p:nvSpPr>
          <p:cNvPr id="3" name="Content Placeholder 2"/>
          <p:cNvSpPr>
            <a:spLocks noGrp="1"/>
          </p:cNvSpPr>
          <p:nvPr>
            <p:ph idx="1"/>
          </p:nvPr>
        </p:nvSpPr>
        <p:spPr>
          <a:xfrm>
            <a:off x="457200" y="1295400"/>
            <a:ext cx="8229600" cy="5105399"/>
          </a:xfrm>
        </p:spPr>
        <p:txBody>
          <a:bodyPr>
            <a:normAutofit fontScale="32500" lnSpcReduction="20000"/>
          </a:bodyPr>
          <a:lstStyle/>
          <a:p>
            <a:pPr marL="0" indent="0">
              <a:buNone/>
            </a:pPr>
            <a:r>
              <a:rPr lang="en-US" sz="6200" dirty="0" smtClean="0"/>
              <a:t>Advantages:</a:t>
            </a:r>
          </a:p>
          <a:p>
            <a:pPr marL="0" indent="0">
              <a:buNone/>
            </a:pPr>
            <a:endParaRPr lang="en-US" dirty="0" smtClean="0"/>
          </a:p>
          <a:p>
            <a:pPr>
              <a:lnSpc>
                <a:spcPct val="120000"/>
              </a:lnSpc>
            </a:pPr>
            <a:r>
              <a:rPr lang="en-US" sz="5500" dirty="0"/>
              <a:t>LR Parsers can recognize any language for which a context free grammar can be written.</a:t>
            </a:r>
          </a:p>
          <a:p>
            <a:pPr>
              <a:lnSpc>
                <a:spcPct val="120000"/>
              </a:lnSpc>
            </a:pPr>
            <a:r>
              <a:rPr lang="en-US" sz="5500" dirty="0"/>
              <a:t>LR Parsing is the most general non-backtracking shift-reduce method known, yet it is as efficient as </a:t>
            </a:r>
            <a:r>
              <a:rPr lang="en-US" sz="5500" dirty="0" smtClean="0"/>
              <a:t>other </a:t>
            </a:r>
            <a:r>
              <a:rPr lang="en-US" sz="5500" dirty="0"/>
              <a:t>shift-reduce </a:t>
            </a:r>
            <a:r>
              <a:rPr lang="en-US" sz="5500" dirty="0" smtClean="0"/>
              <a:t>methods.</a:t>
            </a:r>
          </a:p>
          <a:p>
            <a:pPr>
              <a:lnSpc>
                <a:spcPct val="120000"/>
              </a:lnSpc>
            </a:pPr>
            <a:r>
              <a:rPr lang="en-US" sz="5500" dirty="0"/>
              <a:t>An LR-parser can detect a syntactic error as soon as it is possible to do so on a left-to-right scan of the input. </a:t>
            </a:r>
          </a:p>
          <a:p>
            <a:pPr>
              <a:lnSpc>
                <a:spcPct val="120000"/>
              </a:lnSpc>
            </a:pPr>
            <a:r>
              <a:rPr lang="en-US" sz="5500" dirty="0" smtClean="0"/>
              <a:t>The </a:t>
            </a:r>
            <a:r>
              <a:rPr lang="en-US" sz="5500" dirty="0"/>
              <a:t>class of grammars that can be parsed by an LR parser is a proper superset of </a:t>
            </a:r>
            <a:r>
              <a:rPr lang="en-US" sz="5500" dirty="0" smtClean="0"/>
              <a:t>the class of grammars that </a:t>
            </a:r>
            <a:r>
              <a:rPr lang="en-US" sz="5500" dirty="0"/>
              <a:t>can be parsed by a predictive parser</a:t>
            </a:r>
            <a:r>
              <a:rPr lang="en-US" sz="5500" dirty="0" smtClean="0"/>
              <a:t>. For a grammar to be LR(k) we must be able to recognize the right side of a production in right sentential form, with k input symbols </a:t>
            </a:r>
            <a:r>
              <a:rPr lang="en-US" sz="5500" dirty="0" err="1" smtClean="0"/>
              <a:t>lookahead</a:t>
            </a:r>
            <a:r>
              <a:rPr lang="en-US" sz="5500" dirty="0" smtClean="0"/>
              <a:t>. This is less stringent than LL(k) grammar where we must be able to recognize the use of a production. Thus LR grammars can describe more languages than LL grammars.</a:t>
            </a:r>
          </a:p>
          <a:p>
            <a:pPr>
              <a:lnSpc>
                <a:spcPct val="80000"/>
              </a:lnSpc>
            </a:pPr>
            <a:endParaRPr lang="en-US" dirty="0"/>
          </a:p>
          <a:p>
            <a:pPr marL="0" indent="0">
              <a:buNone/>
            </a:pPr>
            <a:endParaRPr lang="en-US" dirty="0"/>
          </a:p>
          <a:p>
            <a:pPr marL="0" indent="0">
              <a:buNone/>
            </a:pPr>
            <a:endParaRPr lang="en-US" dirty="0" smtClean="0"/>
          </a:p>
          <a:p>
            <a:pPr marL="0" indent="0">
              <a:buNone/>
            </a:pPr>
            <a:r>
              <a:rPr lang="en-US" sz="6200" dirty="0" err="1" smtClean="0"/>
              <a:t>Disadv</a:t>
            </a:r>
            <a:r>
              <a:rPr lang="en-US" sz="6200" smtClean="0"/>
              <a:t>.: </a:t>
            </a:r>
            <a:r>
              <a:rPr lang="en-US" sz="6200" dirty="0" smtClean="0"/>
              <a:t>Too much work to construct LR parser; a specialized tool, LR parser </a:t>
            </a:r>
            <a:r>
              <a:rPr lang="en-US" sz="6200" dirty="0"/>
              <a:t>generator  like </a:t>
            </a:r>
            <a:r>
              <a:rPr lang="en-US" sz="6200" dirty="0" err="1"/>
              <a:t>Yacc</a:t>
            </a:r>
            <a:r>
              <a:rPr lang="en-US" sz="6200" dirty="0"/>
              <a:t> “Yet Another Compiler-Compiler” </a:t>
            </a:r>
            <a:r>
              <a:rPr lang="en-US" sz="6200" dirty="0" smtClean="0"/>
              <a:t>  is needed.</a:t>
            </a:r>
            <a:endParaRPr lang="en-US" sz="6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1708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96" y="0"/>
            <a:ext cx="8229600" cy="1143000"/>
          </a:xfrm>
        </p:spPr>
        <p:txBody>
          <a:bodyPr>
            <a:normAutofit/>
          </a:bodyPr>
          <a:lstStyle/>
          <a:p>
            <a:r>
              <a:rPr lang="en-US" dirty="0" smtClean="0"/>
              <a:t>Canonical collection of LR(0) items</a:t>
            </a:r>
            <a:endParaRPr lang="en-US" dirty="0"/>
          </a:p>
        </p:txBody>
      </p:sp>
      <p:sp>
        <p:nvSpPr>
          <p:cNvPr id="3" name="Content Placeholder 2"/>
          <p:cNvSpPr>
            <a:spLocks noGrp="1"/>
          </p:cNvSpPr>
          <p:nvPr>
            <p:ph idx="1"/>
          </p:nvPr>
        </p:nvSpPr>
        <p:spPr>
          <a:xfrm>
            <a:off x="0" y="1066800"/>
            <a:ext cx="8686800" cy="5059363"/>
          </a:xfrm>
        </p:spPr>
        <p:txBody>
          <a:bodyPr>
            <a:normAutofit lnSpcReduction="10000"/>
          </a:bodyPr>
          <a:lstStyle/>
          <a:p>
            <a:r>
              <a:rPr lang="en-US" dirty="0" smtClean="0"/>
              <a:t>To construct LR(0) item set, we define an augmented grammar and 2 functions, closure() and </a:t>
            </a:r>
            <a:r>
              <a:rPr lang="en-US" dirty="0" err="1" smtClean="0"/>
              <a:t>goto</a:t>
            </a:r>
            <a:r>
              <a:rPr lang="en-US" dirty="0" smtClean="0"/>
              <a:t>()</a:t>
            </a:r>
          </a:p>
          <a:p>
            <a:r>
              <a:rPr lang="en-US" dirty="0" smtClean="0"/>
              <a:t>An </a:t>
            </a:r>
            <a:r>
              <a:rPr lang="en-US" dirty="0"/>
              <a:t>LR (0) item is a production G with dot at some position on the right side of the production. </a:t>
            </a:r>
          </a:p>
          <a:p>
            <a:r>
              <a:rPr lang="en-US" dirty="0"/>
              <a:t>LR(0) items is useful to indicate that how much of the input has been scanned up to a given point in the process of parsing</a:t>
            </a:r>
            <a:r>
              <a:rPr lang="en-US" dirty="0" smtClean="0"/>
              <a:t>.</a:t>
            </a:r>
          </a:p>
          <a:p>
            <a:r>
              <a:rPr lang="en-US" dirty="0" smtClean="0"/>
              <a:t>Reduce actions are placed in </a:t>
            </a:r>
            <a:r>
              <a:rPr lang="en-US" smtClean="0"/>
              <a:t>entire row. </a:t>
            </a:r>
            <a:endParaRPr lang="en-US" dirty="0"/>
          </a:p>
          <a:p>
            <a:r>
              <a:rPr lang="en-US" dirty="0" smtClean="0"/>
              <a:t>A production A-&gt; XYZ yields the 4 items =&gt;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5029200"/>
            <a:ext cx="1239286" cy="120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5943600"/>
            <a:ext cx="5181600" cy="400110"/>
          </a:xfrm>
          <a:prstGeom prst="rect">
            <a:avLst/>
          </a:prstGeom>
          <a:noFill/>
        </p:spPr>
        <p:txBody>
          <a:bodyPr wrap="square" rtlCol="0">
            <a:spAutoFit/>
          </a:bodyPr>
          <a:lstStyle/>
          <a:p>
            <a:r>
              <a:rPr lang="en-US" sz="2000" dirty="0" smtClean="0"/>
              <a:t>.X means X initial and X. means X final.</a:t>
            </a:r>
            <a:endParaRPr lang="en-US" sz="2000" dirty="0"/>
          </a:p>
        </p:txBody>
      </p:sp>
    </p:spTree>
    <p:extLst>
      <p:ext uri="{BB962C8B-B14F-4D97-AF65-F5344CB8AC3E}">
        <p14:creationId xmlns:p14="http://schemas.microsoft.com/office/powerpoint/2010/main" val="490181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The Closure operations</a:t>
            </a:r>
            <a:endParaRPr lang="en-US" dirty="0"/>
          </a:p>
        </p:txBody>
      </p:sp>
      <p:sp>
        <p:nvSpPr>
          <p:cNvPr id="3" name="Content Placeholder 2"/>
          <p:cNvSpPr>
            <a:spLocks noGrp="1"/>
          </p:cNvSpPr>
          <p:nvPr>
            <p:ph idx="1"/>
          </p:nvPr>
        </p:nvSpPr>
        <p:spPr>
          <a:xfrm>
            <a:off x="495300" y="3485404"/>
            <a:ext cx="8229600" cy="3010091"/>
          </a:xfrm>
        </p:spPr>
        <p:txBody>
          <a:bodyPr>
            <a:normAutofit fontScale="55000" lnSpcReduction="20000"/>
          </a:bodyPr>
          <a:lstStyle/>
          <a:p>
            <a:pPr marL="0" indent="0">
              <a:buNone/>
            </a:pPr>
            <a:r>
              <a:rPr lang="en-US" dirty="0" err="1"/>
              <a:t>SetOfltems</a:t>
            </a:r>
            <a:r>
              <a:rPr lang="en-US" dirty="0"/>
              <a:t> </a:t>
            </a:r>
            <a:r>
              <a:rPr lang="en-US" b="1" dirty="0" smtClean="0"/>
              <a:t>closure </a:t>
            </a:r>
            <a:r>
              <a:rPr lang="en-US" dirty="0" smtClean="0"/>
              <a:t>(I)    {</a:t>
            </a:r>
            <a:endParaRPr lang="en-US" dirty="0"/>
          </a:p>
          <a:p>
            <a:pPr marL="0" indent="0">
              <a:buNone/>
            </a:pPr>
            <a:r>
              <a:rPr lang="en-US" i="1" dirty="0" smtClean="0"/>
              <a:t>	</a:t>
            </a:r>
            <a:r>
              <a:rPr lang="en-US" dirty="0" smtClean="0"/>
              <a:t>J </a:t>
            </a:r>
            <a:r>
              <a:rPr lang="en-US" dirty="0"/>
              <a:t>= </a:t>
            </a:r>
            <a:r>
              <a:rPr lang="en-US" dirty="0" smtClean="0"/>
              <a:t>I;</a:t>
            </a:r>
            <a:endParaRPr lang="en-US" dirty="0"/>
          </a:p>
          <a:p>
            <a:pPr marL="0" indent="0">
              <a:buNone/>
            </a:pPr>
            <a:r>
              <a:rPr lang="en-US" b="1" dirty="0" smtClean="0"/>
              <a:t>	repeat</a:t>
            </a:r>
            <a:endParaRPr lang="en-US" b="1" dirty="0"/>
          </a:p>
          <a:p>
            <a:pPr marL="0" indent="0">
              <a:buNone/>
            </a:pPr>
            <a:r>
              <a:rPr lang="en-US" b="1" dirty="0" smtClean="0"/>
              <a:t>	      for </a:t>
            </a:r>
            <a:r>
              <a:rPr lang="en-US" dirty="0"/>
              <a:t>( each item </a:t>
            </a:r>
            <a:r>
              <a:rPr lang="en-US" i="1" dirty="0"/>
              <a:t>A </a:t>
            </a:r>
            <a:r>
              <a:rPr lang="en-US" i="1" dirty="0" smtClean="0"/>
              <a:t>—&gt; </a:t>
            </a:r>
            <a:r>
              <a:rPr lang="el-GR" i="1" dirty="0" smtClean="0"/>
              <a:t>α</a:t>
            </a:r>
            <a:r>
              <a:rPr lang="en-US" i="1" dirty="0" smtClean="0"/>
              <a:t>.B</a:t>
            </a:r>
            <a:r>
              <a:rPr lang="el-GR" i="1" dirty="0" smtClean="0">
                <a:latin typeface="Arial" pitchFamily="34" charset="0"/>
                <a:cs typeface="Arial" pitchFamily="34" charset="0"/>
              </a:rPr>
              <a:t>β</a:t>
            </a:r>
            <a:r>
              <a:rPr lang="en-US" i="1" dirty="0" smtClean="0"/>
              <a:t> </a:t>
            </a:r>
            <a:r>
              <a:rPr lang="en-US" dirty="0"/>
              <a:t>in </a:t>
            </a:r>
            <a:r>
              <a:rPr lang="en-US" i="1" dirty="0"/>
              <a:t>J )</a:t>
            </a:r>
          </a:p>
          <a:p>
            <a:pPr marL="0" indent="0">
              <a:buNone/>
            </a:pPr>
            <a:r>
              <a:rPr lang="en-US" b="1" dirty="0" smtClean="0"/>
              <a:t>                            for </a:t>
            </a:r>
            <a:r>
              <a:rPr lang="en-US" dirty="0"/>
              <a:t>( each production </a:t>
            </a:r>
            <a:r>
              <a:rPr lang="en-US" i="1" dirty="0"/>
              <a:t>B —&gt; </a:t>
            </a:r>
            <a:r>
              <a:rPr lang="en-US" b="1" dirty="0">
                <a:latin typeface="Arial" pitchFamily="34" charset="0"/>
                <a:cs typeface="Arial" pitchFamily="34" charset="0"/>
              </a:rPr>
              <a:t>γ</a:t>
            </a:r>
            <a:r>
              <a:rPr lang="en-US" b="1" dirty="0" smtClean="0"/>
              <a:t> </a:t>
            </a:r>
            <a:r>
              <a:rPr lang="en-US" dirty="0"/>
              <a:t>of </a:t>
            </a:r>
            <a:r>
              <a:rPr lang="en-US" i="1" dirty="0"/>
              <a:t>G )</a:t>
            </a:r>
          </a:p>
          <a:p>
            <a:pPr marL="0" indent="0">
              <a:buNone/>
            </a:pPr>
            <a:r>
              <a:rPr lang="en-US" b="1" dirty="0" smtClean="0"/>
              <a:t>                                   if </a:t>
            </a:r>
            <a:r>
              <a:rPr lang="en-US" b="1" dirty="0"/>
              <a:t>( </a:t>
            </a:r>
            <a:r>
              <a:rPr lang="en-US" i="1" dirty="0"/>
              <a:t>B —&gt;</a:t>
            </a:r>
            <a:r>
              <a:rPr lang="en-US" b="1" dirty="0" smtClean="0"/>
              <a:t> .γ </a:t>
            </a:r>
            <a:r>
              <a:rPr lang="en-US" dirty="0" smtClean="0"/>
              <a:t>is </a:t>
            </a:r>
            <a:r>
              <a:rPr lang="en-US" dirty="0"/>
              <a:t>not in </a:t>
            </a:r>
            <a:r>
              <a:rPr lang="en-US" i="1" dirty="0"/>
              <a:t>J )</a:t>
            </a:r>
          </a:p>
          <a:p>
            <a:pPr marL="0" indent="0">
              <a:buNone/>
            </a:pPr>
            <a:r>
              <a:rPr lang="en-US" dirty="0" smtClean="0"/>
              <a:t>                                          add </a:t>
            </a:r>
            <a:r>
              <a:rPr lang="en-US" i="1" dirty="0"/>
              <a:t>B —&gt;</a:t>
            </a:r>
            <a:r>
              <a:rPr lang="en-US" i="1" dirty="0" smtClean="0"/>
              <a:t> </a:t>
            </a:r>
            <a:r>
              <a:rPr lang="en-US" b="1" dirty="0"/>
              <a:t>.γ </a:t>
            </a:r>
            <a:r>
              <a:rPr lang="en-US" dirty="0" smtClean="0"/>
              <a:t>to </a:t>
            </a:r>
            <a:r>
              <a:rPr lang="en-US" dirty="0"/>
              <a:t>J;</a:t>
            </a:r>
          </a:p>
          <a:p>
            <a:pPr marL="0" indent="0">
              <a:buNone/>
            </a:pPr>
            <a:r>
              <a:rPr lang="en-US" b="1" dirty="0" smtClean="0"/>
              <a:t>                 until </a:t>
            </a:r>
            <a:r>
              <a:rPr lang="en-US" dirty="0"/>
              <a:t>no more items are added to </a:t>
            </a:r>
            <a:r>
              <a:rPr lang="en-US" i="1" dirty="0"/>
              <a:t>J </a:t>
            </a:r>
            <a:r>
              <a:rPr lang="en-US" dirty="0"/>
              <a:t>on one round;</a:t>
            </a:r>
          </a:p>
          <a:p>
            <a:pPr marL="0" indent="0">
              <a:buNone/>
            </a:pPr>
            <a:r>
              <a:rPr lang="en-US" b="1" dirty="0" smtClean="0"/>
              <a:t>                 return </a:t>
            </a:r>
            <a:r>
              <a:rPr lang="en-US" dirty="0"/>
              <a:t>J;</a:t>
            </a:r>
          </a:p>
          <a:p>
            <a:pPr marL="0" indent="0">
              <a:buNone/>
            </a:pP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70" y="1143000"/>
            <a:ext cx="8338930" cy="197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0270" y="3116072"/>
            <a:ext cx="2590800" cy="369332"/>
          </a:xfrm>
          <a:prstGeom prst="rect">
            <a:avLst/>
          </a:prstGeom>
          <a:noFill/>
        </p:spPr>
        <p:txBody>
          <a:bodyPr wrap="square" rtlCol="0">
            <a:spAutoFit/>
          </a:bodyPr>
          <a:lstStyle/>
          <a:p>
            <a:r>
              <a:rPr lang="en-US" dirty="0" smtClean="0"/>
              <a:t>The Closure algorithm:</a:t>
            </a:r>
            <a:endParaRPr lang="en-US" dirty="0"/>
          </a:p>
        </p:txBody>
      </p:sp>
    </p:spTree>
    <p:extLst>
      <p:ext uri="{BB962C8B-B14F-4D97-AF65-F5344CB8AC3E}">
        <p14:creationId xmlns:p14="http://schemas.microsoft.com/office/powerpoint/2010/main" val="2439685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Closure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77724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95400"/>
            <a:ext cx="8077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223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43"/>
            <a:ext cx="8229600" cy="1143000"/>
          </a:xfrm>
        </p:spPr>
        <p:txBody>
          <a:bodyPr/>
          <a:lstStyle/>
          <a:p>
            <a:r>
              <a:rPr lang="en-US" dirty="0" smtClean="0"/>
              <a:t>The </a:t>
            </a:r>
            <a:r>
              <a:rPr lang="en-US" dirty="0" err="1" smtClean="0"/>
              <a:t>goto</a:t>
            </a:r>
            <a:r>
              <a:rPr lang="en-US" dirty="0" smtClean="0"/>
              <a:t> operation</a:t>
            </a:r>
            <a:endParaRPr lang="en-US" dirty="0"/>
          </a:p>
        </p:txBody>
      </p:sp>
      <p:sp>
        <p:nvSpPr>
          <p:cNvPr id="3" name="Content Placeholder 2"/>
          <p:cNvSpPr>
            <a:spLocks noGrp="1"/>
          </p:cNvSpPr>
          <p:nvPr>
            <p:ph idx="1"/>
          </p:nvPr>
        </p:nvSpPr>
        <p:spPr>
          <a:xfrm>
            <a:off x="457200" y="1060175"/>
            <a:ext cx="8077200" cy="2438399"/>
          </a:xfrm>
        </p:spPr>
        <p:txBody>
          <a:bodyPr>
            <a:normAutofit fontScale="70000" lnSpcReduction="20000"/>
          </a:bodyPr>
          <a:lstStyle/>
          <a:p>
            <a:pPr marL="0" indent="0">
              <a:buNone/>
            </a:pPr>
            <a:r>
              <a:rPr lang="en-US" dirty="0"/>
              <a:t>The second useful function is </a:t>
            </a:r>
            <a:r>
              <a:rPr lang="en-US" dirty="0" err="1" smtClean="0"/>
              <a:t>goto</a:t>
            </a:r>
            <a:r>
              <a:rPr lang="en-US" dirty="0" smtClean="0"/>
              <a:t>(I</a:t>
            </a:r>
            <a:r>
              <a:rPr lang="en-US" dirty="0"/>
              <a:t>, X) where I</a:t>
            </a:r>
            <a:r>
              <a:rPr lang="en-US" i="1" dirty="0" smtClean="0"/>
              <a:t> </a:t>
            </a:r>
            <a:r>
              <a:rPr lang="en-US" dirty="0"/>
              <a:t>is a set of items and X is </a:t>
            </a:r>
            <a:r>
              <a:rPr lang="en-US" dirty="0" smtClean="0"/>
              <a:t>a grammar </a:t>
            </a:r>
            <a:r>
              <a:rPr lang="en-US" dirty="0"/>
              <a:t>symbol. </a:t>
            </a:r>
            <a:r>
              <a:rPr lang="en-US" dirty="0" err="1" smtClean="0"/>
              <a:t>goto</a:t>
            </a:r>
            <a:r>
              <a:rPr lang="en-US" dirty="0" smtClean="0"/>
              <a:t>(I </a:t>
            </a:r>
            <a:r>
              <a:rPr lang="en-US" dirty="0"/>
              <a:t>, </a:t>
            </a:r>
            <a:r>
              <a:rPr lang="en-US" dirty="0" smtClean="0"/>
              <a:t>X</a:t>
            </a:r>
            <a:r>
              <a:rPr lang="en-US" i="1" dirty="0" smtClean="0"/>
              <a:t>) </a:t>
            </a:r>
            <a:r>
              <a:rPr lang="en-US" dirty="0"/>
              <a:t>is defined to be the closure of the set of all </a:t>
            </a:r>
            <a:r>
              <a:rPr lang="en-US" dirty="0" smtClean="0"/>
              <a:t>items [A </a:t>
            </a:r>
            <a:r>
              <a:rPr lang="en-US" dirty="0"/>
              <a:t>-&gt; </a:t>
            </a:r>
            <a:r>
              <a:rPr lang="el-GR" dirty="0" smtClean="0"/>
              <a:t>α</a:t>
            </a:r>
            <a:r>
              <a:rPr lang="en-US" dirty="0" smtClean="0"/>
              <a:t>X.</a:t>
            </a:r>
            <a:r>
              <a:rPr lang="el-GR" dirty="0" smtClean="0"/>
              <a:t>β</a:t>
            </a:r>
            <a:r>
              <a:rPr lang="en-US" dirty="0" smtClean="0"/>
              <a:t>] </a:t>
            </a:r>
            <a:r>
              <a:rPr lang="en-US" dirty="0"/>
              <a:t>such that </a:t>
            </a:r>
            <a:r>
              <a:rPr lang="en-US" dirty="0" smtClean="0"/>
              <a:t>  [</a:t>
            </a:r>
            <a:r>
              <a:rPr lang="en-US" dirty="0"/>
              <a:t>A -&gt; </a:t>
            </a:r>
            <a:r>
              <a:rPr lang="el-GR" dirty="0"/>
              <a:t>α</a:t>
            </a:r>
            <a:r>
              <a:rPr lang="en-US" dirty="0" smtClean="0"/>
              <a:t> </a:t>
            </a:r>
            <a:r>
              <a:rPr lang="en-US" dirty="0"/>
              <a:t>• </a:t>
            </a:r>
            <a:r>
              <a:rPr lang="en-US" dirty="0" smtClean="0"/>
              <a:t>X</a:t>
            </a:r>
            <a:r>
              <a:rPr lang="el-GR" dirty="0" smtClean="0"/>
              <a:t>β</a:t>
            </a:r>
            <a:r>
              <a:rPr lang="en-US" dirty="0" smtClean="0"/>
              <a:t>] </a:t>
            </a:r>
            <a:r>
              <a:rPr lang="en-US" dirty="0"/>
              <a:t>is in I</a:t>
            </a:r>
            <a:r>
              <a:rPr lang="en-US" i="1" dirty="0"/>
              <a:t>. </a:t>
            </a:r>
            <a:r>
              <a:rPr lang="en-US" dirty="0"/>
              <a:t>Intuitively, the </a:t>
            </a:r>
            <a:r>
              <a:rPr lang="en-US" dirty="0" err="1" smtClean="0"/>
              <a:t>goto</a:t>
            </a:r>
            <a:r>
              <a:rPr lang="en-US" dirty="0" smtClean="0"/>
              <a:t> function is </a:t>
            </a:r>
            <a:r>
              <a:rPr lang="en-US" dirty="0"/>
              <a:t>used to define the transitions in the LR(0) automaton for a grammar. </a:t>
            </a:r>
            <a:r>
              <a:rPr lang="en-US" dirty="0" smtClean="0"/>
              <a:t>The states </a:t>
            </a:r>
            <a:r>
              <a:rPr lang="en-US" dirty="0"/>
              <a:t>of the automaton correspond to sets of items, and </a:t>
            </a:r>
            <a:r>
              <a:rPr lang="en-US" dirty="0" err="1" smtClean="0"/>
              <a:t>goto</a:t>
            </a:r>
            <a:r>
              <a:rPr lang="en-US" dirty="0" smtClean="0"/>
              <a:t>(I,X</a:t>
            </a:r>
            <a:r>
              <a:rPr lang="en-US" dirty="0"/>
              <a:t>) </a:t>
            </a:r>
            <a:r>
              <a:rPr lang="en-US" dirty="0" smtClean="0"/>
              <a:t>specifies the </a:t>
            </a:r>
            <a:r>
              <a:rPr lang="en-US" dirty="0"/>
              <a:t>transition from the state for I</a:t>
            </a:r>
            <a:r>
              <a:rPr lang="en-US" i="1" dirty="0"/>
              <a:t> </a:t>
            </a:r>
            <a:r>
              <a:rPr lang="en-US" dirty="0"/>
              <a:t>under input </a:t>
            </a:r>
            <a:r>
              <a:rPr lang="en-US" i="1" dirty="0"/>
              <a:t>X</a:t>
            </a:r>
            <a:r>
              <a:rPr lang="en-US" i="1" dirty="0" smtClean="0"/>
              <a:t>.  </a:t>
            </a:r>
          </a:p>
          <a:p>
            <a:pPr marL="0" indent="0">
              <a:buNone/>
            </a:pPr>
            <a:r>
              <a:rPr lang="en-US" dirty="0" smtClean="0"/>
              <a:t>Refer to grammar 4.19 for  the example below.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18452"/>
            <a:ext cx="8229600" cy="280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67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Parsing</a:t>
            </a:r>
            <a:endParaRPr lang="en-US" dirty="0"/>
          </a:p>
        </p:txBody>
      </p:sp>
      <p:sp>
        <p:nvSpPr>
          <p:cNvPr id="3" name="Content Placeholder 2"/>
          <p:cNvSpPr>
            <a:spLocks noGrp="1"/>
          </p:cNvSpPr>
          <p:nvPr>
            <p:ph idx="1"/>
          </p:nvPr>
        </p:nvSpPr>
        <p:spPr/>
        <p:txBody>
          <a:bodyPr>
            <a:normAutofit/>
          </a:bodyPr>
          <a:lstStyle/>
          <a:p>
            <a:r>
              <a:rPr lang="en-US" dirty="0"/>
              <a:t>A bottom-up parse corresponds to the construction of a parse tree for an </a:t>
            </a:r>
            <a:r>
              <a:rPr lang="en-US" dirty="0" smtClean="0"/>
              <a:t>input string </a:t>
            </a:r>
            <a:r>
              <a:rPr lang="en-US" dirty="0"/>
              <a:t>beginning at the leaves (the bottom) and working up towards the </a:t>
            </a:r>
            <a:r>
              <a:rPr lang="en-US" dirty="0" smtClean="0"/>
              <a:t>root (the </a:t>
            </a:r>
            <a:r>
              <a:rPr lang="en-US" dirty="0"/>
              <a:t>top). </a:t>
            </a:r>
            <a:endParaRPr lang="en-US" dirty="0" smtClean="0"/>
          </a:p>
          <a:p>
            <a:r>
              <a:rPr lang="en-US" dirty="0" smtClean="0"/>
              <a:t>It </a:t>
            </a:r>
            <a:r>
              <a:rPr lang="en-US" dirty="0"/>
              <a:t>is convenient to describe parsing as the process of building </a:t>
            </a:r>
            <a:r>
              <a:rPr lang="en-US" dirty="0" smtClean="0"/>
              <a:t>parse trees</a:t>
            </a:r>
            <a:r>
              <a:rPr lang="en-US" dirty="0"/>
              <a:t>, although a front end may in fact carry out a translation directly </a:t>
            </a:r>
            <a:r>
              <a:rPr lang="en-US" dirty="0" smtClean="0"/>
              <a:t>without building </a:t>
            </a:r>
            <a:r>
              <a:rPr lang="en-US" dirty="0"/>
              <a:t>an explicit tree.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38830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of items constructions</a:t>
            </a:r>
            <a:endParaRPr lang="en-US" dirty="0"/>
          </a:p>
        </p:txBody>
      </p:sp>
      <p:sp>
        <p:nvSpPr>
          <p:cNvPr id="3" name="Content Placeholder 2"/>
          <p:cNvSpPr>
            <a:spLocks noGrp="1"/>
          </p:cNvSpPr>
          <p:nvPr>
            <p:ph idx="1"/>
          </p:nvPr>
        </p:nvSpPr>
        <p:spPr>
          <a:xfrm>
            <a:off x="457200" y="1371600"/>
            <a:ext cx="8229600" cy="1676401"/>
          </a:xfrm>
        </p:spPr>
        <p:txBody>
          <a:bodyPr>
            <a:normAutofit fontScale="92500"/>
          </a:bodyPr>
          <a:lstStyle/>
          <a:p>
            <a:pPr marL="0" indent="0">
              <a:buNone/>
            </a:pPr>
            <a:r>
              <a:rPr lang="en-US" dirty="0"/>
              <a:t>A</a:t>
            </a:r>
            <a:r>
              <a:rPr lang="en-US" dirty="0" smtClean="0"/>
              <a:t>lgorithm </a:t>
            </a:r>
            <a:r>
              <a:rPr lang="en-US" dirty="0"/>
              <a:t>to construct </a:t>
            </a:r>
            <a:r>
              <a:rPr lang="en-US" i="1" dirty="0"/>
              <a:t>C, </a:t>
            </a:r>
            <a:r>
              <a:rPr lang="en-US" dirty="0"/>
              <a:t>the canonical collection</a:t>
            </a:r>
          </a:p>
          <a:p>
            <a:pPr marL="0" indent="0">
              <a:buNone/>
            </a:pPr>
            <a:r>
              <a:rPr lang="en-US" dirty="0"/>
              <a:t>of sets of LR(0) items for an </a:t>
            </a:r>
            <a:r>
              <a:rPr lang="en-US" dirty="0" smtClean="0"/>
              <a:t>augmented grammar G‘  is shown below.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60" y="2910347"/>
            <a:ext cx="8435240" cy="359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33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LR(0)</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Given grammar:</a:t>
            </a:r>
          </a:p>
          <a:p>
            <a:r>
              <a:rPr lang="en-US" dirty="0"/>
              <a:t>S → AA  </a:t>
            </a:r>
          </a:p>
          <a:p>
            <a:r>
              <a:rPr lang="en-US" dirty="0"/>
              <a:t>A → </a:t>
            </a:r>
            <a:r>
              <a:rPr lang="en-US" dirty="0" err="1"/>
              <a:t>aA</a:t>
            </a:r>
            <a:r>
              <a:rPr lang="en-US" dirty="0"/>
              <a:t> | b  </a:t>
            </a:r>
          </a:p>
          <a:p>
            <a:pPr marL="0" indent="0">
              <a:buNone/>
            </a:pPr>
            <a:r>
              <a:rPr lang="en-US" dirty="0"/>
              <a:t>Add Augment Production and insert '•' symbol at the first position for every production in G</a:t>
            </a:r>
          </a:p>
          <a:p>
            <a:r>
              <a:rPr lang="en-US" dirty="0" smtClean="0"/>
              <a:t>S`</a:t>
            </a:r>
            <a:r>
              <a:rPr lang="en-US" dirty="0"/>
              <a:t> → •S  </a:t>
            </a:r>
          </a:p>
          <a:p>
            <a:r>
              <a:rPr lang="en-US" dirty="0"/>
              <a:t>S → •AA  </a:t>
            </a:r>
          </a:p>
          <a:p>
            <a:r>
              <a:rPr lang="en-US" dirty="0"/>
              <a:t>A → •</a:t>
            </a:r>
            <a:r>
              <a:rPr lang="en-US" dirty="0" err="1"/>
              <a:t>aA</a:t>
            </a:r>
            <a:r>
              <a:rPr lang="en-US" dirty="0"/>
              <a:t>   </a:t>
            </a:r>
          </a:p>
          <a:p>
            <a:r>
              <a:rPr lang="en-US" dirty="0"/>
              <a:t>A → •b  </a:t>
            </a:r>
          </a:p>
          <a:p>
            <a:pPr marL="0" indent="0">
              <a:buNone/>
            </a:pPr>
            <a:r>
              <a:rPr lang="en-US" sz="2200" dirty="0" smtClean="0"/>
              <a:t>                  </a:t>
            </a:r>
          </a:p>
          <a:p>
            <a:pPr marL="0" indent="0">
              <a:buNone/>
            </a:pPr>
            <a:r>
              <a:rPr lang="en-US" sz="2200" dirty="0" smtClean="0"/>
              <a:t> </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61321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I0 &amp; I1 state</a:t>
            </a:r>
            <a:endParaRPr lang="en-US"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US" dirty="0" smtClean="0"/>
              <a:t>Add </a:t>
            </a:r>
            <a:r>
              <a:rPr lang="en-US" dirty="0"/>
              <a:t>Augment production to the I0 State and Compute the Closure</a:t>
            </a:r>
          </a:p>
          <a:p>
            <a:r>
              <a:rPr lang="en-US" b="1" dirty="0"/>
              <a:t>I0 = </a:t>
            </a:r>
            <a:r>
              <a:rPr lang="en-US" b="1" dirty="0" smtClean="0"/>
              <a:t>closure </a:t>
            </a:r>
            <a:r>
              <a:rPr lang="en-US" b="1" dirty="0"/>
              <a:t>(</a:t>
            </a:r>
            <a:r>
              <a:rPr lang="en-US" b="1" dirty="0" smtClean="0"/>
              <a:t>S` </a:t>
            </a:r>
            <a:r>
              <a:rPr lang="en-US" b="1" dirty="0"/>
              <a:t>→ •S)</a:t>
            </a:r>
          </a:p>
          <a:p>
            <a:r>
              <a:rPr lang="en-US" dirty="0"/>
              <a:t>Add all productions starting with S in to I0 State because "•" is followed by the </a:t>
            </a:r>
            <a:r>
              <a:rPr lang="en-US" dirty="0" smtClean="0"/>
              <a:t>nonterminal</a:t>
            </a:r>
            <a:r>
              <a:rPr lang="en-US" dirty="0"/>
              <a:t>. So, the I0 State becomes</a:t>
            </a:r>
          </a:p>
          <a:p>
            <a:pPr marL="400050" lvl="1" indent="0">
              <a:buNone/>
            </a:pPr>
            <a:r>
              <a:rPr lang="en-US" b="1" dirty="0"/>
              <a:t>I0 =</a:t>
            </a:r>
            <a:r>
              <a:rPr lang="en-US" dirty="0"/>
              <a:t> </a:t>
            </a:r>
            <a:r>
              <a:rPr lang="en-US" dirty="0" smtClean="0"/>
              <a:t>S` </a:t>
            </a:r>
            <a:r>
              <a:rPr lang="en-US" dirty="0"/>
              <a:t>→ •S</a:t>
            </a:r>
            <a:br>
              <a:rPr lang="en-US" dirty="0"/>
            </a:br>
            <a:r>
              <a:rPr lang="en-US" dirty="0"/>
              <a:t>       </a:t>
            </a:r>
            <a:r>
              <a:rPr lang="en-US" dirty="0" err="1"/>
              <a:t>S</a:t>
            </a:r>
            <a:r>
              <a:rPr lang="en-US" dirty="0"/>
              <a:t> → •AA</a:t>
            </a:r>
          </a:p>
          <a:p>
            <a:r>
              <a:rPr lang="en-US" dirty="0"/>
              <a:t>Add all productions starting with "A" in modified I0 State because "•" is followed by the </a:t>
            </a:r>
            <a:r>
              <a:rPr lang="en-US" dirty="0" smtClean="0"/>
              <a:t>nonterminal</a:t>
            </a:r>
            <a:r>
              <a:rPr lang="en-US" dirty="0"/>
              <a:t>. So, the I0 State </a:t>
            </a:r>
            <a:r>
              <a:rPr lang="en-US" dirty="0" smtClean="0"/>
              <a:t>becomes now</a:t>
            </a:r>
            <a:endParaRPr lang="en-US" dirty="0"/>
          </a:p>
          <a:p>
            <a:pPr marL="400050" lvl="1" indent="0">
              <a:buNone/>
            </a:pPr>
            <a:r>
              <a:rPr lang="en-US" b="1" dirty="0" smtClean="0"/>
              <a:t>I0</a:t>
            </a:r>
            <a:r>
              <a:rPr lang="en-US" b="1" dirty="0"/>
              <a:t>= </a:t>
            </a:r>
            <a:r>
              <a:rPr lang="en-US" b="1" dirty="0" smtClean="0"/>
              <a:t>S` </a:t>
            </a:r>
            <a:r>
              <a:rPr lang="en-US" b="1" dirty="0"/>
              <a:t>→ •S</a:t>
            </a:r>
            <a:br>
              <a:rPr lang="en-US" b="1" dirty="0"/>
            </a:br>
            <a:r>
              <a:rPr lang="en-US" b="1" dirty="0"/>
              <a:t>       </a:t>
            </a:r>
            <a:r>
              <a:rPr lang="en-US" b="1" dirty="0" err="1"/>
              <a:t>S</a:t>
            </a:r>
            <a:r>
              <a:rPr lang="en-US" b="1" dirty="0"/>
              <a:t> → •AA</a:t>
            </a:r>
            <a:br>
              <a:rPr lang="en-US" b="1" dirty="0"/>
            </a:br>
            <a:r>
              <a:rPr lang="en-US" b="1" dirty="0"/>
              <a:t>       A → •</a:t>
            </a:r>
            <a:r>
              <a:rPr lang="en-US" b="1" dirty="0" err="1"/>
              <a:t>aA</a:t>
            </a:r>
            <a:r>
              <a:rPr lang="en-US" b="1" dirty="0"/>
              <a:t> </a:t>
            </a:r>
            <a:br>
              <a:rPr lang="en-US" b="1" dirty="0"/>
            </a:br>
            <a:r>
              <a:rPr lang="en-US" b="1" dirty="0"/>
              <a:t>       A → •b </a:t>
            </a:r>
          </a:p>
          <a:p>
            <a:r>
              <a:rPr lang="en-US" b="1" dirty="0"/>
              <a:t>I1=</a:t>
            </a:r>
            <a:r>
              <a:rPr lang="en-US" dirty="0"/>
              <a:t> </a:t>
            </a:r>
            <a:r>
              <a:rPr lang="en-US" dirty="0" err="1" smtClean="0"/>
              <a:t>goto</a:t>
            </a:r>
            <a:r>
              <a:rPr lang="en-US" dirty="0" smtClean="0"/>
              <a:t>(I0</a:t>
            </a:r>
            <a:r>
              <a:rPr lang="en-US" dirty="0"/>
              <a:t>, S) = c</a:t>
            </a:r>
            <a:r>
              <a:rPr lang="en-US" dirty="0" smtClean="0"/>
              <a:t>losure </a:t>
            </a:r>
            <a:r>
              <a:rPr lang="en-US" dirty="0"/>
              <a:t>(</a:t>
            </a:r>
            <a:r>
              <a:rPr lang="en-US" dirty="0" smtClean="0"/>
              <a:t>S` </a:t>
            </a:r>
            <a:r>
              <a:rPr lang="en-US" dirty="0"/>
              <a:t>→ S•) = </a:t>
            </a:r>
            <a:r>
              <a:rPr lang="en-US" dirty="0" smtClean="0"/>
              <a:t>S` </a:t>
            </a:r>
            <a:r>
              <a:rPr lang="en-US" dirty="0"/>
              <a:t>→ S•</a:t>
            </a:r>
          </a:p>
          <a:p>
            <a:r>
              <a:rPr lang="en-US" dirty="0"/>
              <a:t>Here, the Production is </a:t>
            </a:r>
            <a:r>
              <a:rPr lang="en-US" dirty="0" smtClean="0"/>
              <a:t>reduced, the State is closed and the string is accepted.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25718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 &amp; I3</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I2=</a:t>
            </a:r>
            <a:r>
              <a:rPr lang="en-US" dirty="0"/>
              <a:t> </a:t>
            </a:r>
            <a:r>
              <a:rPr lang="en-US" dirty="0" err="1" smtClean="0"/>
              <a:t>goto</a:t>
            </a:r>
            <a:r>
              <a:rPr lang="en-US" dirty="0" smtClean="0"/>
              <a:t>(I0</a:t>
            </a:r>
            <a:r>
              <a:rPr lang="en-US" dirty="0"/>
              <a:t>, A) = c</a:t>
            </a:r>
            <a:r>
              <a:rPr lang="en-US" dirty="0" smtClean="0"/>
              <a:t>losure </a:t>
            </a:r>
            <a:r>
              <a:rPr lang="en-US" dirty="0"/>
              <a:t>(S → A•A)</a:t>
            </a:r>
          </a:p>
          <a:p>
            <a:r>
              <a:rPr lang="en-US" dirty="0"/>
              <a:t>Add all productions starting with A in to I2 State because "•" is followed by the </a:t>
            </a:r>
            <a:r>
              <a:rPr lang="en-US" dirty="0" smtClean="0"/>
              <a:t>nonterminal</a:t>
            </a:r>
            <a:r>
              <a:rPr lang="en-US" dirty="0"/>
              <a:t>. So, the I2 State becomes </a:t>
            </a:r>
          </a:p>
          <a:p>
            <a:r>
              <a:rPr lang="en-US" b="1" dirty="0"/>
              <a:t>I2 =</a:t>
            </a:r>
            <a:r>
              <a:rPr lang="en-US" dirty="0"/>
              <a:t>S→A•A</a:t>
            </a:r>
            <a:br>
              <a:rPr lang="en-US" dirty="0"/>
            </a:br>
            <a:r>
              <a:rPr lang="en-US" dirty="0"/>
              <a:t>       A → •</a:t>
            </a:r>
            <a:r>
              <a:rPr lang="en-US" dirty="0" err="1"/>
              <a:t>aA</a:t>
            </a:r>
            <a:r>
              <a:rPr lang="en-US" dirty="0"/>
              <a:t/>
            </a:r>
            <a:br>
              <a:rPr lang="en-US" dirty="0"/>
            </a:br>
            <a:r>
              <a:rPr lang="en-US" dirty="0"/>
              <a:t>       A → •b </a:t>
            </a:r>
          </a:p>
          <a:p>
            <a:r>
              <a:rPr lang="en-US" dirty="0" err="1" smtClean="0"/>
              <a:t>goto</a:t>
            </a:r>
            <a:r>
              <a:rPr lang="en-US" dirty="0" smtClean="0"/>
              <a:t>(I2,a</a:t>
            </a:r>
            <a:r>
              <a:rPr lang="en-US" dirty="0"/>
              <a:t>) = </a:t>
            </a:r>
            <a:r>
              <a:rPr lang="en-US" dirty="0" smtClean="0"/>
              <a:t>closure </a:t>
            </a:r>
            <a:r>
              <a:rPr lang="en-US" dirty="0"/>
              <a:t>(A → </a:t>
            </a:r>
            <a:r>
              <a:rPr lang="en-US" dirty="0" err="1"/>
              <a:t>a•A</a:t>
            </a:r>
            <a:r>
              <a:rPr lang="en-US" dirty="0"/>
              <a:t>) = (same as I3) </a:t>
            </a:r>
          </a:p>
          <a:p>
            <a:r>
              <a:rPr lang="en-US" dirty="0" err="1" smtClean="0"/>
              <a:t>goto</a:t>
            </a:r>
            <a:r>
              <a:rPr lang="en-US" dirty="0" smtClean="0"/>
              <a:t>(I2</a:t>
            </a:r>
            <a:r>
              <a:rPr lang="en-US" dirty="0"/>
              <a:t>, b) = </a:t>
            </a:r>
            <a:r>
              <a:rPr lang="en-US" dirty="0" smtClean="0"/>
              <a:t>closure </a:t>
            </a:r>
            <a:r>
              <a:rPr lang="en-US" dirty="0"/>
              <a:t>(A → b•) = (same as I4) </a:t>
            </a:r>
          </a:p>
          <a:p>
            <a:r>
              <a:rPr lang="en-US" b="1" dirty="0"/>
              <a:t>I3=</a:t>
            </a:r>
            <a:r>
              <a:rPr lang="en-US" dirty="0"/>
              <a:t> </a:t>
            </a:r>
            <a:r>
              <a:rPr lang="en-US" dirty="0" err="1" smtClean="0"/>
              <a:t>goto</a:t>
            </a:r>
            <a:r>
              <a:rPr lang="en-US" dirty="0" smtClean="0"/>
              <a:t>(I0,a</a:t>
            </a:r>
            <a:r>
              <a:rPr lang="en-US" dirty="0"/>
              <a:t>) = </a:t>
            </a:r>
            <a:r>
              <a:rPr lang="en-US" dirty="0" smtClean="0"/>
              <a:t>closure </a:t>
            </a:r>
            <a:r>
              <a:rPr lang="en-US" dirty="0"/>
              <a:t>(A → </a:t>
            </a:r>
            <a:r>
              <a:rPr lang="en-US" dirty="0" err="1"/>
              <a:t>a•A</a:t>
            </a: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66179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I3 to I6</a:t>
            </a:r>
            <a:endParaRPr lang="en-US" dirty="0"/>
          </a:p>
        </p:txBody>
      </p:sp>
      <p:sp>
        <p:nvSpPr>
          <p:cNvPr id="3" name="Content Placeholder 2"/>
          <p:cNvSpPr>
            <a:spLocks noGrp="1"/>
          </p:cNvSpPr>
          <p:nvPr>
            <p:ph idx="1"/>
          </p:nvPr>
        </p:nvSpPr>
        <p:spPr>
          <a:xfrm>
            <a:off x="533400" y="1524000"/>
            <a:ext cx="8305800" cy="4525963"/>
          </a:xfrm>
        </p:spPr>
        <p:txBody>
          <a:bodyPr>
            <a:normAutofit fontScale="92500" lnSpcReduction="10000"/>
          </a:bodyPr>
          <a:lstStyle/>
          <a:p>
            <a:r>
              <a:rPr lang="en-US" dirty="0" smtClean="0"/>
              <a:t>I3: Add </a:t>
            </a:r>
            <a:r>
              <a:rPr lang="en-US" dirty="0"/>
              <a:t>productions starting with A in I3</a:t>
            </a:r>
            <a:r>
              <a:rPr lang="en-US" dirty="0" smtClean="0"/>
              <a:t>. closure(A-&gt;</a:t>
            </a:r>
            <a:r>
              <a:rPr lang="en-US" dirty="0" err="1" smtClean="0"/>
              <a:t>a.A</a:t>
            </a:r>
            <a:r>
              <a:rPr lang="en-US" dirty="0" smtClean="0"/>
              <a:t>)</a:t>
            </a:r>
            <a:endParaRPr lang="en-US" dirty="0"/>
          </a:p>
          <a:p>
            <a:pPr marL="457200" lvl="1" indent="0">
              <a:buNone/>
            </a:pPr>
            <a:r>
              <a:rPr lang="en-US" dirty="0"/>
              <a:t>A → </a:t>
            </a:r>
            <a:r>
              <a:rPr lang="en-US" dirty="0" err="1"/>
              <a:t>a•A</a:t>
            </a:r>
            <a:r>
              <a:rPr lang="en-US" dirty="0"/>
              <a:t/>
            </a:r>
            <a:br>
              <a:rPr lang="en-US" dirty="0"/>
            </a:br>
            <a:r>
              <a:rPr lang="en-US" dirty="0"/>
              <a:t>A → •</a:t>
            </a:r>
            <a:r>
              <a:rPr lang="en-US" dirty="0" err="1"/>
              <a:t>aA</a:t>
            </a:r>
            <a:r>
              <a:rPr lang="en-US" dirty="0"/>
              <a:t/>
            </a:r>
            <a:br>
              <a:rPr lang="en-US" dirty="0"/>
            </a:br>
            <a:r>
              <a:rPr lang="en-US" dirty="0"/>
              <a:t>A → •b</a:t>
            </a:r>
          </a:p>
          <a:p>
            <a:r>
              <a:rPr lang="en-US" dirty="0" err="1" smtClean="0"/>
              <a:t>goto</a:t>
            </a:r>
            <a:r>
              <a:rPr lang="en-US" dirty="0" smtClean="0"/>
              <a:t>(I3</a:t>
            </a:r>
            <a:r>
              <a:rPr lang="en-US" dirty="0"/>
              <a:t>, a) = </a:t>
            </a:r>
            <a:r>
              <a:rPr lang="en-US" dirty="0" smtClean="0"/>
              <a:t>closure </a:t>
            </a:r>
            <a:r>
              <a:rPr lang="en-US" dirty="0"/>
              <a:t>(A → </a:t>
            </a:r>
            <a:r>
              <a:rPr lang="en-US" dirty="0" err="1"/>
              <a:t>a•A</a:t>
            </a:r>
            <a:r>
              <a:rPr lang="en-US" dirty="0"/>
              <a:t>) = (same as I3)</a:t>
            </a:r>
            <a:br>
              <a:rPr lang="en-US" dirty="0"/>
            </a:br>
            <a:r>
              <a:rPr lang="en-US" dirty="0" err="1" smtClean="0"/>
              <a:t>goto</a:t>
            </a:r>
            <a:r>
              <a:rPr lang="en-US" dirty="0" smtClean="0"/>
              <a:t>(I3</a:t>
            </a:r>
            <a:r>
              <a:rPr lang="en-US" dirty="0"/>
              <a:t>, b) = </a:t>
            </a:r>
            <a:r>
              <a:rPr lang="en-US" dirty="0" smtClean="0"/>
              <a:t>closure </a:t>
            </a:r>
            <a:r>
              <a:rPr lang="en-US" dirty="0"/>
              <a:t>(A → b•) = (same as I4)</a:t>
            </a:r>
          </a:p>
          <a:p>
            <a:r>
              <a:rPr lang="en-US" b="1" dirty="0"/>
              <a:t>I4=</a:t>
            </a:r>
            <a:r>
              <a:rPr lang="en-US" dirty="0"/>
              <a:t> </a:t>
            </a:r>
            <a:r>
              <a:rPr lang="en-US" dirty="0" err="1" smtClean="0"/>
              <a:t>goto</a:t>
            </a:r>
            <a:r>
              <a:rPr lang="en-US" dirty="0" smtClean="0"/>
              <a:t>(I0</a:t>
            </a:r>
            <a:r>
              <a:rPr lang="en-US" dirty="0"/>
              <a:t>, b) = c</a:t>
            </a:r>
            <a:r>
              <a:rPr lang="en-US" dirty="0" smtClean="0"/>
              <a:t>losure </a:t>
            </a:r>
            <a:r>
              <a:rPr lang="en-US" dirty="0"/>
              <a:t>(A → b•) = A → b•</a:t>
            </a:r>
            <a:br>
              <a:rPr lang="en-US" dirty="0"/>
            </a:br>
            <a:r>
              <a:rPr lang="en-US" b="1" dirty="0"/>
              <a:t>I5=</a:t>
            </a:r>
            <a:r>
              <a:rPr lang="en-US" dirty="0"/>
              <a:t> </a:t>
            </a:r>
            <a:r>
              <a:rPr lang="en-US" dirty="0" err="1" smtClean="0"/>
              <a:t>goto</a:t>
            </a:r>
            <a:r>
              <a:rPr lang="en-US" dirty="0" smtClean="0"/>
              <a:t>(I2</a:t>
            </a:r>
            <a:r>
              <a:rPr lang="en-US" dirty="0"/>
              <a:t>, A) = </a:t>
            </a:r>
            <a:r>
              <a:rPr lang="en-US" dirty="0" smtClean="0"/>
              <a:t>closure </a:t>
            </a:r>
            <a:r>
              <a:rPr lang="en-US" dirty="0"/>
              <a:t>(S → AA•) = SA → A•</a:t>
            </a:r>
            <a:br>
              <a:rPr lang="en-US" dirty="0"/>
            </a:br>
            <a:r>
              <a:rPr lang="en-US" b="1" dirty="0"/>
              <a:t>I6=</a:t>
            </a:r>
            <a:r>
              <a:rPr lang="en-US" dirty="0"/>
              <a:t> </a:t>
            </a:r>
            <a:r>
              <a:rPr lang="en-US" dirty="0" err="1" smtClean="0"/>
              <a:t>goto</a:t>
            </a:r>
            <a:r>
              <a:rPr lang="en-US" dirty="0" smtClean="0"/>
              <a:t>(I3</a:t>
            </a:r>
            <a:r>
              <a:rPr lang="en-US" dirty="0"/>
              <a:t>, A) = </a:t>
            </a:r>
            <a:r>
              <a:rPr lang="en-US" dirty="0" smtClean="0"/>
              <a:t>closure </a:t>
            </a:r>
            <a:r>
              <a:rPr lang="en-US" dirty="0"/>
              <a:t>(A → </a:t>
            </a:r>
            <a:r>
              <a:rPr lang="en-US" dirty="0" err="1"/>
              <a:t>aA</a:t>
            </a:r>
            <a:r>
              <a:rPr lang="en-US" dirty="0"/>
              <a:t>•) = A → </a:t>
            </a:r>
            <a:r>
              <a:rPr lang="en-US" dirty="0" err="1"/>
              <a:t>aA</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838799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83" y="-36443"/>
            <a:ext cx="8229600" cy="798443"/>
          </a:xfrm>
        </p:spPr>
        <p:txBody>
          <a:bodyPr/>
          <a:lstStyle/>
          <a:p>
            <a:r>
              <a:rPr lang="en-US" dirty="0" smtClean="0"/>
              <a:t>DFA has I0 to I6 (7 states)</a:t>
            </a:r>
            <a:endParaRPr lang="en-US" dirty="0"/>
          </a:p>
        </p:txBody>
      </p:sp>
      <p:sp>
        <p:nvSpPr>
          <p:cNvPr id="3" name="Content Placeholder 2"/>
          <p:cNvSpPr>
            <a:spLocks noGrp="1"/>
          </p:cNvSpPr>
          <p:nvPr>
            <p:ph idx="1"/>
          </p:nvPr>
        </p:nvSpPr>
        <p:spPr/>
        <p:txBody>
          <a:bodyPr/>
          <a:lstStyle/>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52344"/>
            <a:ext cx="8570843" cy="4548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 y="953886"/>
            <a:ext cx="8153400" cy="369332"/>
          </a:xfrm>
          <a:prstGeom prst="rect">
            <a:avLst/>
          </a:prstGeom>
          <a:noFill/>
        </p:spPr>
        <p:txBody>
          <a:bodyPr wrap="square" rtlCol="0">
            <a:spAutoFit/>
          </a:bodyPr>
          <a:lstStyle/>
          <a:p>
            <a:r>
              <a:rPr lang="en-US" dirty="0" smtClean="0"/>
              <a:t>Shift, </a:t>
            </a:r>
            <a:r>
              <a:rPr lang="en-US" dirty="0" err="1" smtClean="0"/>
              <a:t>goto</a:t>
            </a:r>
            <a:r>
              <a:rPr lang="en-US" dirty="0" smtClean="0"/>
              <a:t> or reduce </a:t>
            </a:r>
            <a:r>
              <a:rPr lang="en-US" dirty="0" smtClean="0"/>
              <a:t>moves.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cxnSp>
        <p:nvCxnSpPr>
          <p:cNvPr id="7" name="Straight Connector 6"/>
          <p:cNvCxnSpPr/>
          <p:nvPr/>
        </p:nvCxnSpPr>
        <p:spPr>
          <a:xfrm flipV="1">
            <a:off x="4286250" y="2279251"/>
            <a:ext cx="647700" cy="14242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33950" y="2052344"/>
            <a:ext cx="838200" cy="369332"/>
          </a:xfrm>
          <a:prstGeom prst="rect">
            <a:avLst/>
          </a:prstGeom>
          <a:noFill/>
        </p:spPr>
        <p:txBody>
          <a:bodyPr wrap="square" rtlCol="0">
            <a:spAutoFit/>
          </a:bodyPr>
          <a:lstStyle/>
          <a:p>
            <a:r>
              <a:rPr lang="en-US" dirty="0" smtClean="0"/>
              <a:t>Accept</a:t>
            </a:r>
            <a:endParaRPr lang="en-US" dirty="0"/>
          </a:p>
        </p:txBody>
      </p:sp>
      <p:sp>
        <p:nvSpPr>
          <p:cNvPr id="10" name="TextBox 9"/>
          <p:cNvSpPr txBox="1"/>
          <p:nvPr/>
        </p:nvSpPr>
        <p:spPr>
          <a:xfrm>
            <a:off x="4514021" y="1967937"/>
            <a:ext cx="8382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572003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077200" cy="838200"/>
          </a:xfrm>
        </p:spPr>
        <p:txBody>
          <a:bodyPr/>
          <a:lstStyle/>
          <a:p>
            <a:r>
              <a:rPr lang="en-US" dirty="0" smtClean="0"/>
              <a:t>LR(0) table and actions</a:t>
            </a:r>
            <a:endParaRPr lang="en-US" dirty="0"/>
          </a:p>
        </p:txBody>
      </p:sp>
      <p:sp>
        <p:nvSpPr>
          <p:cNvPr id="3" name="Content Placeholder 2"/>
          <p:cNvSpPr>
            <a:spLocks noGrp="1"/>
          </p:cNvSpPr>
          <p:nvPr>
            <p:ph idx="1"/>
          </p:nvPr>
        </p:nvSpPr>
        <p:spPr>
          <a:xfrm>
            <a:off x="76200" y="3429000"/>
            <a:ext cx="8680174" cy="2895600"/>
          </a:xfrm>
        </p:spPr>
        <p:txBody>
          <a:bodyPr>
            <a:noAutofit/>
          </a:bodyPr>
          <a:lstStyle/>
          <a:p>
            <a:r>
              <a:rPr lang="en-US" sz="2000" dirty="0"/>
              <a:t>I0 on S is going to I1 so write it as 1. </a:t>
            </a:r>
            <a:endParaRPr lang="en-US" sz="2000" dirty="0" smtClean="0"/>
          </a:p>
          <a:p>
            <a:r>
              <a:rPr lang="en-US" sz="2000" dirty="0" smtClean="0"/>
              <a:t>I1 on $ results in accept action</a:t>
            </a:r>
            <a:endParaRPr lang="en-US" sz="2000" dirty="0"/>
          </a:p>
          <a:p>
            <a:r>
              <a:rPr lang="en-US" sz="2000" dirty="0"/>
              <a:t>I0 on A is going to I2 so write it as 2.</a:t>
            </a:r>
          </a:p>
          <a:p>
            <a:r>
              <a:rPr lang="en-US" sz="2000" dirty="0"/>
              <a:t>I2 on A is going to I5 so write it as 5.</a:t>
            </a:r>
          </a:p>
          <a:p>
            <a:r>
              <a:rPr lang="en-US" sz="2000" dirty="0"/>
              <a:t>I3 on A is going to I6 so write it as 6.</a:t>
            </a:r>
          </a:p>
          <a:p>
            <a:r>
              <a:rPr lang="en-US" sz="2000" dirty="0"/>
              <a:t>I0, </a:t>
            </a:r>
            <a:r>
              <a:rPr lang="en-US" sz="2000" dirty="0" smtClean="0"/>
              <a:t>I2 and I3 on </a:t>
            </a:r>
            <a:r>
              <a:rPr lang="en-US" sz="2000" dirty="0"/>
              <a:t>a are going to I3 so write it as S3 which means that shift 3.</a:t>
            </a:r>
          </a:p>
          <a:p>
            <a:r>
              <a:rPr lang="en-US" sz="2000" dirty="0"/>
              <a:t>I0, I2 and I3 on b are going to I4 so write it as S4 which means that shift 4.</a:t>
            </a:r>
          </a:p>
          <a:p>
            <a:r>
              <a:rPr lang="en-US" sz="2000" dirty="0"/>
              <a:t>I4, I5 and I6 all states contains the final item because they contain • in the right most end. So </a:t>
            </a:r>
            <a:r>
              <a:rPr lang="en-US" sz="2000" dirty="0" smtClean="0"/>
              <a:t>action is reduce with the respective production number.</a:t>
            </a:r>
            <a:endParaRPr lang="en-US" sz="2000" dirty="0"/>
          </a:p>
        </p:txBody>
      </p:sp>
      <p:pic>
        <p:nvPicPr>
          <p:cNvPr id="8194" name="Picture 2" descr="Canonical Collection of LR(0) item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74" y="685800"/>
            <a:ext cx="7848600"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6477000" y="6248400"/>
            <a:ext cx="2133600" cy="365125"/>
          </a:xfrm>
        </p:spPr>
        <p:txBody>
          <a:bodyPr/>
          <a:lstStyle/>
          <a:p>
            <a:fld id="{B6F15528-21DE-4FAA-801E-634DDDAF4B2B}" type="slidenum">
              <a:rPr lang="en-US" smtClean="0"/>
              <a:pPr/>
              <a:t>26</a:t>
            </a:fld>
            <a:endParaRPr lang="en-US" dirty="0"/>
          </a:p>
        </p:txBody>
      </p:sp>
      <p:sp>
        <p:nvSpPr>
          <p:cNvPr id="5" name="Rectangle 4"/>
          <p:cNvSpPr/>
          <p:nvPr/>
        </p:nvSpPr>
        <p:spPr>
          <a:xfrm>
            <a:off x="6477000" y="3429000"/>
            <a:ext cx="1593574" cy="1477328"/>
          </a:xfrm>
          <a:prstGeom prst="rect">
            <a:avLst/>
          </a:prstGeom>
          <a:solidFill>
            <a:schemeClr val="accent3">
              <a:lumMod val="40000"/>
              <a:lumOff val="60000"/>
            </a:schemeClr>
          </a:solidFill>
        </p:spPr>
        <p:txBody>
          <a:bodyPr wrap="square">
            <a:spAutoFit/>
          </a:bodyPr>
          <a:lstStyle/>
          <a:p>
            <a:r>
              <a:rPr lang="en-US" dirty="0" smtClean="0"/>
              <a:t>Numbering productions</a:t>
            </a:r>
          </a:p>
          <a:p>
            <a:r>
              <a:rPr lang="en-US" dirty="0" smtClean="0"/>
              <a:t>1.S</a:t>
            </a:r>
            <a:r>
              <a:rPr lang="en-US" dirty="0"/>
              <a:t> → AA  </a:t>
            </a:r>
          </a:p>
          <a:p>
            <a:r>
              <a:rPr lang="en-US" dirty="0" smtClean="0"/>
              <a:t>2.A</a:t>
            </a:r>
            <a:r>
              <a:rPr lang="en-US" dirty="0"/>
              <a:t> → </a:t>
            </a:r>
            <a:r>
              <a:rPr lang="en-US" dirty="0" err="1"/>
              <a:t>aA</a:t>
            </a:r>
            <a:r>
              <a:rPr lang="en-US" dirty="0"/>
              <a:t> </a:t>
            </a:r>
            <a:endParaRPr lang="en-US" dirty="0" smtClean="0"/>
          </a:p>
          <a:p>
            <a:r>
              <a:rPr lang="en-US" dirty="0" smtClean="0"/>
              <a:t>3.A</a:t>
            </a:r>
            <a:r>
              <a:rPr lang="en-US" dirty="0"/>
              <a:t> →  b</a:t>
            </a:r>
          </a:p>
        </p:txBody>
      </p:sp>
    </p:spTree>
    <p:extLst>
      <p:ext uri="{BB962C8B-B14F-4D97-AF65-F5344CB8AC3E}">
        <p14:creationId xmlns:p14="http://schemas.microsoft.com/office/powerpoint/2010/main" val="1313541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dirty="0" smtClean="0"/>
              <a:t>LR(0</a:t>
            </a:r>
            <a:r>
              <a:rPr lang="en-US" smtClean="0"/>
              <a:t>) table</a:t>
            </a:r>
            <a:endParaRPr lang="en-US" dirty="0"/>
          </a:p>
        </p:txBody>
      </p:sp>
      <p:sp>
        <p:nvSpPr>
          <p:cNvPr id="3" name="Content Placeholder 2"/>
          <p:cNvSpPr>
            <a:spLocks noGrp="1"/>
          </p:cNvSpPr>
          <p:nvPr>
            <p:ph idx="1"/>
          </p:nvPr>
        </p:nvSpPr>
        <p:spPr>
          <a:xfrm>
            <a:off x="457200" y="1842916"/>
            <a:ext cx="8229600" cy="4634083"/>
          </a:xfrm>
        </p:spPr>
        <p:txBody>
          <a:bodyPr>
            <a:normAutofit fontScale="70000" lnSpcReduction="20000"/>
          </a:bodyPr>
          <a:lstStyle/>
          <a:p>
            <a:r>
              <a:rPr lang="pt-BR" dirty="0"/>
              <a:t>S  →      AA    ... (1)                              </a:t>
            </a:r>
          </a:p>
          <a:p>
            <a:r>
              <a:rPr lang="pt-BR" dirty="0"/>
              <a:t>A   →     aA      ... (2)   </a:t>
            </a:r>
          </a:p>
          <a:p>
            <a:r>
              <a:rPr lang="pt-BR" dirty="0"/>
              <a:t>A    →    b     ... (3)  </a:t>
            </a:r>
            <a:endParaRPr lang="pt-BR" dirty="0" smtClean="0"/>
          </a:p>
          <a:p>
            <a:r>
              <a:rPr lang="en-US" dirty="0"/>
              <a:t>I1 contains the final item which drives(S` → S•), so action {I1, $} = Accept. </a:t>
            </a:r>
          </a:p>
          <a:p>
            <a:r>
              <a:rPr lang="en-US" dirty="0"/>
              <a:t>I4 contains the final item which drives A → b• and that production corresponds to the production number 3 so write it as r3 in the entire row</a:t>
            </a:r>
            <a:r>
              <a:rPr lang="en-US" dirty="0" smtClean="0"/>
              <a:t>.</a:t>
            </a:r>
            <a:endParaRPr lang="en-US" dirty="0"/>
          </a:p>
          <a:p>
            <a:r>
              <a:rPr lang="en-US" dirty="0"/>
              <a:t>I5 contains the final item which drives S → AA• and that production corresponds to the production number 1 so write it as r1 in the entire row</a:t>
            </a:r>
            <a:r>
              <a:rPr lang="en-US" dirty="0" smtClean="0"/>
              <a:t>. </a:t>
            </a:r>
          </a:p>
          <a:p>
            <a:r>
              <a:rPr lang="en-US" dirty="0" smtClean="0"/>
              <a:t>I6 </a:t>
            </a:r>
            <a:r>
              <a:rPr lang="en-US" dirty="0"/>
              <a:t>contains the final item which drives A → </a:t>
            </a:r>
            <a:r>
              <a:rPr lang="en-US" dirty="0" err="1"/>
              <a:t>aA</a:t>
            </a:r>
            <a:r>
              <a:rPr lang="en-US" dirty="0"/>
              <a:t>• and that production corresponds to the production number 2 so write it as r2 in the entire row. </a:t>
            </a:r>
            <a:endParaRPr lang="pt-BR" dirty="0"/>
          </a:p>
        </p:txBody>
      </p:sp>
      <p:sp>
        <p:nvSpPr>
          <p:cNvPr id="4" name="TextBox 3"/>
          <p:cNvSpPr txBox="1"/>
          <p:nvPr/>
        </p:nvSpPr>
        <p:spPr>
          <a:xfrm>
            <a:off x="3581400" y="1842917"/>
            <a:ext cx="3200400" cy="369332"/>
          </a:xfrm>
          <a:prstGeom prst="rect">
            <a:avLst/>
          </a:prstGeom>
          <a:noFill/>
        </p:spPr>
        <p:txBody>
          <a:bodyPr wrap="square" rtlCol="0">
            <a:spAutoFit/>
          </a:bodyPr>
          <a:lstStyle/>
          <a:p>
            <a:r>
              <a:rPr lang="en-US" dirty="0" smtClean="0"/>
              <a:t>Numbering  production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048734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772400" cy="1066800"/>
          </a:xfrm>
        </p:spPr>
        <p:txBody>
          <a:bodyPr>
            <a:normAutofit/>
          </a:bodyPr>
          <a:lstStyle/>
          <a:p>
            <a:pPr algn="l"/>
            <a:r>
              <a:rPr lang="en-US" sz="4000" dirty="0" smtClean="0"/>
              <a:t>LR(0): </a:t>
            </a:r>
            <a:r>
              <a:rPr lang="en-US" sz="4000" dirty="0" err="1" smtClean="0"/>
              <a:t>diff.example</a:t>
            </a:r>
            <a:r>
              <a:rPr lang="en-US" sz="4000" dirty="0" smtClean="0"/>
              <a:t>    </a:t>
            </a:r>
            <a:r>
              <a:rPr lang="en-US" sz="2400" dirty="0" smtClean="0"/>
              <a:t>augmented grammar=&gt;</a:t>
            </a:r>
            <a:r>
              <a:rPr lang="en-US" sz="4000" dirty="0" smtClean="0"/>
              <a:t> </a:t>
            </a:r>
            <a:endParaRPr lang="en-US" sz="40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199"/>
            <a:ext cx="3621158" cy="50199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999" y="103366"/>
            <a:ext cx="1590675" cy="112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2158" y="1044928"/>
            <a:ext cx="2895599" cy="369332"/>
          </a:xfrm>
          <a:prstGeom prst="rect">
            <a:avLst/>
          </a:prstGeom>
          <a:noFill/>
        </p:spPr>
        <p:txBody>
          <a:bodyPr wrap="square" rtlCol="0">
            <a:spAutoFit/>
          </a:bodyPr>
          <a:lstStyle/>
          <a:p>
            <a:r>
              <a:rPr lang="en-US" dirty="0" smtClean="0"/>
              <a:t>Canonical LR(0) collection</a:t>
            </a:r>
            <a:endParaRPr 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447800"/>
            <a:ext cx="5060674" cy="49318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813313" y="1054867"/>
            <a:ext cx="2895599" cy="369332"/>
          </a:xfrm>
          <a:prstGeom prst="rect">
            <a:avLst/>
          </a:prstGeom>
          <a:noFill/>
        </p:spPr>
        <p:txBody>
          <a:bodyPr wrap="square" rtlCol="0">
            <a:spAutoFit/>
          </a:bodyPr>
          <a:lstStyle/>
          <a:p>
            <a:r>
              <a:rPr lang="en-US" dirty="0" smtClean="0"/>
              <a:t>Transition diagram of DFA </a:t>
            </a:r>
            <a:endParaRPr lang="en-US" dirty="0"/>
          </a:p>
        </p:txBody>
      </p:sp>
      <p:cxnSp>
        <p:nvCxnSpPr>
          <p:cNvPr id="7" name="Straight Arrow Connector 6"/>
          <p:cNvCxnSpPr/>
          <p:nvPr/>
        </p:nvCxnSpPr>
        <p:spPr>
          <a:xfrm>
            <a:off x="5221353" y="1921565"/>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88829" y="2226365"/>
            <a:ext cx="930971" cy="369332"/>
          </a:xfrm>
          <a:prstGeom prst="rect">
            <a:avLst/>
          </a:prstGeom>
          <a:noFill/>
        </p:spPr>
        <p:txBody>
          <a:bodyPr wrap="square" rtlCol="0">
            <a:spAutoFit/>
          </a:bodyPr>
          <a:lstStyle/>
          <a:p>
            <a:r>
              <a:rPr lang="en-US" dirty="0" smtClean="0"/>
              <a:t>Accept</a:t>
            </a:r>
            <a:endParaRPr lang="en-US" dirty="0"/>
          </a:p>
        </p:txBody>
      </p:sp>
      <p:sp>
        <p:nvSpPr>
          <p:cNvPr id="13" name="TextBox 12"/>
          <p:cNvSpPr txBox="1"/>
          <p:nvPr/>
        </p:nvSpPr>
        <p:spPr>
          <a:xfrm>
            <a:off x="4744281" y="1889299"/>
            <a:ext cx="265047" cy="369332"/>
          </a:xfrm>
          <a:prstGeom prst="rect">
            <a:avLst/>
          </a:prstGeom>
          <a:noFill/>
        </p:spPr>
        <p:txBody>
          <a:bodyPr wrap="square" rtlCol="0">
            <a:spAutoFit/>
          </a:bodyPr>
          <a:lstStyle/>
          <a:p>
            <a:r>
              <a:rPr lang="en-US" dirty="0" smtClean="0"/>
              <a:t>$</a:t>
            </a:r>
            <a:endParaRPr lang="en-US" dirty="0"/>
          </a:p>
        </p:txBody>
      </p:sp>
      <p:sp>
        <p:nvSpPr>
          <p:cNvPr id="6" name="TextBox 5"/>
          <p:cNvSpPr txBox="1"/>
          <p:nvPr/>
        </p:nvSpPr>
        <p:spPr>
          <a:xfrm>
            <a:off x="1249017" y="2895600"/>
            <a:ext cx="1371600" cy="646331"/>
          </a:xfrm>
          <a:prstGeom prst="rect">
            <a:avLst/>
          </a:prstGeom>
          <a:noFill/>
        </p:spPr>
        <p:txBody>
          <a:bodyPr wrap="square" rtlCol="0">
            <a:spAutoFit/>
          </a:bodyPr>
          <a:lstStyle/>
          <a:p>
            <a:r>
              <a:rPr lang="en-US" sz="1200" dirty="0"/>
              <a:t>B</a:t>
            </a:r>
            <a:r>
              <a:rPr lang="en-US" sz="1200" dirty="0" smtClean="0"/>
              <a:t>ecause</a:t>
            </a:r>
          </a:p>
          <a:p>
            <a:r>
              <a:rPr lang="en-US" sz="1200" dirty="0" err="1" smtClean="0"/>
              <a:t>Goto</a:t>
            </a:r>
            <a:r>
              <a:rPr lang="en-US" sz="1200" dirty="0" smtClean="0"/>
              <a:t>(I,X) = </a:t>
            </a:r>
          </a:p>
          <a:p>
            <a:r>
              <a:rPr lang="en-US" sz="1200" dirty="0" smtClean="0"/>
              <a:t>Closure (A-&gt;</a:t>
            </a:r>
            <a:r>
              <a:rPr lang="en-US" sz="1200" dirty="0" err="1" smtClean="0"/>
              <a:t>aX.b</a:t>
            </a:r>
            <a:r>
              <a:rPr lang="en-US" sz="1200" dirty="0" smtClean="0"/>
              <a:t>)</a:t>
            </a:r>
            <a:endParaRPr lang="en-US" sz="1200" dirty="0"/>
          </a:p>
        </p:txBody>
      </p:sp>
      <p:cxnSp>
        <p:nvCxnSpPr>
          <p:cNvPr id="11" name="Straight Arrow Connector 10"/>
          <p:cNvCxnSpPr/>
          <p:nvPr/>
        </p:nvCxnSpPr>
        <p:spPr>
          <a:xfrm>
            <a:off x="1249017" y="3541931"/>
            <a:ext cx="122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249017" y="3657600"/>
            <a:ext cx="39094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1009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39" y="-136072"/>
            <a:ext cx="8229600" cy="974272"/>
          </a:xfrm>
        </p:spPr>
        <p:txBody>
          <a:bodyPr>
            <a:normAutofit/>
          </a:bodyPr>
          <a:lstStyle/>
          <a:p>
            <a:pPr algn="l"/>
            <a:r>
              <a:rPr lang="en-US" sz="4000" dirty="0" smtClean="0"/>
              <a:t>Parsing table for grammar</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539" y="1911153"/>
            <a:ext cx="42862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28600"/>
            <a:ext cx="1600200" cy="155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1556328"/>
            <a:ext cx="2514600" cy="369332"/>
          </a:xfrm>
          <a:prstGeom prst="rect">
            <a:avLst/>
          </a:prstGeom>
          <a:solidFill>
            <a:schemeClr val="accent3">
              <a:lumMod val="40000"/>
              <a:lumOff val="60000"/>
            </a:schemeClr>
          </a:solidFill>
        </p:spPr>
        <p:txBody>
          <a:bodyPr wrap="square" rtlCol="0">
            <a:spAutoFit/>
          </a:bodyPr>
          <a:lstStyle/>
          <a:p>
            <a:r>
              <a:rPr lang="en-US" dirty="0" smtClean="0"/>
              <a:t>Transition diagram</a:t>
            </a:r>
            <a:endParaRPr lang="en-US" dirty="0"/>
          </a:p>
        </p:txBody>
      </p:sp>
      <p:sp>
        <p:nvSpPr>
          <p:cNvPr id="9" name="TextBox 8"/>
          <p:cNvSpPr txBox="1"/>
          <p:nvPr/>
        </p:nvSpPr>
        <p:spPr>
          <a:xfrm>
            <a:off x="4520648" y="1524864"/>
            <a:ext cx="2105439" cy="369332"/>
          </a:xfrm>
          <a:prstGeom prst="rect">
            <a:avLst/>
          </a:prstGeom>
          <a:solidFill>
            <a:schemeClr val="accent3">
              <a:lumMod val="40000"/>
              <a:lumOff val="60000"/>
            </a:schemeClr>
          </a:solidFill>
        </p:spPr>
        <p:txBody>
          <a:bodyPr wrap="square" rtlCol="0">
            <a:spAutoFit/>
          </a:bodyPr>
          <a:lstStyle/>
          <a:p>
            <a:r>
              <a:rPr lang="en-US" dirty="0" smtClean="0"/>
              <a:t>Parsing table</a:t>
            </a:r>
            <a:endParaRPr lang="en-US" dirty="0"/>
          </a:p>
        </p:txBody>
      </p:sp>
      <p:sp>
        <p:nvSpPr>
          <p:cNvPr id="6" name="Right Arrow 5"/>
          <p:cNvSpPr/>
          <p:nvPr/>
        </p:nvSpPr>
        <p:spPr>
          <a:xfrm>
            <a:off x="6383821" y="259623"/>
            <a:ext cx="304800" cy="214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p:nvPr/>
        </p:nvPicPr>
        <p:blipFill rotWithShape="1">
          <a:blip r:embed="rId4"/>
          <a:srcRect l="61509" t="9380" b="6188"/>
          <a:stretch/>
        </p:blipFill>
        <p:spPr bwMode="auto">
          <a:xfrm>
            <a:off x="162339" y="1937657"/>
            <a:ext cx="4267200" cy="4920343"/>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125896" y="632998"/>
            <a:ext cx="6410325" cy="923330"/>
          </a:xfrm>
          <a:prstGeom prst="rect">
            <a:avLst/>
          </a:prstGeom>
          <a:noFill/>
        </p:spPr>
        <p:txBody>
          <a:bodyPr wrap="square" rtlCol="0">
            <a:spAutoFit/>
          </a:bodyPr>
          <a:lstStyle/>
          <a:p>
            <a:r>
              <a:rPr lang="en-US" dirty="0" smtClean="0"/>
              <a:t>For states 2&amp;9, consider FOLLOW( E )= {$,+,)} ;</a:t>
            </a:r>
          </a:p>
          <a:p>
            <a:r>
              <a:rPr lang="en-US"/>
              <a:t>F</a:t>
            </a:r>
            <a:r>
              <a:rPr lang="en-US" smtClean="0"/>
              <a:t>or </a:t>
            </a:r>
            <a:r>
              <a:rPr lang="en-US" dirty="0" smtClean="0"/>
              <a:t>states 3,10 consider FOLLOW(T)={+,*,),$} in reduce action. </a:t>
            </a:r>
          </a:p>
          <a:p>
            <a:r>
              <a:rPr lang="en-US" dirty="0"/>
              <a:t>F</a:t>
            </a:r>
            <a:r>
              <a:rPr lang="en-US" dirty="0" smtClean="0"/>
              <a:t>or states 5,11 consider FOLLOW(F) = {+,*,),$} to reduce.</a:t>
            </a:r>
            <a:endParaRPr lang="en-US" dirty="0"/>
          </a:p>
        </p:txBody>
      </p:sp>
      <p:cxnSp>
        <p:nvCxnSpPr>
          <p:cNvPr id="11" name="Straight Connector 10"/>
          <p:cNvCxnSpPr/>
          <p:nvPr/>
        </p:nvCxnSpPr>
        <p:spPr>
          <a:xfrm flipH="1">
            <a:off x="2133601" y="4648200"/>
            <a:ext cx="81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133600" y="27432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33600" y="2743200"/>
            <a:ext cx="1623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45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Bottom Up parsing &amp; classification</a:t>
            </a:r>
            <a:endParaRPr lang="en-US" dirty="0"/>
          </a:p>
        </p:txBody>
      </p:sp>
      <p:sp>
        <p:nvSpPr>
          <p:cNvPr id="3" name="Content Placeholder 2"/>
          <p:cNvSpPr>
            <a:spLocks noGrp="1"/>
          </p:cNvSpPr>
          <p:nvPr>
            <p:ph idx="1"/>
          </p:nvPr>
        </p:nvSpPr>
        <p:spPr>
          <a:xfrm>
            <a:off x="171757" y="1600200"/>
            <a:ext cx="4114800" cy="4525963"/>
          </a:xfrm>
        </p:spPr>
        <p:txBody>
          <a:bodyPr>
            <a:normAutofit fontScale="92500"/>
          </a:bodyPr>
          <a:lstStyle/>
          <a:p>
            <a:pPr marL="0" indent="0" algn="just">
              <a:buNone/>
            </a:pPr>
            <a:r>
              <a:rPr lang="en-US" dirty="0"/>
              <a:t>Build the parse tree from leaves to root. Bottom-up parsing can be defined as an attempt to reduce the input string w to the start symbol of grammar by tracing out the rightmost derivations of w in reverse.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24000"/>
            <a:ext cx="44196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30391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3"/>
            <a:ext cx="8229600" cy="987287"/>
          </a:xfrm>
        </p:spPr>
        <p:txBody>
          <a:bodyPr>
            <a:normAutofit/>
          </a:bodyPr>
          <a:lstStyle/>
          <a:p>
            <a:r>
              <a:rPr lang="en-US" dirty="0"/>
              <a:t>S</a:t>
            </a:r>
            <a:r>
              <a:rPr lang="en-US" dirty="0" smtClean="0"/>
              <a:t>tructure of the LR Parsing Table</a:t>
            </a:r>
            <a:endParaRPr lang="en-US" dirty="0"/>
          </a:p>
        </p:txBody>
      </p:sp>
      <p:sp>
        <p:nvSpPr>
          <p:cNvPr id="3" name="Content Placeholder 2"/>
          <p:cNvSpPr>
            <a:spLocks noGrp="1"/>
          </p:cNvSpPr>
          <p:nvPr>
            <p:ph idx="1"/>
          </p:nvPr>
        </p:nvSpPr>
        <p:spPr>
          <a:xfrm>
            <a:off x="304800" y="990600"/>
            <a:ext cx="8686800" cy="5029200"/>
          </a:xfrm>
        </p:spPr>
        <p:txBody>
          <a:bodyPr>
            <a:noAutofit/>
          </a:bodyPr>
          <a:lstStyle/>
          <a:p>
            <a:pPr marL="0" indent="0">
              <a:buNone/>
            </a:pPr>
            <a:r>
              <a:rPr lang="en-US" sz="2400" dirty="0"/>
              <a:t>The parsing table consists of two parts: a parsing-action function ACTION </a:t>
            </a:r>
            <a:r>
              <a:rPr lang="en-US" sz="2400" dirty="0" smtClean="0"/>
              <a:t>and a </a:t>
            </a:r>
            <a:r>
              <a:rPr lang="en-US" sz="2400" dirty="0" err="1"/>
              <a:t>goto</a:t>
            </a:r>
            <a:r>
              <a:rPr lang="en-US" sz="2400" dirty="0"/>
              <a:t> function GOTO.</a:t>
            </a:r>
          </a:p>
          <a:p>
            <a:pPr marL="0" indent="0">
              <a:buNone/>
            </a:pPr>
            <a:r>
              <a:rPr lang="en-US" sz="2400" dirty="0"/>
              <a:t>1. </a:t>
            </a:r>
            <a:r>
              <a:rPr lang="en-US" sz="2000" dirty="0"/>
              <a:t>The ACTION function takes as arguments </a:t>
            </a:r>
            <a:r>
              <a:rPr lang="en-US" sz="2000" dirty="0" smtClean="0"/>
              <a:t> </a:t>
            </a:r>
            <a:r>
              <a:rPr lang="en-US" sz="2000" dirty="0"/>
              <a:t>state </a:t>
            </a:r>
            <a:r>
              <a:rPr lang="en-US" sz="2000" i="1" dirty="0"/>
              <a:t>i </a:t>
            </a:r>
            <a:r>
              <a:rPr lang="en-US" sz="2000" dirty="0"/>
              <a:t>and a terminal </a:t>
            </a:r>
            <a:r>
              <a:rPr lang="en-US" sz="2000" i="1" dirty="0">
                <a:latin typeface="Arial" pitchFamily="34" charset="0"/>
                <a:cs typeface="Arial" pitchFamily="34" charset="0"/>
              </a:rPr>
              <a:t>a</a:t>
            </a:r>
            <a:r>
              <a:rPr lang="en-US" sz="2000" i="1" dirty="0"/>
              <a:t> </a:t>
            </a:r>
            <a:r>
              <a:rPr lang="en-US" sz="2000" dirty="0"/>
              <a:t>(</a:t>
            </a:r>
            <a:r>
              <a:rPr lang="en-US" sz="2000" dirty="0" smtClean="0"/>
              <a:t>or $, </a:t>
            </a:r>
            <a:r>
              <a:rPr lang="en-US" sz="2000" dirty="0"/>
              <a:t>the input </a:t>
            </a:r>
            <a:r>
              <a:rPr lang="en-US" sz="2000" dirty="0" err="1"/>
              <a:t>endmarker</a:t>
            </a:r>
            <a:r>
              <a:rPr lang="en-US" sz="2000" dirty="0"/>
              <a:t>). The value of ACTION[</a:t>
            </a:r>
            <a:r>
              <a:rPr lang="en-US" sz="2000" dirty="0" err="1"/>
              <a:t>i,a</a:t>
            </a:r>
            <a:r>
              <a:rPr lang="en-US" sz="2000" dirty="0"/>
              <a:t>] can have one of </a:t>
            </a:r>
            <a:r>
              <a:rPr lang="en-US" sz="2000" dirty="0" smtClean="0"/>
              <a:t>four forms</a:t>
            </a:r>
            <a:r>
              <a:rPr lang="en-US" sz="2000" dirty="0"/>
              <a:t>:</a:t>
            </a:r>
          </a:p>
          <a:p>
            <a:pPr marL="400050" lvl="1" indent="0">
              <a:buNone/>
            </a:pPr>
            <a:r>
              <a:rPr lang="en-US" sz="2000" dirty="0"/>
              <a:t>(a) Shift </a:t>
            </a:r>
            <a:r>
              <a:rPr lang="en-US" sz="2000" i="1" dirty="0"/>
              <a:t>j, </a:t>
            </a:r>
            <a:r>
              <a:rPr lang="en-US" sz="2000" dirty="0"/>
              <a:t>where </a:t>
            </a:r>
            <a:r>
              <a:rPr lang="en-US" sz="2000" i="1" dirty="0"/>
              <a:t>j </a:t>
            </a:r>
            <a:r>
              <a:rPr lang="en-US" sz="2000" dirty="0"/>
              <a:t>is a state. The action taken by the parser effectively</a:t>
            </a:r>
          </a:p>
          <a:p>
            <a:pPr marL="400050" lvl="1" indent="0">
              <a:buNone/>
            </a:pPr>
            <a:r>
              <a:rPr lang="en-US" sz="2000" dirty="0" smtClean="0"/>
              <a:t>    shifts </a:t>
            </a:r>
            <a:r>
              <a:rPr lang="en-US" sz="2000" dirty="0"/>
              <a:t>input </a:t>
            </a:r>
            <a:r>
              <a:rPr lang="en-US" sz="2000" i="1" dirty="0">
                <a:latin typeface="Arial" pitchFamily="34" charset="0"/>
                <a:cs typeface="Arial" pitchFamily="34" charset="0"/>
              </a:rPr>
              <a:t>a</a:t>
            </a:r>
            <a:r>
              <a:rPr lang="en-US" sz="2000" i="1" dirty="0"/>
              <a:t> </a:t>
            </a:r>
            <a:r>
              <a:rPr lang="en-US" sz="2000" dirty="0"/>
              <a:t>to the stack, but uses state </a:t>
            </a:r>
            <a:r>
              <a:rPr lang="en-US" sz="2000" i="1" dirty="0"/>
              <a:t>j </a:t>
            </a:r>
            <a:r>
              <a:rPr lang="en-US" sz="2000" dirty="0"/>
              <a:t>to represent </a:t>
            </a:r>
            <a:r>
              <a:rPr lang="en-US" sz="2000" i="1" dirty="0">
                <a:latin typeface="Arial" pitchFamily="34" charset="0"/>
                <a:cs typeface="Arial" pitchFamily="34" charset="0"/>
              </a:rPr>
              <a:t>a</a:t>
            </a:r>
            <a:r>
              <a:rPr lang="en-US" sz="2000" i="1" dirty="0"/>
              <a:t>.</a:t>
            </a:r>
          </a:p>
          <a:p>
            <a:pPr marL="400050" lvl="1" indent="0">
              <a:buNone/>
            </a:pPr>
            <a:r>
              <a:rPr lang="en-US" sz="2000" dirty="0"/>
              <a:t>(b) Reduce </a:t>
            </a:r>
            <a:r>
              <a:rPr lang="en-US" sz="2000" i="1" dirty="0" smtClean="0"/>
              <a:t>A-&gt;</a:t>
            </a:r>
            <a:r>
              <a:rPr lang="el-GR" sz="2000" i="1" dirty="0" smtClean="0">
                <a:latin typeface="Arial" pitchFamily="34" charset="0"/>
                <a:cs typeface="Arial" pitchFamily="34" charset="0"/>
              </a:rPr>
              <a:t>β</a:t>
            </a:r>
            <a:r>
              <a:rPr lang="en-US" sz="2000" i="1" dirty="0" smtClean="0"/>
              <a:t>. </a:t>
            </a:r>
            <a:r>
              <a:rPr lang="en-US" sz="2000" dirty="0"/>
              <a:t>The action of the parser effectively reduces </a:t>
            </a:r>
            <a:r>
              <a:rPr lang="el-GR" sz="2000" i="1" dirty="0">
                <a:latin typeface="Arial" pitchFamily="34" charset="0"/>
                <a:cs typeface="Arial" pitchFamily="34" charset="0"/>
              </a:rPr>
              <a:t>β</a:t>
            </a:r>
            <a:r>
              <a:rPr lang="el-GR" sz="2000" i="1" dirty="0"/>
              <a:t> </a:t>
            </a:r>
            <a:r>
              <a:rPr lang="en-US" sz="2000" dirty="0" smtClean="0"/>
              <a:t>(Beta</a:t>
            </a:r>
            <a:r>
              <a:rPr lang="en-US" sz="2000" dirty="0"/>
              <a:t>)</a:t>
            </a:r>
            <a:r>
              <a:rPr lang="en-US" sz="2000" i="1" dirty="0" smtClean="0"/>
              <a:t> </a:t>
            </a:r>
            <a:r>
              <a:rPr lang="en-US" sz="2000" dirty="0" smtClean="0"/>
              <a:t>on </a:t>
            </a:r>
            <a:r>
              <a:rPr lang="en-US" sz="2000" dirty="0"/>
              <a:t>the</a:t>
            </a:r>
          </a:p>
          <a:p>
            <a:pPr marL="400050" lvl="1" indent="0">
              <a:buNone/>
            </a:pPr>
            <a:r>
              <a:rPr lang="en-US" sz="2000" dirty="0" smtClean="0"/>
              <a:t>    top </a:t>
            </a:r>
            <a:r>
              <a:rPr lang="en-US" sz="2000" dirty="0"/>
              <a:t>of the stack to head </a:t>
            </a:r>
            <a:r>
              <a:rPr lang="en-US" sz="2000" i="1" dirty="0"/>
              <a:t>A</a:t>
            </a:r>
            <a:r>
              <a:rPr lang="en-US" sz="2000" i="1" dirty="0" smtClean="0"/>
              <a:t>.</a:t>
            </a:r>
          </a:p>
          <a:p>
            <a:pPr marL="400050" lvl="1" indent="0">
              <a:buNone/>
            </a:pPr>
            <a:r>
              <a:rPr lang="en-US" sz="2000" dirty="0" smtClean="0"/>
              <a:t>(</a:t>
            </a:r>
            <a:r>
              <a:rPr lang="en-US" sz="2000" dirty="0"/>
              <a:t>c) Accept. The parser accepts the input and finishes parsing.</a:t>
            </a:r>
          </a:p>
          <a:p>
            <a:pPr marL="400050" lvl="1" indent="0">
              <a:buNone/>
            </a:pPr>
            <a:r>
              <a:rPr lang="en-US" sz="2000" dirty="0"/>
              <a:t>(d) Error. The parser discovers an error in its input and takes some</a:t>
            </a:r>
          </a:p>
          <a:p>
            <a:pPr marL="400050" lvl="1" indent="0">
              <a:buNone/>
            </a:pPr>
            <a:r>
              <a:rPr lang="en-US" sz="2000" dirty="0" smtClean="0"/>
              <a:t>    corrective </a:t>
            </a:r>
            <a:r>
              <a:rPr lang="en-US" sz="2000" dirty="0"/>
              <a:t>action. </a:t>
            </a:r>
            <a:endParaRPr lang="en-US" sz="2000" dirty="0" smtClean="0"/>
          </a:p>
          <a:p>
            <a:pPr marL="0" indent="0">
              <a:buNone/>
            </a:pPr>
            <a:r>
              <a:rPr lang="en-US" sz="2400" dirty="0" smtClean="0"/>
              <a:t>2</a:t>
            </a:r>
            <a:r>
              <a:rPr lang="en-US" sz="2400" dirty="0"/>
              <a:t>. </a:t>
            </a:r>
            <a:r>
              <a:rPr lang="en-US" sz="2000" dirty="0"/>
              <a:t>We extend the GOTO function, defined on sets of items, to states: </a:t>
            </a:r>
            <a:r>
              <a:rPr lang="en-US" sz="2000" dirty="0" smtClean="0"/>
              <a:t>if GOTO[Ii</a:t>
            </a:r>
            <a:r>
              <a:rPr lang="en-US" sz="2000" dirty="0"/>
              <a:t>, </a:t>
            </a:r>
            <a:r>
              <a:rPr lang="en-US" sz="2000" i="1" dirty="0"/>
              <a:t>A</a:t>
            </a:r>
            <a:r>
              <a:rPr lang="en-US" sz="2000" dirty="0"/>
              <a:t>]</a:t>
            </a:r>
            <a:r>
              <a:rPr lang="en-US" sz="2000" i="1" dirty="0"/>
              <a:t> = </a:t>
            </a:r>
            <a:r>
              <a:rPr lang="en-US" sz="2000" dirty="0" err="1"/>
              <a:t>Ij</a:t>
            </a:r>
            <a:r>
              <a:rPr lang="en-US" sz="2000" i="1" dirty="0"/>
              <a:t>, </a:t>
            </a:r>
            <a:r>
              <a:rPr lang="en-US" sz="2000" dirty="0"/>
              <a:t>then GOTO also maps a state </a:t>
            </a:r>
            <a:r>
              <a:rPr lang="en-US" sz="2000" i="1" dirty="0"/>
              <a:t>i </a:t>
            </a:r>
            <a:r>
              <a:rPr lang="en-US" sz="2000" dirty="0"/>
              <a:t>and a nonterminal </a:t>
            </a:r>
            <a:r>
              <a:rPr lang="en-US" sz="2000" i="1" dirty="0"/>
              <a:t>A </a:t>
            </a:r>
            <a:r>
              <a:rPr lang="en-US" sz="2000" dirty="0" smtClean="0"/>
              <a:t>to state </a:t>
            </a:r>
            <a:r>
              <a:rPr lang="en-US" sz="2000" i="1" dirty="0"/>
              <a:t>j </a:t>
            </a:r>
            <a:r>
              <a:rPr lang="en-US" sz="2400" i="1" dirty="0"/>
              <a: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729892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252"/>
            <a:ext cx="8991600" cy="1143000"/>
          </a:xfrm>
        </p:spPr>
        <p:txBody>
          <a:bodyPr>
            <a:normAutofit fontScale="90000"/>
          </a:bodyPr>
          <a:lstStyle/>
          <a:p>
            <a:r>
              <a:rPr lang="en-US" dirty="0" smtClean="0"/>
              <a:t>Parse of strings, say id*id using LR(0) DFA</a:t>
            </a:r>
            <a:endParaRPr lang="en-US" dirty="0"/>
          </a:p>
        </p:txBody>
      </p:sp>
      <p:sp>
        <p:nvSpPr>
          <p:cNvPr id="3" name="Content Placeholder 2"/>
          <p:cNvSpPr>
            <a:spLocks noGrp="1"/>
          </p:cNvSpPr>
          <p:nvPr>
            <p:ph idx="1"/>
          </p:nvPr>
        </p:nvSpPr>
        <p:spPr>
          <a:xfrm>
            <a:off x="172278" y="914400"/>
            <a:ext cx="7772399" cy="2445026"/>
          </a:xfrm>
        </p:spPr>
        <p:txBody>
          <a:bodyPr>
            <a:noAutofit/>
          </a:bodyPr>
          <a:lstStyle/>
          <a:p>
            <a:pPr marL="0" indent="0" algn="just">
              <a:buNone/>
            </a:pPr>
            <a:r>
              <a:rPr lang="en-US" sz="1600" dirty="0"/>
              <a:t>A</a:t>
            </a:r>
            <a:r>
              <a:rPr lang="en-US" sz="1600" dirty="0" smtClean="0"/>
              <a:t> </a:t>
            </a:r>
            <a:r>
              <a:rPr lang="en-US" sz="1600" dirty="0"/>
              <a:t>stack </a:t>
            </a:r>
            <a:r>
              <a:rPr lang="en-US" sz="1600" dirty="0" smtClean="0"/>
              <a:t> holds states</a:t>
            </a:r>
            <a:r>
              <a:rPr lang="en-US" sz="1600" dirty="0"/>
              <a:t>; for clarity, the grammar symbols corresponding to the states on </a:t>
            </a:r>
            <a:r>
              <a:rPr lang="en-US" sz="1600" dirty="0" smtClean="0"/>
              <a:t>the stack </a:t>
            </a:r>
            <a:r>
              <a:rPr lang="en-US" sz="1600" dirty="0"/>
              <a:t>appear in column </a:t>
            </a:r>
            <a:r>
              <a:rPr lang="en-US" sz="1600" b="1" dirty="0"/>
              <a:t>SYMBOLS. </a:t>
            </a:r>
            <a:r>
              <a:rPr lang="en-US" sz="1600" dirty="0"/>
              <a:t>At line (1), the stack holds the start state </a:t>
            </a:r>
            <a:r>
              <a:rPr lang="en-US" sz="1600" dirty="0" smtClean="0"/>
              <a:t>0 of </a:t>
            </a:r>
            <a:r>
              <a:rPr lang="en-US" sz="1600" dirty="0"/>
              <a:t>the automaton; the corresponding symbol is the bottom-of-stack marker </a:t>
            </a:r>
            <a:r>
              <a:rPr lang="en-US" sz="1600" dirty="0" smtClean="0"/>
              <a:t>$. The </a:t>
            </a:r>
            <a:r>
              <a:rPr lang="en-US" sz="1600" dirty="0"/>
              <a:t>next input symbol is </a:t>
            </a:r>
            <a:r>
              <a:rPr lang="en-US" sz="1600" b="1" dirty="0"/>
              <a:t>id </a:t>
            </a:r>
            <a:r>
              <a:rPr lang="en-US" sz="1600" dirty="0"/>
              <a:t>and state 0 has a transition on </a:t>
            </a:r>
            <a:r>
              <a:rPr lang="en-US" sz="1600" b="1" dirty="0"/>
              <a:t>id </a:t>
            </a:r>
            <a:r>
              <a:rPr lang="en-US" sz="1600" dirty="0"/>
              <a:t>to state </a:t>
            </a:r>
            <a:r>
              <a:rPr lang="en-US" sz="1600" dirty="0" smtClean="0"/>
              <a:t>5(shift). </a:t>
            </a:r>
            <a:r>
              <a:rPr lang="en-US" sz="1600" dirty="0"/>
              <a:t>At line (2), state 5 (symbol </a:t>
            </a:r>
            <a:r>
              <a:rPr lang="en-US" sz="1600" b="1" dirty="0"/>
              <a:t>id) </a:t>
            </a:r>
            <a:r>
              <a:rPr lang="en-US" sz="1600" dirty="0"/>
              <a:t>has been pushed onto </a:t>
            </a:r>
            <a:r>
              <a:rPr lang="en-US" sz="1600" dirty="0" smtClean="0"/>
              <a:t>the stack</a:t>
            </a:r>
            <a:r>
              <a:rPr lang="en-US" sz="1600" dirty="0"/>
              <a:t>. There is no transition from state 5 on input *, so we reduce. From </a:t>
            </a:r>
            <a:r>
              <a:rPr lang="en-US" sz="1600" dirty="0" smtClean="0"/>
              <a:t>item [F-&gt;</a:t>
            </a:r>
            <a:r>
              <a:rPr lang="en-US" sz="1600" b="1" dirty="0" smtClean="0"/>
              <a:t>id.] </a:t>
            </a:r>
            <a:r>
              <a:rPr lang="en-US" sz="1600" dirty="0"/>
              <a:t>in state 5, the reduction is by production </a:t>
            </a:r>
            <a:r>
              <a:rPr lang="en-US" sz="1600" i="1" dirty="0"/>
              <a:t>F </a:t>
            </a:r>
            <a:r>
              <a:rPr lang="en-US" sz="1600" b="1" dirty="0" smtClean="0"/>
              <a:t>-&gt; </a:t>
            </a:r>
            <a:r>
              <a:rPr lang="en-US" sz="1600" b="1" dirty="0"/>
              <a:t>id</a:t>
            </a:r>
            <a:r>
              <a:rPr lang="en-US" sz="1600" b="1" dirty="0" smtClean="0"/>
              <a:t>. </a:t>
            </a:r>
          </a:p>
          <a:p>
            <a:pPr marL="0" indent="0" algn="just">
              <a:buNone/>
            </a:pPr>
            <a:r>
              <a:rPr lang="en-US" sz="1600" dirty="0"/>
              <a:t>With symbols, a reduction </a:t>
            </a:r>
            <a:r>
              <a:rPr lang="en-US" sz="1600" dirty="0" smtClean="0"/>
              <a:t>is implemented by popping </a:t>
            </a:r>
            <a:r>
              <a:rPr lang="en-US" sz="1600" dirty="0"/>
              <a:t>the body of the </a:t>
            </a:r>
            <a:r>
              <a:rPr lang="en-US" sz="1600" dirty="0" smtClean="0"/>
              <a:t>production from </a:t>
            </a:r>
            <a:r>
              <a:rPr lang="en-US" sz="1600" dirty="0"/>
              <a:t>the stack (on line (2), the body is </a:t>
            </a:r>
            <a:r>
              <a:rPr lang="en-US" sz="1600" b="1" dirty="0"/>
              <a:t>id) </a:t>
            </a:r>
            <a:r>
              <a:rPr lang="en-US" sz="1600" dirty="0"/>
              <a:t>and pushing the head </a:t>
            </a:r>
            <a:r>
              <a:rPr lang="en-US" sz="1600" dirty="0" smtClean="0"/>
              <a:t>of the </a:t>
            </a:r>
            <a:r>
              <a:rPr lang="en-US" sz="1600" dirty="0"/>
              <a:t>production (in this case, </a:t>
            </a:r>
            <a:r>
              <a:rPr lang="en-US" sz="1600" i="1" dirty="0"/>
              <a:t>F). </a:t>
            </a:r>
            <a:r>
              <a:rPr lang="en-US" sz="1600" dirty="0"/>
              <a:t>With states, we pop state 5 for symbol </a:t>
            </a:r>
            <a:r>
              <a:rPr lang="en-US" sz="1600" b="1" dirty="0" smtClean="0"/>
              <a:t>id, </a:t>
            </a:r>
            <a:r>
              <a:rPr lang="en-US" sz="1600" dirty="0" smtClean="0"/>
              <a:t>which </a:t>
            </a:r>
            <a:r>
              <a:rPr lang="en-US" sz="1600" dirty="0"/>
              <a:t>brings state 0 to the top and look for a transition on </a:t>
            </a:r>
            <a:r>
              <a:rPr lang="en-US" sz="1600" i="1" dirty="0"/>
              <a:t>F, </a:t>
            </a:r>
            <a:r>
              <a:rPr lang="en-US" sz="1600" dirty="0"/>
              <a:t>the head of </a:t>
            </a:r>
            <a:r>
              <a:rPr lang="en-US" sz="1600" dirty="0" smtClean="0"/>
              <a:t>the production</a:t>
            </a:r>
            <a:r>
              <a:rPr lang="en-US" sz="1600" dirty="0"/>
              <a:t>. </a:t>
            </a:r>
            <a:r>
              <a:rPr lang="en-US" sz="1600" dirty="0" smtClean="0"/>
              <a:t>From the parsing table, </a:t>
            </a:r>
            <a:r>
              <a:rPr lang="en-US" sz="1600" dirty="0"/>
              <a:t>state 0 has a transition on F</a:t>
            </a:r>
            <a:r>
              <a:rPr lang="en-US" sz="1600" i="1" dirty="0" smtClean="0"/>
              <a:t> </a:t>
            </a:r>
            <a:r>
              <a:rPr lang="en-US" sz="1600" dirty="0"/>
              <a:t>to state 3, so we </a:t>
            </a:r>
            <a:r>
              <a:rPr lang="en-US" sz="1600" dirty="0" smtClean="0"/>
              <a:t>push state </a:t>
            </a:r>
            <a:r>
              <a:rPr lang="en-US" sz="1600" dirty="0"/>
              <a:t>3, with </a:t>
            </a:r>
            <a:r>
              <a:rPr lang="en-US" sz="1600" dirty="0" smtClean="0"/>
              <a:t>F got in.</a:t>
            </a:r>
            <a:endParaRPr lang="en-US" sz="1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0"/>
            <a:ext cx="791897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799" y="1121228"/>
            <a:ext cx="1143001" cy="132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182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Moves of an LR parser on </a:t>
            </a:r>
            <a:r>
              <a:rPr lang="en-US" b="1" dirty="0"/>
              <a:t>id * id + id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6861638" cy="5037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249017"/>
            <a:ext cx="1143001" cy="132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09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LR Parsing algorithm</a:t>
            </a:r>
            <a:br>
              <a:rPr lang="en-US" dirty="0" smtClean="0"/>
            </a:br>
            <a:r>
              <a:rPr lang="en-US" dirty="0" smtClean="0"/>
              <a:t>Model of an LR Parser</a:t>
            </a:r>
            <a:endParaRPr lang="en-US" dirty="0"/>
          </a:p>
        </p:txBody>
      </p:sp>
      <p:sp>
        <p:nvSpPr>
          <p:cNvPr id="3" name="Content Placeholder 2"/>
          <p:cNvSpPr>
            <a:spLocks noGrp="1"/>
          </p:cNvSpPr>
          <p:nvPr>
            <p:ph idx="1"/>
          </p:nvPr>
        </p:nvSpPr>
        <p:spPr>
          <a:xfrm>
            <a:off x="6324600" y="1524000"/>
            <a:ext cx="2514600" cy="4525963"/>
          </a:xfrm>
        </p:spPr>
        <p:txBody>
          <a:bodyPr>
            <a:noAutofit/>
          </a:bodyPr>
          <a:lstStyle/>
          <a:p>
            <a:pPr marL="0" indent="0" algn="just">
              <a:buNone/>
            </a:pPr>
            <a:r>
              <a:rPr lang="en-US" sz="1600" dirty="0"/>
              <a:t>It consists of an </a:t>
            </a:r>
            <a:r>
              <a:rPr lang="en-US" sz="1600" dirty="0" smtClean="0"/>
              <a:t>input, an </a:t>
            </a:r>
            <a:r>
              <a:rPr lang="en-US" sz="1600" dirty="0"/>
              <a:t>output, a stack, a driver program, and a parsing table that has two parts</a:t>
            </a:r>
          </a:p>
          <a:p>
            <a:pPr marL="0" indent="0" algn="just">
              <a:buNone/>
            </a:pPr>
            <a:r>
              <a:rPr lang="en-US" sz="1600" dirty="0"/>
              <a:t>(ACTION and GOTO). The driver program is the same for all LR parsers</a:t>
            </a:r>
            <a:r>
              <a:rPr lang="en-US" sz="1600" dirty="0" smtClean="0"/>
              <a:t>;</a:t>
            </a:r>
          </a:p>
          <a:p>
            <a:pPr marL="0" indent="0" algn="just">
              <a:buNone/>
            </a:pPr>
            <a:r>
              <a:rPr lang="en-US" sz="1600" dirty="0"/>
              <a:t>O</a:t>
            </a:r>
            <a:r>
              <a:rPr lang="en-US" sz="1600" dirty="0" smtClean="0"/>
              <a:t>nly the </a:t>
            </a:r>
            <a:r>
              <a:rPr lang="en-US" sz="1600" dirty="0"/>
              <a:t>parsing table changes from one parser to another. The parsing </a:t>
            </a:r>
            <a:r>
              <a:rPr lang="en-US" sz="1600" dirty="0" smtClean="0"/>
              <a:t>program reads </a:t>
            </a:r>
            <a:r>
              <a:rPr lang="en-US" sz="1600" dirty="0"/>
              <a:t>characters from an input buffer one at a time. Where a shift-reduce </a:t>
            </a:r>
            <a:r>
              <a:rPr lang="en-US" sz="1600" dirty="0" smtClean="0"/>
              <a:t>parser shifts </a:t>
            </a:r>
            <a:r>
              <a:rPr lang="en-US" sz="1600" dirty="0"/>
              <a:t>a symbol, an LR parser shifts a </a:t>
            </a:r>
            <a:r>
              <a:rPr lang="en-US" sz="1600" i="1" dirty="0"/>
              <a:t>state. </a:t>
            </a:r>
            <a:r>
              <a:rPr lang="en-US" sz="1600" dirty="0"/>
              <a:t>Each state summarizes </a:t>
            </a:r>
            <a:r>
              <a:rPr lang="en-US" sz="1600" dirty="0" smtClean="0"/>
              <a:t>the information </a:t>
            </a:r>
            <a:r>
              <a:rPr lang="en-US" sz="1600" dirty="0"/>
              <a:t>contained in the stack below 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524000"/>
            <a:ext cx="59436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1752600"/>
            <a:ext cx="1371600" cy="1200329"/>
          </a:xfrm>
          <a:custGeom>
            <a:avLst/>
            <a:gdLst>
              <a:gd name="connsiteX0" fmla="*/ 0 w 1371600"/>
              <a:gd name="connsiteY0" fmla="*/ 0 h 923330"/>
              <a:gd name="connsiteX1" fmla="*/ 1371600 w 1371600"/>
              <a:gd name="connsiteY1" fmla="*/ 0 h 923330"/>
              <a:gd name="connsiteX2" fmla="*/ 1371600 w 1371600"/>
              <a:gd name="connsiteY2" fmla="*/ 923330 h 923330"/>
              <a:gd name="connsiteX3" fmla="*/ 0 w 1371600"/>
              <a:gd name="connsiteY3" fmla="*/ 923330 h 923330"/>
              <a:gd name="connsiteX4" fmla="*/ 0 w 1371600"/>
              <a:gd name="connsiteY4" fmla="*/ 0 h 923330"/>
              <a:gd name="connsiteX0" fmla="*/ 0 w 1371600"/>
              <a:gd name="connsiteY0" fmla="*/ 0 h 1099967"/>
              <a:gd name="connsiteX1" fmla="*/ 1371600 w 1371600"/>
              <a:gd name="connsiteY1" fmla="*/ 0 h 1099967"/>
              <a:gd name="connsiteX2" fmla="*/ 1371600 w 1371600"/>
              <a:gd name="connsiteY2" fmla="*/ 923330 h 1099967"/>
              <a:gd name="connsiteX3" fmla="*/ 622852 w 1371600"/>
              <a:gd name="connsiteY3" fmla="*/ 1099931 h 1099967"/>
              <a:gd name="connsiteX4" fmla="*/ 0 w 1371600"/>
              <a:gd name="connsiteY4" fmla="*/ 923330 h 1099967"/>
              <a:gd name="connsiteX5" fmla="*/ 0 w 1371600"/>
              <a:gd name="connsiteY5" fmla="*/ 0 h 109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1099967">
                <a:moveTo>
                  <a:pt x="0" y="0"/>
                </a:moveTo>
                <a:lnTo>
                  <a:pt x="1371600" y="0"/>
                </a:lnTo>
                <a:lnTo>
                  <a:pt x="1371600" y="923330"/>
                </a:lnTo>
                <a:cubicBezTo>
                  <a:pt x="1135270" y="920353"/>
                  <a:pt x="859182" y="1102908"/>
                  <a:pt x="622852" y="1099931"/>
                </a:cubicBezTo>
                <a:lnTo>
                  <a:pt x="0" y="923330"/>
                </a:lnTo>
                <a:lnTo>
                  <a:pt x="0" y="0"/>
                </a:lnTo>
                <a:close/>
              </a:path>
            </a:pathLst>
          </a:custGeom>
          <a:solidFill>
            <a:schemeClr val="accent3">
              <a:lumMod val="60000"/>
              <a:lumOff val="40000"/>
            </a:schemeClr>
          </a:solidFill>
        </p:spPr>
        <p:txBody>
          <a:bodyPr wrap="square" rtlCol="0">
            <a:spAutoFit/>
          </a:bodyPr>
          <a:lstStyle/>
          <a:p>
            <a:r>
              <a:rPr lang="en-US" dirty="0" smtClean="0"/>
              <a:t>Si: state; </a:t>
            </a:r>
            <a:r>
              <a:rPr lang="en-US" dirty="0" err="1" smtClean="0"/>
              <a:t>Xi:grammar</a:t>
            </a:r>
            <a:r>
              <a:rPr lang="en-US" dirty="0" smtClean="0"/>
              <a:t> symbol; </a:t>
            </a:r>
          </a:p>
          <a:p>
            <a:r>
              <a:rPr lang="en-US" dirty="0" smtClean="0"/>
              <a:t> </a:t>
            </a:r>
            <a:r>
              <a:rPr lang="en-US" dirty="0" err="1" smtClean="0"/>
              <a:t>SiXi</a:t>
            </a:r>
            <a:r>
              <a:rPr lang="en-US" dirty="0" err="1"/>
              <a:t>:</a:t>
            </a:r>
            <a:r>
              <a:rPr lang="en-US" dirty="0" err="1" smtClean="0"/>
              <a:t>string</a:t>
            </a:r>
            <a:endParaRPr lang="en-US" dirty="0"/>
          </a:p>
        </p:txBody>
      </p:sp>
    </p:spTree>
    <p:extLst>
      <p:ext uri="{BB962C8B-B14F-4D97-AF65-F5344CB8AC3E}">
        <p14:creationId xmlns:p14="http://schemas.microsoft.com/office/powerpoint/2010/main" val="1670185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39"/>
            <a:ext cx="8229600" cy="771939"/>
          </a:xfrm>
        </p:spPr>
        <p:txBody>
          <a:bodyPr/>
          <a:lstStyle/>
          <a:p>
            <a:r>
              <a:rPr lang="en-US" dirty="0" smtClean="0"/>
              <a:t>LR Parsing Algorithm</a:t>
            </a:r>
            <a:endParaRPr lang="en-US" dirty="0"/>
          </a:p>
        </p:txBody>
      </p:sp>
      <p:sp>
        <p:nvSpPr>
          <p:cNvPr id="3" name="Content Placeholder 2"/>
          <p:cNvSpPr>
            <a:spLocks noGrp="1"/>
          </p:cNvSpPr>
          <p:nvPr>
            <p:ph idx="1"/>
          </p:nvPr>
        </p:nvSpPr>
        <p:spPr>
          <a:xfrm>
            <a:off x="152400" y="914400"/>
            <a:ext cx="8839200" cy="4983163"/>
          </a:xfrm>
        </p:spPr>
        <p:txBody>
          <a:bodyPr>
            <a:noAutofit/>
          </a:bodyPr>
          <a:lstStyle/>
          <a:p>
            <a:pPr marL="0" indent="0">
              <a:buNone/>
            </a:pPr>
            <a:r>
              <a:rPr lang="en-US" sz="1600" b="1" dirty="0"/>
              <a:t>INPUT: </a:t>
            </a:r>
            <a:r>
              <a:rPr lang="en-US" sz="1600" dirty="0"/>
              <a:t>An input string </a:t>
            </a:r>
            <a:r>
              <a:rPr lang="en-US" sz="1600" i="1" dirty="0"/>
              <a:t>w </a:t>
            </a:r>
            <a:r>
              <a:rPr lang="en-US" sz="1600" dirty="0"/>
              <a:t>and an LR-parsing table with functions ACTION </a:t>
            </a:r>
            <a:r>
              <a:rPr lang="en-US" sz="1600" dirty="0" smtClean="0"/>
              <a:t>and  GOTO </a:t>
            </a:r>
            <a:r>
              <a:rPr lang="en-US" sz="1600" dirty="0"/>
              <a:t>for a grammar </a:t>
            </a:r>
            <a:r>
              <a:rPr lang="en-US" sz="1600" i="1" dirty="0"/>
              <a:t>G.</a:t>
            </a:r>
            <a:endParaRPr lang="en-US" sz="1600" b="1" dirty="0" smtClean="0"/>
          </a:p>
          <a:p>
            <a:pPr marL="0" indent="0">
              <a:buNone/>
            </a:pPr>
            <a:r>
              <a:rPr lang="en-US" sz="1600" b="1" dirty="0" smtClean="0"/>
              <a:t>OUTPUT</a:t>
            </a:r>
            <a:r>
              <a:rPr lang="en-US" sz="1600" b="1" dirty="0"/>
              <a:t>: </a:t>
            </a:r>
            <a:r>
              <a:rPr lang="en-US" sz="1600" dirty="0"/>
              <a:t>If </a:t>
            </a:r>
            <a:r>
              <a:rPr lang="en-US" sz="1600" i="1" dirty="0"/>
              <a:t>w </a:t>
            </a:r>
            <a:r>
              <a:rPr lang="en-US" sz="1600" dirty="0"/>
              <a:t>is in L(G)</a:t>
            </a:r>
            <a:r>
              <a:rPr lang="en-US" sz="1600" i="1" dirty="0"/>
              <a:t>, </a:t>
            </a:r>
            <a:r>
              <a:rPr lang="en-US" sz="1600" dirty="0"/>
              <a:t>the reduction steps of a bottom-up parse for </a:t>
            </a:r>
            <a:r>
              <a:rPr lang="en-US" sz="1600" i="1" dirty="0" smtClean="0"/>
              <a:t>w; </a:t>
            </a:r>
            <a:r>
              <a:rPr lang="en-US" sz="1600" dirty="0" smtClean="0"/>
              <a:t>otherwise</a:t>
            </a:r>
            <a:r>
              <a:rPr lang="en-US" sz="1600" dirty="0"/>
              <a:t>, an error indication.</a:t>
            </a:r>
          </a:p>
          <a:p>
            <a:pPr marL="0" indent="0">
              <a:buNone/>
            </a:pPr>
            <a:r>
              <a:rPr lang="en-US" sz="1600" b="1" dirty="0"/>
              <a:t>METHOD: </a:t>
            </a:r>
            <a:r>
              <a:rPr lang="en-US" sz="1600" dirty="0"/>
              <a:t>Initially, the parser has s0 on its stack, where s0 is the initial </a:t>
            </a:r>
            <a:r>
              <a:rPr lang="en-US" sz="1600" dirty="0" smtClean="0"/>
              <a:t>state, and </a:t>
            </a:r>
            <a:r>
              <a:rPr lang="en-US" sz="1600" i="1" dirty="0"/>
              <a:t>w$ </a:t>
            </a:r>
            <a:r>
              <a:rPr lang="en-US" sz="1600" dirty="0"/>
              <a:t>in the input buffer. The parser then executes </a:t>
            </a:r>
            <a:r>
              <a:rPr lang="en-US" sz="1600" dirty="0" smtClean="0"/>
              <a:t>as the program steps below.</a:t>
            </a:r>
            <a:endParaRPr lang="en-US" sz="1600" dirty="0"/>
          </a:p>
          <a:p>
            <a:pPr marL="0" indent="0">
              <a:buNone/>
            </a:pPr>
            <a:r>
              <a:rPr lang="en-US" sz="1600" dirty="0" smtClean="0"/>
              <a:t>Let </a:t>
            </a:r>
            <a:r>
              <a:rPr lang="en-US" sz="1600" i="1" dirty="0">
                <a:latin typeface="Arial" pitchFamily="34" charset="0"/>
                <a:cs typeface="Arial" pitchFamily="34" charset="0"/>
              </a:rPr>
              <a:t>a</a:t>
            </a:r>
            <a:r>
              <a:rPr lang="en-US" sz="1600" i="1" dirty="0"/>
              <a:t> </a:t>
            </a:r>
            <a:r>
              <a:rPr lang="en-US" sz="1600" dirty="0"/>
              <a:t>be the first symbol of </a:t>
            </a:r>
            <a:r>
              <a:rPr lang="en-US" sz="1600" i="1" dirty="0"/>
              <a:t>w$;</a:t>
            </a:r>
          </a:p>
          <a:p>
            <a:pPr marL="0" indent="0">
              <a:buNone/>
            </a:pPr>
            <a:r>
              <a:rPr lang="en-US" sz="1800" b="1" dirty="0"/>
              <a:t>while</a:t>
            </a:r>
            <a:r>
              <a:rPr lang="en-US" sz="1800" dirty="0"/>
              <a:t>(1) { /* repeat forever */</a:t>
            </a:r>
          </a:p>
          <a:p>
            <a:pPr marL="400050" lvl="1" indent="0">
              <a:buNone/>
            </a:pPr>
            <a:r>
              <a:rPr lang="en-US" sz="1800" dirty="0"/>
              <a:t>let </a:t>
            </a:r>
            <a:r>
              <a:rPr lang="en-US" sz="1800" i="1" dirty="0"/>
              <a:t>s </a:t>
            </a:r>
            <a:r>
              <a:rPr lang="en-US" sz="1800" dirty="0"/>
              <a:t>be the state on top of the stack;</a:t>
            </a:r>
          </a:p>
          <a:p>
            <a:pPr marL="400050" lvl="1" indent="0">
              <a:buNone/>
            </a:pPr>
            <a:r>
              <a:rPr lang="en-US" sz="1800" b="1" dirty="0"/>
              <a:t>if ( ACTION[s, a] </a:t>
            </a:r>
            <a:r>
              <a:rPr lang="en-US" sz="1800" i="1" dirty="0" smtClean="0"/>
              <a:t>== </a:t>
            </a:r>
            <a:r>
              <a:rPr lang="en-US" sz="1800" dirty="0"/>
              <a:t>shift </a:t>
            </a:r>
            <a:r>
              <a:rPr lang="en-US" sz="1800" i="1" dirty="0"/>
              <a:t>t </a:t>
            </a:r>
            <a:r>
              <a:rPr lang="en-US" sz="1800" dirty="0"/>
              <a:t>) {</a:t>
            </a:r>
          </a:p>
          <a:p>
            <a:pPr marL="800100" lvl="2" indent="0">
              <a:buNone/>
            </a:pPr>
            <a:r>
              <a:rPr lang="en-US" sz="1800" dirty="0"/>
              <a:t>push </a:t>
            </a:r>
            <a:r>
              <a:rPr lang="en-US" sz="1800" i="1" dirty="0"/>
              <a:t>t </a:t>
            </a:r>
            <a:r>
              <a:rPr lang="en-US" sz="1800" dirty="0"/>
              <a:t>onto the stack;</a:t>
            </a:r>
          </a:p>
          <a:p>
            <a:pPr marL="800100" lvl="2" indent="0">
              <a:buNone/>
            </a:pPr>
            <a:r>
              <a:rPr lang="en-US" sz="1800" dirty="0"/>
              <a:t>let </a:t>
            </a:r>
            <a:r>
              <a:rPr lang="en-US" sz="1800" i="1" dirty="0">
                <a:latin typeface="Arial" pitchFamily="34" charset="0"/>
                <a:cs typeface="Arial" pitchFamily="34" charset="0"/>
              </a:rPr>
              <a:t>a</a:t>
            </a:r>
            <a:r>
              <a:rPr lang="en-US" sz="1800" i="1" dirty="0"/>
              <a:t> </a:t>
            </a:r>
            <a:r>
              <a:rPr lang="en-US" sz="1800" dirty="0"/>
              <a:t>be the next input symbol;</a:t>
            </a:r>
          </a:p>
          <a:p>
            <a:pPr marL="400050" lvl="1" indent="0">
              <a:buNone/>
            </a:pPr>
            <a:r>
              <a:rPr lang="en-US" sz="1800" b="1" dirty="0"/>
              <a:t>} else if </a:t>
            </a:r>
            <a:r>
              <a:rPr lang="en-US" sz="1800" dirty="0"/>
              <a:t>( ACTION [s, a] </a:t>
            </a:r>
            <a:r>
              <a:rPr lang="en-US" sz="1800" i="1" dirty="0" smtClean="0"/>
              <a:t>== </a:t>
            </a:r>
            <a:r>
              <a:rPr lang="en-US" sz="1800" dirty="0"/>
              <a:t>reduce </a:t>
            </a:r>
            <a:r>
              <a:rPr lang="en-US" sz="1800" i="1" dirty="0"/>
              <a:t>A </a:t>
            </a:r>
            <a:r>
              <a:rPr lang="en-US" sz="1800" i="1" dirty="0" smtClean="0"/>
              <a:t>-&gt;</a:t>
            </a:r>
            <a:r>
              <a:rPr lang="el-GR" sz="1800" i="1" dirty="0" smtClean="0">
                <a:latin typeface="Arial" pitchFamily="34" charset="0"/>
                <a:cs typeface="Arial" pitchFamily="34" charset="0"/>
              </a:rPr>
              <a:t>β</a:t>
            </a:r>
            <a:r>
              <a:rPr lang="en-US" sz="1800" i="1" dirty="0" smtClean="0"/>
              <a:t>) </a:t>
            </a:r>
            <a:r>
              <a:rPr lang="en-US" sz="1800" i="1" dirty="0"/>
              <a:t>{</a:t>
            </a:r>
          </a:p>
          <a:p>
            <a:pPr marL="800100" lvl="2" indent="0">
              <a:buNone/>
            </a:pPr>
            <a:r>
              <a:rPr lang="en-US" sz="1800" dirty="0"/>
              <a:t>pop </a:t>
            </a:r>
            <a:r>
              <a:rPr lang="en-US" sz="1800" dirty="0" smtClean="0">
                <a:latin typeface="Arial" pitchFamily="34" charset="0"/>
                <a:cs typeface="Arial" pitchFamily="34" charset="0"/>
              </a:rPr>
              <a:t>|</a:t>
            </a:r>
            <a:r>
              <a:rPr lang="el-GR" sz="1800" i="1" dirty="0">
                <a:latin typeface="Arial" pitchFamily="34" charset="0"/>
                <a:cs typeface="Arial" pitchFamily="34" charset="0"/>
              </a:rPr>
              <a:t> </a:t>
            </a:r>
            <a:r>
              <a:rPr lang="el-GR" sz="1800" i="1" dirty="0" smtClean="0">
                <a:latin typeface="Arial" pitchFamily="34" charset="0"/>
                <a:cs typeface="Arial" pitchFamily="34" charset="0"/>
              </a:rPr>
              <a:t>β</a:t>
            </a:r>
            <a:r>
              <a:rPr lang="en-US" sz="1800" dirty="0" smtClean="0"/>
              <a:t>| symbols </a:t>
            </a:r>
            <a:r>
              <a:rPr lang="en-US" sz="1800" dirty="0"/>
              <a:t>off  </a:t>
            </a:r>
            <a:r>
              <a:rPr lang="en-US" sz="1800" dirty="0" smtClean="0"/>
              <a:t>the </a:t>
            </a:r>
            <a:r>
              <a:rPr lang="en-US" sz="1800" dirty="0"/>
              <a:t>stack;</a:t>
            </a:r>
          </a:p>
          <a:p>
            <a:pPr marL="800100" lvl="2" indent="0">
              <a:buNone/>
            </a:pPr>
            <a:r>
              <a:rPr lang="en-US" sz="1800" dirty="0"/>
              <a:t>let state </a:t>
            </a:r>
            <a:r>
              <a:rPr lang="en-US" sz="1800" i="1" dirty="0"/>
              <a:t>t </a:t>
            </a:r>
            <a:r>
              <a:rPr lang="en-US" sz="1800" dirty="0"/>
              <a:t>now be on top of the stack;</a:t>
            </a:r>
          </a:p>
          <a:p>
            <a:pPr marL="800100" lvl="2" indent="0">
              <a:buNone/>
            </a:pPr>
            <a:r>
              <a:rPr lang="en-US" sz="1800" dirty="0"/>
              <a:t>push </a:t>
            </a:r>
            <a:r>
              <a:rPr lang="en-US" sz="1800" b="1" dirty="0" smtClean="0"/>
              <a:t>GOTO [t</a:t>
            </a:r>
            <a:r>
              <a:rPr lang="en-US" sz="1800" b="1" dirty="0"/>
              <a:t>, </a:t>
            </a:r>
            <a:r>
              <a:rPr lang="en-US" sz="1800" dirty="0" smtClean="0"/>
              <a:t>A] onto </a:t>
            </a:r>
            <a:r>
              <a:rPr lang="en-US" sz="1800" dirty="0"/>
              <a:t>the stack;</a:t>
            </a:r>
          </a:p>
          <a:p>
            <a:pPr marL="800100" lvl="2" indent="0">
              <a:buNone/>
            </a:pPr>
            <a:r>
              <a:rPr lang="en-US" sz="1800" dirty="0"/>
              <a:t>output the production </a:t>
            </a:r>
            <a:r>
              <a:rPr lang="en-US" sz="1800" i="1" dirty="0" smtClean="0"/>
              <a:t>A-&gt;</a:t>
            </a:r>
            <a:r>
              <a:rPr lang="el-GR" sz="1800" i="1" dirty="0"/>
              <a:t> </a:t>
            </a:r>
            <a:r>
              <a:rPr lang="el-GR" sz="1800" i="1" dirty="0">
                <a:latin typeface="Arial" pitchFamily="34" charset="0"/>
                <a:cs typeface="Arial" pitchFamily="34" charset="0"/>
              </a:rPr>
              <a:t>β</a:t>
            </a:r>
            <a:r>
              <a:rPr lang="en-US" sz="1800" i="1" dirty="0" smtClean="0"/>
              <a:t>;</a:t>
            </a:r>
            <a:endParaRPr lang="en-US" sz="1800" i="1" dirty="0"/>
          </a:p>
          <a:p>
            <a:pPr marL="400050" lvl="1" indent="0">
              <a:buNone/>
            </a:pPr>
            <a:r>
              <a:rPr lang="en-US" sz="1800" b="1" dirty="0"/>
              <a:t>} else if </a:t>
            </a:r>
            <a:r>
              <a:rPr lang="en-US" sz="1800" dirty="0"/>
              <a:t>( ACTION[</a:t>
            </a:r>
            <a:r>
              <a:rPr lang="en-US" sz="1800" dirty="0" err="1"/>
              <a:t>s,a</a:t>
            </a:r>
            <a:r>
              <a:rPr lang="en-US" sz="1800" dirty="0"/>
              <a:t>] </a:t>
            </a:r>
            <a:r>
              <a:rPr lang="en-US" sz="1800" dirty="0" smtClean="0"/>
              <a:t>== </a:t>
            </a:r>
            <a:r>
              <a:rPr lang="en-US" sz="1800" dirty="0"/>
              <a:t>accept ) break; /* parsing is done */</a:t>
            </a:r>
          </a:p>
          <a:p>
            <a:pPr marL="400050" lvl="1" indent="0">
              <a:buNone/>
            </a:pPr>
            <a:r>
              <a:rPr lang="en-US" sz="1800" b="1" dirty="0"/>
              <a:t>else </a:t>
            </a:r>
            <a:r>
              <a:rPr lang="en-US" sz="1800" dirty="0"/>
              <a:t>call error-recovery routine;</a:t>
            </a:r>
          </a:p>
          <a:p>
            <a:pPr marL="0" indent="0">
              <a:buNone/>
            </a:pPr>
            <a:r>
              <a:rPr lang="en-US" sz="1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59306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4581"/>
            <a:ext cx="8229600" cy="1143000"/>
          </a:xfrm>
        </p:spPr>
        <p:txBody>
          <a:bodyPr/>
          <a:lstStyle/>
          <a:p>
            <a:r>
              <a:rPr lang="en-US" dirty="0" smtClean="0"/>
              <a:t>Example</a:t>
            </a:r>
            <a:endParaRPr lang="en-US" dirty="0"/>
          </a:p>
        </p:txBody>
      </p:sp>
      <p:pic>
        <p:nvPicPr>
          <p:cNvPr id="1026" name="Picture 2" descr="C:\Users\admin\Desktop\Pars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4582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2057400"/>
            <a:ext cx="55149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1491734"/>
            <a:ext cx="1447800" cy="369332"/>
          </a:xfrm>
          <a:prstGeom prst="rect">
            <a:avLst/>
          </a:prstGeom>
          <a:solidFill>
            <a:schemeClr val="accent1">
              <a:lumMod val="20000"/>
              <a:lumOff val="80000"/>
            </a:schemeClr>
          </a:solidFill>
        </p:spPr>
        <p:txBody>
          <a:bodyPr wrap="square" rtlCol="0">
            <a:spAutoFit/>
          </a:bodyPr>
          <a:lstStyle/>
          <a:p>
            <a:r>
              <a:rPr lang="en-US" dirty="0" smtClean="0"/>
              <a:t>Grammar</a:t>
            </a:r>
            <a:endParaRPr lang="en-US" dirty="0"/>
          </a:p>
        </p:txBody>
      </p:sp>
      <p:sp>
        <p:nvSpPr>
          <p:cNvPr id="6" name="TextBox 5"/>
          <p:cNvSpPr txBox="1"/>
          <p:nvPr/>
        </p:nvSpPr>
        <p:spPr>
          <a:xfrm>
            <a:off x="1981200" y="1137791"/>
            <a:ext cx="6499123" cy="707886"/>
          </a:xfrm>
          <a:prstGeom prst="rect">
            <a:avLst/>
          </a:prstGeom>
          <a:noFill/>
        </p:spPr>
        <p:txBody>
          <a:bodyPr wrap="square" rtlCol="0">
            <a:spAutoFit/>
          </a:bodyPr>
          <a:lstStyle/>
          <a:p>
            <a:r>
              <a:rPr lang="en-US" sz="2000" dirty="0" smtClean="0"/>
              <a:t>Handle pruning: It is the basis.  Finding a handle and reducing it to appropriate left hand side is handle pruning.</a:t>
            </a:r>
            <a:endParaRPr lang="en-US" sz="2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Up Arrow 3"/>
          <p:cNvSpPr/>
          <p:nvPr/>
        </p:nvSpPr>
        <p:spPr>
          <a:xfrm>
            <a:off x="7391400" y="2667000"/>
            <a:ext cx="152400" cy="1066800"/>
          </a:xfrm>
          <a:prstGeom prst="up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178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reduce parser</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Shift </a:t>
            </a:r>
            <a:r>
              <a:rPr lang="en-US" b="1" dirty="0"/>
              <a:t>Reduce parser</a:t>
            </a:r>
            <a:r>
              <a:rPr lang="en-US" dirty="0"/>
              <a:t> attempts for the construction of parse in a similar manner as done in bottom up parsing i.e. the parse tree is constructed from leaves(bottom) to the root(up). A more general form of shift reduce parser is LR parser</a:t>
            </a:r>
            <a:r>
              <a:rPr lang="en-US" dirty="0" smtClean="0"/>
              <a:t>. </a:t>
            </a:r>
            <a:r>
              <a:rPr lang="en-US" dirty="0"/>
              <a:t>The L stands for scanning the input from left to right and R stands for constructing a rightmost derivation in reverse.</a:t>
            </a:r>
          </a:p>
          <a:p>
            <a:pPr marL="0" indent="0">
              <a:buNone/>
            </a:pPr>
            <a:r>
              <a:rPr lang="en-US" dirty="0" smtClean="0"/>
              <a:t>This </a:t>
            </a:r>
            <a:r>
              <a:rPr lang="en-US" dirty="0"/>
              <a:t>parser requires some data structures i.e.</a:t>
            </a:r>
          </a:p>
          <a:p>
            <a:r>
              <a:rPr lang="en-US" dirty="0" smtClean="0"/>
              <a:t>An </a:t>
            </a:r>
            <a:r>
              <a:rPr lang="en-US" dirty="0"/>
              <a:t>input buffer for storing the input string.</a:t>
            </a:r>
          </a:p>
          <a:p>
            <a:r>
              <a:rPr lang="en-US" dirty="0"/>
              <a:t>A stack for storing and accessing the production rules.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771901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operations of Shift reduce parsing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Shift: </a:t>
            </a:r>
            <a:r>
              <a:rPr lang="en-US" dirty="0"/>
              <a:t>This involves moving of symbols from input buffer onto the stack.</a:t>
            </a:r>
          </a:p>
          <a:p>
            <a:r>
              <a:rPr lang="en-US" b="1" dirty="0"/>
              <a:t>Reduce: </a:t>
            </a:r>
            <a:r>
              <a:rPr lang="en-US" dirty="0"/>
              <a:t>If the handle appears on top of the stack then, its reduction by using appropriate production rule is done i.e. RHS of production rule is popped out of stack and LHS of production rule is pushed onto the stack.</a:t>
            </a:r>
          </a:p>
          <a:p>
            <a:r>
              <a:rPr lang="en-US" b="1" dirty="0"/>
              <a:t>Accept: </a:t>
            </a:r>
            <a:r>
              <a:rPr lang="en-US" dirty="0"/>
              <a:t>If only start symbol is present in the stack and the input buffer is empty then, the parsing action is called accept. When accept action is obtained, it </a:t>
            </a:r>
            <a:r>
              <a:rPr lang="en-US" dirty="0" smtClean="0"/>
              <a:t>means </a:t>
            </a:r>
            <a:r>
              <a:rPr lang="en-US" dirty="0"/>
              <a:t>successful parsing is done.</a:t>
            </a:r>
          </a:p>
          <a:p>
            <a:r>
              <a:rPr lang="en-US" b="1" dirty="0"/>
              <a:t>Error: </a:t>
            </a:r>
            <a:r>
              <a:rPr lang="en-US" dirty="0"/>
              <a:t>This is the situation in which the parser can neither perform shift action nor reduce action and not even accept action</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593028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shift reduce parsing</a:t>
            </a:r>
            <a:endParaRPr lang="en-US" dirty="0"/>
          </a:p>
        </p:txBody>
      </p:sp>
      <p:sp>
        <p:nvSpPr>
          <p:cNvPr id="3" name="Content Placeholder 2"/>
          <p:cNvSpPr>
            <a:spLocks noGrp="1"/>
          </p:cNvSpPr>
          <p:nvPr>
            <p:ph idx="1"/>
          </p:nvPr>
        </p:nvSpPr>
        <p:spPr/>
        <p:txBody>
          <a:bodyPr/>
          <a:lstStyle/>
          <a:p>
            <a:r>
              <a:rPr lang="en-US" b="1" dirty="0"/>
              <a:t>Example 1 –</a:t>
            </a:r>
            <a:r>
              <a:rPr lang="en-US" dirty="0"/>
              <a:t> Consider the grammar</a:t>
            </a:r>
            <a:br>
              <a:rPr lang="en-US" dirty="0"/>
            </a:br>
            <a:r>
              <a:rPr lang="en-US" dirty="0"/>
              <a:t>        S –&gt; S + S</a:t>
            </a:r>
            <a:br>
              <a:rPr lang="en-US" dirty="0"/>
            </a:br>
            <a:r>
              <a:rPr lang="en-US" dirty="0"/>
              <a:t>        </a:t>
            </a:r>
            <a:r>
              <a:rPr lang="en-US" dirty="0" err="1"/>
              <a:t>S</a:t>
            </a:r>
            <a:r>
              <a:rPr lang="en-US" dirty="0"/>
              <a:t> –&gt; S * S</a:t>
            </a:r>
            <a:br>
              <a:rPr lang="en-US" dirty="0"/>
            </a:br>
            <a:r>
              <a:rPr lang="en-US" dirty="0"/>
              <a:t>        </a:t>
            </a:r>
            <a:r>
              <a:rPr lang="en-US" dirty="0" err="1"/>
              <a:t>S</a:t>
            </a:r>
            <a:r>
              <a:rPr lang="en-US" dirty="0"/>
              <a:t> –&gt; id</a:t>
            </a:r>
            <a:br>
              <a:rPr lang="en-US" dirty="0"/>
            </a:br>
            <a:r>
              <a:rPr lang="en-US" dirty="0"/>
              <a:t>Perform Shift Reduce parsing for input string “id + id + id”.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87095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smtClean="0"/>
              <a:t>Stack moves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30" y="838200"/>
            <a:ext cx="79248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Rectangle 4"/>
          <p:cNvSpPr/>
          <p:nvPr/>
        </p:nvSpPr>
        <p:spPr>
          <a:xfrm>
            <a:off x="152400" y="51857"/>
            <a:ext cx="1219200" cy="1200329"/>
          </a:xfrm>
          <a:prstGeom prst="rect">
            <a:avLst/>
          </a:prstGeom>
        </p:spPr>
        <p:txBody>
          <a:bodyPr wrap="square">
            <a:spAutoFit/>
          </a:bodyPr>
          <a:lstStyle/>
          <a:p>
            <a:r>
              <a:rPr lang="en-US" dirty="0" smtClean="0"/>
              <a:t>Grammar:</a:t>
            </a:r>
          </a:p>
          <a:p>
            <a:r>
              <a:rPr lang="en-US" dirty="0" smtClean="0"/>
              <a:t>S </a:t>
            </a:r>
            <a:r>
              <a:rPr lang="en-US" dirty="0"/>
              <a:t>–&gt; S + S</a:t>
            </a:r>
            <a:br>
              <a:rPr lang="en-US" dirty="0"/>
            </a:br>
            <a:r>
              <a:rPr lang="en-US" dirty="0" err="1" smtClean="0"/>
              <a:t>S</a:t>
            </a:r>
            <a:r>
              <a:rPr lang="en-US" dirty="0" smtClean="0"/>
              <a:t> </a:t>
            </a:r>
            <a:r>
              <a:rPr lang="en-US" dirty="0"/>
              <a:t>–&gt; S * S</a:t>
            </a:r>
            <a:br>
              <a:rPr lang="en-US" dirty="0"/>
            </a:br>
            <a:r>
              <a:rPr lang="en-US" dirty="0" err="1" smtClean="0"/>
              <a:t>S</a:t>
            </a:r>
            <a:r>
              <a:rPr lang="en-US" dirty="0" smtClean="0"/>
              <a:t> </a:t>
            </a:r>
            <a:r>
              <a:rPr lang="en-US" dirty="0"/>
              <a:t>–&gt; </a:t>
            </a:r>
            <a:r>
              <a:rPr lang="en-US" dirty="0" smtClean="0"/>
              <a:t>id</a:t>
            </a:r>
            <a:endParaRPr lang="en-US" dirty="0"/>
          </a:p>
        </p:txBody>
      </p:sp>
    </p:spTree>
    <p:extLst>
      <p:ext uri="{BB962C8B-B14F-4D97-AF65-F5344CB8AC3E}">
        <p14:creationId xmlns:p14="http://schemas.microsoft.com/office/powerpoint/2010/main" val="3356999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28600"/>
            <a:ext cx="8229600" cy="1143000"/>
          </a:xfrm>
        </p:spPr>
        <p:txBody>
          <a:bodyPr/>
          <a:lstStyle/>
          <a:p>
            <a:r>
              <a:rPr lang="en-US" dirty="0" smtClean="0"/>
              <a:t>Example2 for shift reduce parsing</a:t>
            </a:r>
            <a:endParaRPr lang="en-US" dirty="0"/>
          </a:p>
        </p:txBody>
      </p:sp>
      <p:sp>
        <p:nvSpPr>
          <p:cNvPr id="3" name="Content Placeholder 2"/>
          <p:cNvSpPr>
            <a:spLocks noGrp="1"/>
          </p:cNvSpPr>
          <p:nvPr>
            <p:ph idx="1"/>
          </p:nvPr>
        </p:nvSpPr>
        <p:spPr>
          <a:xfrm>
            <a:off x="457200" y="1295400"/>
            <a:ext cx="8458200" cy="990600"/>
          </a:xfrm>
        </p:spPr>
        <p:txBody>
          <a:bodyPr>
            <a:normAutofit/>
          </a:bodyPr>
          <a:lstStyle/>
          <a:p>
            <a:pPr marL="0" indent="0">
              <a:buNone/>
            </a:pPr>
            <a:r>
              <a:rPr lang="it-IT" sz="2800" dirty="0" smtClean="0"/>
              <a:t>Grammar: E –&gt; 2E2</a:t>
            </a:r>
            <a:r>
              <a:rPr lang="it-IT" sz="2800" dirty="0"/>
              <a:t> </a:t>
            </a:r>
            <a:r>
              <a:rPr lang="it-IT" sz="2800" dirty="0" smtClean="0"/>
              <a:t>; E </a:t>
            </a:r>
            <a:r>
              <a:rPr lang="it-IT" sz="2800" dirty="0"/>
              <a:t>–&gt; </a:t>
            </a:r>
            <a:r>
              <a:rPr lang="it-IT" sz="2800" dirty="0" smtClean="0"/>
              <a:t>3E3; </a:t>
            </a:r>
            <a:r>
              <a:rPr lang="it-IT" sz="2800" dirty="0"/>
              <a:t>E –&gt; 4</a:t>
            </a:r>
            <a:br>
              <a:rPr lang="it-IT" sz="2800" dirty="0"/>
            </a:br>
            <a:r>
              <a:rPr lang="it-IT" sz="2800" dirty="0" smtClean="0"/>
              <a:t>Perform </a:t>
            </a:r>
            <a:r>
              <a:rPr lang="it-IT" sz="2800" dirty="0"/>
              <a:t>Shift Reduce parsing for input string “32423</a:t>
            </a:r>
            <a:r>
              <a:rPr lang="it-IT" sz="2800" dirty="0" smtClean="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75438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Oval 4"/>
          <p:cNvSpPr/>
          <p:nvPr/>
        </p:nvSpPr>
        <p:spPr>
          <a:xfrm>
            <a:off x="3657600" y="2895600"/>
            <a:ext cx="2286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905000" y="3276600"/>
            <a:ext cx="2286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74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TotalTime>
  <Words>2352</Words>
  <Application>Microsoft Office PowerPoint</Application>
  <PresentationFormat>On-screen Show (4:3)</PresentationFormat>
  <Paragraphs>242</Paragraphs>
  <Slides>34</Slides>
  <Notes>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Compiler design 14CS73 Bottom up Parsing</vt:lpstr>
      <vt:lpstr>Bottom up Parsing</vt:lpstr>
      <vt:lpstr>Bottom Up parsing &amp; classification</vt:lpstr>
      <vt:lpstr>Example</vt:lpstr>
      <vt:lpstr>Shift reduce parser</vt:lpstr>
      <vt:lpstr>Basic operations of Shift reduce parsing</vt:lpstr>
      <vt:lpstr>Example for shift reduce parsing</vt:lpstr>
      <vt:lpstr>Stack moves</vt:lpstr>
      <vt:lpstr>Example2 for shift reduce parsing</vt:lpstr>
      <vt:lpstr>PowerPoint Presentation</vt:lpstr>
      <vt:lpstr>Try it</vt:lpstr>
      <vt:lpstr>Conflicts during shift reduce parsing</vt:lpstr>
      <vt:lpstr>Reduce reduce conflict example</vt:lpstr>
      <vt:lpstr>Introduction to LR Parsing: Simple LR</vt:lpstr>
      <vt:lpstr>Advantages &amp; disadvantage of LR parsers</vt:lpstr>
      <vt:lpstr>Canonical collection of LR(0) items</vt:lpstr>
      <vt:lpstr>The Closure operations</vt:lpstr>
      <vt:lpstr>Example for Closure</vt:lpstr>
      <vt:lpstr>The goto operation</vt:lpstr>
      <vt:lpstr>Set of items constructions</vt:lpstr>
      <vt:lpstr>Example LR(0)</vt:lpstr>
      <vt:lpstr>I0 &amp; I1 state</vt:lpstr>
      <vt:lpstr>I2 &amp; I3</vt:lpstr>
      <vt:lpstr>I3 to I6</vt:lpstr>
      <vt:lpstr>DFA has I0 to I6 (7 states)</vt:lpstr>
      <vt:lpstr>LR(0) table and actions</vt:lpstr>
      <vt:lpstr>LR(0) table</vt:lpstr>
      <vt:lpstr>LR(0): diff.example    augmented grammar=&gt; </vt:lpstr>
      <vt:lpstr>Parsing table for grammar</vt:lpstr>
      <vt:lpstr>Structure of the LR Parsing Table</vt:lpstr>
      <vt:lpstr>Parse of strings, say id*id using LR(0) DFA</vt:lpstr>
      <vt:lpstr>Moves of an LR parser on id * id + id</vt:lpstr>
      <vt:lpstr>The LR Parsing algorithm Model of an LR Parser</vt:lpstr>
      <vt:lpstr>LR Parsing Algorithm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dc:title>
  <dc:creator>Dr. Sarojadevi</dc:creator>
  <cp:lastModifiedBy>Dr. Sarojadevi</cp:lastModifiedBy>
  <cp:revision>300</cp:revision>
  <dcterms:created xsi:type="dcterms:W3CDTF">2006-08-16T00:00:00Z</dcterms:created>
  <dcterms:modified xsi:type="dcterms:W3CDTF">2019-09-08T12:39:18Z</dcterms:modified>
</cp:coreProperties>
</file>