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D0F7C-C1BC-42A3-B4E7-C00A5A42FA9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9EAB3-8477-48B9-A0E9-2BD9AE4A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Relocatable</a:t>
            </a:r>
            <a:r>
              <a:rPr lang="en-US" dirty="0" smtClean="0"/>
              <a:t> code: </a:t>
            </a:r>
            <a:r>
              <a:rPr lang="en-US" dirty="0" err="1" smtClean="0"/>
              <a:t>advtg.Flexibility</a:t>
            </a:r>
            <a:r>
              <a:rPr lang="en-US" dirty="0" smtClean="0"/>
              <a:t>; </a:t>
            </a:r>
            <a:r>
              <a:rPr lang="en-US" dirty="0" err="1" smtClean="0"/>
              <a:t>disadvtg</a:t>
            </a:r>
            <a:r>
              <a:rPr lang="en-US" dirty="0" smtClean="0"/>
              <a:t>. Separate</a:t>
            </a:r>
            <a:r>
              <a:rPr lang="en-US" baseline="0" dirty="0" smtClean="0"/>
              <a:t> linking &amp; loading functions needed.</a:t>
            </a:r>
          </a:p>
          <a:p>
            <a:r>
              <a:rPr lang="en-US" baseline="0" dirty="0" smtClean="0"/>
              <a:t>Assembly lang. o/p: needs to do assembly after code generation.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9EAB3-8477-48B9-A0E9-2BD9AE4AF8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2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Addressing mode: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indexed address of the form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a(r),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 indexed by a register. For example,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100(R2),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indirect addressing modes, immediate constant addressing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9EAB3-8477-48B9-A0E9-2BD9AE4AF8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2F13-8956-4DDF-91C4-F490EC3DF02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361D-AE32-43D1-8E4B-39975AC38227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FE5-E28B-4F61-9411-4B849D29071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9C96-CF7A-494C-98F5-00D7A12E541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1D0-4941-4719-9AA6-BFEDCBAB13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C723-A329-4D32-B0A1-7955D4B5D529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B7A8-36A0-4EC3-8AF5-4E7FC596542B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4CFF-41A1-40BF-B043-E524EBCC5C23}" type="datetime1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9195-8CA2-4358-9C0B-623C0AB585AA}" type="datetime1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6351-E738-4C1A-B107-875A494F8342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B21C-3469-48E2-BD85-C5792F9D74D8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B8EC-B28B-4557-AB58-A0D73E983B3C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br>
              <a:rPr lang="en-US" dirty="0" smtClean="0"/>
            </a:br>
            <a:r>
              <a:rPr lang="en-US" dirty="0" smtClean="0"/>
              <a:t>Unit 4 Compiler Design (14CS73)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Saroja</a:t>
            </a:r>
            <a:r>
              <a:rPr lang="en-US" dirty="0" smtClean="0"/>
              <a:t> Devi 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7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581"/>
            <a:ext cx="8229600" cy="1143000"/>
          </a:xfrm>
        </p:spPr>
        <p:txBody>
          <a:bodyPr/>
          <a:lstStyle/>
          <a:p>
            <a:r>
              <a:rPr lang="en-US" dirty="0" smtClean="0"/>
              <a:t>Issues: Register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Since registers are the fastest memory in the computer, the ideal solution is to store all values in </a:t>
            </a:r>
            <a:r>
              <a:rPr lang="en-US" dirty="0" smtClean="0"/>
              <a:t>registers. However</a:t>
            </a:r>
            <a:r>
              <a:rPr lang="en-US" dirty="0"/>
              <a:t>, there are normally not nearly enough registers for this to be possible. So we must choose which </a:t>
            </a:r>
            <a:r>
              <a:rPr lang="en-US" dirty="0" smtClean="0"/>
              <a:t>values are </a:t>
            </a:r>
            <a:r>
              <a:rPr lang="en-US" dirty="0"/>
              <a:t>in the registers at any given time</a:t>
            </a:r>
            <a:r>
              <a:rPr lang="en-US" dirty="0" smtClean="0"/>
              <a:t>. Efficient utilization of registers is important.</a:t>
            </a:r>
          </a:p>
          <a:p>
            <a:r>
              <a:rPr lang="en-US" dirty="0"/>
              <a:t>Actually this problem has two parts.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Which values should be stored  </a:t>
            </a:r>
            <a:r>
              <a:rPr lang="en-US" dirty="0" smtClean="0"/>
              <a:t>in </a:t>
            </a:r>
            <a:r>
              <a:rPr lang="en-US" dirty="0"/>
              <a:t>registers</a:t>
            </a:r>
            <a:r>
              <a:rPr lang="en-US" dirty="0" smtClean="0"/>
              <a:t>? </a:t>
            </a:r>
            <a:r>
              <a:rPr lang="en-US" b="1" dirty="0" smtClean="0"/>
              <a:t>Register allocation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register should each selected value be stored </a:t>
            </a:r>
            <a:r>
              <a:rPr lang="en-US" dirty="0" smtClean="0"/>
              <a:t>in? </a:t>
            </a:r>
            <a:r>
              <a:rPr lang="en-US" b="1" dirty="0" smtClean="0"/>
              <a:t>Register assignment</a:t>
            </a:r>
          </a:p>
          <a:p>
            <a:pPr marL="457200" lvl="1" indent="0">
              <a:buNone/>
            </a:pPr>
            <a:r>
              <a:rPr lang="en-US" b="1" dirty="0" smtClean="0"/>
              <a:t>Finding optimal assignment of registers to variables is difficult &amp; NP complete.</a:t>
            </a:r>
          </a:p>
          <a:p>
            <a:pPr marL="457200" lvl="1" indent="0">
              <a:buNone/>
            </a:pPr>
            <a:r>
              <a:rPr lang="en-US" b="1" dirty="0" smtClean="0"/>
              <a:t>Adhering to register usage convention as required by HW/OS is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allocation Issue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Strategies to reduce the number of registers must be made</a:t>
            </a:r>
          </a:p>
          <a:p>
            <a:r>
              <a:rPr lang="en-US" dirty="0" smtClean="0"/>
              <a:t>Certain machines need register pairs (even &amp; next odd numbered register) for say multiplication /division. </a:t>
            </a:r>
          </a:p>
          <a:p>
            <a:pPr lvl="1"/>
            <a:r>
              <a:rPr lang="en-US" dirty="0" smtClean="0"/>
              <a:t>Multiply </a:t>
            </a:r>
            <a:r>
              <a:rPr lang="en-US" dirty="0" err="1" smtClean="0"/>
              <a:t>x,y</a:t>
            </a:r>
            <a:r>
              <a:rPr lang="en-US" dirty="0" smtClean="0"/>
              <a:t> has multiplicand x in even register and y in odd register. The product is in both </a:t>
            </a:r>
            <a:r>
              <a:rPr lang="en-US" dirty="0" err="1" smtClean="0"/>
              <a:t>even&amp;odd</a:t>
            </a:r>
            <a:r>
              <a:rPr lang="en-US" dirty="0" smtClean="0"/>
              <a:t> registers.</a:t>
            </a:r>
          </a:p>
          <a:p>
            <a:pPr lvl="1"/>
            <a:r>
              <a:rPr lang="en-US" dirty="0" smtClean="0"/>
              <a:t>Divide </a:t>
            </a:r>
            <a:r>
              <a:rPr lang="en-US" dirty="0" err="1" smtClean="0"/>
              <a:t>x,y</a:t>
            </a:r>
            <a:r>
              <a:rPr lang="en-US" dirty="0" smtClean="0"/>
              <a:t> has dividend in even/odd register pair with even register as x. After division the even register (ex.R0) holds the </a:t>
            </a:r>
            <a:r>
              <a:rPr lang="en-US" b="1" dirty="0" smtClean="0"/>
              <a:t>remainder</a:t>
            </a:r>
            <a:r>
              <a:rPr lang="en-US" dirty="0" smtClean="0"/>
              <a:t> &amp; the odd register (ex.R1) the </a:t>
            </a:r>
            <a:r>
              <a:rPr lang="en-US" b="1" dirty="0" smtClean="0"/>
              <a:t>quotient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Issues (register allocation ex. Contd..)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270999"/>
              </p:ext>
            </p:extLst>
          </p:nvPr>
        </p:nvGraphicFramePr>
        <p:xfrm>
          <a:off x="457200" y="2286000"/>
          <a:ext cx="8229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u="sng" baseline="0" dirty="0" smtClean="0"/>
                        <a:t>Three address Code 1 </a:t>
                      </a:r>
                    </a:p>
                    <a:p>
                      <a:r>
                        <a:rPr lang="en-US" sz="2000" baseline="0" dirty="0" smtClean="0"/>
                        <a:t> t </a:t>
                      </a:r>
                      <a:r>
                        <a:rPr lang="en-US" sz="2000" dirty="0" smtClean="0"/>
                        <a:t>= </a:t>
                      </a:r>
                      <a:r>
                        <a:rPr lang="en-US" sz="2000" dirty="0" err="1" smtClean="0"/>
                        <a:t>a+b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 t = t*c</a:t>
                      </a:r>
                    </a:p>
                    <a:p>
                      <a:r>
                        <a:rPr lang="en-US" sz="2000" baseline="0" dirty="0" smtClean="0"/>
                        <a:t> t = t / 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sng" dirty="0" smtClean="0"/>
                        <a:t>Three address</a:t>
                      </a:r>
                      <a:r>
                        <a:rPr lang="en-US" sz="2000" u="sng" baseline="0" dirty="0" smtClean="0"/>
                        <a:t> </a:t>
                      </a:r>
                      <a:r>
                        <a:rPr lang="en-US" sz="2000" u="sng" dirty="0" smtClean="0"/>
                        <a:t>Code 2 </a:t>
                      </a:r>
                    </a:p>
                    <a:p>
                      <a:r>
                        <a:rPr lang="en-US" sz="2000" dirty="0" smtClean="0"/>
                        <a:t> t = </a:t>
                      </a:r>
                      <a:r>
                        <a:rPr lang="en-US" sz="2000" dirty="0" err="1" smtClean="0"/>
                        <a:t>a+b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 t = </a:t>
                      </a:r>
                      <a:r>
                        <a:rPr lang="en-US" sz="2000" dirty="0" err="1" smtClean="0"/>
                        <a:t>t+c</a:t>
                      </a:r>
                      <a:r>
                        <a:rPr lang="en-US" sz="2000" dirty="0" smtClean="0"/>
                        <a:t>   // addition again</a:t>
                      </a:r>
                    </a:p>
                    <a:p>
                      <a:r>
                        <a:rPr lang="en-US" sz="2000" dirty="0" smtClean="0"/>
                        <a:t> t = t/d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dirty="0" smtClean="0"/>
                        <a:t>Optimal M/c Code sequence for code 1</a:t>
                      </a:r>
                    </a:p>
                    <a:p>
                      <a:r>
                        <a:rPr lang="en-US" sz="2000" dirty="0" smtClean="0"/>
                        <a:t>L  R1, a</a:t>
                      </a:r>
                    </a:p>
                    <a:p>
                      <a:r>
                        <a:rPr lang="en-US" sz="2000" dirty="0" smtClean="0"/>
                        <a:t>A R1, b</a:t>
                      </a:r>
                    </a:p>
                    <a:p>
                      <a:r>
                        <a:rPr lang="en-US" sz="2000" dirty="0" smtClean="0"/>
                        <a:t>M R0, c  // product</a:t>
                      </a:r>
                      <a:r>
                        <a:rPr lang="en-US" sz="2000" baseline="0" dirty="0" smtClean="0"/>
                        <a:t> is in both R0&amp;R1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D R0, d // dividend is</a:t>
                      </a:r>
                      <a:r>
                        <a:rPr lang="en-US" sz="2000" baseline="0" dirty="0" smtClean="0"/>
                        <a:t> in R0 (even reg.)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ST R1, t  // quotient</a:t>
                      </a:r>
                      <a:r>
                        <a:rPr lang="en-US" sz="2000" baseline="0" dirty="0" smtClean="0"/>
                        <a:t> is R1, stored into </a:t>
                      </a:r>
                    </a:p>
                    <a:p>
                      <a:r>
                        <a:rPr lang="en-US" sz="2000" baseline="0" dirty="0" smtClean="0"/>
                        <a:t>// memory location 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dirty="0" smtClean="0"/>
                        <a:t> Optimal M/c Code sequence  for code</a:t>
                      </a:r>
                      <a:r>
                        <a:rPr lang="en-US" sz="1800" u="sng" baseline="0" dirty="0" smtClean="0"/>
                        <a:t>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L  R0, 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  R0, 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A  R0, c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// </a:t>
                      </a:r>
                      <a:r>
                        <a:rPr lang="en-US" sz="1800" baseline="0" dirty="0" smtClean="0"/>
                        <a:t>next, shift dividend into R1 &amp;  clear R0 ,</a:t>
                      </a:r>
                      <a:endParaRPr lang="en-US" sz="2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// so that it gets filled with sign bits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SRDA R0, 32 //   R1 gets the dividend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D R0, 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ST R1, t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08431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Use of Register pair </a:t>
            </a:r>
            <a:r>
              <a:rPr lang="en-US" dirty="0" smtClean="0"/>
              <a:t>:  R0 &amp; R1 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838200"/>
            <a:ext cx="4419600" cy="691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Mpld</a:t>
            </a:r>
            <a:r>
              <a:rPr lang="en-US" sz="1600" b="1" dirty="0" smtClean="0">
                <a:solidFill>
                  <a:schemeClr val="tx1"/>
                </a:solidFill>
              </a:rPr>
              <a:t>./</a:t>
            </a:r>
            <a:r>
              <a:rPr lang="en-US" sz="1600" b="1" dirty="0" err="1" smtClean="0">
                <a:solidFill>
                  <a:schemeClr val="tx1"/>
                </a:solidFill>
              </a:rPr>
              <a:t>dvdnd</a:t>
            </a:r>
            <a:r>
              <a:rPr lang="en-US" sz="1600" b="1" dirty="0" smtClean="0">
                <a:solidFill>
                  <a:schemeClr val="tx1"/>
                </a:solidFill>
              </a:rPr>
              <a:t>/</a:t>
            </a:r>
            <a:r>
              <a:rPr lang="en-US" sz="1600" b="1" dirty="0" err="1" smtClean="0">
                <a:solidFill>
                  <a:schemeClr val="tx1"/>
                </a:solidFill>
              </a:rPr>
              <a:t>rmndr</a:t>
            </a:r>
            <a:r>
              <a:rPr lang="en-US" sz="1600" b="1" dirty="0" smtClean="0">
                <a:solidFill>
                  <a:schemeClr val="tx1"/>
                </a:solidFill>
              </a:rPr>
              <a:t>            </a:t>
            </a:r>
            <a:r>
              <a:rPr lang="en-US" sz="1600" b="1" dirty="0" err="1" smtClean="0">
                <a:solidFill>
                  <a:schemeClr val="tx1"/>
                </a:solidFill>
              </a:rPr>
              <a:t>mplr</a:t>
            </a:r>
            <a:r>
              <a:rPr lang="en-US" sz="1600" b="1" dirty="0" smtClean="0">
                <a:solidFill>
                  <a:schemeClr val="tx1"/>
                </a:solidFill>
              </a:rPr>
              <a:t>/divisor/quotient</a:t>
            </a: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      </a:t>
            </a:r>
            <a:r>
              <a:rPr lang="en-US" sz="2400" dirty="0" smtClean="0"/>
              <a:t>       Ro                                R1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7" idx="0"/>
          </p:cNvCxnSpPr>
          <p:nvPr/>
        </p:nvCxnSpPr>
        <p:spPr>
          <a:xfrm>
            <a:off x="6553200" y="838200"/>
            <a:ext cx="0" cy="7180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1547679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M/C Instructions:  L: Load, ST: Store, A: Add, M: Multiply, D: Divide, SRDA: Shift Right Double Arithmetic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34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Issues: Evaluation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order in which computations are performed can affect can affect the efficiency of the target code.</a:t>
            </a:r>
          </a:p>
          <a:p>
            <a:r>
              <a:rPr lang="en-US" dirty="0" smtClean="0"/>
              <a:t>Certain computation orders require fewer registers to keep fewer intermediate results than others.</a:t>
            </a:r>
          </a:p>
          <a:p>
            <a:r>
              <a:rPr lang="en-US" dirty="0" smtClean="0"/>
              <a:t>Picking a best order is a difficult NP compete problem.</a:t>
            </a:r>
          </a:p>
          <a:p>
            <a:r>
              <a:rPr lang="en-US" dirty="0" smtClean="0"/>
              <a:t>Easiest way is to use the order in which they are produced by the IR generator.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889819"/>
          </a:xfrm>
        </p:spPr>
        <p:txBody>
          <a:bodyPr>
            <a:noAutofit/>
          </a:bodyPr>
          <a:lstStyle/>
          <a:p>
            <a:r>
              <a:rPr lang="en-US" sz="3200" b="1" dirty="0"/>
              <a:t>A Simple Target Machine </a:t>
            </a:r>
            <a:r>
              <a:rPr lang="en-US" sz="3200" b="1" dirty="0" smtClean="0"/>
              <a:t>Model (just for ref.)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" y="914400"/>
            <a:ext cx="8915400" cy="5943600"/>
          </a:xfrm>
        </p:spPr>
        <p:txBody>
          <a:bodyPr>
            <a:noAutofit/>
          </a:bodyPr>
          <a:lstStyle/>
          <a:p>
            <a:r>
              <a:rPr lang="en-US" sz="2000" dirty="0"/>
              <a:t>Our target computer models a three-address machine with load and store </a:t>
            </a:r>
            <a:r>
              <a:rPr lang="en-US" sz="2000" dirty="0" smtClean="0"/>
              <a:t>operations, computation </a:t>
            </a:r>
            <a:r>
              <a:rPr lang="en-US" sz="2000" dirty="0"/>
              <a:t>operations, jump operations, and conditional jumps. </a:t>
            </a:r>
            <a:r>
              <a:rPr lang="en-US" sz="2000" dirty="0" smtClean="0"/>
              <a:t>The  underlying </a:t>
            </a:r>
            <a:r>
              <a:rPr lang="en-US" sz="2000" dirty="0"/>
              <a:t>computer is a byte-addressable machine with </a:t>
            </a:r>
            <a:r>
              <a:rPr lang="en-US" sz="2000" i="1" dirty="0"/>
              <a:t>n </a:t>
            </a:r>
            <a:r>
              <a:rPr lang="en-US" sz="2000" dirty="0"/>
              <a:t>general-purpose </a:t>
            </a:r>
            <a:r>
              <a:rPr lang="en-US" sz="2000" dirty="0" smtClean="0"/>
              <a:t>registers, R0,R1</a:t>
            </a:r>
            <a:r>
              <a:rPr lang="en-US" sz="2000" dirty="0"/>
              <a:t>,... ,</a:t>
            </a:r>
            <a:r>
              <a:rPr lang="en-US" sz="2000" dirty="0" err="1"/>
              <a:t>Rn</a:t>
            </a:r>
            <a:r>
              <a:rPr lang="en-US" sz="2000" dirty="0"/>
              <a:t> - 1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Instructions have: operator</a:t>
            </a:r>
            <a:r>
              <a:rPr lang="en-US" sz="2000" dirty="0"/>
              <a:t>, </a:t>
            </a:r>
            <a:r>
              <a:rPr lang="en-US" sz="2000" dirty="0" smtClean="0"/>
              <a:t>a </a:t>
            </a:r>
            <a:r>
              <a:rPr lang="en-US" sz="2000" dirty="0"/>
              <a:t>target, </a:t>
            </a:r>
            <a:r>
              <a:rPr lang="en-US" sz="2000" dirty="0" smtClean="0"/>
              <a:t>and a list </a:t>
            </a:r>
            <a:r>
              <a:rPr lang="en-US" sz="2000" dirty="0"/>
              <a:t>of source operands</a:t>
            </a:r>
            <a:r>
              <a:rPr lang="en-US" sz="2000" dirty="0" smtClean="0"/>
              <a:t>. Samples:</a:t>
            </a:r>
          </a:p>
          <a:p>
            <a:pPr marL="400050" lvl="1" indent="0">
              <a:buNone/>
            </a:pPr>
            <a:r>
              <a:rPr lang="en-US" sz="1600" i="1" dirty="0"/>
              <a:t>Load </a:t>
            </a:r>
            <a:r>
              <a:rPr lang="en-US" sz="1600" dirty="0"/>
              <a:t>operations: </a:t>
            </a:r>
            <a:r>
              <a:rPr lang="en-US" sz="1600" dirty="0" smtClean="0"/>
              <a:t>Instruction </a:t>
            </a:r>
            <a:r>
              <a:rPr lang="en-US" sz="1600" b="1" dirty="0" smtClean="0"/>
              <a:t>LD </a:t>
            </a:r>
            <a:r>
              <a:rPr lang="en-US" sz="1600" i="1" dirty="0" err="1"/>
              <a:t>dst</a:t>
            </a:r>
            <a:r>
              <a:rPr lang="en-US" sz="1600" i="1" dirty="0"/>
              <a:t>, </a:t>
            </a:r>
            <a:r>
              <a:rPr lang="en-US" sz="1600" i="1" dirty="0" err="1"/>
              <a:t>addr</a:t>
            </a:r>
            <a:r>
              <a:rPr lang="en-US" sz="1600" i="1" dirty="0"/>
              <a:t> </a:t>
            </a:r>
            <a:r>
              <a:rPr lang="en-US" sz="1600" dirty="0"/>
              <a:t>loads the value in </a:t>
            </a:r>
            <a:r>
              <a:rPr lang="en-US" sz="1600" dirty="0" smtClean="0"/>
              <a:t>location </a:t>
            </a:r>
            <a:r>
              <a:rPr lang="en-US" sz="1600" i="1" dirty="0" err="1" smtClean="0"/>
              <a:t>addr</a:t>
            </a:r>
            <a:r>
              <a:rPr lang="en-US" sz="1600" i="1" dirty="0" smtClean="0"/>
              <a:t> </a:t>
            </a:r>
            <a:r>
              <a:rPr lang="en-US" sz="1600" dirty="0"/>
              <a:t>into location </a:t>
            </a:r>
            <a:r>
              <a:rPr lang="en-US" sz="1600" i="1" dirty="0" err="1"/>
              <a:t>dst</a:t>
            </a:r>
            <a:r>
              <a:rPr lang="en-US" sz="1600" i="1" dirty="0"/>
              <a:t> </a:t>
            </a:r>
            <a:r>
              <a:rPr lang="en-US" sz="1600" i="1" dirty="0" smtClean="0"/>
              <a:t> (</a:t>
            </a:r>
            <a:r>
              <a:rPr lang="en-US" sz="1600" dirty="0" smtClean="0"/>
              <a:t>denotes </a:t>
            </a:r>
            <a:r>
              <a:rPr lang="en-US" sz="1600" i="1" dirty="0" err="1" smtClean="0"/>
              <a:t>dst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addr</a:t>
            </a:r>
            <a:r>
              <a:rPr lang="en-US" sz="1600" i="1" dirty="0" smtClean="0"/>
              <a:t> )  </a:t>
            </a:r>
            <a:r>
              <a:rPr lang="en-US" sz="1600" dirty="0" smtClean="0"/>
              <a:t>Ex: </a:t>
            </a:r>
            <a:r>
              <a:rPr lang="en-US" sz="1600" b="1" dirty="0" smtClean="0"/>
              <a:t>LD </a:t>
            </a:r>
            <a:r>
              <a:rPr lang="en-US" sz="1600" i="1" dirty="0" smtClean="0"/>
              <a:t>r, x </a:t>
            </a:r>
            <a:r>
              <a:rPr lang="en-US" sz="1600" dirty="0" smtClean="0"/>
              <a:t>which loads the value in location </a:t>
            </a:r>
            <a:r>
              <a:rPr lang="en-US" sz="1600" i="1" dirty="0" smtClean="0"/>
              <a:t>x </a:t>
            </a:r>
            <a:r>
              <a:rPr lang="en-US" sz="1600" dirty="0" smtClean="0"/>
              <a:t>into register r.  Instr. </a:t>
            </a:r>
            <a:r>
              <a:rPr lang="en-US" sz="1600" b="1" dirty="0" smtClean="0"/>
              <a:t>LD </a:t>
            </a:r>
            <a:r>
              <a:rPr lang="en-US" sz="1600" i="1" dirty="0" smtClean="0"/>
              <a:t>r1,r2 </a:t>
            </a:r>
            <a:r>
              <a:rPr lang="en-US" sz="1600" dirty="0" smtClean="0"/>
              <a:t>is a </a:t>
            </a:r>
            <a:r>
              <a:rPr lang="en-US" sz="1600" i="1" dirty="0" smtClean="0"/>
              <a:t>register-to-register </a:t>
            </a:r>
            <a:r>
              <a:rPr lang="en-US" sz="1600" i="1" dirty="0"/>
              <a:t>copy </a:t>
            </a:r>
            <a:r>
              <a:rPr lang="en-US" sz="1600" dirty="0"/>
              <a:t>in which the contents of register </a:t>
            </a:r>
            <a:r>
              <a:rPr lang="en-US" sz="1600" i="1" dirty="0"/>
              <a:t>r2 </a:t>
            </a:r>
            <a:r>
              <a:rPr lang="en-US" sz="1600" dirty="0"/>
              <a:t>are </a:t>
            </a:r>
            <a:r>
              <a:rPr lang="en-US" sz="1600" dirty="0" smtClean="0"/>
              <a:t>copied into </a:t>
            </a:r>
            <a:r>
              <a:rPr lang="en-US" sz="1600" dirty="0"/>
              <a:t>register </a:t>
            </a:r>
            <a:r>
              <a:rPr lang="en-US" sz="1600" i="1" dirty="0" smtClean="0"/>
              <a:t>r1.</a:t>
            </a:r>
            <a:endParaRPr lang="en-US" sz="1600" i="1" dirty="0"/>
          </a:p>
          <a:p>
            <a:pPr marL="400050" lvl="1" indent="0">
              <a:buNone/>
            </a:pPr>
            <a:r>
              <a:rPr lang="en-US" sz="1600" i="1" dirty="0"/>
              <a:t>• Store </a:t>
            </a:r>
            <a:r>
              <a:rPr lang="en-US" sz="1600" dirty="0"/>
              <a:t>operations: The instruction </a:t>
            </a:r>
            <a:r>
              <a:rPr lang="en-US" sz="1600" b="1" dirty="0"/>
              <a:t>ST </a:t>
            </a:r>
            <a:r>
              <a:rPr lang="en-US" sz="1600" i="1" dirty="0"/>
              <a:t>x, r </a:t>
            </a:r>
            <a:r>
              <a:rPr lang="en-US" sz="1600" dirty="0"/>
              <a:t>stores the value in register </a:t>
            </a:r>
            <a:r>
              <a:rPr lang="en-US" sz="1600" i="1" dirty="0"/>
              <a:t>r </a:t>
            </a:r>
            <a:r>
              <a:rPr lang="en-US" sz="1600" dirty="0" smtClean="0"/>
              <a:t>into  the </a:t>
            </a:r>
            <a:r>
              <a:rPr lang="en-US" sz="1600" dirty="0"/>
              <a:t>location </a:t>
            </a:r>
            <a:r>
              <a:rPr lang="en-US" sz="1600" i="1" dirty="0"/>
              <a:t>x. </a:t>
            </a:r>
            <a:r>
              <a:rPr lang="en-US" sz="1600" dirty="0"/>
              <a:t>This instruction denotes the assignment </a:t>
            </a:r>
            <a:r>
              <a:rPr lang="en-US" sz="1600" i="1" dirty="0"/>
              <a:t>x = r.</a:t>
            </a:r>
          </a:p>
          <a:p>
            <a:pPr marL="400050" lvl="1" indent="0">
              <a:buNone/>
            </a:pPr>
            <a:r>
              <a:rPr lang="en-US" sz="1600" i="1" dirty="0"/>
              <a:t>• Computation </a:t>
            </a:r>
            <a:r>
              <a:rPr lang="en-US" sz="1600" dirty="0"/>
              <a:t>operations </a:t>
            </a:r>
            <a:r>
              <a:rPr lang="en-US" sz="1600" dirty="0" smtClean="0"/>
              <a:t>: </a:t>
            </a:r>
            <a:r>
              <a:rPr lang="en-US" sz="1600" i="1" dirty="0" smtClean="0"/>
              <a:t>OP </a:t>
            </a:r>
            <a:r>
              <a:rPr lang="en-US" sz="1600" i="1" dirty="0" err="1"/>
              <a:t>dst</a:t>
            </a:r>
            <a:r>
              <a:rPr lang="en-US" sz="1600" i="1" dirty="0"/>
              <a:t>, </a:t>
            </a:r>
            <a:r>
              <a:rPr lang="en-US" sz="1600" i="1" dirty="0" smtClean="0"/>
              <a:t>src</a:t>
            </a:r>
            <a:r>
              <a:rPr lang="en-US" sz="1600" i="1" dirty="0"/>
              <a:t>1</a:t>
            </a:r>
            <a:r>
              <a:rPr lang="en-US" sz="1600" i="1" dirty="0" smtClean="0"/>
              <a:t>,src2</a:t>
            </a:r>
            <a:r>
              <a:rPr lang="en-US" sz="1600" i="1" dirty="0"/>
              <a:t>, </a:t>
            </a:r>
            <a:r>
              <a:rPr lang="en-US" sz="1600" dirty="0"/>
              <a:t>where </a:t>
            </a:r>
            <a:r>
              <a:rPr lang="en-US" sz="1600" i="1" dirty="0"/>
              <a:t>OP </a:t>
            </a:r>
            <a:r>
              <a:rPr lang="en-US" sz="1600" dirty="0"/>
              <a:t>is a </a:t>
            </a:r>
            <a:r>
              <a:rPr lang="en-US" sz="1600" dirty="0" smtClean="0"/>
              <a:t>operator like </a:t>
            </a:r>
            <a:r>
              <a:rPr lang="en-US" sz="1600" b="1" dirty="0"/>
              <a:t>ADD </a:t>
            </a:r>
            <a:r>
              <a:rPr lang="en-US" sz="1600" dirty="0"/>
              <a:t>or </a:t>
            </a:r>
            <a:r>
              <a:rPr lang="en-US" sz="1600" b="1" dirty="0"/>
              <a:t>SUB, </a:t>
            </a:r>
            <a:r>
              <a:rPr lang="en-US" sz="1600" dirty="0"/>
              <a:t>and </a:t>
            </a:r>
            <a:r>
              <a:rPr lang="en-US" sz="1600" i="1" dirty="0" err="1"/>
              <a:t>dst</a:t>
            </a:r>
            <a:r>
              <a:rPr lang="en-US" sz="1600" i="1" dirty="0"/>
              <a:t>, </a:t>
            </a:r>
            <a:r>
              <a:rPr lang="en-US" sz="1600" b="1" i="1" dirty="0" smtClean="0"/>
              <a:t>src1, </a:t>
            </a:r>
            <a:r>
              <a:rPr lang="en-US" sz="1600" dirty="0"/>
              <a:t>and </a:t>
            </a:r>
            <a:r>
              <a:rPr lang="en-US" sz="1600" i="1" dirty="0"/>
              <a:t>src2 </a:t>
            </a:r>
            <a:r>
              <a:rPr lang="en-US" sz="1600" dirty="0"/>
              <a:t>are locations, not </a:t>
            </a:r>
            <a:r>
              <a:rPr lang="en-US" sz="1600" dirty="0" smtClean="0"/>
              <a:t>necessarily distinct</a:t>
            </a:r>
            <a:r>
              <a:rPr lang="en-US" sz="1600" dirty="0"/>
              <a:t>. The effect of this machine instruction is to apply the </a:t>
            </a:r>
            <a:r>
              <a:rPr lang="en-US" sz="1600" dirty="0" smtClean="0"/>
              <a:t>operation represented </a:t>
            </a:r>
            <a:r>
              <a:rPr lang="en-US" sz="1600" dirty="0"/>
              <a:t>by </a:t>
            </a:r>
            <a:r>
              <a:rPr lang="en-US" sz="1600" i="1" dirty="0"/>
              <a:t>OP to </a:t>
            </a:r>
            <a:r>
              <a:rPr lang="en-US" sz="1600" dirty="0"/>
              <a:t>the values in locations </a:t>
            </a:r>
            <a:r>
              <a:rPr lang="en-US" sz="1600" b="1" i="1" dirty="0" smtClean="0"/>
              <a:t>src1 </a:t>
            </a:r>
            <a:r>
              <a:rPr lang="en-US" sz="1600" dirty="0" smtClean="0"/>
              <a:t>and </a:t>
            </a:r>
            <a:r>
              <a:rPr lang="en-US" sz="1600" i="1" dirty="0"/>
              <a:t>src2, </a:t>
            </a:r>
            <a:r>
              <a:rPr lang="en-US" sz="1600" dirty="0"/>
              <a:t>and place </a:t>
            </a:r>
            <a:r>
              <a:rPr lang="en-US" sz="1600" dirty="0" smtClean="0"/>
              <a:t>the result in </a:t>
            </a:r>
            <a:r>
              <a:rPr lang="en-US" sz="1600" dirty="0"/>
              <a:t>location </a:t>
            </a:r>
            <a:r>
              <a:rPr lang="en-US" sz="1600" i="1" dirty="0" err="1"/>
              <a:t>dst</a:t>
            </a:r>
            <a:r>
              <a:rPr lang="en-US" sz="1600" i="1" dirty="0"/>
              <a:t>. </a:t>
            </a:r>
            <a:r>
              <a:rPr lang="en-US" sz="1600" dirty="0"/>
              <a:t>For example, </a:t>
            </a:r>
            <a:r>
              <a:rPr lang="en-US" sz="1600" b="1" dirty="0"/>
              <a:t>SUB </a:t>
            </a:r>
            <a:r>
              <a:rPr lang="en-US" sz="1600" i="1" dirty="0" smtClean="0"/>
              <a:t>r1,r2,</a:t>
            </a:r>
            <a:r>
              <a:rPr lang="en-US" sz="1600" dirty="0" smtClean="0"/>
              <a:t>r3 computes </a:t>
            </a:r>
            <a:r>
              <a:rPr lang="en-US" sz="1600" i="1" dirty="0" smtClean="0"/>
              <a:t>r1 </a:t>
            </a:r>
            <a:r>
              <a:rPr lang="en-US" sz="1600" i="1" dirty="0"/>
              <a:t>= r2 - r3. </a:t>
            </a:r>
            <a:r>
              <a:rPr lang="en-US" sz="1600" dirty="0"/>
              <a:t>Any value formerly stored in </a:t>
            </a:r>
            <a:r>
              <a:rPr lang="en-US" sz="1600" i="1" dirty="0" smtClean="0"/>
              <a:t>r1 </a:t>
            </a:r>
            <a:r>
              <a:rPr lang="en-US" sz="1600" dirty="0"/>
              <a:t>is lost, but if </a:t>
            </a:r>
            <a:r>
              <a:rPr lang="en-US" sz="1600" i="1" dirty="0" smtClean="0"/>
              <a:t>r1 </a:t>
            </a:r>
            <a:r>
              <a:rPr lang="en-US" sz="1600" dirty="0"/>
              <a:t>is</a:t>
            </a:r>
          </a:p>
          <a:p>
            <a:pPr marL="400050" lvl="1" indent="0">
              <a:buNone/>
            </a:pPr>
            <a:r>
              <a:rPr lang="en-US" sz="1600" dirty="0"/>
              <a:t>r2 </a:t>
            </a:r>
            <a:r>
              <a:rPr lang="en-US" sz="1600" dirty="0" smtClean="0"/>
              <a:t>or r3, </a:t>
            </a:r>
            <a:r>
              <a:rPr lang="en-US" sz="1600" dirty="0"/>
              <a:t>the old value is read first. Unary operators that take only </a:t>
            </a:r>
            <a:r>
              <a:rPr lang="en-US" sz="1600" dirty="0" smtClean="0"/>
              <a:t>one operand </a:t>
            </a:r>
            <a:r>
              <a:rPr lang="en-US" sz="1600" dirty="0"/>
              <a:t>do not have a </a:t>
            </a:r>
            <a:r>
              <a:rPr lang="en-US" sz="1600" i="1" dirty="0" smtClean="0"/>
              <a:t>src2</a:t>
            </a:r>
          </a:p>
          <a:p>
            <a:pPr marL="400050" lvl="1" indent="0">
              <a:buNone/>
            </a:pPr>
            <a:r>
              <a:rPr lang="en-US" sz="1600" i="1" dirty="0"/>
              <a:t>• </a:t>
            </a:r>
            <a:r>
              <a:rPr lang="en-US" sz="1600" i="1" dirty="0" smtClean="0"/>
              <a:t>Unconditional </a:t>
            </a:r>
            <a:r>
              <a:rPr lang="en-US" sz="1600" i="1" dirty="0"/>
              <a:t>jumps: </a:t>
            </a:r>
            <a:r>
              <a:rPr lang="en-US" sz="1600" dirty="0"/>
              <a:t>The instruction BR </a:t>
            </a:r>
            <a:r>
              <a:rPr lang="en-US" sz="1600" i="1" dirty="0"/>
              <a:t>L </a:t>
            </a:r>
            <a:r>
              <a:rPr lang="en-US" sz="1600" dirty="0"/>
              <a:t>causes control to branch </a:t>
            </a:r>
            <a:r>
              <a:rPr lang="en-US" sz="1600" dirty="0" smtClean="0"/>
              <a:t>to the </a:t>
            </a:r>
            <a:r>
              <a:rPr lang="en-US" sz="1600" dirty="0"/>
              <a:t>machine instruction with label </a:t>
            </a:r>
            <a:r>
              <a:rPr lang="en-US" sz="1600" i="1" dirty="0"/>
              <a:t>L. </a:t>
            </a:r>
            <a:r>
              <a:rPr lang="en-US" sz="1600" dirty="0"/>
              <a:t>(BR </a:t>
            </a:r>
            <a:r>
              <a:rPr lang="en-US" sz="1600" dirty="0" smtClean="0"/>
              <a:t>means </a:t>
            </a:r>
            <a:r>
              <a:rPr lang="en-US" sz="1600" i="1" dirty="0" smtClean="0"/>
              <a:t>branch.).</a:t>
            </a:r>
          </a:p>
          <a:p>
            <a:pPr marL="400050" lvl="1" indent="0">
              <a:buNone/>
            </a:pPr>
            <a:r>
              <a:rPr lang="en-US" sz="1600" i="1" dirty="0"/>
              <a:t>• </a:t>
            </a:r>
            <a:r>
              <a:rPr lang="en-US" sz="1600" i="1" dirty="0" smtClean="0"/>
              <a:t>Conditional </a:t>
            </a:r>
            <a:r>
              <a:rPr lang="en-US" sz="1600" i="1" dirty="0"/>
              <a:t>jumps </a:t>
            </a:r>
            <a:r>
              <a:rPr lang="en-US" sz="1600" dirty="0"/>
              <a:t>of the form </a:t>
            </a:r>
            <a:r>
              <a:rPr lang="en-US" sz="1600" i="1" dirty="0" err="1"/>
              <a:t>Bcond</a:t>
            </a:r>
            <a:r>
              <a:rPr lang="en-US" sz="1600" i="1" dirty="0"/>
              <a:t> </a:t>
            </a:r>
            <a:r>
              <a:rPr lang="en-US" sz="1600" dirty="0"/>
              <a:t>r, </a:t>
            </a:r>
            <a:r>
              <a:rPr lang="en-US" sz="1600" i="1" dirty="0"/>
              <a:t>L, </a:t>
            </a:r>
            <a:r>
              <a:rPr lang="en-US" sz="1600" dirty="0"/>
              <a:t>where </a:t>
            </a:r>
            <a:r>
              <a:rPr lang="en-US" sz="1600" i="1" dirty="0"/>
              <a:t>r </a:t>
            </a:r>
            <a:r>
              <a:rPr lang="en-US" sz="1600" dirty="0"/>
              <a:t>is a register, </a:t>
            </a:r>
            <a:r>
              <a:rPr lang="en-US" sz="1600" i="1" dirty="0"/>
              <a:t>L </a:t>
            </a:r>
            <a:r>
              <a:rPr lang="en-US" sz="1600" dirty="0"/>
              <a:t>is a </a:t>
            </a:r>
            <a:r>
              <a:rPr lang="en-US" sz="1600" dirty="0" smtClean="0"/>
              <a:t>label, and </a:t>
            </a:r>
            <a:r>
              <a:rPr lang="en-US" sz="1600" i="1" dirty="0" err="1"/>
              <a:t>cond</a:t>
            </a:r>
            <a:r>
              <a:rPr lang="en-US" sz="1600" i="1" dirty="0"/>
              <a:t> </a:t>
            </a:r>
            <a:r>
              <a:rPr lang="en-US" sz="1600" dirty="0"/>
              <a:t>stands for any of the common tests on values in the register </a:t>
            </a:r>
            <a:r>
              <a:rPr lang="en-US" sz="1600" dirty="0" smtClean="0"/>
              <a:t>r. For </a:t>
            </a:r>
            <a:r>
              <a:rPr lang="en-US" sz="1600" dirty="0"/>
              <a:t>example, BLTZ r, </a:t>
            </a:r>
            <a:r>
              <a:rPr lang="en-US" sz="1600" i="1" dirty="0"/>
              <a:t>L </a:t>
            </a:r>
            <a:r>
              <a:rPr lang="en-US" sz="1600" dirty="0"/>
              <a:t>causes a jump to label </a:t>
            </a:r>
            <a:r>
              <a:rPr lang="en-US" sz="1600" i="1" dirty="0"/>
              <a:t>L </a:t>
            </a:r>
            <a:r>
              <a:rPr lang="en-US" sz="1600" dirty="0"/>
              <a:t>if the value in register r </a:t>
            </a:r>
            <a:r>
              <a:rPr lang="en-US" sz="1600" dirty="0" smtClean="0"/>
              <a:t>is less </a:t>
            </a:r>
            <a:r>
              <a:rPr lang="en-US" sz="1600" dirty="0"/>
              <a:t>than zero, and allows control to pass to the next machine </a:t>
            </a:r>
            <a:r>
              <a:rPr lang="en-US" sz="1600" dirty="0" smtClean="0"/>
              <a:t>instruction if </a:t>
            </a:r>
            <a:r>
              <a:rPr lang="en-US" sz="1600" dirty="0"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70" y="271009"/>
            <a:ext cx="86868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Conversion to Machine instruction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x = y </a:t>
            </a:r>
            <a:r>
              <a:rPr lang="en-US" sz="2400" b="1" dirty="0" smtClean="0"/>
              <a:t>– z</a:t>
            </a:r>
          </a:p>
          <a:p>
            <a:r>
              <a:rPr lang="en-US" sz="2400" b="1" dirty="0"/>
              <a:t>b</a:t>
            </a:r>
            <a:r>
              <a:rPr lang="en-US" sz="2400" b="1" dirty="0" smtClean="0"/>
              <a:t>=a[i]</a:t>
            </a:r>
          </a:p>
          <a:p>
            <a:endParaRPr lang="en-US" dirty="0"/>
          </a:p>
          <a:p>
            <a:r>
              <a:rPr lang="en-US" dirty="0" smtClean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219200"/>
            <a:ext cx="30956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59" y="2190750"/>
            <a:ext cx="47720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2" y="3248025"/>
            <a:ext cx="7728177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82" y="1100137"/>
            <a:ext cx="3800475" cy="1262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 and flow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5" y="1524001"/>
            <a:ext cx="7933635" cy="449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73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92202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Basic blocks &amp; flow graphs: the representation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10" y="1600200"/>
            <a:ext cx="812569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92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first job is to partition a sequence of three-address instructions into </a:t>
            </a:r>
            <a:r>
              <a:rPr lang="en-US" dirty="0" smtClean="0"/>
              <a:t>basic blocks.</a:t>
            </a:r>
          </a:p>
          <a:p>
            <a:r>
              <a:rPr lang="en-US" dirty="0" smtClean="0"/>
              <a:t>We </a:t>
            </a:r>
            <a:r>
              <a:rPr lang="en-US" dirty="0"/>
              <a:t>begin a new basic block with the first instruction and keep </a:t>
            </a:r>
            <a:r>
              <a:rPr lang="en-US" dirty="0" smtClean="0"/>
              <a:t>adding  instructions </a:t>
            </a:r>
            <a:r>
              <a:rPr lang="en-US" dirty="0"/>
              <a:t>until we meet either a jump, a conditional jump, or a label </a:t>
            </a:r>
            <a:r>
              <a:rPr lang="en-US" dirty="0" smtClean="0"/>
              <a:t>on the </a:t>
            </a:r>
            <a:r>
              <a:rPr lang="en-US" dirty="0"/>
              <a:t>following instruction.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absence of jumps and labels, control </a:t>
            </a:r>
            <a:r>
              <a:rPr lang="en-US" dirty="0" smtClean="0"/>
              <a:t>proceeds sequentially </a:t>
            </a:r>
            <a:r>
              <a:rPr lang="en-US" dirty="0"/>
              <a:t>from one instruction to the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block 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6256"/>
            <a:ext cx="8305799" cy="363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" y="4876800"/>
            <a:ext cx="7924800" cy="149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9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Code generation is the final phase in the compiler</a:t>
            </a:r>
          </a:p>
          <a:p>
            <a:r>
              <a:rPr lang="en-US" dirty="0" smtClean="0"/>
              <a:t>Takes as input IR code and produces semantically equivalent target program.</a:t>
            </a:r>
          </a:p>
          <a:p>
            <a:r>
              <a:rPr lang="en-US" dirty="0" smtClean="0"/>
              <a:t>Main tasks:</a:t>
            </a:r>
          </a:p>
          <a:p>
            <a:pPr lvl="1"/>
            <a:r>
              <a:rPr lang="en-US" dirty="0" smtClean="0"/>
              <a:t>Instruction selection, </a:t>
            </a:r>
          </a:p>
          <a:p>
            <a:pPr lvl="1"/>
            <a:r>
              <a:rPr lang="en-US" dirty="0" smtClean="0"/>
              <a:t>Register allocation &amp; assignment 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nstruction ordering</a:t>
            </a:r>
          </a:p>
          <a:p>
            <a:r>
              <a:rPr lang="en-US" dirty="0" smtClean="0"/>
              <a:t>Must : *preserve semantic meaning, *be of high quality * do effective use of the resources * run efficiently &amp; fast * produce correct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/>
          <a:lstStyle/>
          <a:p>
            <a:r>
              <a:rPr lang="en-US" dirty="0" smtClean="0"/>
              <a:t>Basic block 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4" y="1508062"/>
            <a:ext cx="4114800" cy="163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438" y="113873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Given Source code (</a:t>
            </a:r>
            <a:r>
              <a:rPr lang="en-US" u="sng" dirty="0" err="1" smtClean="0"/>
              <a:t>pseudocode</a:t>
            </a:r>
            <a:r>
              <a:rPr lang="en-US" u="sng" dirty="0" smtClean="0"/>
              <a:t>, assume </a:t>
            </a:r>
            <a:r>
              <a:rPr lang="en-US" dirty="0"/>
              <a:t>real-valued array elements take </a:t>
            </a:r>
            <a:r>
              <a:rPr lang="en-US" dirty="0" smtClean="0"/>
              <a:t>8 bytes each)</a:t>
            </a:r>
            <a:endParaRPr lang="en-US" u="sng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76" y="3392714"/>
            <a:ext cx="7953324" cy="316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3121354"/>
            <a:ext cx="711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Intermediate </a:t>
            </a:r>
            <a:r>
              <a:rPr lang="en-US" u="sng" dirty="0"/>
              <a:t>code to set a 10 x 10 matrix to an identity </a:t>
            </a:r>
            <a:r>
              <a:rPr lang="en-US" u="sng" dirty="0" smtClean="0"/>
              <a:t>matrix (row major)</a:t>
            </a:r>
            <a:endParaRPr lang="en-US" u="sng" dirty="0"/>
          </a:p>
        </p:txBody>
      </p:sp>
      <p:sp>
        <p:nvSpPr>
          <p:cNvPr id="7" name="Rectangle 6"/>
          <p:cNvSpPr/>
          <p:nvPr/>
        </p:nvSpPr>
        <p:spPr>
          <a:xfrm>
            <a:off x="3657600" y="5105400"/>
            <a:ext cx="5244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//Note: Leaders </a:t>
            </a:r>
            <a:r>
              <a:rPr lang="en-US" dirty="0"/>
              <a:t>are instructions 1, 2, 3, 10, 12, and 13</a:t>
            </a:r>
          </a:p>
        </p:txBody>
      </p:sp>
    </p:spTree>
    <p:extLst>
      <p:ext uri="{BB962C8B-B14F-4D97-AF65-F5344CB8AC3E}">
        <p14:creationId xmlns:p14="http://schemas.microsoft.com/office/powerpoint/2010/main" val="276293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block : method of determining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5" y="1371601"/>
            <a:ext cx="879818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50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9029"/>
            <a:ext cx="8229600" cy="915987"/>
          </a:xfrm>
        </p:spPr>
        <p:txBody>
          <a:bodyPr/>
          <a:lstStyle/>
          <a:p>
            <a:r>
              <a:rPr lang="en-US" dirty="0" smtClean="0"/>
              <a:t>Flow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625"/>
            <a:ext cx="8382000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48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Flow graph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51054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entry points to basic block </a:t>
            </a:r>
            <a:r>
              <a:rPr lang="en-US" i="1" dirty="0" smtClean="0"/>
              <a:t>B1, </a:t>
            </a:r>
            <a:r>
              <a:rPr lang="en-US" dirty="0"/>
              <a:t>since </a:t>
            </a:r>
            <a:r>
              <a:rPr lang="en-US" i="1" dirty="0" smtClean="0"/>
              <a:t>B1 </a:t>
            </a:r>
            <a:r>
              <a:rPr lang="en-US" dirty="0" smtClean="0"/>
              <a:t>contains the </a:t>
            </a:r>
            <a:r>
              <a:rPr lang="en-US" dirty="0"/>
              <a:t>first instruction of the program. The only successor of </a:t>
            </a:r>
            <a:r>
              <a:rPr lang="en-US" i="1" dirty="0" smtClean="0"/>
              <a:t>B1 </a:t>
            </a:r>
            <a:r>
              <a:rPr lang="en-US" dirty="0"/>
              <a:t>is </a:t>
            </a:r>
            <a:r>
              <a:rPr lang="en-US" i="1" dirty="0"/>
              <a:t>B2, </a:t>
            </a:r>
            <a:r>
              <a:rPr lang="en-US" dirty="0" smtClean="0"/>
              <a:t>because </a:t>
            </a:r>
            <a:r>
              <a:rPr lang="en-US" i="1" dirty="0" smtClean="0"/>
              <a:t>B1 </a:t>
            </a:r>
            <a:r>
              <a:rPr lang="en-US" dirty="0"/>
              <a:t>does not end in an unconditional jump, and the leader of </a:t>
            </a:r>
            <a:r>
              <a:rPr lang="en-US" i="1" dirty="0"/>
              <a:t>B2 </a:t>
            </a:r>
            <a:r>
              <a:rPr lang="en-US" dirty="0" smtClean="0"/>
              <a:t>immediately follows </a:t>
            </a:r>
            <a:r>
              <a:rPr lang="en-US" dirty="0"/>
              <a:t>the end of </a:t>
            </a:r>
            <a:r>
              <a:rPr lang="en-US" i="1" dirty="0" smtClean="0"/>
              <a:t>B1.</a:t>
            </a:r>
            <a:endParaRPr lang="en-US" i="1" dirty="0"/>
          </a:p>
          <a:p>
            <a:r>
              <a:rPr lang="en-US" dirty="0"/>
              <a:t>Block </a:t>
            </a:r>
            <a:r>
              <a:rPr lang="en-US" i="1" dirty="0"/>
              <a:t>B3 </a:t>
            </a:r>
            <a:r>
              <a:rPr lang="en-US" dirty="0"/>
              <a:t>has two successors. One is itself, because the leader of </a:t>
            </a:r>
            <a:r>
              <a:rPr lang="en-US" i="1" dirty="0"/>
              <a:t>B3, </a:t>
            </a:r>
            <a:r>
              <a:rPr lang="en-US" dirty="0" smtClean="0"/>
              <a:t>instruction 3</a:t>
            </a:r>
            <a:r>
              <a:rPr lang="en-US" dirty="0"/>
              <a:t>, is the target of the conditional jump at the end of </a:t>
            </a:r>
            <a:r>
              <a:rPr lang="en-US" b="1" dirty="0" smtClean="0"/>
              <a:t>B3</a:t>
            </a:r>
            <a:r>
              <a:rPr lang="en-US" b="1" dirty="0"/>
              <a:t>, </a:t>
            </a:r>
            <a:r>
              <a:rPr lang="en-US" dirty="0"/>
              <a:t>instruction 9. </a:t>
            </a:r>
            <a:r>
              <a:rPr lang="en-US" dirty="0" smtClean="0"/>
              <a:t>The other </a:t>
            </a:r>
            <a:r>
              <a:rPr lang="en-US" dirty="0"/>
              <a:t>successor is </a:t>
            </a:r>
            <a:r>
              <a:rPr lang="en-US" i="1" dirty="0"/>
              <a:t>B4, </a:t>
            </a:r>
            <a:r>
              <a:rPr lang="en-US" dirty="0"/>
              <a:t>because control can fall through the conditional jump </a:t>
            </a:r>
            <a:r>
              <a:rPr lang="en-US" dirty="0" smtClean="0"/>
              <a:t>at the </a:t>
            </a:r>
            <a:r>
              <a:rPr lang="en-US" dirty="0"/>
              <a:t>end of </a:t>
            </a:r>
            <a:r>
              <a:rPr lang="en-US" i="1" dirty="0"/>
              <a:t>B3 </a:t>
            </a:r>
            <a:r>
              <a:rPr lang="en-US" dirty="0"/>
              <a:t>and next enter the leader of </a:t>
            </a:r>
            <a:r>
              <a:rPr lang="en-US" i="1" dirty="0" smtClean="0"/>
              <a:t>B4.</a:t>
            </a:r>
            <a:endParaRPr lang="en-US" i="1" dirty="0"/>
          </a:p>
          <a:p>
            <a:r>
              <a:rPr lang="en-US" dirty="0"/>
              <a:t>Only </a:t>
            </a:r>
            <a:r>
              <a:rPr lang="en-US" i="1" dirty="0" smtClean="0"/>
              <a:t>B6 </a:t>
            </a:r>
            <a:r>
              <a:rPr lang="en-US" dirty="0"/>
              <a:t>points to the exit of the flow graph, since the only way to get </a:t>
            </a:r>
            <a:r>
              <a:rPr lang="en-US" dirty="0" smtClean="0"/>
              <a:t>to code </a:t>
            </a:r>
            <a:r>
              <a:rPr lang="en-US" dirty="0"/>
              <a:t>that follows the program from which we constructed the flow graph is </a:t>
            </a:r>
            <a:r>
              <a:rPr lang="en-US" dirty="0" smtClean="0"/>
              <a:t>to fall </a:t>
            </a:r>
            <a:r>
              <a:rPr lang="en-US" dirty="0"/>
              <a:t>through the conditional jump that ends </a:t>
            </a:r>
            <a:r>
              <a:rPr lang="en-US" i="1" dirty="0" smtClean="0"/>
              <a:t>B6.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19200"/>
            <a:ext cx="33528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6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flow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Flow graphs, being quite ordinary graphs, can be represented by any of </a:t>
            </a:r>
            <a:r>
              <a:rPr lang="en-US" dirty="0" smtClean="0"/>
              <a:t>the data </a:t>
            </a:r>
            <a:r>
              <a:rPr lang="en-US" dirty="0"/>
              <a:t>structures appropriate for graphs. The content of nodes (basic </a:t>
            </a:r>
            <a:r>
              <a:rPr lang="en-US" dirty="0" smtClean="0"/>
              <a:t>blocks) need </a:t>
            </a:r>
            <a:r>
              <a:rPr lang="en-US" dirty="0"/>
              <a:t>their own representation. We might represent the content of a node by </a:t>
            </a:r>
            <a:r>
              <a:rPr lang="en-US" dirty="0" smtClean="0"/>
              <a:t>a </a:t>
            </a:r>
            <a:r>
              <a:rPr lang="en-US" dirty="0"/>
              <a:t>pointer to the leader in the array of three-address instructions, together with </a:t>
            </a:r>
            <a:r>
              <a:rPr lang="en-US" dirty="0" smtClean="0"/>
              <a:t>a count </a:t>
            </a:r>
            <a:r>
              <a:rPr lang="en-US" dirty="0"/>
              <a:t>of the number of instructions or a second pointer to the last instruction.</a:t>
            </a:r>
          </a:p>
          <a:p>
            <a:r>
              <a:rPr lang="en-US" dirty="0"/>
              <a:t>However, since we may be changing the number of instructions in a basic </a:t>
            </a:r>
            <a:r>
              <a:rPr lang="en-US" dirty="0" smtClean="0"/>
              <a:t>block frequently</a:t>
            </a:r>
            <a:r>
              <a:rPr lang="en-US" dirty="0"/>
              <a:t>, it is likely to be more efficient to create a linked list of </a:t>
            </a:r>
            <a:r>
              <a:rPr lang="en-US" dirty="0" smtClean="0"/>
              <a:t>instructions for </a:t>
            </a:r>
            <a:r>
              <a:rPr lang="en-US" dirty="0"/>
              <a:t>each basic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3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1"/>
            <a:ext cx="7924800" cy="390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5257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program example has 3 loops: 1) B3 itself, 2) B6 itself and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3) L={B2, B3, B4} B2 has predecessor B1 not in L.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B2 has path B2-&gt;B3-&gt; B4-&gt; B2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84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of the basic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Tasks &amp;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96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86200"/>
            <a:ext cx="64770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in the Design of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to the code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Target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Instruction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allocation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 order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Issue: Input to code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IR code + Symbol table information</a:t>
            </a:r>
          </a:p>
          <a:p>
            <a:r>
              <a:rPr lang="en-US" dirty="0" smtClean="0"/>
              <a:t>IR </a:t>
            </a:r>
            <a:r>
              <a:rPr lang="en-US" b="1" dirty="0" smtClean="0"/>
              <a:t>choices: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three address representations such as quadruples, triples, indirect triples</a:t>
            </a:r>
          </a:p>
          <a:p>
            <a:pPr lvl="1"/>
            <a:r>
              <a:rPr lang="en-US" dirty="0" smtClean="0"/>
              <a:t>Virtual machine representation such as </a:t>
            </a:r>
            <a:r>
              <a:rPr lang="en-US" dirty="0" err="1" smtClean="0"/>
              <a:t>bytecodes</a:t>
            </a:r>
            <a:r>
              <a:rPr lang="en-US" dirty="0" smtClean="0"/>
              <a:t> &amp; stack machine code</a:t>
            </a:r>
          </a:p>
          <a:p>
            <a:pPr lvl="1"/>
            <a:r>
              <a:rPr lang="en-US" dirty="0" smtClean="0"/>
              <a:t>Linear representation such as postfix notation</a:t>
            </a:r>
          </a:p>
          <a:p>
            <a:pPr lvl="1"/>
            <a:r>
              <a:rPr lang="en-US" dirty="0" smtClean="0"/>
              <a:t>Graphical representation such as syntax tree/DAG</a:t>
            </a:r>
          </a:p>
          <a:p>
            <a:r>
              <a:rPr lang="en-US" dirty="0" smtClean="0"/>
              <a:t>Assume that front end has scanned, parsed &amp; translated the source program into low level IR such that names can be directly manipulated by target machine.</a:t>
            </a:r>
          </a:p>
          <a:p>
            <a:r>
              <a:rPr lang="en-US" dirty="0" smtClean="0"/>
              <a:t>Assume that all static semantic errors are detected, type checking done  &amp; inserted type conversion operators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Issue: Target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Target program is an executable  m/c language program</a:t>
            </a:r>
          </a:p>
          <a:p>
            <a:r>
              <a:rPr lang="en-US" dirty="0" smtClean="0"/>
              <a:t>Instruction set architecture of the target machine has significant impact on the difficulty of design of code generator</a:t>
            </a:r>
          </a:p>
          <a:p>
            <a:r>
              <a:rPr lang="en-US" dirty="0" smtClean="0"/>
              <a:t>Common target m/c architectures : RISC, CISC &amp; Stack based.</a:t>
            </a:r>
          </a:p>
          <a:p>
            <a:pPr lvl="1"/>
            <a:r>
              <a:rPr lang="en-US" dirty="0"/>
              <a:t>A RISC machine typically has many registers, three-address </a:t>
            </a:r>
            <a:r>
              <a:rPr lang="en-US" dirty="0" smtClean="0"/>
              <a:t>instructions, simple </a:t>
            </a:r>
            <a:r>
              <a:rPr lang="en-US" dirty="0"/>
              <a:t>addressing modes, and a relatively simple instruction-set </a:t>
            </a:r>
            <a:r>
              <a:rPr lang="en-US" dirty="0" smtClean="0"/>
              <a:t>architecture.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contrast, a CISC machine typically has </a:t>
            </a:r>
            <a:r>
              <a:rPr lang="en-US" dirty="0" smtClean="0"/>
              <a:t>a few </a:t>
            </a:r>
            <a:r>
              <a:rPr lang="en-US" dirty="0"/>
              <a:t>registers, two-address </a:t>
            </a:r>
            <a:r>
              <a:rPr lang="en-US" dirty="0" smtClean="0"/>
              <a:t>instructions, a </a:t>
            </a:r>
            <a:r>
              <a:rPr lang="en-US" dirty="0"/>
              <a:t>variety of addressing modes, several register classes, </a:t>
            </a:r>
            <a:r>
              <a:rPr lang="en-US" dirty="0" smtClean="0"/>
              <a:t>variable-length instructions</a:t>
            </a:r>
            <a:r>
              <a:rPr lang="en-US" dirty="0"/>
              <a:t>, and instructions with side effects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a stack-based </a:t>
            </a:r>
            <a:r>
              <a:rPr lang="en-US" dirty="0" smtClean="0"/>
              <a:t>machine, </a:t>
            </a:r>
            <a:r>
              <a:rPr lang="en-US" dirty="0"/>
              <a:t>operations are done by pushing operands onto </a:t>
            </a:r>
            <a:r>
              <a:rPr lang="en-US" dirty="0" smtClean="0"/>
              <a:t>a stack </a:t>
            </a:r>
            <a:r>
              <a:rPr lang="en-US" dirty="0"/>
              <a:t>and then performing the operations on the operands at the top of </a:t>
            </a:r>
            <a:r>
              <a:rPr lang="en-US" dirty="0" smtClean="0"/>
              <a:t>the stack. Highly limiting &amp; lot of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2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program (issue 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185061" cy="464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36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Issues: Instruction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Complexity of mapping IR to target code is determined by:</a:t>
            </a:r>
          </a:p>
          <a:p>
            <a:r>
              <a:rPr lang="en-US" dirty="0" smtClean="0"/>
              <a:t>the </a:t>
            </a:r>
            <a:r>
              <a:rPr lang="en-US" dirty="0"/>
              <a:t>level of the </a:t>
            </a:r>
            <a:r>
              <a:rPr lang="en-US" dirty="0" smtClean="0"/>
              <a:t>IR: high level leads to poor code; low level leads to efficient code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nature of the instruction-set </a:t>
            </a:r>
            <a:r>
              <a:rPr lang="en-US" dirty="0" smtClean="0"/>
              <a:t>architecture, </a:t>
            </a:r>
            <a:r>
              <a:rPr lang="en-US" dirty="0" err="1" smtClean="0"/>
              <a:t>ex.floating</a:t>
            </a:r>
            <a:r>
              <a:rPr lang="en-US" dirty="0" smtClean="0"/>
              <a:t> point operations are done using separate registers.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desired quality of the generated </a:t>
            </a:r>
            <a:r>
              <a:rPr lang="en-US" dirty="0" smtClean="0"/>
              <a:t>code: speed &amp; size. Redundant load/store, inefficient code (not using INC for increment) affect the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0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selection issue illustrated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every three-address statement of the form x = y + z, where x, y, and </a:t>
            </a:r>
            <a:r>
              <a:rPr lang="en-US" dirty="0" smtClean="0"/>
              <a:t>z are </a:t>
            </a:r>
            <a:r>
              <a:rPr lang="en-US" dirty="0"/>
              <a:t>statically allocated, can be translated into the code sequence</a:t>
            </a:r>
          </a:p>
          <a:p>
            <a:pPr marL="400050" lvl="1" indent="0">
              <a:buNone/>
            </a:pPr>
            <a:r>
              <a:rPr lang="es-ES" dirty="0"/>
              <a:t>LD </a:t>
            </a:r>
            <a:r>
              <a:rPr lang="es-ES" dirty="0" smtClean="0"/>
              <a:t>R0, </a:t>
            </a:r>
            <a:r>
              <a:rPr lang="es-ES" dirty="0"/>
              <a:t>y </a:t>
            </a:r>
            <a:r>
              <a:rPr lang="es-ES" dirty="0" smtClean="0"/>
              <a:t>         // R0 </a:t>
            </a:r>
            <a:r>
              <a:rPr lang="es-ES" dirty="0"/>
              <a:t>= y (load y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register</a:t>
            </a:r>
            <a:r>
              <a:rPr lang="es-ES" dirty="0"/>
              <a:t> </a:t>
            </a:r>
            <a:r>
              <a:rPr lang="es-ES" dirty="0" smtClean="0"/>
              <a:t>R0)</a:t>
            </a:r>
            <a:endParaRPr lang="es-ES" dirty="0"/>
          </a:p>
          <a:p>
            <a:pPr marL="400050" lvl="1" indent="0">
              <a:buNone/>
            </a:pPr>
            <a:r>
              <a:rPr lang="pl-PL" dirty="0"/>
              <a:t>ADD </a:t>
            </a:r>
            <a:r>
              <a:rPr lang="pl-PL" dirty="0" smtClean="0"/>
              <a:t>R</a:t>
            </a:r>
            <a:r>
              <a:rPr lang="en-US" dirty="0" smtClean="0"/>
              <a:t>0</a:t>
            </a:r>
            <a:r>
              <a:rPr lang="pl-PL" dirty="0" smtClean="0"/>
              <a:t>, R</a:t>
            </a:r>
            <a:r>
              <a:rPr lang="en-US" dirty="0" smtClean="0"/>
              <a:t>0</a:t>
            </a:r>
            <a:r>
              <a:rPr lang="pl-PL" dirty="0" smtClean="0"/>
              <a:t>, </a:t>
            </a:r>
            <a:r>
              <a:rPr lang="pl-PL" dirty="0"/>
              <a:t>z // </a:t>
            </a:r>
            <a:r>
              <a:rPr lang="pl-PL" dirty="0" smtClean="0"/>
              <a:t>R</a:t>
            </a:r>
            <a:r>
              <a:rPr lang="en-US" dirty="0" smtClean="0"/>
              <a:t>0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smtClean="0"/>
              <a:t>R</a:t>
            </a:r>
            <a:r>
              <a:rPr lang="en-US" dirty="0" smtClean="0"/>
              <a:t>0</a:t>
            </a:r>
            <a:r>
              <a:rPr lang="pl-PL" dirty="0" smtClean="0"/>
              <a:t>+ </a:t>
            </a:r>
            <a:r>
              <a:rPr lang="pl-PL" dirty="0"/>
              <a:t>z (add z t o </a:t>
            </a:r>
            <a:r>
              <a:rPr lang="pl-PL" dirty="0" smtClean="0"/>
              <a:t>R</a:t>
            </a:r>
            <a:r>
              <a:rPr lang="en-US" dirty="0" smtClean="0"/>
              <a:t>0</a:t>
            </a:r>
            <a:r>
              <a:rPr lang="pl-PL" dirty="0" smtClean="0"/>
              <a:t>)</a:t>
            </a:r>
            <a:endParaRPr lang="pl-PL" dirty="0"/>
          </a:p>
          <a:p>
            <a:pPr marL="400050" lvl="1" indent="0">
              <a:buNone/>
            </a:pPr>
            <a:r>
              <a:rPr lang="en-US" dirty="0"/>
              <a:t>ST x, </a:t>
            </a:r>
            <a:r>
              <a:rPr lang="en-US" dirty="0" smtClean="0"/>
              <a:t>R0            // </a:t>
            </a:r>
            <a:r>
              <a:rPr lang="en-US" dirty="0"/>
              <a:t>x = </a:t>
            </a:r>
            <a:r>
              <a:rPr lang="en-US" dirty="0" smtClean="0"/>
              <a:t>R0 </a:t>
            </a:r>
            <a:r>
              <a:rPr lang="en-US" dirty="0"/>
              <a:t>(store </a:t>
            </a:r>
            <a:r>
              <a:rPr lang="en-US" dirty="0" smtClean="0"/>
              <a:t>R0 </a:t>
            </a:r>
            <a:r>
              <a:rPr lang="en-US" dirty="0"/>
              <a:t>into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But, a=</a:t>
            </a:r>
            <a:r>
              <a:rPr lang="en-US" dirty="0" err="1" smtClean="0"/>
              <a:t>b+c</a:t>
            </a:r>
            <a:r>
              <a:rPr lang="en-US" dirty="0" smtClean="0"/>
              <a:t>; d=</a:t>
            </a:r>
            <a:r>
              <a:rPr lang="en-US" dirty="0" err="1" smtClean="0"/>
              <a:t>a+e</a:t>
            </a:r>
            <a:r>
              <a:rPr lang="en-US" dirty="0" smtClean="0"/>
              <a:t> get translated into a sequence with redundant store in 4</a:t>
            </a:r>
            <a:r>
              <a:rPr lang="en-US" baseline="30000" dirty="0" smtClean="0"/>
              <a:t>th</a:t>
            </a:r>
            <a:r>
              <a:rPr lang="en-US" dirty="0" smtClean="0"/>
              <a:t> statement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LD </a:t>
            </a:r>
            <a:r>
              <a:rPr lang="en-US" dirty="0" smtClean="0"/>
              <a:t>R0, </a:t>
            </a:r>
            <a:r>
              <a:rPr lang="en-US" dirty="0"/>
              <a:t>b </a:t>
            </a:r>
            <a:r>
              <a:rPr lang="en-US" dirty="0" smtClean="0"/>
              <a:t>     // R0 </a:t>
            </a:r>
            <a:r>
              <a:rPr lang="en-US" dirty="0"/>
              <a:t>= b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R0, R0, </a:t>
            </a:r>
            <a:r>
              <a:rPr lang="en-US" dirty="0"/>
              <a:t>c  </a:t>
            </a:r>
            <a:r>
              <a:rPr lang="en-US" dirty="0" smtClean="0"/>
              <a:t> // R0 </a:t>
            </a:r>
            <a:r>
              <a:rPr lang="en-US" dirty="0"/>
              <a:t>= </a:t>
            </a:r>
            <a:r>
              <a:rPr lang="en-US" dirty="0" smtClean="0"/>
              <a:t>R0+c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 </a:t>
            </a:r>
            <a:r>
              <a:rPr lang="en-US" b="1" dirty="0"/>
              <a:t>a, </a:t>
            </a:r>
            <a:r>
              <a:rPr lang="en-US" dirty="0" smtClean="0"/>
              <a:t>R0  //</a:t>
            </a:r>
            <a:r>
              <a:rPr lang="en-US" b="1" dirty="0" smtClean="0"/>
              <a:t> </a:t>
            </a:r>
            <a:r>
              <a:rPr lang="en-US" b="1" dirty="0"/>
              <a:t>a = </a:t>
            </a:r>
            <a:r>
              <a:rPr lang="en-US" dirty="0" smtClean="0"/>
              <a:t> R0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LD </a:t>
            </a:r>
            <a:r>
              <a:rPr lang="en-US" dirty="0" smtClean="0"/>
              <a:t>R0, </a:t>
            </a:r>
            <a:r>
              <a:rPr lang="en-US" b="1" dirty="0"/>
              <a:t>a </a:t>
            </a:r>
            <a:r>
              <a:rPr lang="en-US" dirty="0"/>
              <a:t> </a:t>
            </a:r>
            <a:r>
              <a:rPr lang="en-US" dirty="0" smtClean="0"/>
              <a:t> // R0 </a:t>
            </a:r>
            <a:r>
              <a:rPr lang="en-US" b="1" dirty="0"/>
              <a:t>= a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/>
              <a:t>ADD </a:t>
            </a:r>
            <a:r>
              <a:rPr lang="it-IT" dirty="0" smtClean="0"/>
              <a:t>R0, R0, </a:t>
            </a:r>
            <a:r>
              <a:rPr lang="it-IT" dirty="0"/>
              <a:t>e </a:t>
            </a:r>
            <a:r>
              <a:rPr lang="it-IT" dirty="0" smtClean="0"/>
              <a:t> // R0 </a:t>
            </a:r>
            <a:r>
              <a:rPr lang="it-IT" dirty="0"/>
              <a:t>= </a:t>
            </a:r>
            <a:r>
              <a:rPr lang="it-IT" dirty="0" smtClean="0"/>
              <a:t>R0+e</a:t>
            </a:r>
            <a:endParaRPr lang="it-IT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 </a:t>
            </a:r>
            <a:r>
              <a:rPr lang="en-US" b="1" dirty="0"/>
              <a:t>d, </a:t>
            </a:r>
            <a:r>
              <a:rPr lang="en-US" dirty="0" smtClean="0"/>
              <a:t>R0  //</a:t>
            </a:r>
            <a:r>
              <a:rPr lang="en-US" b="1" dirty="0" smtClean="0"/>
              <a:t> </a:t>
            </a:r>
            <a:r>
              <a:rPr lang="en-US" b="1" dirty="0"/>
              <a:t>d = </a:t>
            </a:r>
            <a:r>
              <a:rPr lang="en-US" dirty="0" smtClean="0"/>
              <a:t> R0</a:t>
            </a:r>
          </a:p>
          <a:p>
            <a:r>
              <a:rPr lang="en-US" dirty="0" smtClean="0"/>
              <a:t>Instruction a=a+1 can be implemented with 1 instruction INC a   , rather </a:t>
            </a:r>
            <a:r>
              <a:rPr lang="en-US" dirty="0"/>
              <a:t>than by a more obvious sequence </a:t>
            </a:r>
            <a:r>
              <a:rPr lang="en-US" dirty="0" smtClean="0"/>
              <a:t>that loads </a:t>
            </a:r>
            <a:r>
              <a:rPr lang="en-US" b="1" dirty="0"/>
              <a:t>a </a:t>
            </a:r>
            <a:r>
              <a:rPr lang="en-US" dirty="0"/>
              <a:t>into a register, adds one to the register, and then stores the result </a:t>
            </a:r>
            <a:r>
              <a:rPr lang="en-US" dirty="0" smtClean="0"/>
              <a:t>back into </a:t>
            </a:r>
            <a:r>
              <a:rPr lang="en-US" b="1" dirty="0" smtClean="0"/>
              <a:t>a.</a:t>
            </a:r>
          </a:p>
          <a:p>
            <a:pPr lvl="1"/>
            <a:r>
              <a:rPr lang="pt-BR" b="1" dirty="0"/>
              <a:t>LD R0, a // </a:t>
            </a:r>
            <a:r>
              <a:rPr lang="pt-BR" b="1" dirty="0" smtClean="0"/>
              <a:t>R0 </a:t>
            </a:r>
            <a:r>
              <a:rPr lang="pt-BR" b="1" dirty="0"/>
              <a:t>= a</a:t>
            </a:r>
          </a:p>
          <a:p>
            <a:pPr lvl="1"/>
            <a:r>
              <a:rPr lang="en-US" b="1" dirty="0"/>
              <a:t>ADD </a:t>
            </a:r>
            <a:r>
              <a:rPr lang="en-US" b="1" dirty="0" smtClean="0"/>
              <a:t>R0, R0, </a:t>
            </a:r>
            <a:r>
              <a:rPr lang="en-US" dirty="0"/>
              <a:t>#1 </a:t>
            </a:r>
            <a:r>
              <a:rPr lang="en-US" b="1" dirty="0"/>
              <a:t>// </a:t>
            </a:r>
            <a:r>
              <a:rPr lang="en-US" b="1" dirty="0" smtClean="0"/>
              <a:t>R0 </a:t>
            </a:r>
            <a:r>
              <a:rPr lang="en-US" b="1" dirty="0"/>
              <a:t>= </a:t>
            </a:r>
            <a:r>
              <a:rPr lang="en-US" b="1" dirty="0" smtClean="0"/>
              <a:t>R0 </a:t>
            </a:r>
            <a:r>
              <a:rPr lang="en-US" b="1" dirty="0"/>
              <a:t>+ </a:t>
            </a:r>
            <a:r>
              <a:rPr lang="en-US" dirty="0"/>
              <a:t>1</a:t>
            </a:r>
          </a:p>
          <a:p>
            <a:pPr lvl="1"/>
            <a:r>
              <a:rPr lang="en-US" b="1" dirty="0"/>
              <a:t>ST a, </a:t>
            </a:r>
            <a:r>
              <a:rPr lang="en-US" b="1" dirty="0" smtClean="0"/>
              <a:t>R0 </a:t>
            </a:r>
            <a:r>
              <a:rPr lang="en-US" b="1" dirty="0"/>
              <a:t>// a = </a:t>
            </a:r>
            <a:r>
              <a:rPr lang="en-US" b="1" dirty="0" smtClean="0"/>
              <a:t>R0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0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2039</Words>
  <Application>Microsoft Office PowerPoint</Application>
  <PresentationFormat>On-screen Show (4:3)</PresentationFormat>
  <Paragraphs>173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Code Generation Unit 4 Compiler Design (14CS73)</vt:lpstr>
      <vt:lpstr>Overview</vt:lpstr>
      <vt:lpstr>Tasks &amp; position</vt:lpstr>
      <vt:lpstr>Issues in the Design of Code generator</vt:lpstr>
      <vt:lpstr>Design Issue: Input to code generator</vt:lpstr>
      <vt:lpstr>Design Issue: Target Program</vt:lpstr>
      <vt:lpstr>Target program (issue contd..)</vt:lpstr>
      <vt:lpstr>Issues: Instruction Selection</vt:lpstr>
      <vt:lpstr>Instruction selection issue illustrated</vt:lpstr>
      <vt:lpstr>Issues: Register Allocation</vt:lpstr>
      <vt:lpstr>Register allocation Issue Example</vt:lpstr>
      <vt:lpstr>Issues (register allocation ex. Contd..)</vt:lpstr>
      <vt:lpstr>Design Issues: Evaluation order</vt:lpstr>
      <vt:lpstr>A Simple Target Machine Model (just for ref.)</vt:lpstr>
      <vt:lpstr>Conversion to Machine instruction examples</vt:lpstr>
      <vt:lpstr>Basic blocks and flow graphs</vt:lpstr>
      <vt:lpstr>Basic blocks &amp; flow graphs: the representation</vt:lpstr>
      <vt:lpstr>Basic blocks</vt:lpstr>
      <vt:lpstr>Basic block : Algorithm</vt:lpstr>
      <vt:lpstr>Basic block : example</vt:lpstr>
      <vt:lpstr>Basic block : method of determining</vt:lpstr>
      <vt:lpstr>Flow Graph</vt:lpstr>
      <vt:lpstr>Flow graph Example</vt:lpstr>
      <vt:lpstr>Representation of flow graphs</vt:lpstr>
      <vt:lpstr>Loops</vt:lpstr>
      <vt:lpstr>Optimization of the basic blocks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Unit 4 Compiler Design (14CS73)</dc:title>
  <dc:creator>Dr. Sarojadevi</dc:creator>
  <cp:lastModifiedBy>Dr. Sarojadevi</cp:lastModifiedBy>
  <cp:revision>165</cp:revision>
  <dcterms:created xsi:type="dcterms:W3CDTF">2006-08-16T00:00:00Z</dcterms:created>
  <dcterms:modified xsi:type="dcterms:W3CDTF">2019-10-17T10:05:13Z</dcterms:modified>
</cp:coreProperties>
</file>