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8" r:id="rId3"/>
    <p:sldId id="280" r:id="rId4"/>
    <p:sldId id="289" r:id="rId5"/>
    <p:sldId id="281" r:id="rId6"/>
    <p:sldId id="282" r:id="rId7"/>
    <p:sldId id="283" r:id="rId8"/>
    <p:sldId id="284" r:id="rId9"/>
    <p:sldId id="290" r:id="rId10"/>
    <p:sldId id="291" r:id="rId11"/>
    <p:sldId id="292" r:id="rId12"/>
    <p:sldId id="296" r:id="rId13"/>
    <p:sldId id="299" r:id="rId14"/>
    <p:sldId id="293" r:id="rId15"/>
    <p:sldId id="294" r:id="rId16"/>
    <p:sldId id="301" r:id="rId17"/>
    <p:sldId id="297" r:id="rId18"/>
    <p:sldId id="2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4" autoAdjust="0"/>
    <p:restoredTop sz="94679"/>
  </p:normalViewPr>
  <p:slideViewPr>
    <p:cSldViewPr snapToGrid="0">
      <p:cViewPr varScale="1">
        <p:scale>
          <a:sx n="157" d="100"/>
          <a:sy n="157" d="100"/>
        </p:scale>
        <p:origin x="1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itej/Documents/Masters%20Courses/Spring/AML/Credit%20Risk%20Project/grid_search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itej/Documents/Masters%20Courses/Spring/AML/Credit%20Risk%20Project/grid_search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itej/Documents/Masters%20Courses/Spring/AML/Credit%20Risk%20Project/grid_n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ritej/Documents/Masters%20Courses/Spring/AML/Credit%20Risk%20Project/grid_n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Plot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grid_search!$K$1</c:f>
              <c:strCache>
                <c:ptCount val="1"/>
                <c:pt idx="0">
                  <c:v>Std Dev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grid_search!$J$2:$J$73</c:f>
              <c:numCache>
                <c:formatCode>General</c:formatCode>
                <c:ptCount val="72"/>
                <c:pt idx="0">
                  <c:v>0.94359678499999999</c:v>
                </c:pt>
                <c:pt idx="1">
                  <c:v>0.94313776300000007</c:v>
                </c:pt>
                <c:pt idx="2">
                  <c:v>0.943071836</c:v>
                </c:pt>
                <c:pt idx="3">
                  <c:v>0.94320943400000001</c:v>
                </c:pt>
                <c:pt idx="4">
                  <c:v>0.94243425466666675</c:v>
                </c:pt>
                <c:pt idx="5">
                  <c:v>0.9422044426666667</c:v>
                </c:pt>
                <c:pt idx="6">
                  <c:v>0.94257878400000006</c:v>
                </c:pt>
                <c:pt idx="7">
                  <c:v>0.94265477200000003</c:v>
                </c:pt>
                <c:pt idx="8">
                  <c:v>0.94126819599999989</c:v>
                </c:pt>
                <c:pt idx="9">
                  <c:v>0.94197457033333343</c:v>
                </c:pt>
                <c:pt idx="10">
                  <c:v>0.94170101033333331</c:v>
                </c:pt>
                <c:pt idx="11">
                  <c:v>0.94093494700000002</c:v>
                </c:pt>
                <c:pt idx="12">
                  <c:v>0.93963286333333329</c:v>
                </c:pt>
                <c:pt idx="13">
                  <c:v>0.93954370399999998</c:v>
                </c:pt>
                <c:pt idx="14">
                  <c:v>0.93963874566666661</c:v>
                </c:pt>
                <c:pt idx="15">
                  <c:v>0.93950830899999993</c:v>
                </c:pt>
                <c:pt idx="16">
                  <c:v>0.9390176549999999</c:v>
                </c:pt>
                <c:pt idx="17">
                  <c:v>0.93932720800000002</c:v>
                </c:pt>
                <c:pt idx="18">
                  <c:v>0.93919089366666675</c:v>
                </c:pt>
                <c:pt idx="19">
                  <c:v>0.93913002899999987</c:v>
                </c:pt>
                <c:pt idx="20">
                  <c:v>0.93887850066666667</c:v>
                </c:pt>
                <c:pt idx="21">
                  <c:v>0.93842626833333342</c:v>
                </c:pt>
                <c:pt idx="22">
                  <c:v>0.93861557500000004</c:v>
                </c:pt>
                <c:pt idx="23">
                  <c:v>0.93825924933333338</c:v>
                </c:pt>
                <c:pt idx="24">
                  <c:v>0.93606639899999999</c:v>
                </c:pt>
                <c:pt idx="25">
                  <c:v>0.9357060886666666</c:v>
                </c:pt>
                <c:pt idx="26">
                  <c:v>0.93572267366666662</c:v>
                </c:pt>
                <c:pt idx="27">
                  <c:v>0.93581845799999996</c:v>
                </c:pt>
                <c:pt idx="28">
                  <c:v>0.93592594966666665</c:v>
                </c:pt>
                <c:pt idx="29">
                  <c:v>0.93562732566666662</c:v>
                </c:pt>
                <c:pt idx="30">
                  <c:v>0.93573639000000008</c:v>
                </c:pt>
                <c:pt idx="31">
                  <c:v>0.93503170000000002</c:v>
                </c:pt>
                <c:pt idx="32">
                  <c:v>0.93542707433333339</c:v>
                </c:pt>
                <c:pt idx="33">
                  <c:v>0.93518320366666663</c:v>
                </c:pt>
                <c:pt idx="34">
                  <c:v>0.93468683899999994</c:v>
                </c:pt>
                <c:pt idx="35">
                  <c:v>0.93496736366666655</c:v>
                </c:pt>
                <c:pt idx="36">
                  <c:v>0.9337555563333334</c:v>
                </c:pt>
                <c:pt idx="37">
                  <c:v>0.93382405366666665</c:v>
                </c:pt>
                <c:pt idx="38">
                  <c:v>0.93274051833333338</c:v>
                </c:pt>
                <c:pt idx="39">
                  <c:v>0.93305707266666671</c:v>
                </c:pt>
                <c:pt idx="40">
                  <c:v>0.93265912300000009</c:v>
                </c:pt>
                <c:pt idx="41">
                  <c:v>0.93261517166666674</c:v>
                </c:pt>
                <c:pt idx="42">
                  <c:v>0.93194280433333343</c:v>
                </c:pt>
                <c:pt idx="43">
                  <c:v>0.9321205383333333</c:v>
                </c:pt>
                <c:pt idx="44">
                  <c:v>0.93151033233333325</c:v>
                </c:pt>
                <c:pt idx="45">
                  <c:v>0.93140785533333326</c:v>
                </c:pt>
                <c:pt idx="46">
                  <c:v>0.93052470266666665</c:v>
                </c:pt>
                <c:pt idx="47">
                  <c:v>0.9306466590000001</c:v>
                </c:pt>
                <c:pt idx="48">
                  <c:v>0.92863363399999999</c:v>
                </c:pt>
                <c:pt idx="49">
                  <c:v>0.92879427633333334</c:v>
                </c:pt>
                <c:pt idx="50">
                  <c:v>0.92709369966666666</c:v>
                </c:pt>
                <c:pt idx="51">
                  <c:v>0.92687168666666675</c:v>
                </c:pt>
                <c:pt idx="52">
                  <c:v>0.92652374366666679</c:v>
                </c:pt>
                <c:pt idx="53">
                  <c:v>0.92644077933333335</c:v>
                </c:pt>
                <c:pt idx="54">
                  <c:v>0.9259996410000001</c:v>
                </c:pt>
                <c:pt idx="55">
                  <c:v>0.92516585200000012</c:v>
                </c:pt>
                <c:pt idx="56">
                  <c:v>0.92463587333333341</c:v>
                </c:pt>
                <c:pt idx="57">
                  <c:v>0.92464119833333347</c:v>
                </c:pt>
                <c:pt idx="58">
                  <c:v>0.92447956899999995</c:v>
                </c:pt>
                <c:pt idx="59">
                  <c:v>0.92442992733333329</c:v>
                </c:pt>
                <c:pt idx="60">
                  <c:v>0.92342529733333334</c:v>
                </c:pt>
                <c:pt idx="61">
                  <c:v>0.92311326900000001</c:v>
                </c:pt>
                <c:pt idx="62">
                  <c:v>0.92237817266666655</c:v>
                </c:pt>
                <c:pt idx="63">
                  <c:v>0.92219064533333339</c:v>
                </c:pt>
                <c:pt idx="64">
                  <c:v>0.92240822133333333</c:v>
                </c:pt>
                <c:pt idx="65">
                  <c:v>0.9214887513333333</c:v>
                </c:pt>
                <c:pt idx="66">
                  <c:v>0.9214243436666667</c:v>
                </c:pt>
                <c:pt idx="67">
                  <c:v>0.92116752466666674</c:v>
                </c:pt>
                <c:pt idx="68">
                  <c:v>0.9205812333333333</c:v>
                </c:pt>
                <c:pt idx="69">
                  <c:v>0.9199919396666667</c:v>
                </c:pt>
                <c:pt idx="70">
                  <c:v>0.91767616233333327</c:v>
                </c:pt>
                <c:pt idx="71">
                  <c:v>0.91738286833333349</c:v>
                </c:pt>
              </c:numCache>
            </c:numRef>
          </c:xVal>
          <c:yVal>
            <c:numRef>
              <c:f>grid_search!$K$2:$K$73</c:f>
              <c:numCache>
                <c:formatCode>General</c:formatCode>
                <c:ptCount val="72"/>
                <c:pt idx="0">
                  <c:v>1.2892367526192458E-2</c:v>
                </c:pt>
                <c:pt idx="1">
                  <c:v>1.2657564170545385E-2</c:v>
                </c:pt>
                <c:pt idx="2">
                  <c:v>1.2612628224055573E-2</c:v>
                </c:pt>
                <c:pt idx="3">
                  <c:v>1.2129544681989058E-2</c:v>
                </c:pt>
                <c:pt idx="4">
                  <c:v>1.2612023705868738E-2</c:v>
                </c:pt>
                <c:pt idx="5">
                  <c:v>1.2400030042217902E-2</c:v>
                </c:pt>
                <c:pt idx="6">
                  <c:v>1.1890990306129398E-2</c:v>
                </c:pt>
                <c:pt idx="7">
                  <c:v>1.1729238957441251E-2</c:v>
                </c:pt>
                <c:pt idx="8">
                  <c:v>1.2395225919329071E-2</c:v>
                </c:pt>
                <c:pt idx="9">
                  <c:v>1.1810636910590934E-2</c:v>
                </c:pt>
                <c:pt idx="10">
                  <c:v>1.1685565614455025E-2</c:v>
                </c:pt>
                <c:pt idx="11">
                  <c:v>1.1328118868947577E-2</c:v>
                </c:pt>
                <c:pt idx="12">
                  <c:v>8.3242780685761197E-3</c:v>
                </c:pt>
                <c:pt idx="13">
                  <c:v>8.2507450194753262E-3</c:v>
                </c:pt>
                <c:pt idx="14">
                  <c:v>8.028147911442983E-3</c:v>
                </c:pt>
                <c:pt idx="15">
                  <c:v>7.9686798370703932E-3</c:v>
                </c:pt>
                <c:pt idx="16">
                  <c:v>8.0714316176772969E-3</c:v>
                </c:pt>
                <c:pt idx="17">
                  <c:v>7.7928484979066081E-3</c:v>
                </c:pt>
                <c:pt idx="18">
                  <c:v>7.7447946581991958E-3</c:v>
                </c:pt>
                <c:pt idx="19">
                  <c:v>7.8594195580854835E-3</c:v>
                </c:pt>
                <c:pt idx="20">
                  <c:v>7.9041754220277038E-3</c:v>
                </c:pt>
                <c:pt idx="21">
                  <c:v>7.9087865795456052E-3</c:v>
                </c:pt>
                <c:pt idx="22">
                  <c:v>7.6484051365172416E-3</c:v>
                </c:pt>
                <c:pt idx="23">
                  <c:v>7.5901163646651393E-3</c:v>
                </c:pt>
                <c:pt idx="24">
                  <c:v>7.3652567664254411E-3</c:v>
                </c:pt>
                <c:pt idx="25">
                  <c:v>7.4609736312705411E-3</c:v>
                </c:pt>
                <c:pt idx="26">
                  <c:v>7.3246002138258274E-3</c:v>
                </c:pt>
                <c:pt idx="27">
                  <c:v>7.2267408888162903E-3</c:v>
                </c:pt>
                <c:pt idx="28">
                  <c:v>7.1784089720940769E-3</c:v>
                </c:pt>
                <c:pt idx="29">
                  <c:v>6.9269291596909342E-3</c:v>
                </c:pt>
                <c:pt idx="30">
                  <c:v>6.8614026157304683E-3</c:v>
                </c:pt>
                <c:pt idx="31">
                  <c:v>7.1747378801912858E-3</c:v>
                </c:pt>
                <c:pt idx="32">
                  <c:v>6.9468155166998637E-3</c:v>
                </c:pt>
                <c:pt idx="33">
                  <c:v>7.0962452173904782E-3</c:v>
                </c:pt>
                <c:pt idx="34">
                  <c:v>7.1040983844304793E-3</c:v>
                </c:pt>
                <c:pt idx="35">
                  <c:v>6.8740239439939368E-3</c:v>
                </c:pt>
                <c:pt idx="36">
                  <c:v>7.0529569252540799E-3</c:v>
                </c:pt>
                <c:pt idx="37">
                  <c:v>6.9550743877316249E-3</c:v>
                </c:pt>
                <c:pt idx="38">
                  <c:v>7.5243542256016611E-3</c:v>
                </c:pt>
                <c:pt idx="39">
                  <c:v>7.3151881804885879E-3</c:v>
                </c:pt>
                <c:pt idx="40">
                  <c:v>6.8713287468527718E-3</c:v>
                </c:pt>
                <c:pt idx="41">
                  <c:v>6.7613624650511156E-3</c:v>
                </c:pt>
                <c:pt idx="42">
                  <c:v>6.9190683273263331E-3</c:v>
                </c:pt>
                <c:pt idx="43">
                  <c:v>6.8346055156257683E-3</c:v>
                </c:pt>
                <c:pt idx="44">
                  <c:v>6.7410182173899243E-3</c:v>
                </c:pt>
                <c:pt idx="45">
                  <c:v>6.7063475591229499E-3</c:v>
                </c:pt>
                <c:pt idx="46">
                  <c:v>6.921505779945855E-3</c:v>
                </c:pt>
                <c:pt idx="47">
                  <c:v>6.8361861745201537E-3</c:v>
                </c:pt>
                <c:pt idx="48">
                  <c:v>7.3192060850602401E-3</c:v>
                </c:pt>
                <c:pt idx="49">
                  <c:v>7.2412726700255272E-3</c:v>
                </c:pt>
                <c:pt idx="50">
                  <c:v>7.3465515760788233E-3</c:v>
                </c:pt>
                <c:pt idx="51">
                  <c:v>7.5014383331737386E-3</c:v>
                </c:pt>
                <c:pt idx="52">
                  <c:v>6.7781734197249798E-3</c:v>
                </c:pt>
                <c:pt idx="53">
                  <c:v>6.6878207788725877E-3</c:v>
                </c:pt>
                <c:pt idx="54">
                  <c:v>7.9807348699582007E-3</c:v>
                </c:pt>
                <c:pt idx="55">
                  <c:v>8.0032130136885003E-3</c:v>
                </c:pt>
                <c:pt idx="56">
                  <c:v>6.5968867195273489E-3</c:v>
                </c:pt>
                <c:pt idx="57">
                  <c:v>6.7598727576316667E-3</c:v>
                </c:pt>
                <c:pt idx="58">
                  <c:v>6.8866395047822038E-3</c:v>
                </c:pt>
                <c:pt idx="59">
                  <c:v>6.7683860534623747E-3</c:v>
                </c:pt>
                <c:pt idx="60">
                  <c:v>7.3010133372231195E-3</c:v>
                </c:pt>
                <c:pt idx="61">
                  <c:v>7.3294122478806964E-3</c:v>
                </c:pt>
                <c:pt idx="62">
                  <c:v>6.7874941159212759E-3</c:v>
                </c:pt>
                <c:pt idx="63">
                  <c:v>6.5593619562197168E-3</c:v>
                </c:pt>
                <c:pt idx="64">
                  <c:v>8.74986281332309E-3</c:v>
                </c:pt>
                <c:pt idx="65">
                  <c:v>8.6659582322759967E-3</c:v>
                </c:pt>
                <c:pt idx="66">
                  <c:v>7.3538010705540792E-3</c:v>
                </c:pt>
                <c:pt idx="67">
                  <c:v>7.446238124415582E-3</c:v>
                </c:pt>
                <c:pt idx="68">
                  <c:v>7.6154011247664541E-3</c:v>
                </c:pt>
                <c:pt idx="69">
                  <c:v>7.8003389430743942E-3</c:v>
                </c:pt>
                <c:pt idx="70">
                  <c:v>7.8105987009769425E-3</c:v>
                </c:pt>
                <c:pt idx="71">
                  <c:v>7.8400115019166897E-3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F23-0541-AF15-E9C7452E0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4086896"/>
        <c:axId val="1304097664"/>
      </c:scatterChart>
      <c:valAx>
        <c:axId val="1304086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Average AUC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4097664"/>
        <c:crosses val="autoZero"/>
        <c:crossBetween val="midCat"/>
      </c:valAx>
      <c:valAx>
        <c:axId val="130409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Standard Deviation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4086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Plot 2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grid_search!$H$1</c:f>
              <c:strCache>
                <c:ptCount val="1"/>
                <c:pt idx="0">
                  <c:v>AUC Test2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grid_search!$F$2:$F$73</c:f>
              <c:numCache>
                <c:formatCode>General</c:formatCode>
                <c:ptCount val="72"/>
                <c:pt idx="0">
                  <c:v>0.95704415899999995</c:v>
                </c:pt>
                <c:pt idx="1">
                  <c:v>0.95636317299999996</c:v>
                </c:pt>
                <c:pt idx="2">
                  <c:v>0.95615292699999999</c:v>
                </c:pt>
                <c:pt idx="3">
                  <c:v>0.955655162</c:v>
                </c:pt>
                <c:pt idx="4">
                  <c:v>0.95554067200000004</c:v>
                </c:pt>
                <c:pt idx="5">
                  <c:v>0.95525136200000005</c:v>
                </c:pt>
                <c:pt idx="6">
                  <c:v>0.954736523</c:v>
                </c:pt>
                <c:pt idx="7">
                  <c:v>0.95472204800000005</c:v>
                </c:pt>
                <c:pt idx="8">
                  <c:v>0.95420381300000001</c:v>
                </c:pt>
                <c:pt idx="9">
                  <c:v>0.95400981900000004</c:v>
                </c:pt>
                <c:pt idx="10">
                  <c:v>0.953660697</c:v>
                </c:pt>
                <c:pt idx="11">
                  <c:v>0.95257590999999997</c:v>
                </c:pt>
                <c:pt idx="12">
                  <c:v>0.94651158999999996</c:v>
                </c:pt>
                <c:pt idx="13">
                  <c:v>0.94633041500000004</c:v>
                </c:pt>
                <c:pt idx="14">
                  <c:v>0.94615846199999998</c:v>
                </c:pt>
                <c:pt idx="15">
                  <c:v>0.94597723499999997</c:v>
                </c:pt>
                <c:pt idx="16">
                  <c:v>0.94587840000000001</c:v>
                </c:pt>
                <c:pt idx="17">
                  <c:v>0.94583306300000003</c:v>
                </c:pt>
                <c:pt idx="18">
                  <c:v>0.94552520600000001</c:v>
                </c:pt>
                <c:pt idx="19">
                  <c:v>0.94531523699999997</c:v>
                </c:pt>
                <c:pt idx="20">
                  <c:v>0.945170807</c:v>
                </c:pt>
                <c:pt idx="21">
                  <c:v>0.94485833699999999</c:v>
                </c:pt>
                <c:pt idx="22">
                  <c:v>0.94460136699999997</c:v>
                </c:pt>
                <c:pt idx="23">
                  <c:v>0.94417890400000004</c:v>
                </c:pt>
                <c:pt idx="24">
                  <c:v>0.94100820299999999</c:v>
                </c:pt>
                <c:pt idx="25">
                  <c:v>0.940900713</c:v>
                </c:pt>
                <c:pt idx="26">
                  <c:v>0.94070777699999997</c:v>
                </c:pt>
                <c:pt idx="27">
                  <c:v>0.94061819099999999</c:v>
                </c:pt>
                <c:pt idx="28">
                  <c:v>0.94049196499999999</c:v>
                </c:pt>
                <c:pt idx="29">
                  <c:v>0.940326777</c:v>
                </c:pt>
                <c:pt idx="30">
                  <c:v>0.94022177900000004</c:v>
                </c:pt>
                <c:pt idx="31">
                  <c:v>0.94009008800000005</c:v>
                </c:pt>
                <c:pt idx="32">
                  <c:v>0.93984273799999996</c:v>
                </c:pt>
                <c:pt idx="33">
                  <c:v>0.93971867499999995</c:v>
                </c:pt>
                <c:pt idx="34">
                  <c:v>0.93945300700000001</c:v>
                </c:pt>
                <c:pt idx="35">
                  <c:v>0.93925935699999996</c:v>
                </c:pt>
                <c:pt idx="36">
                  <c:v>0.93801705700000004</c:v>
                </c:pt>
                <c:pt idx="37">
                  <c:v>0.93778047399999998</c:v>
                </c:pt>
                <c:pt idx="38">
                  <c:v>0.93733387499999998</c:v>
                </c:pt>
                <c:pt idx="39">
                  <c:v>0.93730664399999997</c:v>
                </c:pt>
                <c:pt idx="40">
                  <c:v>0.93669174300000002</c:v>
                </c:pt>
                <c:pt idx="41">
                  <c:v>0.93650593800000004</c:v>
                </c:pt>
                <c:pt idx="42">
                  <c:v>0.93635179000000002</c:v>
                </c:pt>
                <c:pt idx="43">
                  <c:v>0.93628036999999997</c:v>
                </c:pt>
                <c:pt idx="44">
                  <c:v>0.93550312700000005</c:v>
                </c:pt>
                <c:pt idx="45">
                  <c:v>0.93527671099999998</c:v>
                </c:pt>
                <c:pt idx="46">
                  <c:v>0.93478934199999997</c:v>
                </c:pt>
                <c:pt idx="47">
                  <c:v>0.934738929</c:v>
                </c:pt>
                <c:pt idx="48">
                  <c:v>0.93236577099999995</c:v>
                </c:pt>
                <c:pt idx="49">
                  <c:v>0.93231476300000005</c:v>
                </c:pt>
                <c:pt idx="50">
                  <c:v>0.93057827400000004</c:v>
                </c:pt>
                <c:pt idx="51">
                  <c:v>0.93049668500000005</c:v>
                </c:pt>
                <c:pt idx="52">
                  <c:v>0.93030925600000003</c:v>
                </c:pt>
                <c:pt idx="53">
                  <c:v>0.930106243</c:v>
                </c:pt>
                <c:pt idx="54">
                  <c:v>0.92951764999999997</c:v>
                </c:pt>
                <c:pt idx="55">
                  <c:v>0.92896617100000001</c:v>
                </c:pt>
                <c:pt idx="56">
                  <c:v>0.92838815900000005</c:v>
                </c:pt>
                <c:pt idx="57">
                  <c:v>0.92837433300000005</c:v>
                </c:pt>
                <c:pt idx="58">
                  <c:v>0.92823369099999997</c:v>
                </c:pt>
                <c:pt idx="59">
                  <c:v>0.92808552799999999</c:v>
                </c:pt>
                <c:pt idx="60">
                  <c:v>0.92681592800000001</c:v>
                </c:pt>
                <c:pt idx="61">
                  <c:v>0.92664630800000003</c:v>
                </c:pt>
                <c:pt idx="62">
                  <c:v>0.92618980699999998</c:v>
                </c:pt>
                <c:pt idx="63">
                  <c:v>0.92603907699999999</c:v>
                </c:pt>
                <c:pt idx="64">
                  <c:v>0.92566213900000005</c:v>
                </c:pt>
                <c:pt idx="65">
                  <c:v>0.92491488499999996</c:v>
                </c:pt>
                <c:pt idx="66">
                  <c:v>0.92451014499999995</c:v>
                </c:pt>
                <c:pt idx="67">
                  <c:v>0.92428339100000001</c:v>
                </c:pt>
                <c:pt idx="68">
                  <c:v>0.923630269</c:v>
                </c:pt>
                <c:pt idx="69">
                  <c:v>0.923177476</c:v>
                </c:pt>
                <c:pt idx="70">
                  <c:v>0.92036704599999997</c:v>
                </c:pt>
                <c:pt idx="71">
                  <c:v>0.92006803599999998</c:v>
                </c:pt>
              </c:numCache>
            </c:numRef>
          </c:xVal>
          <c:yVal>
            <c:numRef>
              <c:f>grid_search!$H$2:$H$73</c:f>
              <c:numCache>
                <c:formatCode>General</c:formatCode>
                <c:ptCount val="72"/>
                <c:pt idx="0">
                  <c:v>0.94240385199999999</c:v>
                </c:pt>
                <c:pt idx="1">
                  <c:v>0.94191303800000004</c:v>
                </c:pt>
                <c:pt idx="2">
                  <c:v>0.94207585400000005</c:v>
                </c:pt>
                <c:pt idx="3">
                  <c:v>0.94255017900000004</c:v>
                </c:pt>
                <c:pt idx="4">
                  <c:v>0.94137918300000001</c:v>
                </c:pt>
                <c:pt idx="5">
                  <c:v>0.94078922799999998</c:v>
                </c:pt>
                <c:pt idx="6">
                  <c:v>0.94202600599999997</c:v>
                </c:pt>
                <c:pt idx="7">
                  <c:v>0.94194660900000005</c:v>
                </c:pt>
                <c:pt idx="8">
                  <c:v>0.94010547799999999</c:v>
                </c:pt>
                <c:pt idx="9">
                  <c:v>0.94151174000000004</c:v>
                </c:pt>
                <c:pt idx="10">
                  <c:v>0.94113197699999995</c:v>
                </c:pt>
                <c:pt idx="11">
                  <c:v>0.94028092100000005</c:v>
                </c:pt>
                <c:pt idx="12">
                  <c:v>0.94200778799999996</c:v>
                </c:pt>
                <c:pt idx="13">
                  <c:v>0.94194087599999998</c:v>
                </c:pt>
                <c:pt idx="14">
                  <c:v>0.94208599999999998</c:v>
                </c:pt>
                <c:pt idx="15">
                  <c:v>0.94194082099999998</c:v>
                </c:pt>
                <c:pt idx="16">
                  <c:v>0.94105039899999998</c:v>
                </c:pt>
                <c:pt idx="17">
                  <c:v>0.94145794800000004</c:v>
                </c:pt>
                <c:pt idx="18">
                  <c:v>0.94149084000000005</c:v>
                </c:pt>
                <c:pt idx="19">
                  <c:v>0.94178876199999995</c:v>
                </c:pt>
                <c:pt idx="20">
                  <c:v>0.94145783000000005</c:v>
                </c:pt>
                <c:pt idx="21">
                  <c:v>0.94082452599999999</c:v>
                </c:pt>
                <c:pt idx="22">
                  <c:v>0.94124636299999997</c:v>
                </c:pt>
                <c:pt idx="23">
                  <c:v>0.94089657599999998</c:v>
                </c:pt>
                <c:pt idx="24">
                  <c:v>0.93958973899999998</c:v>
                </c:pt>
                <c:pt idx="25">
                  <c:v>0.93906092200000002</c:v>
                </c:pt>
                <c:pt idx="26">
                  <c:v>0.93914715900000001</c:v>
                </c:pt>
                <c:pt idx="27">
                  <c:v>0.93933025000000003</c:v>
                </c:pt>
                <c:pt idx="28">
                  <c:v>0.93963403400000001</c:v>
                </c:pt>
                <c:pt idx="29">
                  <c:v>0.93888284</c:v>
                </c:pt>
                <c:pt idx="30">
                  <c:v>0.93914964899999998</c:v>
                </c:pt>
                <c:pt idx="31">
                  <c:v>0.93818461799999997</c:v>
                </c:pt>
                <c:pt idx="32">
                  <c:v>0.93901878400000005</c:v>
                </c:pt>
                <c:pt idx="33">
                  <c:v>0.93882552900000005</c:v>
                </c:pt>
                <c:pt idx="34">
                  <c:v>0.93808570499999999</c:v>
                </c:pt>
                <c:pt idx="35">
                  <c:v>0.93860378</c:v>
                </c:pt>
                <c:pt idx="36">
                  <c:v>0.93763512299999996</c:v>
                </c:pt>
                <c:pt idx="37">
                  <c:v>0.93789837300000001</c:v>
                </c:pt>
                <c:pt idx="38">
                  <c:v>0.93683067900000006</c:v>
                </c:pt>
                <c:pt idx="39">
                  <c:v>0.93725429900000001</c:v>
                </c:pt>
                <c:pt idx="40">
                  <c:v>0.93656046800000003</c:v>
                </c:pt>
                <c:pt idx="41">
                  <c:v>0.93653173999999995</c:v>
                </c:pt>
                <c:pt idx="42">
                  <c:v>0.93550841900000004</c:v>
                </c:pt>
                <c:pt idx="43">
                  <c:v>0.93584869299999995</c:v>
                </c:pt>
                <c:pt idx="44">
                  <c:v>0.93530051599999997</c:v>
                </c:pt>
                <c:pt idx="45">
                  <c:v>0.93528282200000001</c:v>
                </c:pt>
                <c:pt idx="46">
                  <c:v>0.93424617499999996</c:v>
                </c:pt>
                <c:pt idx="47">
                  <c:v>0.93444632900000002</c:v>
                </c:pt>
                <c:pt idx="48">
                  <c:v>0.933334463</c:v>
                </c:pt>
                <c:pt idx="49">
                  <c:v>0.93360218800000006</c:v>
                </c:pt>
                <c:pt idx="50">
                  <c:v>0.93204955599999995</c:v>
                </c:pt>
                <c:pt idx="51">
                  <c:v>0.93187212500000005</c:v>
                </c:pt>
                <c:pt idx="52">
                  <c:v>0.93056361399999998</c:v>
                </c:pt>
                <c:pt idx="53">
                  <c:v>0.93049449200000001</c:v>
                </c:pt>
                <c:pt idx="54">
                  <c:v>0.93161693899999998</c:v>
                </c:pt>
                <c:pt idx="55">
                  <c:v>0.93056086900000001</c:v>
                </c:pt>
                <c:pt idx="56">
                  <c:v>0.92850073899999996</c:v>
                </c:pt>
                <c:pt idx="57">
                  <c:v>0.92871126800000003</c:v>
                </c:pt>
                <c:pt idx="58">
                  <c:v>0.92867339999999998</c:v>
                </c:pt>
                <c:pt idx="59">
                  <c:v>0.92858447499999996</c:v>
                </c:pt>
                <c:pt idx="60">
                  <c:v>0.92841448000000004</c:v>
                </c:pt>
                <c:pt idx="61">
                  <c:v>0.92800696800000004</c:v>
                </c:pt>
                <c:pt idx="62">
                  <c:v>0.92640309399999998</c:v>
                </c:pt>
                <c:pt idx="63">
                  <c:v>0.925915979</c:v>
                </c:pt>
                <c:pt idx="64">
                  <c:v>0.92906492799999996</c:v>
                </c:pt>
                <c:pt idx="65">
                  <c:v>0.92791786099999995</c:v>
                </c:pt>
                <c:pt idx="66">
                  <c:v>0.92673248399999997</c:v>
                </c:pt>
                <c:pt idx="67">
                  <c:v>0.92654969200000004</c:v>
                </c:pt>
                <c:pt idx="68">
                  <c:v>0.926199675</c:v>
                </c:pt>
                <c:pt idx="69">
                  <c:v>0.92569537300000004</c:v>
                </c:pt>
                <c:pt idx="70">
                  <c:v>0.923785572</c:v>
                </c:pt>
                <c:pt idx="71">
                  <c:v>0.92352748600000001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17-474D-9F8E-1C935DB96A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8138752"/>
        <c:axId val="1306849472"/>
      </c:scatterChart>
      <c:valAx>
        <c:axId val="1308138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AUC Train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849472"/>
        <c:crosses val="autoZero"/>
        <c:crossBetween val="midCat"/>
      </c:valAx>
      <c:valAx>
        <c:axId val="130684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AUC Test 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138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Plot 1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grid_nn!$J$1</c:f>
              <c:strCache>
                <c:ptCount val="1"/>
                <c:pt idx="0">
                  <c:v>Std Dev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grid_nn!$I$2:$I$34</c:f>
              <c:numCache>
                <c:formatCode>General</c:formatCode>
                <c:ptCount val="33"/>
                <c:pt idx="0">
                  <c:v>0.93332005086966474</c:v>
                </c:pt>
                <c:pt idx="1">
                  <c:v>0.93222455096779411</c:v>
                </c:pt>
                <c:pt idx="2">
                  <c:v>0.93229856924630938</c:v>
                </c:pt>
                <c:pt idx="3">
                  <c:v>0.93203454216312176</c:v>
                </c:pt>
                <c:pt idx="4">
                  <c:v>0.93177491239521093</c:v>
                </c:pt>
                <c:pt idx="5">
                  <c:v>0.93181154703135227</c:v>
                </c:pt>
                <c:pt idx="6">
                  <c:v>0.93154886089362332</c:v>
                </c:pt>
                <c:pt idx="7">
                  <c:v>0.93048554064214228</c:v>
                </c:pt>
                <c:pt idx="8">
                  <c:v>0.92856534222490372</c:v>
                </c:pt>
                <c:pt idx="9">
                  <c:v>0.92803336789001289</c:v>
                </c:pt>
                <c:pt idx="10">
                  <c:v>0.92778535915335603</c:v>
                </c:pt>
                <c:pt idx="11">
                  <c:v>0.92649998797615396</c:v>
                </c:pt>
                <c:pt idx="12">
                  <c:v>0.92651307816527728</c:v>
                </c:pt>
                <c:pt idx="13">
                  <c:v>0.92660095769432027</c:v>
                </c:pt>
                <c:pt idx="14">
                  <c:v>0.92648824468109592</c:v>
                </c:pt>
                <c:pt idx="15">
                  <c:v>0.92650387383876165</c:v>
                </c:pt>
                <c:pt idx="16">
                  <c:v>0.92610251262900867</c:v>
                </c:pt>
                <c:pt idx="17">
                  <c:v>0.92621071406464706</c:v>
                </c:pt>
                <c:pt idx="18">
                  <c:v>0.92602827184291037</c:v>
                </c:pt>
                <c:pt idx="19">
                  <c:v>0.92603305534033609</c:v>
                </c:pt>
                <c:pt idx="20">
                  <c:v>0.92597990175760936</c:v>
                </c:pt>
                <c:pt idx="21">
                  <c:v>0.92556535203807699</c:v>
                </c:pt>
                <c:pt idx="22">
                  <c:v>0.92498164315524667</c:v>
                </c:pt>
                <c:pt idx="23">
                  <c:v>0.92421263651790764</c:v>
                </c:pt>
                <c:pt idx="24">
                  <c:v>0.92409354570006863</c:v>
                </c:pt>
                <c:pt idx="25">
                  <c:v>0.92431950725106271</c:v>
                </c:pt>
                <c:pt idx="26">
                  <c:v>0.92382180607479336</c:v>
                </c:pt>
                <c:pt idx="27">
                  <c:v>0.92290473977554</c:v>
                </c:pt>
                <c:pt idx="28">
                  <c:v>0.90673252036257335</c:v>
                </c:pt>
                <c:pt idx="29">
                  <c:v>0.90573499744927688</c:v>
                </c:pt>
                <c:pt idx="30">
                  <c:v>0.89463578909756902</c:v>
                </c:pt>
                <c:pt idx="31">
                  <c:v>0.88370742820528891</c:v>
                </c:pt>
              </c:numCache>
            </c:numRef>
          </c:xVal>
          <c:yVal>
            <c:numRef>
              <c:f>grid_nn!$J$2:$J$34</c:f>
              <c:numCache>
                <c:formatCode>General</c:formatCode>
                <c:ptCount val="33"/>
                <c:pt idx="0">
                  <c:v>8.0041213250597286E-3</c:v>
                </c:pt>
                <c:pt idx="1">
                  <c:v>9.4022922678665827E-3</c:v>
                </c:pt>
                <c:pt idx="2">
                  <c:v>8.537638429758073E-3</c:v>
                </c:pt>
                <c:pt idx="3">
                  <c:v>8.8182345235814242E-3</c:v>
                </c:pt>
                <c:pt idx="4">
                  <c:v>8.7675179931411967E-3</c:v>
                </c:pt>
                <c:pt idx="5">
                  <c:v>8.7105669481493658E-3</c:v>
                </c:pt>
                <c:pt idx="6">
                  <c:v>9.4705511072634748E-3</c:v>
                </c:pt>
                <c:pt idx="7">
                  <c:v>1.0299185790280914E-2</c:v>
                </c:pt>
                <c:pt idx="8">
                  <c:v>1.0689768792790141E-2</c:v>
                </c:pt>
                <c:pt idx="9">
                  <c:v>1.0846198924377265E-2</c:v>
                </c:pt>
                <c:pt idx="10">
                  <c:v>1.1075085112471454E-2</c:v>
                </c:pt>
                <c:pt idx="11">
                  <c:v>1.1428856671270913E-2</c:v>
                </c:pt>
                <c:pt idx="12">
                  <c:v>1.149715746759159E-2</c:v>
                </c:pt>
                <c:pt idx="13">
                  <c:v>1.1398291078785722E-2</c:v>
                </c:pt>
                <c:pt idx="14">
                  <c:v>1.1954420599263743E-2</c:v>
                </c:pt>
                <c:pt idx="15">
                  <c:v>1.1728436015410983E-2</c:v>
                </c:pt>
                <c:pt idx="16">
                  <c:v>1.0731104153736199E-2</c:v>
                </c:pt>
                <c:pt idx="17">
                  <c:v>1.1850943823395977E-2</c:v>
                </c:pt>
                <c:pt idx="18">
                  <c:v>1.0597305402071778E-2</c:v>
                </c:pt>
                <c:pt idx="19">
                  <c:v>1.1561733419079954E-2</c:v>
                </c:pt>
                <c:pt idx="20">
                  <c:v>1.17209791993049E-2</c:v>
                </c:pt>
                <c:pt idx="21">
                  <c:v>1.0836589863887547E-2</c:v>
                </c:pt>
                <c:pt idx="22">
                  <c:v>1.0252268546667935E-2</c:v>
                </c:pt>
                <c:pt idx="23">
                  <c:v>1.1419459351753454E-2</c:v>
                </c:pt>
                <c:pt idx="24">
                  <c:v>1.1489124300257321E-2</c:v>
                </c:pt>
                <c:pt idx="25">
                  <c:v>1.2137483481355935E-2</c:v>
                </c:pt>
                <c:pt idx="26">
                  <c:v>1.1779624493859955E-2</c:v>
                </c:pt>
                <c:pt idx="27">
                  <c:v>1.0279208273366461E-2</c:v>
                </c:pt>
                <c:pt idx="28">
                  <c:v>2.5080590678996199E-3</c:v>
                </c:pt>
                <c:pt idx="29">
                  <c:v>2.0402223260244597E-2</c:v>
                </c:pt>
                <c:pt idx="30">
                  <c:v>2.3828846479962282E-2</c:v>
                </c:pt>
                <c:pt idx="31">
                  <c:v>4.0207978078595739E-3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537-4843-BFFD-09DD337602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5996512"/>
        <c:axId val="1350539296"/>
      </c:scatterChart>
      <c:valAx>
        <c:axId val="1425996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Average AUC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539296"/>
        <c:crosses val="autoZero"/>
        <c:crossBetween val="midCat"/>
      </c:valAx>
      <c:valAx>
        <c:axId val="135053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Standard Deviation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5996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Plot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grid_nn!$H$1</c:f>
              <c:strCache>
                <c:ptCount val="1"/>
                <c:pt idx="0">
                  <c:v>auc_test2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grid_nn!$F$2:$F$34</c:f>
              <c:numCache>
                <c:formatCode>General</c:formatCode>
                <c:ptCount val="33"/>
                <c:pt idx="0">
                  <c:v>0.93409024324467005</c:v>
                </c:pt>
                <c:pt idx="1">
                  <c:v>0.93333496237366798</c:v>
                </c:pt>
                <c:pt idx="2">
                  <c:v>0.93314044260148998</c:v>
                </c:pt>
                <c:pt idx="3">
                  <c:v>0.93307872984587803</c:v>
                </c:pt>
                <c:pt idx="4">
                  <c:v>0.932701999953783</c:v>
                </c:pt>
                <c:pt idx="5">
                  <c:v>0.93262965922332097</c:v>
                </c:pt>
                <c:pt idx="6">
                  <c:v>0.93238059281679697</c:v>
                </c:pt>
                <c:pt idx="7">
                  <c:v>0.93128852960591901</c:v>
                </c:pt>
                <c:pt idx="8">
                  <c:v>0.92929950779443804</c:v>
                </c:pt>
                <c:pt idx="9">
                  <c:v>0.92883156013892398</c:v>
                </c:pt>
                <c:pt idx="10">
                  <c:v>0.92870504896519201</c:v>
                </c:pt>
                <c:pt idx="11">
                  <c:v>0.92738335478765699</c:v>
                </c:pt>
                <c:pt idx="12">
                  <c:v>0.92718596228613004</c:v>
                </c:pt>
                <c:pt idx="13">
                  <c:v>0.92717827721240798</c:v>
                </c:pt>
                <c:pt idx="14">
                  <c:v>0.92714232692390097</c:v>
                </c:pt>
                <c:pt idx="15">
                  <c:v>0.927097890108732</c:v>
                </c:pt>
                <c:pt idx="16">
                  <c:v>0.92693118361100801</c:v>
                </c:pt>
                <c:pt idx="17">
                  <c:v>0.92681218886793504</c:v>
                </c:pt>
                <c:pt idx="18">
                  <c:v>0.92677798743381901</c:v>
                </c:pt>
                <c:pt idx="19">
                  <c:v>0.92674409754152198</c:v>
                </c:pt>
                <c:pt idx="20">
                  <c:v>0.92655593790425395</c:v>
                </c:pt>
                <c:pt idx="21">
                  <c:v>0.92622949947265398</c:v>
                </c:pt>
                <c:pt idx="22">
                  <c:v>0.92603931941565998</c:v>
                </c:pt>
                <c:pt idx="23">
                  <c:v>0.925344306789186</c:v>
                </c:pt>
                <c:pt idx="24">
                  <c:v>0.92514751462179501</c:v>
                </c:pt>
                <c:pt idx="25">
                  <c:v>0.92509016188557402</c:v>
                </c:pt>
                <c:pt idx="26">
                  <c:v>0.92491340082139495</c:v>
                </c:pt>
                <c:pt idx="27">
                  <c:v>0.92366507071735304</c:v>
                </c:pt>
                <c:pt idx="28">
                  <c:v>0.90871706274092101</c:v>
                </c:pt>
                <c:pt idx="29">
                  <c:v>0.90665510849206898</c:v>
                </c:pt>
                <c:pt idx="30">
                  <c:v>0.89606010402036296</c:v>
                </c:pt>
                <c:pt idx="31">
                  <c:v>0.88603266774970102</c:v>
                </c:pt>
              </c:numCache>
            </c:numRef>
          </c:xVal>
          <c:yVal>
            <c:numRef>
              <c:f>grid_nn!$H$2:$H$34</c:f>
              <c:numCache>
                <c:formatCode>General</c:formatCode>
                <c:ptCount val="33"/>
                <c:pt idx="0">
                  <c:v>0.940911235831005</c:v>
                </c:pt>
                <c:pt idx="1">
                  <c:v>0.94102233087228004</c:v>
                </c:pt>
                <c:pt idx="2">
                  <c:v>0.94038408346775204</c:v>
                </c:pt>
                <c:pt idx="3">
                  <c:v>0.94028419354007198</c:v>
                </c:pt>
                <c:pt idx="4">
                  <c:v>0.94004204747006403</c:v>
                </c:pt>
                <c:pt idx="5">
                  <c:v>0.94008419560030598</c:v>
                </c:pt>
                <c:pt idx="6">
                  <c:v>0.94057611437326305</c:v>
                </c:pt>
                <c:pt idx="7">
                  <c:v>0.940359727864441</c:v>
                </c:pt>
                <c:pt idx="8">
                  <c:v>0.93886910324607298</c:v>
                </c:pt>
                <c:pt idx="9">
                  <c:v>0.93845842059849105</c:v>
                </c:pt>
                <c:pt idx="10">
                  <c:v>0.93837192263369595</c:v>
                </c:pt>
                <c:pt idx="11">
                  <c:v>0.937461528330362</c:v>
                </c:pt>
                <c:pt idx="12">
                  <c:v>0.93765901608700297</c:v>
                </c:pt>
                <c:pt idx="13">
                  <c:v>0.93769961834647297</c:v>
                </c:pt>
                <c:pt idx="14">
                  <c:v>0.93810219615573998</c:v>
                </c:pt>
                <c:pt idx="15">
                  <c:v>0.93792401424217298</c:v>
                </c:pt>
                <c:pt idx="16">
                  <c:v>0.93639525772335197</c:v>
                </c:pt>
                <c:pt idx="17">
                  <c:v>0.93774946738478004</c:v>
                </c:pt>
                <c:pt idx="18">
                  <c:v>0.93623081101856098</c:v>
                </c:pt>
                <c:pt idx="19">
                  <c:v>0.93722285770402802</c:v>
                </c:pt>
                <c:pt idx="20">
                  <c:v>0.93740224192640997</c:v>
                </c:pt>
                <c:pt idx="21">
                  <c:v>0.93605459344497599</c:v>
                </c:pt>
                <c:pt idx="22">
                  <c:v>0.93466407336198598</c:v>
                </c:pt>
                <c:pt idx="23">
                  <c:v>0.935024127240491</c:v>
                </c:pt>
                <c:pt idx="24">
                  <c:v>0.93501937047191297</c:v>
                </c:pt>
                <c:pt idx="25">
                  <c:v>0.93605330010962495</c:v>
                </c:pt>
                <c:pt idx="26">
                  <c:v>0.93501763843923502</c:v>
                </c:pt>
                <c:pt idx="27">
                  <c:v>0.93278267088106703</c:v>
                </c:pt>
                <c:pt idx="28">
                  <c:v>0.90756687282086501</c:v>
                </c:pt>
                <c:pt idx="29">
                  <c:v>0.92566159836567297</c:v>
                </c:pt>
                <c:pt idx="30">
                  <c:v>0.91772053101016904</c:v>
                </c:pt>
                <c:pt idx="31">
                  <c:v>0.87906461292025395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E3-4A4E-A35B-395859EE2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6309344"/>
        <c:axId val="1346362672"/>
      </c:scatterChart>
      <c:valAx>
        <c:axId val="1346309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AUC Train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362672"/>
        <c:crosses val="autoZero"/>
        <c:crossBetween val="midCat"/>
      </c:valAx>
      <c:valAx>
        <c:axId val="134636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AUC Test 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309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450EF3-5F3C-425A-9CD2-977927B3987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08D071-C8CD-43DE-98B3-95951F327A97}">
      <dgm:prSet/>
      <dgm:spPr/>
      <dgm:t>
        <a:bodyPr/>
        <a:lstStyle/>
        <a:p>
          <a:r>
            <a:rPr lang="en-US"/>
            <a:t>American Express revenue 2022 - $53 Billion</a:t>
          </a:r>
        </a:p>
      </dgm:t>
    </dgm:pt>
    <dgm:pt modelId="{34D95D3C-C7AD-47E7-B8DD-4E99D28440D3}" type="parTrans" cxnId="{B340DCAE-AB10-4CE4-9022-FAEE6F21EC3F}">
      <dgm:prSet/>
      <dgm:spPr/>
      <dgm:t>
        <a:bodyPr/>
        <a:lstStyle/>
        <a:p>
          <a:endParaRPr lang="en-US"/>
        </a:p>
      </dgm:t>
    </dgm:pt>
    <dgm:pt modelId="{DAC3F901-3520-45BF-8C00-A141863EC686}" type="sibTrans" cxnId="{B340DCAE-AB10-4CE4-9022-FAEE6F21EC3F}">
      <dgm:prSet/>
      <dgm:spPr/>
      <dgm:t>
        <a:bodyPr/>
        <a:lstStyle/>
        <a:p>
          <a:endParaRPr lang="en-US"/>
        </a:p>
      </dgm:t>
    </dgm:pt>
    <dgm:pt modelId="{A0E1B295-60E7-42AC-97D6-7B930911C3FB}">
      <dgm:prSet/>
      <dgm:spPr/>
      <dgm:t>
        <a:bodyPr/>
        <a:lstStyle/>
        <a:p>
          <a:r>
            <a:rPr lang="en-US"/>
            <a:t>Impact of Credit Risk Modelling</a:t>
          </a:r>
        </a:p>
      </dgm:t>
    </dgm:pt>
    <dgm:pt modelId="{F70ACAD0-D0CC-4A7A-878D-FF8A94C32F79}" type="parTrans" cxnId="{A608F14C-3630-42BA-B478-8D9FBA0C5D99}">
      <dgm:prSet/>
      <dgm:spPr/>
      <dgm:t>
        <a:bodyPr/>
        <a:lstStyle/>
        <a:p>
          <a:endParaRPr lang="en-US"/>
        </a:p>
      </dgm:t>
    </dgm:pt>
    <dgm:pt modelId="{B9125E0F-75FE-4046-B781-DF7908DA2B6E}" type="sibTrans" cxnId="{A608F14C-3630-42BA-B478-8D9FBA0C5D99}">
      <dgm:prSet/>
      <dgm:spPr/>
      <dgm:t>
        <a:bodyPr/>
        <a:lstStyle/>
        <a:p>
          <a:endParaRPr lang="en-US"/>
        </a:p>
      </dgm:t>
    </dgm:pt>
    <dgm:pt modelId="{12BB43EF-1A8B-400B-9C94-CF39D2A9F9F2}">
      <dgm:prSet/>
      <dgm:spPr/>
      <dgm:t>
        <a:bodyPr/>
        <a:lstStyle/>
        <a:p>
          <a:r>
            <a:rPr lang="en-US"/>
            <a:t>Role of Data Science and AI </a:t>
          </a:r>
        </a:p>
      </dgm:t>
    </dgm:pt>
    <dgm:pt modelId="{A1D3EF63-4250-48AA-88BB-C295AE5714E1}" type="parTrans" cxnId="{D5CECE28-8CA6-49CC-ADC9-F2A4D8F2D45C}">
      <dgm:prSet/>
      <dgm:spPr/>
      <dgm:t>
        <a:bodyPr/>
        <a:lstStyle/>
        <a:p>
          <a:endParaRPr lang="en-US"/>
        </a:p>
      </dgm:t>
    </dgm:pt>
    <dgm:pt modelId="{D0056116-54EE-45B5-9EA0-DAA42CCF98EC}" type="sibTrans" cxnId="{D5CECE28-8CA6-49CC-ADC9-F2A4D8F2D45C}">
      <dgm:prSet/>
      <dgm:spPr/>
      <dgm:t>
        <a:bodyPr/>
        <a:lstStyle/>
        <a:p>
          <a:endParaRPr lang="en-US"/>
        </a:p>
      </dgm:t>
    </dgm:pt>
    <dgm:pt modelId="{E11A52D3-A55E-794D-8754-3B46A7BB2CAB}" type="pres">
      <dgm:prSet presAssocID="{23450EF3-5F3C-425A-9CD2-977927B3987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70FA9C-E372-184F-9065-F560657BE01C}" type="pres">
      <dgm:prSet presAssocID="{D608D071-C8CD-43DE-98B3-95951F327A97}" presName="hierRoot1" presStyleCnt="0"/>
      <dgm:spPr/>
    </dgm:pt>
    <dgm:pt modelId="{CAD0F17D-FE25-C54B-BD66-8759C8E0A866}" type="pres">
      <dgm:prSet presAssocID="{D608D071-C8CD-43DE-98B3-95951F327A97}" presName="composite" presStyleCnt="0"/>
      <dgm:spPr/>
    </dgm:pt>
    <dgm:pt modelId="{804164F1-C407-434B-95CF-8DC5CBD74EAF}" type="pres">
      <dgm:prSet presAssocID="{D608D071-C8CD-43DE-98B3-95951F327A97}" presName="background" presStyleLbl="node0" presStyleIdx="0" presStyleCnt="3"/>
      <dgm:spPr/>
    </dgm:pt>
    <dgm:pt modelId="{6C1BB193-7A5A-5D45-81B4-47F8C43C4BDA}" type="pres">
      <dgm:prSet presAssocID="{D608D071-C8CD-43DE-98B3-95951F327A97}" presName="text" presStyleLbl="fgAcc0" presStyleIdx="0" presStyleCnt="3">
        <dgm:presLayoutVars>
          <dgm:chPref val="3"/>
        </dgm:presLayoutVars>
      </dgm:prSet>
      <dgm:spPr/>
    </dgm:pt>
    <dgm:pt modelId="{751EEB3D-8597-7F47-832E-D33272DCB426}" type="pres">
      <dgm:prSet presAssocID="{D608D071-C8CD-43DE-98B3-95951F327A97}" presName="hierChild2" presStyleCnt="0"/>
      <dgm:spPr/>
    </dgm:pt>
    <dgm:pt modelId="{2AB1315F-25A8-E349-B4AE-51B5AAFD30CC}" type="pres">
      <dgm:prSet presAssocID="{A0E1B295-60E7-42AC-97D6-7B930911C3FB}" presName="hierRoot1" presStyleCnt="0"/>
      <dgm:spPr/>
    </dgm:pt>
    <dgm:pt modelId="{E4E4E24F-E0AB-4540-9BAD-08435BB54CB5}" type="pres">
      <dgm:prSet presAssocID="{A0E1B295-60E7-42AC-97D6-7B930911C3FB}" presName="composite" presStyleCnt="0"/>
      <dgm:spPr/>
    </dgm:pt>
    <dgm:pt modelId="{1B8DFB4D-8E14-2A47-B660-B3E8D2247CA0}" type="pres">
      <dgm:prSet presAssocID="{A0E1B295-60E7-42AC-97D6-7B930911C3FB}" presName="background" presStyleLbl="node0" presStyleIdx="1" presStyleCnt="3"/>
      <dgm:spPr/>
    </dgm:pt>
    <dgm:pt modelId="{50339145-B5CD-A740-8E32-786B9CC04B30}" type="pres">
      <dgm:prSet presAssocID="{A0E1B295-60E7-42AC-97D6-7B930911C3FB}" presName="text" presStyleLbl="fgAcc0" presStyleIdx="1" presStyleCnt="3">
        <dgm:presLayoutVars>
          <dgm:chPref val="3"/>
        </dgm:presLayoutVars>
      </dgm:prSet>
      <dgm:spPr/>
    </dgm:pt>
    <dgm:pt modelId="{663D0FBE-EDB3-FD45-A811-BE2FF563E003}" type="pres">
      <dgm:prSet presAssocID="{A0E1B295-60E7-42AC-97D6-7B930911C3FB}" presName="hierChild2" presStyleCnt="0"/>
      <dgm:spPr/>
    </dgm:pt>
    <dgm:pt modelId="{1B15B69D-55AB-3744-9BC3-37D95A3D2350}" type="pres">
      <dgm:prSet presAssocID="{12BB43EF-1A8B-400B-9C94-CF39D2A9F9F2}" presName="hierRoot1" presStyleCnt="0"/>
      <dgm:spPr/>
    </dgm:pt>
    <dgm:pt modelId="{8101863F-2FEE-634C-AFC4-9673E7B70F9E}" type="pres">
      <dgm:prSet presAssocID="{12BB43EF-1A8B-400B-9C94-CF39D2A9F9F2}" presName="composite" presStyleCnt="0"/>
      <dgm:spPr/>
    </dgm:pt>
    <dgm:pt modelId="{A528E38F-6C36-EB4A-A12D-18B966D91EDA}" type="pres">
      <dgm:prSet presAssocID="{12BB43EF-1A8B-400B-9C94-CF39D2A9F9F2}" presName="background" presStyleLbl="node0" presStyleIdx="2" presStyleCnt="3"/>
      <dgm:spPr/>
    </dgm:pt>
    <dgm:pt modelId="{AFDA3ACD-B4F1-4848-9854-D7E836171E46}" type="pres">
      <dgm:prSet presAssocID="{12BB43EF-1A8B-400B-9C94-CF39D2A9F9F2}" presName="text" presStyleLbl="fgAcc0" presStyleIdx="2" presStyleCnt="3">
        <dgm:presLayoutVars>
          <dgm:chPref val="3"/>
        </dgm:presLayoutVars>
      </dgm:prSet>
      <dgm:spPr/>
    </dgm:pt>
    <dgm:pt modelId="{01A2F05E-647B-614F-917D-76E6296391C3}" type="pres">
      <dgm:prSet presAssocID="{12BB43EF-1A8B-400B-9C94-CF39D2A9F9F2}" presName="hierChild2" presStyleCnt="0"/>
      <dgm:spPr/>
    </dgm:pt>
  </dgm:ptLst>
  <dgm:cxnLst>
    <dgm:cxn modelId="{678B4B04-DB02-9F45-85A6-CB926915F030}" type="presOf" srcId="{12BB43EF-1A8B-400B-9C94-CF39D2A9F9F2}" destId="{AFDA3ACD-B4F1-4848-9854-D7E836171E46}" srcOrd="0" destOrd="0" presId="urn:microsoft.com/office/officeart/2005/8/layout/hierarchy1"/>
    <dgm:cxn modelId="{D5CECE28-8CA6-49CC-ADC9-F2A4D8F2D45C}" srcId="{23450EF3-5F3C-425A-9CD2-977927B39878}" destId="{12BB43EF-1A8B-400B-9C94-CF39D2A9F9F2}" srcOrd="2" destOrd="0" parTransId="{A1D3EF63-4250-48AA-88BB-C295AE5714E1}" sibTransId="{D0056116-54EE-45B5-9EA0-DAA42CCF98EC}"/>
    <dgm:cxn modelId="{A608F14C-3630-42BA-B478-8D9FBA0C5D99}" srcId="{23450EF3-5F3C-425A-9CD2-977927B39878}" destId="{A0E1B295-60E7-42AC-97D6-7B930911C3FB}" srcOrd="1" destOrd="0" parTransId="{F70ACAD0-D0CC-4A7A-878D-FF8A94C32F79}" sibTransId="{B9125E0F-75FE-4046-B781-DF7908DA2B6E}"/>
    <dgm:cxn modelId="{B340DCAE-AB10-4CE4-9022-FAEE6F21EC3F}" srcId="{23450EF3-5F3C-425A-9CD2-977927B39878}" destId="{D608D071-C8CD-43DE-98B3-95951F327A97}" srcOrd="0" destOrd="0" parTransId="{34D95D3C-C7AD-47E7-B8DD-4E99D28440D3}" sibTransId="{DAC3F901-3520-45BF-8C00-A141863EC686}"/>
    <dgm:cxn modelId="{053A45DD-E11E-9046-A0A6-D004C009EA5A}" type="presOf" srcId="{A0E1B295-60E7-42AC-97D6-7B930911C3FB}" destId="{50339145-B5CD-A740-8E32-786B9CC04B30}" srcOrd="0" destOrd="0" presId="urn:microsoft.com/office/officeart/2005/8/layout/hierarchy1"/>
    <dgm:cxn modelId="{26B488E1-8EA6-6249-A5C9-0D1625A5DFF6}" type="presOf" srcId="{23450EF3-5F3C-425A-9CD2-977927B39878}" destId="{E11A52D3-A55E-794D-8754-3B46A7BB2CAB}" srcOrd="0" destOrd="0" presId="urn:microsoft.com/office/officeart/2005/8/layout/hierarchy1"/>
    <dgm:cxn modelId="{3E6128E8-BD6B-8945-8020-12C81E87DA1F}" type="presOf" srcId="{D608D071-C8CD-43DE-98B3-95951F327A97}" destId="{6C1BB193-7A5A-5D45-81B4-47F8C43C4BDA}" srcOrd="0" destOrd="0" presId="urn:microsoft.com/office/officeart/2005/8/layout/hierarchy1"/>
    <dgm:cxn modelId="{ED630EB8-EA00-994A-A2A4-5B80A10FA249}" type="presParOf" srcId="{E11A52D3-A55E-794D-8754-3B46A7BB2CAB}" destId="{CA70FA9C-E372-184F-9065-F560657BE01C}" srcOrd="0" destOrd="0" presId="urn:microsoft.com/office/officeart/2005/8/layout/hierarchy1"/>
    <dgm:cxn modelId="{0B18C525-144B-0D4B-81C8-ED5131E0BFF6}" type="presParOf" srcId="{CA70FA9C-E372-184F-9065-F560657BE01C}" destId="{CAD0F17D-FE25-C54B-BD66-8759C8E0A866}" srcOrd="0" destOrd="0" presId="urn:microsoft.com/office/officeart/2005/8/layout/hierarchy1"/>
    <dgm:cxn modelId="{B321CCCE-9F2D-F941-B623-273F6F837277}" type="presParOf" srcId="{CAD0F17D-FE25-C54B-BD66-8759C8E0A866}" destId="{804164F1-C407-434B-95CF-8DC5CBD74EAF}" srcOrd="0" destOrd="0" presId="urn:microsoft.com/office/officeart/2005/8/layout/hierarchy1"/>
    <dgm:cxn modelId="{4FA2C64A-62EB-1C4F-87D8-16C30C5B8FD8}" type="presParOf" srcId="{CAD0F17D-FE25-C54B-BD66-8759C8E0A866}" destId="{6C1BB193-7A5A-5D45-81B4-47F8C43C4BDA}" srcOrd="1" destOrd="0" presId="urn:microsoft.com/office/officeart/2005/8/layout/hierarchy1"/>
    <dgm:cxn modelId="{33F97CB0-65FF-EE42-85D2-E30469524654}" type="presParOf" srcId="{CA70FA9C-E372-184F-9065-F560657BE01C}" destId="{751EEB3D-8597-7F47-832E-D33272DCB426}" srcOrd="1" destOrd="0" presId="urn:microsoft.com/office/officeart/2005/8/layout/hierarchy1"/>
    <dgm:cxn modelId="{DE08D107-2A0B-6C4B-B97F-EA5694530D0B}" type="presParOf" srcId="{E11A52D3-A55E-794D-8754-3B46A7BB2CAB}" destId="{2AB1315F-25A8-E349-B4AE-51B5AAFD30CC}" srcOrd="1" destOrd="0" presId="urn:microsoft.com/office/officeart/2005/8/layout/hierarchy1"/>
    <dgm:cxn modelId="{41E1CCE0-9113-F04A-B040-7E3DA6CFA1B1}" type="presParOf" srcId="{2AB1315F-25A8-E349-B4AE-51B5AAFD30CC}" destId="{E4E4E24F-E0AB-4540-9BAD-08435BB54CB5}" srcOrd="0" destOrd="0" presId="urn:microsoft.com/office/officeart/2005/8/layout/hierarchy1"/>
    <dgm:cxn modelId="{098F3FF6-543B-D94D-A193-90278F043D5D}" type="presParOf" srcId="{E4E4E24F-E0AB-4540-9BAD-08435BB54CB5}" destId="{1B8DFB4D-8E14-2A47-B660-B3E8D2247CA0}" srcOrd="0" destOrd="0" presId="urn:microsoft.com/office/officeart/2005/8/layout/hierarchy1"/>
    <dgm:cxn modelId="{A72200C2-97B1-5646-B996-B26AFD80FE8B}" type="presParOf" srcId="{E4E4E24F-E0AB-4540-9BAD-08435BB54CB5}" destId="{50339145-B5CD-A740-8E32-786B9CC04B30}" srcOrd="1" destOrd="0" presId="urn:microsoft.com/office/officeart/2005/8/layout/hierarchy1"/>
    <dgm:cxn modelId="{4BC4E68A-D79B-8147-8392-4B027D57FA10}" type="presParOf" srcId="{2AB1315F-25A8-E349-B4AE-51B5AAFD30CC}" destId="{663D0FBE-EDB3-FD45-A811-BE2FF563E003}" srcOrd="1" destOrd="0" presId="urn:microsoft.com/office/officeart/2005/8/layout/hierarchy1"/>
    <dgm:cxn modelId="{84629F2E-1EEF-0E41-8055-E964201841C7}" type="presParOf" srcId="{E11A52D3-A55E-794D-8754-3B46A7BB2CAB}" destId="{1B15B69D-55AB-3744-9BC3-37D95A3D2350}" srcOrd="2" destOrd="0" presId="urn:microsoft.com/office/officeart/2005/8/layout/hierarchy1"/>
    <dgm:cxn modelId="{815AF3E5-5EAD-2541-928E-AAD8FCC9B11D}" type="presParOf" srcId="{1B15B69D-55AB-3744-9BC3-37D95A3D2350}" destId="{8101863F-2FEE-634C-AFC4-9673E7B70F9E}" srcOrd="0" destOrd="0" presId="urn:microsoft.com/office/officeart/2005/8/layout/hierarchy1"/>
    <dgm:cxn modelId="{682631C1-E6E2-3E42-A713-7197424D4C06}" type="presParOf" srcId="{8101863F-2FEE-634C-AFC4-9673E7B70F9E}" destId="{A528E38F-6C36-EB4A-A12D-18B966D91EDA}" srcOrd="0" destOrd="0" presId="urn:microsoft.com/office/officeart/2005/8/layout/hierarchy1"/>
    <dgm:cxn modelId="{96A59829-87FA-624E-8460-8A0B8D283E6D}" type="presParOf" srcId="{8101863F-2FEE-634C-AFC4-9673E7B70F9E}" destId="{AFDA3ACD-B4F1-4848-9854-D7E836171E46}" srcOrd="1" destOrd="0" presId="urn:microsoft.com/office/officeart/2005/8/layout/hierarchy1"/>
    <dgm:cxn modelId="{BD3075CE-213D-4F44-BB7E-3D2852CB2B71}" type="presParOf" srcId="{1B15B69D-55AB-3744-9BC3-37D95A3D2350}" destId="{01A2F05E-647B-614F-917D-76E6296391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BD11E2-FFEA-460C-8501-E1CBCADCD11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BCDF5C-EFF3-488C-9471-7960C42F8ACF}">
      <dgm:prSet/>
      <dgm:spPr/>
      <dgm:t>
        <a:bodyPr/>
        <a:lstStyle/>
        <a:p>
          <a:r>
            <a:rPr lang="en-US" b="1" dirty="0"/>
            <a:t>Outlier Detection </a:t>
          </a:r>
          <a:r>
            <a:rPr lang="en-US" dirty="0"/>
            <a:t> Removed values &lt; 1 percentile and &gt; 99 percentile</a:t>
          </a:r>
        </a:p>
      </dgm:t>
    </dgm:pt>
    <dgm:pt modelId="{75787983-C034-42E2-B70E-E9AD972D86E7}" type="parTrans" cxnId="{F4FA29F8-A49C-4987-886B-8BE4A5F8B181}">
      <dgm:prSet/>
      <dgm:spPr/>
      <dgm:t>
        <a:bodyPr/>
        <a:lstStyle/>
        <a:p>
          <a:endParaRPr lang="en-US"/>
        </a:p>
      </dgm:t>
    </dgm:pt>
    <dgm:pt modelId="{6436B123-26E7-4ED2-B38D-DC0475B8A2BC}" type="sibTrans" cxnId="{F4FA29F8-A49C-4987-886B-8BE4A5F8B181}">
      <dgm:prSet/>
      <dgm:spPr/>
      <dgm:t>
        <a:bodyPr/>
        <a:lstStyle/>
        <a:p>
          <a:endParaRPr lang="en-US"/>
        </a:p>
      </dgm:t>
    </dgm:pt>
    <dgm:pt modelId="{32757485-2707-455F-8D88-A365B22DEC83}">
      <dgm:prSet/>
      <dgm:spPr/>
      <dgm:t>
        <a:bodyPr/>
        <a:lstStyle/>
        <a:p>
          <a:r>
            <a:rPr lang="en-US" b="1" dirty="0" err="1"/>
            <a:t>Normalisation</a:t>
          </a:r>
          <a:r>
            <a:rPr lang="en-US" dirty="0"/>
            <a:t>  Calculated mean and Std Dev for </a:t>
          </a:r>
          <a:r>
            <a:rPr lang="en-US" dirty="0" err="1"/>
            <a:t>xtrain</a:t>
          </a:r>
          <a:r>
            <a:rPr lang="en-US" dirty="0"/>
            <a:t> and transformed </a:t>
          </a:r>
          <a:r>
            <a:rPr lang="en-US" dirty="0" err="1"/>
            <a:t>xtrain</a:t>
          </a:r>
          <a:r>
            <a:rPr lang="en-US" dirty="0"/>
            <a:t>, xtest1 and xtest2</a:t>
          </a:r>
        </a:p>
      </dgm:t>
    </dgm:pt>
    <dgm:pt modelId="{E3FE962C-7F1A-40E2-B0DD-2806847071FE}" type="parTrans" cxnId="{839EA3D4-EEE6-4DA3-8B37-2EBA85CFAA3C}">
      <dgm:prSet/>
      <dgm:spPr/>
      <dgm:t>
        <a:bodyPr/>
        <a:lstStyle/>
        <a:p>
          <a:endParaRPr lang="en-US"/>
        </a:p>
      </dgm:t>
    </dgm:pt>
    <dgm:pt modelId="{AB427030-C6C8-44CA-B05D-E18D4D1C7B0D}" type="sibTrans" cxnId="{839EA3D4-EEE6-4DA3-8B37-2EBA85CFAA3C}">
      <dgm:prSet/>
      <dgm:spPr/>
      <dgm:t>
        <a:bodyPr/>
        <a:lstStyle/>
        <a:p>
          <a:endParaRPr lang="en-US"/>
        </a:p>
      </dgm:t>
    </dgm:pt>
    <dgm:pt modelId="{81111921-8332-4515-815B-F9DA76EE7AB3}">
      <dgm:prSet/>
      <dgm:spPr/>
      <dgm:t>
        <a:bodyPr/>
        <a:lstStyle/>
        <a:p>
          <a:r>
            <a:rPr lang="en-US" b="1" dirty="0"/>
            <a:t>Missing Imputation </a:t>
          </a:r>
          <a:r>
            <a:rPr lang="en-US" dirty="0"/>
            <a:t>Replaced Null values with 0 </a:t>
          </a:r>
        </a:p>
      </dgm:t>
    </dgm:pt>
    <dgm:pt modelId="{FFB45D26-F0B5-4536-A640-1C86DAD796AC}" type="parTrans" cxnId="{CFE1D3B2-92CA-4BB1-BBD9-8657B0CF6ECD}">
      <dgm:prSet/>
      <dgm:spPr/>
      <dgm:t>
        <a:bodyPr/>
        <a:lstStyle/>
        <a:p>
          <a:endParaRPr lang="en-US"/>
        </a:p>
      </dgm:t>
    </dgm:pt>
    <dgm:pt modelId="{E5EE610C-FFC5-47AA-B3D0-699F6B435AF8}" type="sibTrans" cxnId="{CFE1D3B2-92CA-4BB1-BBD9-8657B0CF6ECD}">
      <dgm:prSet/>
      <dgm:spPr/>
      <dgm:t>
        <a:bodyPr/>
        <a:lstStyle/>
        <a:p>
          <a:endParaRPr lang="en-US"/>
        </a:p>
      </dgm:t>
    </dgm:pt>
    <dgm:pt modelId="{B0EA9A74-3683-284D-8BA4-4259E3644698}" type="pres">
      <dgm:prSet presAssocID="{90BD11E2-FFEA-460C-8501-E1CBCADCD1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244B0B-726A-5849-B49D-F9B0632AD795}" type="pres">
      <dgm:prSet presAssocID="{4ABCDF5C-EFF3-488C-9471-7960C42F8ACF}" presName="hierRoot1" presStyleCnt="0"/>
      <dgm:spPr/>
    </dgm:pt>
    <dgm:pt modelId="{65D43262-D673-EB44-92E0-DED64A45D99E}" type="pres">
      <dgm:prSet presAssocID="{4ABCDF5C-EFF3-488C-9471-7960C42F8ACF}" presName="composite" presStyleCnt="0"/>
      <dgm:spPr/>
    </dgm:pt>
    <dgm:pt modelId="{A1356F2C-C0CC-9649-9D6B-B086AD64FCD3}" type="pres">
      <dgm:prSet presAssocID="{4ABCDF5C-EFF3-488C-9471-7960C42F8ACF}" presName="background" presStyleLbl="node0" presStyleIdx="0" presStyleCnt="3"/>
      <dgm:spPr/>
    </dgm:pt>
    <dgm:pt modelId="{BAAB6A6F-BFCB-7247-B725-9D29BEE46533}" type="pres">
      <dgm:prSet presAssocID="{4ABCDF5C-EFF3-488C-9471-7960C42F8ACF}" presName="text" presStyleLbl="fgAcc0" presStyleIdx="0" presStyleCnt="3">
        <dgm:presLayoutVars>
          <dgm:chPref val="3"/>
        </dgm:presLayoutVars>
      </dgm:prSet>
      <dgm:spPr/>
    </dgm:pt>
    <dgm:pt modelId="{5A602FC6-A8AB-6B40-BAAE-0181AFC32390}" type="pres">
      <dgm:prSet presAssocID="{4ABCDF5C-EFF3-488C-9471-7960C42F8ACF}" presName="hierChild2" presStyleCnt="0"/>
      <dgm:spPr/>
    </dgm:pt>
    <dgm:pt modelId="{AE4B16C4-3621-8B4E-87B7-5121F214823B}" type="pres">
      <dgm:prSet presAssocID="{32757485-2707-455F-8D88-A365B22DEC83}" presName="hierRoot1" presStyleCnt="0"/>
      <dgm:spPr/>
    </dgm:pt>
    <dgm:pt modelId="{515F4458-D5F8-7340-9A9B-B3AE62F79B68}" type="pres">
      <dgm:prSet presAssocID="{32757485-2707-455F-8D88-A365B22DEC83}" presName="composite" presStyleCnt="0"/>
      <dgm:spPr/>
    </dgm:pt>
    <dgm:pt modelId="{EA18C279-95B7-5544-BC75-AF7C7D31AA28}" type="pres">
      <dgm:prSet presAssocID="{32757485-2707-455F-8D88-A365B22DEC83}" presName="background" presStyleLbl="node0" presStyleIdx="1" presStyleCnt="3"/>
      <dgm:spPr/>
    </dgm:pt>
    <dgm:pt modelId="{1CBBF4C8-BF32-BF4D-8D77-4AD3A8E4A37E}" type="pres">
      <dgm:prSet presAssocID="{32757485-2707-455F-8D88-A365B22DEC83}" presName="text" presStyleLbl="fgAcc0" presStyleIdx="1" presStyleCnt="3" custLinFactNeighborX="43" custLinFactNeighborY="21605">
        <dgm:presLayoutVars>
          <dgm:chPref val="3"/>
        </dgm:presLayoutVars>
      </dgm:prSet>
      <dgm:spPr/>
    </dgm:pt>
    <dgm:pt modelId="{2CD62601-7EEB-174B-AAEC-DD023579CDAA}" type="pres">
      <dgm:prSet presAssocID="{32757485-2707-455F-8D88-A365B22DEC83}" presName="hierChild2" presStyleCnt="0"/>
      <dgm:spPr/>
    </dgm:pt>
    <dgm:pt modelId="{9313830D-7EFD-D54C-B7F1-81C23F1166F7}" type="pres">
      <dgm:prSet presAssocID="{81111921-8332-4515-815B-F9DA76EE7AB3}" presName="hierRoot1" presStyleCnt="0"/>
      <dgm:spPr/>
    </dgm:pt>
    <dgm:pt modelId="{821623A3-0B97-E040-A90B-2CFD8556E84A}" type="pres">
      <dgm:prSet presAssocID="{81111921-8332-4515-815B-F9DA76EE7AB3}" presName="composite" presStyleCnt="0"/>
      <dgm:spPr/>
    </dgm:pt>
    <dgm:pt modelId="{3A325A9B-2B4E-B042-82C0-8BA744625610}" type="pres">
      <dgm:prSet presAssocID="{81111921-8332-4515-815B-F9DA76EE7AB3}" presName="background" presStyleLbl="node0" presStyleIdx="2" presStyleCnt="3"/>
      <dgm:spPr/>
    </dgm:pt>
    <dgm:pt modelId="{39C7505D-D90A-6742-890C-98907147098E}" type="pres">
      <dgm:prSet presAssocID="{81111921-8332-4515-815B-F9DA76EE7AB3}" presName="text" presStyleLbl="fgAcc0" presStyleIdx="2" presStyleCnt="3">
        <dgm:presLayoutVars>
          <dgm:chPref val="3"/>
        </dgm:presLayoutVars>
      </dgm:prSet>
      <dgm:spPr/>
    </dgm:pt>
    <dgm:pt modelId="{B1B5FCD9-487D-334A-92DB-396B53940306}" type="pres">
      <dgm:prSet presAssocID="{81111921-8332-4515-815B-F9DA76EE7AB3}" presName="hierChild2" presStyleCnt="0"/>
      <dgm:spPr/>
    </dgm:pt>
  </dgm:ptLst>
  <dgm:cxnLst>
    <dgm:cxn modelId="{28DD177E-ADDC-DA4F-8FD3-1E5894669415}" type="presOf" srcId="{90BD11E2-FFEA-460C-8501-E1CBCADCD118}" destId="{B0EA9A74-3683-284D-8BA4-4259E3644698}" srcOrd="0" destOrd="0" presId="urn:microsoft.com/office/officeart/2005/8/layout/hierarchy1"/>
    <dgm:cxn modelId="{9A6D7A89-3DAC-FF4A-A6C6-B23739B08CD9}" type="presOf" srcId="{32757485-2707-455F-8D88-A365B22DEC83}" destId="{1CBBF4C8-BF32-BF4D-8D77-4AD3A8E4A37E}" srcOrd="0" destOrd="0" presId="urn:microsoft.com/office/officeart/2005/8/layout/hierarchy1"/>
    <dgm:cxn modelId="{97BDA08C-72D2-C142-99E3-6B75D7CD95B9}" type="presOf" srcId="{81111921-8332-4515-815B-F9DA76EE7AB3}" destId="{39C7505D-D90A-6742-890C-98907147098E}" srcOrd="0" destOrd="0" presId="urn:microsoft.com/office/officeart/2005/8/layout/hierarchy1"/>
    <dgm:cxn modelId="{CFE1D3B2-92CA-4BB1-BBD9-8657B0CF6ECD}" srcId="{90BD11E2-FFEA-460C-8501-E1CBCADCD118}" destId="{81111921-8332-4515-815B-F9DA76EE7AB3}" srcOrd="2" destOrd="0" parTransId="{FFB45D26-F0B5-4536-A640-1C86DAD796AC}" sibTransId="{E5EE610C-FFC5-47AA-B3D0-699F6B435AF8}"/>
    <dgm:cxn modelId="{849853C8-C5F1-B644-AC42-2440414BE1E7}" type="presOf" srcId="{4ABCDF5C-EFF3-488C-9471-7960C42F8ACF}" destId="{BAAB6A6F-BFCB-7247-B725-9D29BEE46533}" srcOrd="0" destOrd="0" presId="urn:microsoft.com/office/officeart/2005/8/layout/hierarchy1"/>
    <dgm:cxn modelId="{839EA3D4-EEE6-4DA3-8B37-2EBA85CFAA3C}" srcId="{90BD11E2-FFEA-460C-8501-E1CBCADCD118}" destId="{32757485-2707-455F-8D88-A365B22DEC83}" srcOrd="1" destOrd="0" parTransId="{E3FE962C-7F1A-40E2-B0DD-2806847071FE}" sibTransId="{AB427030-C6C8-44CA-B05D-E18D4D1C7B0D}"/>
    <dgm:cxn modelId="{F4FA29F8-A49C-4987-886B-8BE4A5F8B181}" srcId="{90BD11E2-FFEA-460C-8501-E1CBCADCD118}" destId="{4ABCDF5C-EFF3-488C-9471-7960C42F8ACF}" srcOrd="0" destOrd="0" parTransId="{75787983-C034-42E2-B70E-E9AD972D86E7}" sibTransId="{6436B123-26E7-4ED2-B38D-DC0475B8A2BC}"/>
    <dgm:cxn modelId="{90F6BEB9-31FB-C846-A9AC-EC953057B04C}" type="presParOf" srcId="{B0EA9A74-3683-284D-8BA4-4259E3644698}" destId="{7A244B0B-726A-5849-B49D-F9B0632AD795}" srcOrd="0" destOrd="0" presId="urn:microsoft.com/office/officeart/2005/8/layout/hierarchy1"/>
    <dgm:cxn modelId="{A9AD562E-103D-D846-B494-A548DE9ABB70}" type="presParOf" srcId="{7A244B0B-726A-5849-B49D-F9B0632AD795}" destId="{65D43262-D673-EB44-92E0-DED64A45D99E}" srcOrd="0" destOrd="0" presId="urn:microsoft.com/office/officeart/2005/8/layout/hierarchy1"/>
    <dgm:cxn modelId="{986D6E75-5DDB-5B4A-9EF4-3FEE1CDD2848}" type="presParOf" srcId="{65D43262-D673-EB44-92E0-DED64A45D99E}" destId="{A1356F2C-C0CC-9649-9D6B-B086AD64FCD3}" srcOrd="0" destOrd="0" presId="urn:microsoft.com/office/officeart/2005/8/layout/hierarchy1"/>
    <dgm:cxn modelId="{0BA3A9CA-E4E5-6942-9701-165EC99FCC2E}" type="presParOf" srcId="{65D43262-D673-EB44-92E0-DED64A45D99E}" destId="{BAAB6A6F-BFCB-7247-B725-9D29BEE46533}" srcOrd="1" destOrd="0" presId="urn:microsoft.com/office/officeart/2005/8/layout/hierarchy1"/>
    <dgm:cxn modelId="{B5B14E93-648C-E14F-9339-ED2017258A1A}" type="presParOf" srcId="{7A244B0B-726A-5849-B49D-F9B0632AD795}" destId="{5A602FC6-A8AB-6B40-BAAE-0181AFC32390}" srcOrd="1" destOrd="0" presId="urn:microsoft.com/office/officeart/2005/8/layout/hierarchy1"/>
    <dgm:cxn modelId="{1FAF649F-5D4A-0E45-8783-E1DE8955A98B}" type="presParOf" srcId="{B0EA9A74-3683-284D-8BA4-4259E3644698}" destId="{AE4B16C4-3621-8B4E-87B7-5121F214823B}" srcOrd="1" destOrd="0" presId="urn:microsoft.com/office/officeart/2005/8/layout/hierarchy1"/>
    <dgm:cxn modelId="{F74C09AD-B6E1-D74E-B066-8150C9C46A61}" type="presParOf" srcId="{AE4B16C4-3621-8B4E-87B7-5121F214823B}" destId="{515F4458-D5F8-7340-9A9B-B3AE62F79B68}" srcOrd="0" destOrd="0" presId="urn:microsoft.com/office/officeart/2005/8/layout/hierarchy1"/>
    <dgm:cxn modelId="{ECCD301C-39A6-CF45-92B0-9712A3E7508F}" type="presParOf" srcId="{515F4458-D5F8-7340-9A9B-B3AE62F79B68}" destId="{EA18C279-95B7-5544-BC75-AF7C7D31AA28}" srcOrd="0" destOrd="0" presId="urn:microsoft.com/office/officeart/2005/8/layout/hierarchy1"/>
    <dgm:cxn modelId="{E3F588B1-D91A-5C44-9811-75A37839D2BD}" type="presParOf" srcId="{515F4458-D5F8-7340-9A9B-B3AE62F79B68}" destId="{1CBBF4C8-BF32-BF4D-8D77-4AD3A8E4A37E}" srcOrd="1" destOrd="0" presId="urn:microsoft.com/office/officeart/2005/8/layout/hierarchy1"/>
    <dgm:cxn modelId="{391243ED-D481-5F4E-A33C-491A3B2E9230}" type="presParOf" srcId="{AE4B16C4-3621-8B4E-87B7-5121F214823B}" destId="{2CD62601-7EEB-174B-AAEC-DD023579CDAA}" srcOrd="1" destOrd="0" presId="urn:microsoft.com/office/officeart/2005/8/layout/hierarchy1"/>
    <dgm:cxn modelId="{92C01EE0-6290-E749-AF08-D2AA9222E705}" type="presParOf" srcId="{B0EA9A74-3683-284D-8BA4-4259E3644698}" destId="{9313830D-7EFD-D54C-B7F1-81C23F1166F7}" srcOrd="2" destOrd="0" presId="urn:microsoft.com/office/officeart/2005/8/layout/hierarchy1"/>
    <dgm:cxn modelId="{1CD924C0-BE89-DA43-9E6C-7562EE05BB8C}" type="presParOf" srcId="{9313830D-7EFD-D54C-B7F1-81C23F1166F7}" destId="{821623A3-0B97-E040-A90B-2CFD8556E84A}" srcOrd="0" destOrd="0" presId="urn:microsoft.com/office/officeart/2005/8/layout/hierarchy1"/>
    <dgm:cxn modelId="{BF45E73E-B7C2-254D-82A3-D3991F1E923A}" type="presParOf" srcId="{821623A3-0B97-E040-A90B-2CFD8556E84A}" destId="{3A325A9B-2B4E-B042-82C0-8BA744625610}" srcOrd="0" destOrd="0" presId="urn:microsoft.com/office/officeart/2005/8/layout/hierarchy1"/>
    <dgm:cxn modelId="{C6DF5685-49DB-074D-9067-2DB8F963758D}" type="presParOf" srcId="{821623A3-0B97-E040-A90B-2CFD8556E84A}" destId="{39C7505D-D90A-6742-890C-98907147098E}" srcOrd="1" destOrd="0" presId="urn:microsoft.com/office/officeart/2005/8/layout/hierarchy1"/>
    <dgm:cxn modelId="{6757A5D1-F199-2345-9E14-56DBE35EF7F9}" type="presParOf" srcId="{9313830D-7EFD-D54C-B7F1-81C23F1166F7}" destId="{B1B5FCD9-487D-334A-92DB-396B539403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164F1-C407-434B-95CF-8DC5CBD74EAF}">
      <dsp:nvSpPr>
        <dsp:cNvPr id="0" name=""/>
        <dsp:cNvSpPr/>
      </dsp:nvSpPr>
      <dsp:spPr>
        <a:xfrm>
          <a:off x="0" y="13680"/>
          <a:ext cx="2706027" cy="1718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BB193-7A5A-5D45-81B4-47F8C43C4BDA}">
      <dsp:nvSpPr>
        <dsp:cNvPr id="0" name=""/>
        <dsp:cNvSpPr/>
      </dsp:nvSpPr>
      <dsp:spPr>
        <a:xfrm>
          <a:off x="300669" y="299316"/>
          <a:ext cx="2706027" cy="1718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American Express revenue 2022 - $53 Billion</a:t>
          </a:r>
        </a:p>
      </dsp:txBody>
      <dsp:txXfrm>
        <a:off x="350997" y="349644"/>
        <a:ext cx="2605371" cy="1617671"/>
      </dsp:txXfrm>
    </dsp:sp>
    <dsp:sp modelId="{1B8DFB4D-8E14-2A47-B660-B3E8D2247CA0}">
      <dsp:nvSpPr>
        <dsp:cNvPr id="0" name=""/>
        <dsp:cNvSpPr/>
      </dsp:nvSpPr>
      <dsp:spPr>
        <a:xfrm>
          <a:off x="3307366" y="13680"/>
          <a:ext cx="2706027" cy="1718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39145-B5CD-A740-8E32-786B9CC04B30}">
      <dsp:nvSpPr>
        <dsp:cNvPr id="0" name=""/>
        <dsp:cNvSpPr/>
      </dsp:nvSpPr>
      <dsp:spPr>
        <a:xfrm>
          <a:off x="3608036" y="299316"/>
          <a:ext cx="2706027" cy="1718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Impact of Credit Risk Modelling</a:t>
          </a:r>
        </a:p>
      </dsp:txBody>
      <dsp:txXfrm>
        <a:off x="3658364" y="349644"/>
        <a:ext cx="2605371" cy="1617671"/>
      </dsp:txXfrm>
    </dsp:sp>
    <dsp:sp modelId="{A528E38F-6C36-EB4A-A12D-18B966D91EDA}">
      <dsp:nvSpPr>
        <dsp:cNvPr id="0" name=""/>
        <dsp:cNvSpPr/>
      </dsp:nvSpPr>
      <dsp:spPr>
        <a:xfrm>
          <a:off x="6614733" y="13680"/>
          <a:ext cx="2706027" cy="1718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A3ACD-B4F1-4848-9854-D7E836171E46}">
      <dsp:nvSpPr>
        <dsp:cNvPr id="0" name=""/>
        <dsp:cNvSpPr/>
      </dsp:nvSpPr>
      <dsp:spPr>
        <a:xfrm>
          <a:off x="6915402" y="299316"/>
          <a:ext cx="2706027" cy="1718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Role of Data Science and AI </a:t>
          </a:r>
        </a:p>
      </dsp:txBody>
      <dsp:txXfrm>
        <a:off x="6965730" y="349644"/>
        <a:ext cx="2605371" cy="1617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56F2C-C0CC-9649-9D6B-B086AD64FCD3}">
      <dsp:nvSpPr>
        <dsp:cNvPr id="0" name=""/>
        <dsp:cNvSpPr/>
      </dsp:nvSpPr>
      <dsp:spPr>
        <a:xfrm>
          <a:off x="307497" y="1040"/>
          <a:ext cx="2740165" cy="1740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B6A6F-BFCB-7247-B725-9D29BEE46533}">
      <dsp:nvSpPr>
        <dsp:cNvPr id="0" name=""/>
        <dsp:cNvSpPr/>
      </dsp:nvSpPr>
      <dsp:spPr>
        <a:xfrm>
          <a:off x="611960" y="290279"/>
          <a:ext cx="2740165" cy="1740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Outlier Detection </a:t>
          </a:r>
          <a:r>
            <a:rPr lang="en-US" sz="2100" kern="1200" dirty="0"/>
            <a:t> Removed values &lt; 1 percentile and &gt; 99 percentile</a:t>
          </a:r>
        </a:p>
      </dsp:txBody>
      <dsp:txXfrm>
        <a:off x="662923" y="341242"/>
        <a:ext cx="2638239" cy="1638079"/>
      </dsp:txXfrm>
    </dsp:sp>
    <dsp:sp modelId="{EA18C279-95B7-5544-BC75-AF7C7D31AA28}">
      <dsp:nvSpPr>
        <dsp:cNvPr id="0" name=""/>
        <dsp:cNvSpPr/>
      </dsp:nvSpPr>
      <dsp:spPr>
        <a:xfrm>
          <a:off x="3657766" y="2080"/>
          <a:ext cx="2740165" cy="1740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BF4C8-BF32-BF4D-8D77-4AD3A8E4A37E}">
      <dsp:nvSpPr>
        <dsp:cNvPr id="0" name=""/>
        <dsp:cNvSpPr/>
      </dsp:nvSpPr>
      <dsp:spPr>
        <a:xfrm>
          <a:off x="3962229" y="291319"/>
          <a:ext cx="2740165" cy="1740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Normalisation</a:t>
          </a:r>
          <a:r>
            <a:rPr lang="en-US" sz="2100" kern="1200" dirty="0"/>
            <a:t>  Calculated mean and Std Dev for </a:t>
          </a:r>
          <a:r>
            <a:rPr lang="en-US" sz="2100" kern="1200" dirty="0" err="1"/>
            <a:t>xtrain</a:t>
          </a:r>
          <a:r>
            <a:rPr lang="en-US" sz="2100" kern="1200" dirty="0"/>
            <a:t> and transformed </a:t>
          </a:r>
          <a:r>
            <a:rPr lang="en-US" sz="2100" kern="1200" dirty="0" err="1"/>
            <a:t>xtrain</a:t>
          </a:r>
          <a:r>
            <a:rPr lang="en-US" sz="2100" kern="1200" dirty="0"/>
            <a:t>, xtest1 and xtest2</a:t>
          </a:r>
        </a:p>
      </dsp:txBody>
      <dsp:txXfrm>
        <a:off x="4013192" y="342282"/>
        <a:ext cx="2638239" cy="1638079"/>
      </dsp:txXfrm>
    </dsp:sp>
    <dsp:sp modelId="{3A325A9B-2B4E-B042-82C0-8BA744625610}">
      <dsp:nvSpPr>
        <dsp:cNvPr id="0" name=""/>
        <dsp:cNvSpPr/>
      </dsp:nvSpPr>
      <dsp:spPr>
        <a:xfrm>
          <a:off x="7005679" y="1040"/>
          <a:ext cx="2740165" cy="1740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7505D-D90A-6742-890C-98907147098E}">
      <dsp:nvSpPr>
        <dsp:cNvPr id="0" name=""/>
        <dsp:cNvSpPr/>
      </dsp:nvSpPr>
      <dsp:spPr>
        <a:xfrm>
          <a:off x="7310142" y="290279"/>
          <a:ext cx="2740165" cy="1740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Missing Imputation </a:t>
          </a:r>
          <a:r>
            <a:rPr lang="en-US" sz="2100" kern="1200" dirty="0"/>
            <a:t>Replaced Null values with 0 </a:t>
          </a:r>
        </a:p>
      </dsp:txBody>
      <dsp:txXfrm>
        <a:off x="7361105" y="341242"/>
        <a:ext cx="2638239" cy="1638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0A8D0-1A79-FC4C-81D2-84D5944406E5}" type="datetimeFigureOut">
              <a:rPr lang="en-US" smtClean="0"/>
              <a:t>4/5/23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BECF4-A88D-A946-B299-CFDBC382E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9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0.5 – Conservative strategy because we want to increase our Revenue while maintaining the default rate below 10%</a:t>
            </a:r>
          </a:p>
          <a:p>
            <a:r>
              <a:rPr lang="en-US" dirty="0"/>
              <a:t>0.3 – Aggressive Strategy because the default decreases almost by half but revenue isn’t drastically affected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0BECF4-A88D-A946-B299-CFDBC382E6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0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C61F-8921-FCF5-3E50-773035CEB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F96FF-DBAC-B963-E3A2-438A9878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384D-CF78-16AE-FCAA-02284F0F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FF61-8CDB-0A94-9AB5-4D49B832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C2FE0-221A-DA45-5743-851E1557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3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3DB4-4651-033E-3A3D-3F2C0D01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A896A-1269-781E-64B0-76D872014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D5A63-F2A6-1EB0-EC29-FCA95ECC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BA7A-351E-4015-8D27-DA9C5AA9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256B6-8963-9ACD-EF46-74E4B05B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0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CB340C-FF6F-46FB-71F5-938B4CC55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D31E3-D188-58F6-6AA0-B9E1237B3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2A01C-15B1-B27C-DB42-5F8AE9BD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49E5E-6296-B295-7FB2-749FC624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085ED-1CD2-09A8-2346-B9EC3D5E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2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3802-36D8-C753-56EE-412B7D47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4314-5778-2AC5-7EA0-1A509688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71363-9FC7-D2C1-29CC-7994FD2F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F1DAD-685B-5CDA-F042-02160E2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7B759-33AB-E978-F5FF-26A21540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5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385C-94DC-7127-DDE3-1E1A1D25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135FC-6CDE-0A3A-343C-D52BBE4FE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E7A02-63A5-99F3-79EC-F0401F5A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3A5-7186-7DC5-34A4-91BA1845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94A32-EE92-C457-1D36-52FE972C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C070-80E4-618D-2FAA-4FDDB31F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2A9D-4368-4E69-E50D-3D705E9BB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CA3C7-F325-352A-4745-03C696F40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136B8-B391-45B9-99A9-F73A9B05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9656B-A905-B4B3-AB6A-0E029972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A5949-57B4-E53D-2AFB-2D894D72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0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E613-557E-2D78-B7F1-378D386A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2CC2C-41CF-D9DD-44E6-E4FF209A9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8025C-8B05-7147-557E-BDA365170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6069A-B83F-36BA-5EF4-D3E645ABC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58F93-4E0E-33E9-4568-52D0D2F67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48343-F182-2FBE-22A1-9EFB8F15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4DB7F-2795-3EE5-44B8-A357CB73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42BAF-7DF7-CC1B-1E37-16A4995E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2B95-9DB6-83DC-1EF1-CBFBD288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8198E-82E8-FAC0-C045-982EE78E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22483-970F-FDB1-C6B3-FC427B9B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9B67E-5836-86EE-3703-AF318A87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0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3813D-11DC-97CA-4962-863CD4CC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F9ADC-3360-1100-0924-D45B748A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3C41A-2DF4-629D-60AB-9FC356BE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D6E9-E6ED-69C0-7DAA-51FA3A58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C363-BCC0-6443-3555-A0ACE18AB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197AF-42C5-F942-274C-CCF416422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DF4DC-DA72-DDDC-5DC9-874D3D4D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DC07B-43A3-5875-1958-58EF7B99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CA562-7754-2F11-6CC4-32F11A31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5CE3-8F35-E884-F525-11B2EF1A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E0EEA-3C4D-FB31-1A41-0ADADF2ED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0DA36-C3D2-FE66-5CCC-4878C54F6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576F0-70C2-3EF2-62BA-9AB10C72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42C-15A5-45FC-978D-B4B39A9B5113}" type="datetimeFigureOut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829F0-FA69-FF66-7027-3D4BA359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4941A-CC6F-3F6D-7F62-16F78D63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4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4CC9C-42E7-0E7C-949C-1AF6BDC0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139F4-1CA1-A655-B426-2841BD5CD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7A498-363D-0AB0-6CEB-F17264530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D842C-15A5-45FC-978D-B4B39A9B5113}" type="datetimeFigureOut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41E88-7B64-2D67-EC88-C0270B118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AA070-93B0-1F21-1BB2-B0BE3601F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F249-157C-4D61-A79D-5D13F5BE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package" Target="../embeddings/Microsoft_Excel_Worksheet1.xls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F9EE-2018-2875-836D-E1358D509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4963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Credit Risk Modeling</a:t>
            </a:r>
            <a:br>
              <a:rPr lang="fa-IR" dirty="0"/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42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Final Model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A9F4A-1A3E-75C5-4542-96B1508DD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44515"/>
              </p:ext>
            </p:extLst>
          </p:nvPr>
        </p:nvGraphicFramePr>
        <p:xfrm>
          <a:off x="1866900" y="1536231"/>
          <a:ext cx="8458200" cy="395605"/>
        </p:xfrm>
        <a:graphic>
          <a:graphicData uri="http://schemas.openxmlformats.org/drawingml/2006/table">
            <a:tbl>
              <a:tblPr/>
              <a:tblGrid>
                <a:gridCol w="1056482">
                  <a:extLst>
                    <a:ext uri="{9D8B030D-6E8A-4147-A177-3AD203B41FA5}">
                      <a16:colId xmlns:a16="http://schemas.microsoft.com/office/drawing/2014/main" val="2210114455"/>
                    </a:ext>
                  </a:extLst>
                </a:gridCol>
                <a:gridCol w="1066000">
                  <a:extLst>
                    <a:ext uri="{9D8B030D-6E8A-4147-A177-3AD203B41FA5}">
                      <a16:colId xmlns:a16="http://schemas.microsoft.com/office/drawing/2014/main" val="1921588199"/>
                    </a:ext>
                  </a:extLst>
                </a:gridCol>
                <a:gridCol w="989857">
                  <a:extLst>
                    <a:ext uri="{9D8B030D-6E8A-4147-A177-3AD203B41FA5}">
                      <a16:colId xmlns:a16="http://schemas.microsoft.com/office/drawing/2014/main" val="3047924785"/>
                    </a:ext>
                  </a:extLst>
                </a:gridCol>
                <a:gridCol w="904196">
                  <a:extLst>
                    <a:ext uri="{9D8B030D-6E8A-4147-A177-3AD203B41FA5}">
                      <a16:colId xmlns:a16="http://schemas.microsoft.com/office/drawing/2014/main" val="3904152789"/>
                    </a:ext>
                  </a:extLst>
                </a:gridCol>
                <a:gridCol w="1218285">
                  <a:extLst>
                    <a:ext uri="{9D8B030D-6E8A-4147-A177-3AD203B41FA5}">
                      <a16:colId xmlns:a16="http://schemas.microsoft.com/office/drawing/2014/main" val="3153094810"/>
                    </a:ext>
                  </a:extLst>
                </a:gridCol>
                <a:gridCol w="926405">
                  <a:extLst>
                    <a:ext uri="{9D8B030D-6E8A-4147-A177-3AD203B41FA5}">
                      <a16:colId xmlns:a16="http://schemas.microsoft.com/office/drawing/2014/main" val="3234063772"/>
                    </a:ext>
                  </a:extLst>
                </a:gridCol>
                <a:gridCol w="1218285">
                  <a:extLst>
                    <a:ext uri="{9D8B030D-6E8A-4147-A177-3AD203B41FA5}">
                      <a16:colId xmlns:a16="http://schemas.microsoft.com/office/drawing/2014/main" val="2723291760"/>
                    </a:ext>
                  </a:extLst>
                </a:gridCol>
                <a:gridCol w="1078690">
                  <a:extLst>
                    <a:ext uri="{9D8B030D-6E8A-4147-A177-3AD203B41FA5}">
                      <a16:colId xmlns:a16="http://schemas.microsoft.com/office/drawing/2014/main" val="3044155012"/>
                    </a:ext>
                  </a:extLst>
                </a:gridCol>
              </a:tblGrid>
              <a:tr h="169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 of Trees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Subsample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%features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Weight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Test1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Test2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3763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0.957044159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0.931342344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0.942403852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04710"/>
                  </a:ext>
                </a:extLst>
              </a:tr>
            </a:tbl>
          </a:graphicData>
        </a:graphic>
      </p:graphicFrame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BDFBD5D-1D5B-AE40-9074-C35718FA6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8380"/>
            <a:ext cx="5211956" cy="3476625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3D193EE7-4207-324E-06E7-B6692802D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06" y="2093042"/>
            <a:ext cx="3342011" cy="2229282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2D8A576F-BE0A-BB89-F19E-F4062F65E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795" y="4346693"/>
            <a:ext cx="3496434" cy="233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SHAP Analysis 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BeeSwarm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C6DF992-B165-A961-3B9E-6FDB838F9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16" y="1928433"/>
            <a:ext cx="6140337" cy="34374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B9C86-7A10-E9EC-5AA1-0AD91BA5D20C}"/>
              </a:ext>
            </a:extLst>
          </p:cNvPr>
          <p:cNvSpPr txBox="1"/>
          <p:nvPr/>
        </p:nvSpPr>
        <p:spPr>
          <a:xfrm>
            <a:off x="952500" y="1661980"/>
            <a:ext cx="34091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Explains cumulative impact of features on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descending order of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P_2 higher values drive the score down meaning higher the payment variable lower will be probability of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features increase their  impact on model output with higher feature value</a:t>
            </a:r>
          </a:p>
        </p:txBody>
      </p:sp>
    </p:spTree>
    <p:extLst>
      <p:ext uri="{BB962C8B-B14F-4D97-AF65-F5344CB8AC3E}">
        <p14:creationId xmlns:p14="http://schemas.microsoft.com/office/powerpoint/2010/main" val="223365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SHAP Analysis (Waterfall)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3E633A85-E1FE-3818-BB91-BABBEF2C7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124" y="1837063"/>
            <a:ext cx="5891676" cy="38175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C1F599-267F-1D1C-FC21-741EB28DE255}"/>
              </a:ext>
            </a:extLst>
          </p:cNvPr>
          <p:cNvSpPr txBox="1"/>
          <p:nvPr/>
        </p:nvSpPr>
        <p:spPr>
          <a:xfrm>
            <a:off x="952500" y="2176163"/>
            <a:ext cx="39512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Explains prediction for specific observation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Expected Model Output = -1.308</a:t>
            </a:r>
          </a:p>
          <a:p>
            <a:r>
              <a:rPr lang="en-US" dirty="0"/>
              <a:t>      Output for 1100</a:t>
            </a:r>
            <a:r>
              <a:rPr lang="en-US" baseline="30000" dirty="0"/>
              <a:t>th</a:t>
            </a:r>
            <a:r>
              <a:rPr lang="en-US" dirty="0"/>
              <a:t> customer = -4.311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P_2 singlehandedly drives prediction down by 1.26 whereas 37 other features collectively drive it down by 1.17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64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Neural Network – Data Processing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extBox 3">
            <a:extLst>
              <a:ext uri="{FF2B5EF4-FFF2-40B4-BE49-F238E27FC236}">
                <a16:creationId xmlns:a16="http://schemas.microsoft.com/office/drawing/2014/main" id="{23BDB6E3-0357-BB67-01A3-CD2C1F50D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0907023"/>
              </p:ext>
            </p:extLst>
          </p:nvPr>
        </p:nvGraphicFramePr>
        <p:xfrm>
          <a:off x="917097" y="2654547"/>
          <a:ext cx="10357805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688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Neural Network - Grid Search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25E8B2-7AD0-3845-E5A7-E8C30DCD4649}"/>
              </a:ext>
            </a:extLst>
          </p:cNvPr>
          <p:cNvSpPr txBox="1"/>
          <p:nvPr/>
        </p:nvSpPr>
        <p:spPr>
          <a:xfrm>
            <a:off x="5445940" y="1690688"/>
            <a:ext cx="5089889" cy="2500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919EB-077E-AEB1-3CFA-5D4BCB94C3BF}"/>
              </a:ext>
            </a:extLst>
          </p:cNvPr>
          <p:cNvSpPr txBox="1"/>
          <p:nvPr/>
        </p:nvSpPr>
        <p:spPr>
          <a:xfrm>
            <a:off x="838200" y="1631673"/>
            <a:ext cx="10382250" cy="3953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following combinations in the grid search: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hidden layers: 2, 4 – 4 to increase the complexity to get low bias and 2 for faster runtime 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nodes in each hidden layer: 4, 6 - 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Activation function for hidden layers: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ReLu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Tanh –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ReLu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isn’t saturated or zero-centered, tanh causes exploding gradients 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Dropout regularization for hidden layers: 50%, 100% (no dropout) – 50% to decrease complexity and avoid overfitting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Batch size: 100, 10000 – 100 not low enough to overfit every batch and 10000 for faster processing </a:t>
            </a:r>
          </a:p>
          <a:p>
            <a:pPr marL="685800" lvl="1" indent="-2286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Above Combination of hyper-parameters make us train 32 models</a:t>
            </a: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the AUC of Train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Test1 and Test2, we conclude that there isn’t intrinsic difference between those splits as the variance is low across all models</a:t>
            </a: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model with lowest bias : Best Params </a:t>
            </a: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07000"/>
              </a:lnSpc>
              <a:buFont typeface="+mj-lt"/>
              <a:buAutoNum type="arabicPeriod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 : </a:t>
            </a:r>
          </a:p>
          <a:p>
            <a:pPr lvl="1">
              <a:lnSpc>
                <a:spcPct val="107000"/>
              </a:lnSpc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6B317E9-CBDA-AB53-940A-249600E43B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01728"/>
              </p:ext>
            </p:extLst>
          </p:nvPr>
        </p:nvGraphicFramePr>
        <p:xfrm>
          <a:off x="1947708" y="4975656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65200" imgH="609600" progId="Word.Document.12">
                  <p:embed/>
                </p:oleObj>
              </mc:Choice>
              <mc:Fallback>
                <p:oleObj name="Document" showAsIcon="1" r:id="rId2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47708" y="4975656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579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Neural Network - Grid Search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C6367BD-B9EB-9971-84E8-06C35B8ADE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325238"/>
              </p:ext>
            </p:extLst>
          </p:nvPr>
        </p:nvGraphicFramePr>
        <p:xfrm>
          <a:off x="838200" y="1668301"/>
          <a:ext cx="5085169" cy="3016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43754E3-2412-ABC3-866C-C25095372E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5533535"/>
              </p:ext>
            </p:extLst>
          </p:nvPr>
        </p:nvGraphicFramePr>
        <p:xfrm>
          <a:off x="6096000" y="1690688"/>
          <a:ext cx="5238750" cy="2921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174689-55C0-19FD-A91C-D8F825175D50}"/>
              </a:ext>
            </a:extLst>
          </p:cNvPr>
          <p:cNvSpPr txBox="1"/>
          <p:nvPr/>
        </p:nvSpPr>
        <p:spPr>
          <a:xfrm>
            <a:off x="1224594" y="5046971"/>
            <a:ext cx="97428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1 : Technically, Bias-Variance Tradeoff achieved at X=0.935 &amp; Y = 0.0075 (diff in Y is small, therefore lowest bias preferred)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2: Linear relationship between AUC train and test2, therefore highest AUC train (lowest bias) preferred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05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Neural Network – Final Model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32A6BD5-BA5F-BFB2-7003-4E8DBF952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0800"/>
            <a:ext cx="5692073" cy="3561694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4A3CB11-015D-44B0-B691-29112003A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28" y="2005281"/>
            <a:ext cx="4193422" cy="251640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5C9847E7-DC86-36FE-1248-4ACE8EE53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80" y="4271161"/>
            <a:ext cx="4192270" cy="2515709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BE77B3E-CED0-7570-AF05-85F727942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64792"/>
              </p:ext>
            </p:extLst>
          </p:nvPr>
        </p:nvGraphicFramePr>
        <p:xfrm>
          <a:off x="1232644" y="1458577"/>
          <a:ext cx="9726711" cy="482631"/>
        </p:xfrm>
        <a:graphic>
          <a:graphicData uri="http://schemas.openxmlformats.org/drawingml/2006/table">
            <a:tbl>
              <a:tblPr/>
              <a:tblGrid>
                <a:gridCol w="774221">
                  <a:extLst>
                    <a:ext uri="{9D8B030D-6E8A-4147-A177-3AD203B41FA5}">
                      <a16:colId xmlns:a16="http://schemas.microsoft.com/office/drawing/2014/main" val="892204108"/>
                    </a:ext>
                  </a:extLst>
                </a:gridCol>
                <a:gridCol w="987800">
                  <a:extLst>
                    <a:ext uri="{9D8B030D-6E8A-4147-A177-3AD203B41FA5}">
                      <a16:colId xmlns:a16="http://schemas.microsoft.com/office/drawing/2014/main" val="641506119"/>
                    </a:ext>
                  </a:extLst>
                </a:gridCol>
                <a:gridCol w="996698">
                  <a:extLst>
                    <a:ext uri="{9D8B030D-6E8A-4147-A177-3AD203B41FA5}">
                      <a16:colId xmlns:a16="http://schemas.microsoft.com/office/drawing/2014/main" val="2366397666"/>
                    </a:ext>
                  </a:extLst>
                </a:gridCol>
                <a:gridCol w="925506">
                  <a:extLst>
                    <a:ext uri="{9D8B030D-6E8A-4147-A177-3AD203B41FA5}">
                      <a16:colId xmlns:a16="http://schemas.microsoft.com/office/drawing/2014/main" val="1175971205"/>
                    </a:ext>
                  </a:extLst>
                </a:gridCol>
                <a:gridCol w="866178">
                  <a:extLst>
                    <a:ext uri="{9D8B030D-6E8A-4147-A177-3AD203B41FA5}">
                      <a16:colId xmlns:a16="http://schemas.microsoft.com/office/drawing/2014/main" val="1440476371"/>
                    </a:ext>
                  </a:extLst>
                </a:gridCol>
                <a:gridCol w="1139085">
                  <a:extLst>
                    <a:ext uri="{9D8B030D-6E8A-4147-A177-3AD203B41FA5}">
                      <a16:colId xmlns:a16="http://schemas.microsoft.com/office/drawing/2014/main" val="227989710"/>
                    </a:ext>
                  </a:extLst>
                </a:gridCol>
                <a:gridCol w="866178">
                  <a:extLst>
                    <a:ext uri="{9D8B030D-6E8A-4147-A177-3AD203B41FA5}">
                      <a16:colId xmlns:a16="http://schemas.microsoft.com/office/drawing/2014/main" val="1400990901"/>
                    </a:ext>
                  </a:extLst>
                </a:gridCol>
                <a:gridCol w="1139085">
                  <a:extLst>
                    <a:ext uri="{9D8B030D-6E8A-4147-A177-3AD203B41FA5}">
                      <a16:colId xmlns:a16="http://schemas.microsoft.com/office/drawing/2014/main" val="2649872595"/>
                    </a:ext>
                  </a:extLst>
                </a:gridCol>
                <a:gridCol w="1008564">
                  <a:extLst>
                    <a:ext uri="{9D8B030D-6E8A-4147-A177-3AD203B41FA5}">
                      <a16:colId xmlns:a16="http://schemas.microsoft.com/office/drawing/2014/main" val="2368069004"/>
                    </a:ext>
                  </a:extLst>
                </a:gridCol>
                <a:gridCol w="1023396">
                  <a:extLst>
                    <a:ext uri="{9D8B030D-6E8A-4147-A177-3AD203B41FA5}">
                      <a16:colId xmlns:a16="http://schemas.microsoft.com/office/drawing/2014/main" val="144366070"/>
                    </a:ext>
                  </a:extLst>
                </a:gridCol>
              </a:tblGrid>
              <a:tr h="2170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nodes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dropout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batch_size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auc_train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auc_test1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auc_test2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 Dev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283694"/>
                  </a:ext>
                </a:extLst>
              </a:tr>
              <a:tr h="265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relu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0.934090243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0.924958674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0.940911236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0.933320051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0.008004121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476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25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Final Model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1E9DFD-CC92-9580-6EE0-81B0B544D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580316"/>
              </p:ext>
            </p:extLst>
          </p:nvPr>
        </p:nvGraphicFramePr>
        <p:xfrm>
          <a:off x="5754786" y="2829915"/>
          <a:ext cx="5599014" cy="1198170"/>
        </p:xfrm>
        <a:graphic>
          <a:graphicData uri="http://schemas.openxmlformats.org/drawingml/2006/table">
            <a:tbl>
              <a:tblPr/>
              <a:tblGrid>
                <a:gridCol w="1131786">
                  <a:extLst>
                    <a:ext uri="{9D8B030D-6E8A-4147-A177-3AD203B41FA5}">
                      <a16:colId xmlns:a16="http://schemas.microsoft.com/office/drawing/2014/main" val="3528442506"/>
                    </a:ext>
                  </a:extLst>
                </a:gridCol>
                <a:gridCol w="892114">
                  <a:extLst>
                    <a:ext uri="{9D8B030D-6E8A-4147-A177-3AD203B41FA5}">
                      <a16:colId xmlns:a16="http://schemas.microsoft.com/office/drawing/2014/main" val="2180419992"/>
                    </a:ext>
                  </a:extLst>
                </a:gridCol>
                <a:gridCol w="918744">
                  <a:extLst>
                    <a:ext uri="{9D8B030D-6E8A-4147-A177-3AD203B41FA5}">
                      <a16:colId xmlns:a16="http://schemas.microsoft.com/office/drawing/2014/main" val="1139298229"/>
                    </a:ext>
                  </a:extLst>
                </a:gridCol>
                <a:gridCol w="918744">
                  <a:extLst>
                    <a:ext uri="{9D8B030D-6E8A-4147-A177-3AD203B41FA5}">
                      <a16:colId xmlns:a16="http://schemas.microsoft.com/office/drawing/2014/main" val="42402833"/>
                    </a:ext>
                  </a:extLst>
                </a:gridCol>
                <a:gridCol w="868813">
                  <a:extLst>
                    <a:ext uri="{9D8B030D-6E8A-4147-A177-3AD203B41FA5}">
                      <a16:colId xmlns:a16="http://schemas.microsoft.com/office/drawing/2014/main" val="3239805289"/>
                    </a:ext>
                  </a:extLst>
                </a:gridCol>
                <a:gridCol w="868813">
                  <a:extLst>
                    <a:ext uri="{9D8B030D-6E8A-4147-A177-3AD203B41FA5}">
                      <a16:colId xmlns:a16="http://schemas.microsoft.com/office/drawing/2014/main" val="3875891914"/>
                    </a:ext>
                  </a:extLst>
                </a:gridCol>
              </a:tblGrid>
              <a:tr h="3993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Test1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 Test2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AUC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 Dev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789394"/>
                  </a:ext>
                </a:extLst>
              </a:tr>
              <a:tr h="3993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0.95704416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0.93134234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0.94240385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0.94359679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0.01289237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028185"/>
                  </a:ext>
                </a:extLst>
              </a:tr>
              <a:tr h="3993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 Network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0.93409024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0.92495867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0.94091124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0.93332005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0.00800412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4122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3C4149-BEA4-A8F8-756A-927784946EF6}"/>
              </a:ext>
            </a:extLst>
          </p:cNvPr>
          <p:cNvSpPr txBox="1"/>
          <p:nvPr/>
        </p:nvSpPr>
        <p:spPr>
          <a:xfrm>
            <a:off x="952500" y="2495347"/>
            <a:ext cx="4539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Bias – Winner </a:t>
            </a:r>
            <a:r>
              <a:rPr lang="en-US" dirty="0" err="1"/>
              <a:t>XGBoost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Variance – Winner Neural Network (diff in Std Dev is negligible)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Explanability</a:t>
            </a:r>
            <a:r>
              <a:rPr lang="en-US" dirty="0"/>
              <a:t> – Winner </a:t>
            </a:r>
            <a:r>
              <a:rPr lang="en-US" dirty="0" err="1"/>
              <a:t>XGBoost</a:t>
            </a:r>
            <a:r>
              <a:rPr lang="en-US" dirty="0"/>
              <a:t> ( SHAP Analysis)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7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Strategy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2A3870-A8D2-563E-A5F1-54D8E2222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26988"/>
              </p:ext>
            </p:extLst>
          </p:nvPr>
        </p:nvGraphicFramePr>
        <p:xfrm>
          <a:off x="873014" y="3924289"/>
          <a:ext cx="10515601" cy="2641600"/>
        </p:xfrm>
        <a:graphic>
          <a:graphicData uri="http://schemas.openxmlformats.org/drawingml/2006/table">
            <a:tbl>
              <a:tblPr/>
              <a:tblGrid>
                <a:gridCol w="10515601">
                  <a:extLst>
                    <a:ext uri="{9D8B030D-6E8A-4147-A177-3AD203B41FA5}">
                      <a16:colId xmlns:a16="http://schemas.microsoft.com/office/drawing/2014/main" val="4142278052"/>
                    </a:ext>
                  </a:extLst>
                </a:gridCol>
              </a:tblGrid>
              <a:tr h="250368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1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strategy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(x, actual, pred, threshold, balance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'B_2'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spend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'S_3'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ydf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({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'actual'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: actual,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'pred'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: pred}) 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pd.concat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([x,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ydf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], axis = 1) #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Concat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X, Actual &amp; Prediction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total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'pred'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&lt; threshold].shape[0] #Count observation less than threshold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default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'pred'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&lt; threshold,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'actual'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].mean() # Default rate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'revenue'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df.apply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lambda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x: x[balance]*0.02 + x[spend]*.001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x[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'actual'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!= 1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0, axis = 1) #Calculate revenue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revenue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'pred'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&lt; threshold,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'revenue'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].sum()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[total, default, revenue]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1" i="0" u="none" strike="noStrike" dirty="0" err="1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ex_sum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xdf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actual, pred, balance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'B_2'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spend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'S_3'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summary =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(columns = 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'Threshold'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'#Total'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'Default Rate'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'Revenue'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])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summary[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'Threshold'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] = [(i+1)*0.1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range(10)]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range(10):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summary.iloc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1:] = strategy(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xdf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actual, pred, 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summary.iloc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0] , balance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'B_2'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, spend = </a:t>
                      </a:r>
                      <a:r>
                        <a:rPr lang="en-IN" sz="1100" b="0" i="0" u="none" strike="noStrike" dirty="0">
                          <a:solidFill>
                            <a:srgbClr val="A6E22E"/>
                          </a:solidFill>
                          <a:effectLst/>
                          <a:latin typeface="Consolas" panose="020B0609020204030204" pitchFamily="49" charset="0"/>
                        </a:rPr>
                        <a:t>'S_3'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IN" sz="1100" b="1" i="0" u="none" strike="noStrike" dirty="0">
                          <a:solidFill>
                            <a:srgbClr val="F9267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IN" sz="1100" b="0" i="0" u="none" strike="noStrike" dirty="0">
                          <a:solidFill>
                            <a:srgbClr val="DDDDDD"/>
                          </a:solidFill>
                          <a:effectLst/>
                          <a:latin typeface="Consolas" panose="020B0609020204030204" pitchFamily="49" charset="0"/>
                        </a:rPr>
                        <a:t> summary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027578"/>
                  </a:ext>
                </a:extLst>
              </a:tr>
            </a:tbl>
          </a:graphicData>
        </a:graphic>
      </p:graphicFrame>
      <p:sp>
        <p:nvSpPr>
          <p:cNvPr id="15" name="Rectangle 1">
            <a:extLst>
              <a:ext uri="{FF2B5EF4-FFF2-40B4-BE49-F238E27FC236}">
                <a16:creationId xmlns:a16="http://schemas.microsoft.com/office/drawing/2014/main" id="{956C6CA3-D77B-F70D-3A0F-2F1944DC8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20" y="3541577"/>
            <a:ext cx="124969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00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B03CFC5-C374-223B-E665-E7178DDC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768340"/>
              </p:ext>
            </p:extLst>
          </p:nvPr>
        </p:nvGraphicFramePr>
        <p:xfrm>
          <a:off x="838200" y="1462277"/>
          <a:ext cx="10515601" cy="2079300"/>
        </p:xfrm>
        <a:graphic>
          <a:graphicData uri="http://schemas.openxmlformats.org/drawingml/2006/table">
            <a:tbl>
              <a:tblPr/>
              <a:tblGrid>
                <a:gridCol w="745903">
                  <a:extLst>
                    <a:ext uri="{9D8B030D-6E8A-4147-A177-3AD203B41FA5}">
                      <a16:colId xmlns:a16="http://schemas.microsoft.com/office/drawing/2014/main" val="1047957081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4154509596"/>
                    </a:ext>
                  </a:extLst>
                </a:gridCol>
                <a:gridCol w="964808">
                  <a:extLst>
                    <a:ext uri="{9D8B030D-6E8A-4147-A177-3AD203B41FA5}">
                      <a16:colId xmlns:a16="http://schemas.microsoft.com/office/drawing/2014/main" val="2120705911"/>
                    </a:ext>
                  </a:extLst>
                </a:gridCol>
                <a:gridCol w="745903">
                  <a:extLst>
                    <a:ext uri="{9D8B030D-6E8A-4147-A177-3AD203B41FA5}">
                      <a16:colId xmlns:a16="http://schemas.microsoft.com/office/drawing/2014/main" val="2304873655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28888281"/>
                    </a:ext>
                  </a:extLst>
                </a:gridCol>
                <a:gridCol w="1013454">
                  <a:extLst>
                    <a:ext uri="{9D8B030D-6E8A-4147-A177-3AD203B41FA5}">
                      <a16:colId xmlns:a16="http://schemas.microsoft.com/office/drawing/2014/main" val="1417173824"/>
                    </a:ext>
                  </a:extLst>
                </a:gridCol>
                <a:gridCol w="802656">
                  <a:extLst>
                    <a:ext uri="{9D8B030D-6E8A-4147-A177-3AD203B41FA5}">
                      <a16:colId xmlns:a16="http://schemas.microsoft.com/office/drawing/2014/main" val="3041247992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3991436513"/>
                    </a:ext>
                  </a:extLst>
                </a:gridCol>
                <a:gridCol w="1013454">
                  <a:extLst>
                    <a:ext uri="{9D8B030D-6E8A-4147-A177-3AD203B41FA5}">
                      <a16:colId xmlns:a16="http://schemas.microsoft.com/office/drawing/2014/main" val="1054487035"/>
                    </a:ext>
                  </a:extLst>
                </a:gridCol>
                <a:gridCol w="802656">
                  <a:extLst>
                    <a:ext uri="{9D8B030D-6E8A-4147-A177-3AD203B41FA5}">
                      <a16:colId xmlns:a16="http://schemas.microsoft.com/office/drawing/2014/main" val="556184251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1960369649"/>
                    </a:ext>
                  </a:extLst>
                </a:gridCol>
                <a:gridCol w="899947">
                  <a:extLst>
                    <a:ext uri="{9D8B030D-6E8A-4147-A177-3AD203B41FA5}">
                      <a16:colId xmlns:a16="http://schemas.microsoft.com/office/drawing/2014/main" val="3826200511"/>
                    </a:ext>
                  </a:extLst>
                </a:gridCol>
                <a:gridCol w="705364">
                  <a:extLst>
                    <a:ext uri="{9D8B030D-6E8A-4147-A177-3AD203B41FA5}">
                      <a16:colId xmlns:a16="http://schemas.microsoft.com/office/drawing/2014/main" val="1477544581"/>
                    </a:ext>
                  </a:extLst>
                </a:gridCol>
              </a:tblGrid>
              <a:tr h="173275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146133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8122" marR="8122" marT="8122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362025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122" marR="8122" marT="8122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172995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2,371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36684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46549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256228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3,496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476263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122" marR="8122" marT="8122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191455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2,528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40481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3.41%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52125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284061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3,732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821244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8122" marR="8122" marT="8122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204573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2,614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43201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56268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304042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3,862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314424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122" marR="8122" marT="8122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216506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2,677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45593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6.77%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60104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322203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3,958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500502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8122" marR="8122" marT="8122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228384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2,725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47995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63954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340333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4,031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337151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8122" marR="8122" marT="8122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240891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2,764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50440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68082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11.36%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359413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4,090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822746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8122" marR="8122" marT="8122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254848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2,791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53052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13.67%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72316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380216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4,132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610392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8122" marR="8122" marT="8122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271002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2,809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56007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77042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18.17%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404051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16.85%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4,162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277237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8122" marR="8122" marT="8122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290154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21.34%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2,818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59264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82638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432056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21.48%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4,179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890438"/>
                  </a:ext>
                </a:extLst>
              </a:tr>
              <a:tr h="173275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122" marR="8122" marT="8122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308200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2,820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61963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88750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27.83%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776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458913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25.89%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4,182</a:t>
                      </a:r>
                    </a:p>
                  </a:txBody>
                  <a:tcPr marL="8122" marR="8122" marT="8122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895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58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Executive Summary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extBox 5">
            <a:extLst>
              <a:ext uri="{FF2B5EF4-FFF2-40B4-BE49-F238E27FC236}">
                <a16:creationId xmlns:a16="http://schemas.microsoft.com/office/drawing/2014/main" id="{D21A4F53-49DC-6BCF-8846-2161C0C9CAE4}"/>
              </a:ext>
            </a:extLst>
          </p:cNvPr>
          <p:cNvGraphicFramePr/>
          <p:nvPr/>
        </p:nvGraphicFramePr>
        <p:xfrm>
          <a:off x="1076241" y="1690688"/>
          <a:ext cx="9621430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B280377-4379-BCEB-F4BC-E4B9D2208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206834"/>
              </p:ext>
            </p:extLst>
          </p:nvPr>
        </p:nvGraphicFramePr>
        <p:xfrm>
          <a:off x="646014" y="4741932"/>
          <a:ext cx="10899971" cy="1189528"/>
        </p:xfrm>
        <a:graphic>
          <a:graphicData uri="http://schemas.openxmlformats.org/drawingml/2006/table">
            <a:tbl>
              <a:tblPr/>
              <a:tblGrid>
                <a:gridCol w="906309">
                  <a:extLst>
                    <a:ext uri="{9D8B030D-6E8A-4147-A177-3AD203B41FA5}">
                      <a16:colId xmlns:a16="http://schemas.microsoft.com/office/drawing/2014/main" val="3790797790"/>
                    </a:ext>
                  </a:extLst>
                </a:gridCol>
                <a:gridCol w="659711">
                  <a:extLst>
                    <a:ext uri="{9D8B030D-6E8A-4147-A177-3AD203B41FA5}">
                      <a16:colId xmlns:a16="http://schemas.microsoft.com/office/drawing/2014/main" val="2735896795"/>
                    </a:ext>
                  </a:extLst>
                </a:gridCol>
                <a:gridCol w="923626">
                  <a:extLst>
                    <a:ext uri="{9D8B030D-6E8A-4147-A177-3AD203B41FA5}">
                      <a16:colId xmlns:a16="http://schemas.microsoft.com/office/drawing/2014/main" val="244056464"/>
                    </a:ext>
                  </a:extLst>
                </a:gridCol>
                <a:gridCol w="737125">
                  <a:extLst>
                    <a:ext uri="{9D8B030D-6E8A-4147-A177-3AD203B41FA5}">
                      <a16:colId xmlns:a16="http://schemas.microsoft.com/office/drawing/2014/main" val="2410244619"/>
                    </a:ext>
                  </a:extLst>
                </a:gridCol>
                <a:gridCol w="710481">
                  <a:extLst>
                    <a:ext uri="{9D8B030D-6E8A-4147-A177-3AD203B41FA5}">
                      <a16:colId xmlns:a16="http://schemas.microsoft.com/office/drawing/2014/main" val="4127457224"/>
                    </a:ext>
                  </a:extLst>
                </a:gridCol>
                <a:gridCol w="1056841">
                  <a:extLst>
                    <a:ext uri="{9D8B030D-6E8A-4147-A177-3AD203B41FA5}">
                      <a16:colId xmlns:a16="http://schemas.microsoft.com/office/drawing/2014/main" val="2938367355"/>
                    </a:ext>
                  </a:extLst>
                </a:gridCol>
                <a:gridCol w="861459">
                  <a:extLst>
                    <a:ext uri="{9D8B030D-6E8A-4147-A177-3AD203B41FA5}">
                      <a16:colId xmlns:a16="http://schemas.microsoft.com/office/drawing/2014/main" val="3335748337"/>
                    </a:ext>
                  </a:extLst>
                </a:gridCol>
                <a:gridCol w="710481">
                  <a:extLst>
                    <a:ext uri="{9D8B030D-6E8A-4147-A177-3AD203B41FA5}">
                      <a16:colId xmlns:a16="http://schemas.microsoft.com/office/drawing/2014/main" val="72109064"/>
                    </a:ext>
                  </a:extLst>
                </a:gridCol>
                <a:gridCol w="1056841">
                  <a:extLst>
                    <a:ext uri="{9D8B030D-6E8A-4147-A177-3AD203B41FA5}">
                      <a16:colId xmlns:a16="http://schemas.microsoft.com/office/drawing/2014/main" val="4146238639"/>
                    </a:ext>
                  </a:extLst>
                </a:gridCol>
                <a:gridCol w="861459">
                  <a:extLst>
                    <a:ext uri="{9D8B030D-6E8A-4147-A177-3AD203B41FA5}">
                      <a16:colId xmlns:a16="http://schemas.microsoft.com/office/drawing/2014/main" val="3770198395"/>
                    </a:ext>
                  </a:extLst>
                </a:gridCol>
                <a:gridCol w="639433">
                  <a:extLst>
                    <a:ext uri="{9D8B030D-6E8A-4147-A177-3AD203B41FA5}">
                      <a16:colId xmlns:a16="http://schemas.microsoft.com/office/drawing/2014/main" val="2560058763"/>
                    </a:ext>
                  </a:extLst>
                </a:gridCol>
                <a:gridCol w="985793">
                  <a:extLst>
                    <a:ext uri="{9D8B030D-6E8A-4147-A177-3AD203B41FA5}">
                      <a16:colId xmlns:a16="http://schemas.microsoft.com/office/drawing/2014/main" val="3061031751"/>
                    </a:ext>
                  </a:extLst>
                </a:gridCol>
                <a:gridCol w="790412">
                  <a:extLst>
                    <a:ext uri="{9D8B030D-6E8A-4147-A177-3AD203B41FA5}">
                      <a16:colId xmlns:a16="http://schemas.microsoft.com/office/drawing/2014/main" val="3442650475"/>
                    </a:ext>
                  </a:extLst>
                </a:gridCol>
              </a:tblGrid>
              <a:tr h="297382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halkboard" panose="03050602040202020205" pitchFamily="66" charset="77"/>
                        </a:rPr>
                        <a:t>Train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halkboard" panose="03050602040202020205" pitchFamily="66" charset="77"/>
                        </a:rPr>
                        <a:t>Test 1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halkboard" panose="03050602040202020205" pitchFamily="66" charset="77"/>
                        </a:rPr>
                        <a:t>Test 2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halkboard" panose="03050602040202020205" pitchFamily="66" charset="77"/>
                        </a:rPr>
                        <a:t>Overall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5581"/>
                  </a:ext>
                </a:extLst>
              </a:tr>
              <a:tr h="29738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Strategy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#Total_1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Rate_1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Revenue_1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#Total_2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Rate_2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Revenue_2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#Total_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Rate_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Revenue_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422923"/>
                  </a:ext>
                </a:extLst>
              </a:tr>
              <a:tr h="29738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Conservative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228384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6.89%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2,724.78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47995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8.69%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564.42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63954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8.49%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742.00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349608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8.64%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4,061.55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984962"/>
                  </a:ext>
                </a:extLst>
              </a:tr>
              <a:tr h="29738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Aggressive</a:t>
                      </a:r>
                    </a:p>
                  </a:txBody>
                  <a:tcPr marL="8573" marR="8573" marT="85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204573</a:t>
                      </a:r>
                    </a:p>
                  </a:txBody>
                  <a:tcPr marL="8573" marR="8573" marT="8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2,614.34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43201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5.03%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542.97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56268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705.16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322203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5.39%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3,957.77</a:t>
                      </a:r>
                    </a:p>
                  </a:txBody>
                  <a:tcPr marL="8573" marR="8573" marT="8573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94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15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DD8114F-A393-1494-23B3-8F8388A8D3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466588"/>
              </p:ext>
            </p:extLst>
          </p:nvPr>
        </p:nvGraphicFramePr>
        <p:xfrm>
          <a:off x="7023887" y="1690688"/>
          <a:ext cx="4310863" cy="4180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946400" imgH="2857500" progId="Excel.Sheet.12">
                  <p:embed/>
                </p:oleObj>
              </mc:Choice>
              <mc:Fallback>
                <p:oleObj name="Worksheet" r:id="rId2" imgW="2946400" imgH="2857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23887" y="1690688"/>
                        <a:ext cx="4310863" cy="4180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D4E85A2-8912-16E6-CAF9-E73069E92213}"/>
              </a:ext>
            </a:extLst>
          </p:cNvPr>
          <p:cNvSpPr txBox="1"/>
          <p:nvPr/>
        </p:nvSpPr>
        <p:spPr>
          <a:xfrm>
            <a:off x="952500" y="2072925"/>
            <a:ext cx="5494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Historical Credit Card (CC) data consists of 458,913 customers spread across 13 months on 190 variables in categories like Payment, Spend and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30k – 40k observation each month and % of customers defaulted in each month [23%, 28%]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Variable = 1 if customer default on CC payment</a:t>
            </a:r>
          </a:p>
          <a:p>
            <a:pPr lvl="3"/>
            <a:r>
              <a:rPr lang="en-US" dirty="0"/>
              <a:t>      = 0 if customer didn’t default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Features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BD332D-4A39-1A59-E300-28ED65262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063316"/>
              </p:ext>
            </p:extLst>
          </p:nvPr>
        </p:nvGraphicFramePr>
        <p:xfrm>
          <a:off x="8747491" y="1690687"/>
          <a:ext cx="2606310" cy="1918358"/>
        </p:xfrm>
        <a:graphic>
          <a:graphicData uri="http://schemas.openxmlformats.org/drawingml/2006/table">
            <a:tbl>
              <a:tblPr/>
              <a:tblGrid>
                <a:gridCol w="1122520">
                  <a:extLst>
                    <a:ext uri="{9D8B030D-6E8A-4147-A177-3AD203B41FA5}">
                      <a16:colId xmlns:a16="http://schemas.microsoft.com/office/drawing/2014/main" val="2207605291"/>
                    </a:ext>
                  </a:extLst>
                </a:gridCol>
                <a:gridCol w="1483790">
                  <a:extLst>
                    <a:ext uri="{9D8B030D-6E8A-4147-A177-3AD203B41FA5}">
                      <a16:colId xmlns:a16="http://schemas.microsoft.com/office/drawing/2014/main" val="727771631"/>
                    </a:ext>
                  </a:extLst>
                </a:gridCol>
              </a:tblGrid>
              <a:tr h="25323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of Features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430422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Delinquency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869187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Spend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226216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150181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416156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4825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2A3521-D457-F3F0-2AC9-424D4BBD3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563030"/>
              </p:ext>
            </p:extLst>
          </p:nvPr>
        </p:nvGraphicFramePr>
        <p:xfrm>
          <a:off x="952500" y="4144252"/>
          <a:ext cx="10401303" cy="1819578"/>
        </p:xfrm>
        <a:graphic>
          <a:graphicData uri="http://schemas.openxmlformats.org/drawingml/2006/table">
            <a:tbl>
              <a:tblPr/>
              <a:tblGrid>
                <a:gridCol w="863467">
                  <a:extLst>
                    <a:ext uri="{9D8B030D-6E8A-4147-A177-3AD203B41FA5}">
                      <a16:colId xmlns:a16="http://schemas.microsoft.com/office/drawing/2014/main" val="323939098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608370656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2990442952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2710015249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3163648546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1202965344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47931716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42192557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1357091358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722961325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4198291210"/>
                    </a:ext>
                  </a:extLst>
                </a:gridCol>
                <a:gridCol w="903166">
                  <a:extLst>
                    <a:ext uri="{9D8B030D-6E8A-4147-A177-3AD203B41FA5}">
                      <a16:colId xmlns:a16="http://schemas.microsoft.com/office/drawing/2014/main" val="940564249"/>
                    </a:ext>
                  </a:extLst>
                </a:gridCol>
              </a:tblGrid>
              <a:tr h="3032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%Missing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657995"/>
                  </a:ext>
                </a:extLst>
              </a:tr>
              <a:tr h="30326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P_2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268249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0.65389898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0.24068161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-0.3842365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0.0284786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0.23366609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0.6860447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0.97459869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1.00573732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1.00999928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0.00369183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701949"/>
                  </a:ext>
                </a:extLst>
              </a:tr>
              <a:tr h="30326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B_17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147759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0.68119787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0.41511408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1.20E-06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0.00045148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0.00220053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0.93935838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1.00859915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1.00972547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1.00999997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0.45120579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060081"/>
                  </a:ext>
                </a:extLst>
              </a:tr>
              <a:tr h="30326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D_53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87144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0.07355589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0.18954946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1.13E-07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0.00026557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0.00135298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0.01407692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0.34166601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0.92381938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6.17189947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0.67633699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38743"/>
                  </a:ext>
                </a:extLst>
              </a:tr>
              <a:tr h="30326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236579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0.22921093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0.19204801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-0.5420518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0.00920373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0.06562531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0.16685333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0.60552559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1.00779702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4.88241811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0.12131792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782837"/>
                  </a:ext>
                </a:extLst>
              </a:tr>
              <a:tr h="30326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B_4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269243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0.16828405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0.21704639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2.80E-07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0.00072195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0.00358038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0.0809014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0.60849655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0.98075265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3.59195075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276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0F4624B-5DB5-7979-3A31-B6DE6440CB64}"/>
              </a:ext>
            </a:extLst>
          </p:cNvPr>
          <p:cNvSpPr txBox="1"/>
          <p:nvPr/>
        </p:nvSpPr>
        <p:spPr>
          <a:xfrm>
            <a:off x="952500" y="1861813"/>
            <a:ext cx="7649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Features divided into 5 categories:</a:t>
            </a:r>
          </a:p>
          <a:p>
            <a:r>
              <a:rPr lang="en-US" dirty="0"/>
              <a:t>	 Delinquency, Payment, Balance, Risk &amp; Spend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Summary of Top 5 features with highest SHAP value on final </a:t>
            </a:r>
            <a:r>
              <a:rPr lang="en-US" dirty="0" err="1"/>
              <a:t>XGBoost</a:t>
            </a:r>
            <a:r>
              <a:rPr lang="en-US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9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Sampling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988392-FAF0-98FC-78D5-98A285E71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740083"/>
              </p:ext>
            </p:extLst>
          </p:nvPr>
        </p:nvGraphicFramePr>
        <p:xfrm>
          <a:off x="5933654" y="1780248"/>
          <a:ext cx="5401096" cy="1853620"/>
        </p:xfrm>
        <a:graphic>
          <a:graphicData uri="http://schemas.openxmlformats.org/drawingml/2006/table">
            <a:tbl>
              <a:tblPr/>
              <a:tblGrid>
                <a:gridCol w="1158795">
                  <a:extLst>
                    <a:ext uri="{9D8B030D-6E8A-4147-A177-3AD203B41FA5}">
                      <a16:colId xmlns:a16="http://schemas.microsoft.com/office/drawing/2014/main" val="2913655093"/>
                    </a:ext>
                  </a:extLst>
                </a:gridCol>
                <a:gridCol w="1638857">
                  <a:extLst>
                    <a:ext uri="{9D8B030D-6E8A-4147-A177-3AD203B41FA5}">
                      <a16:colId xmlns:a16="http://schemas.microsoft.com/office/drawing/2014/main" val="889228586"/>
                    </a:ext>
                  </a:extLst>
                </a:gridCol>
                <a:gridCol w="1234320">
                  <a:extLst>
                    <a:ext uri="{9D8B030D-6E8A-4147-A177-3AD203B41FA5}">
                      <a16:colId xmlns:a16="http://schemas.microsoft.com/office/drawing/2014/main" val="1285020105"/>
                    </a:ext>
                  </a:extLst>
                </a:gridCol>
                <a:gridCol w="1369124">
                  <a:extLst>
                    <a:ext uri="{9D8B030D-6E8A-4147-A177-3AD203B41FA5}">
                      <a16:colId xmlns:a16="http://schemas.microsoft.com/office/drawing/2014/main" val="1479506579"/>
                    </a:ext>
                  </a:extLst>
                </a:gridCol>
              </a:tblGrid>
              <a:tr h="463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Time Period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Default 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01603"/>
                  </a:ext>
                </a:extLst>
              </a:tr>
              <a:tr h="463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2017/05-2018/01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57705"/>
                  </a:ext>
                </a:extLst>
              </a:tr>
              <a:tr h="463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2017/03-2017/04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61963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912203"/>
                  </a:ext>
                </a:extLst>
              </a:tr>
              <a:tr h="463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2018/02-2018/03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991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DB5A76-A4AE-4B28-33CD-D8FECA4D5CF4}"/>
              </a:ext>
            </a:extLst>
          </p:cNvPr>
          <p:cNvSpPr txBox="1"/>
          <p:nvPr/>
        </p:nvSpPr>
        <p:spPr>
          <a:xfrm>
            <a:off x="1019596" y="1780248"/>
            <a:ext cx="4709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Test1 and Test2 before and after the training period to maintain randomness of unseen data and not create bias due to time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 Rate increases with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4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 Processing – One Hot Encoding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54F6867-B36B-44A9-4C51-37B3519FE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137520"/>
              </p:ext>
            </p:extLst>
          </p:nvPr>
        </p:nvGraphicFramePr>
        <p:xfrm>
          <a:off x="885824" y="4147091"/>
          <a:ext cx="10515601" cy="1477326"/>
        </p:xfrm>
        <a:graphic>
          <a:graphicData uri="http://schemas.openxmlformats.org/drawingml/2006/table">
            <a:tbl>
              <a:tblPr/>
              <a:tblGrid>
                <a:gridCol w="837526">
                  <a:extLst>
                    <a:ext uri="{9D8B030D-6E8A-4147-A177-3AD203B41FA5}">
                      <a16:colId xmlns:a16="http://schemas.microsoft.com/office/drawing/2014/main" val="2112620265"/>
                    </a:ext>
                  </a:extLst>
                </a:gridCol>
                <a:gridCol w="845071">
                  <a:extLst>
                    <a:ext uri="{9D8B030D-6E8A-4147-A177-3AD203B41FA5}">
                      <a16:colId xmlns:a16="http://schemas.microsoft.com/office/drawing/2014/main" val="2789174241"/>
                    </a:ext>
                  </a:extLst>
                </a:gridCol>
                <a:gridCol w="784709">
                  <a:extLst>
                    <a:ext uri="{9D8B030D-6E8A-4147-A177-3AD203B41FA5}">
                      <a16:colId xmlns:a16="http://schemas.microsoft.com/office/drawing/2014/main" val="3050169253"/>
                    </a:ext>
                  </a:extLst>
                </a:gridCol>
                <a:gridCol w="741437">
                  <a:extLst>
                    <a:ext uri="{9D8B030D-6E8A-4147-A177-3AD203B41FA5}">
                      <a16:colId xmlns:a16="http://schemas.microsoft.com/office/drawing/2014/main" val="3440390116"/>
                    </a:ext>
                  </a:extLst>
                </a:gridCol>
                <a:gridCol w="793019">
                  <a:extLst>
                    <a:ext uri="{9D8B030D-6E8A-4147-A177-3AD203B41FA5}">
                      <a16:colId xmlns:a16="http://schemas.microsoft.com/office/drawing/2014/main" val="1389704041"/>
                    </a:ext>
                  </a:extLst>
                </a:gridCol>
                <a:gridCol w="512829">
                  <a:extLst>
                    <a:ext uri="{9D8B030D-6E8A-4147-A177-3AD203B41FA5}">
                      <a16:colId xmlns:a16="http://schemas.microsoft.com/office/drawing/2014/main" val="3893096419"/>
                    </a:ext>
                  </a:extLst>
                </a:gridCol>
                <a:gridCol w="965796">
                  <a:extLst>
                    <a:ext uri="{9D8B030D-6E8A-4147-A177-3AD203B41FA5}">
                      <a16:colId xmlns:a16="http://schemas.microsoft.com/office/drawing/2014/main" val="633734240"/>
                    </a:ext>
                  </a:extLst>
                </a:gridCol>
                <a:gridCol w="855131">
                  <a:extLst>
                    <a:ext uri="{9D8B030D-6E8A-4147-A177-3AD203B41FA5}">
                      <a16:colId xmlns:a16="http://schemas.microsoft.com/office/drawing/2014/main" val="430603538"/>
                    </a:ext>
                  </a:extLst>
                </a:gridCol>
                <a:gridCol w="867707">
                  <a:extLst>
                    <a:ext uri="{9D8B030D-6E8A-4147-A177-3AD203B41FA5}">
                      <a16:colId xmlns:a16="http://schemas.microsoft.com/office/drawing/2014/main" val="4231686645"/>
                    </a:ext>
                  </a:extLst>
                </a:gridCol>
                <a:gridCol w="686620">
                  <a:extLst>
                    <a:ext uri="{9D8B030D-6E8A-4147-A177-3AD203B41FA5}">
                      <a16:colId xmlns:a16="http://schemas.microsoft.com/office/drawing/2014/main" val="1539456969"/>
                    </a:ext>
                  </a:extLst>
                </a:gridCol>
                <a:gridCol w="656439">
                  <a:extLst>
                    <a:ext uri="{9D8B030D-6E8A-4147-A177-3AD203B41FA5}">
                      <a16:colId xmlns:a16="http://schemas.microsoft.com/office/drawing/2014/main" val="2584397135"/>
                    </a:ext>
                  </a:extLst>
                </a:gridCol>
                <a:gridCol w="656439">
                  <a:extLst>
                    <a:ext uri="{9D8B030D-6E8A-4147-A177-3AD203B41FA5}">
                      <a16:colId xmlns:a16="http://schemas.microsoft.com/office/drawing/2014/main" val="1550462459"/>
                    </a:ext>
                  </a:extLst>
                </a:gridCol>
                <a:gridCol w="656439">
                  <a:extLst>
                    <a:ext uri="{9D8B030D-6E8A-4147-A177-3AD203B41FA5}">
                      <a16:colId xmlns:a16="http://schemas.microsoft.com/office/drawing/2014/main" val="2482883712"/>
                    </a:ext>
                  </a:extLst>
                </a:gridCol>
                <a:gridCol w="656439">
                  <a:extLst>
                    <a:ext uri="{9D8B030D-6E8A-4147-A177-3AD203B41FA5}">
                      <a16:colId xmlns:a16="http://schemas.microsoft.com/office/drawing/2014/main" val="3719139239"/>
                    </a:ext>
                  </a:extLst>
                </a:gridCol>
              </a:tblGrid>
              <a:tr h="24622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customer_ID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S_2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P_2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D_39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B_1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D_63_CO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D_63_CR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D_63_XL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D_63_XM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D_63_XZ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D_64_O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D_64_R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D_64_U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853777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62" marR="7562" marT="756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16/07/17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0.947248383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0.00248301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0.01519346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158816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62" marR="7562" marT="756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06/02/18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0.878855917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0.53628976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0.03455849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418022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562" marR="7562" marT="756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11/11/17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0.797670246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0.00281714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0.00323826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744275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562" marR="7562" marT="756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03/02/18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0.623391657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0.00837987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0.01458904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217282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562" marR="7562" marT="7562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30/01/18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0.881317181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0.0007217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0.00980638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3624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CC49E25-E8BE-471A-C501-98501E09753F}"/>
              </a:ext>
            </a:extLst>
          </p:cNvPr>
          <p:cNvSpPr txBox="1"/>
          <p:nvPr/>
        </p:nvSpPr>
        <p:spPr>
          <a:xfrm>
            <a:off x="1084333" y="1690688"/>
            <a:ext cx="102504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 Variables - D_63 &amp; D_64 ( Unique Values – 6 &amp; 4 respectively)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D_63 – [</a:t>
            </a:r>
            <a:r>
              <a:rPr lang="en-IN" dirty="0"/>
              <a:t>'CR', 'CO', 'CL', 'XZ', 'XM', 'XL’] &amp; D_64 - ['O', 'R', 'U', '-1', None]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df_new1 = </a:t>
            </a:r>
            <a:r>
              <a:rPr lang="en-US" dirty="0" err="1"/>
              <a:t>pd.get_dummies</a:t>
            </a:r>
            <a:r>
              <a:rPr lang="en-US" dirty="0"/>
              <a:t>(df1, columns = ['D_63', 'D_64'], </a:t>
            </a:r>
            <a:r>
              <a:rPr lang="en-US" dirty="0" err="1"/>
              <a:t>drop_first</a:t>
            </a:r>
            <a:r>
              <a:rPr lang="en-US" dirty="0"/>
              <a:t> = 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one-hot encoding 1 variable is always base case</a:t>
            </a:r>
          </a:p>
        </p:txBody>
      </p:sp>
    </p:spTree>
    <p:extLst>
      <p:ext uri="{BB962C8B-B14F-4D97-AF65-F5344CB8AC3E}">
        <p14:creationId xmlns:p14="http://schemas.microsoft.com/office/powerpoint/2010/main" val="54095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Feature Selection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2BB0F90-EF14-5400-64CA-0CABE8E55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211" y="1480868"/>
            <a:ext cx="5045299" cy="2281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7E1E3F-D3F4-B790-8E1A-2DAF4D3FD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480868"/>
            <a:ext cx="5085310" cy="2281919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27CA1D4-D1AD-80D8-80A5-03AF7A723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007396"/>
              </p:ext>
            </p:extLst>
          </p:nvPr>
        </p:nvGraphicFramePr>
        <p:xfrm>
          <a:off x="6143625" y="4272594"/>
          <a:ext cx="3877927" cy="1725444"/>
        </p:xfrm>
        <a:graphic>
          <a:graphicData uri="http://schemas.openxmlformats.org/drawingml/2006/table">
            <a:tbl>
              <a:tblPr/>
              <a:tblGrid>
                <a:gridCol w="1168515">
                  <a:extLst>
                    <a:ext uri="{9D8B030D-6E8A-4147-A177-3AD203B41FA5}">
                      <a16:colId xmlns:a16="http://schemas.microsoft.com/office/drawing/2014/main" val="3183585643"/>
                    </a:ext>
                  </a:extLst>
                </a:gridCol>
                <a:gridCol w="1476694">
                  <a:extLst>
                    <a:ext uri="{9D8B030D-6E8A-4147-A177-3AD203B41FA5}">
                      <a16:colId xmlns:a16="http://schemas.microsoft.com/office/drawing/2014/main" val="310558675"/>
                    </a:ext>
                  </a:extLst>
                </a:gridCol>
                <a:gridCol w="1232718">
                  <a:extLst>
                    <a:ext uri="{9D8B030D-6E8A-4147-A177-3AD203B41FA5}">
                      <a16:colId xmlns:a16="http://schemas.microsoft.com/office/drawing/2014/main" val="3577853847"/>
                    </a:ext>
                  </a:extLst>
                </a:gridCol>
              </a:tblGrid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of Features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Selected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008232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Delinquency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517819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518883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023258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36506"/>
                  </a:ext>
                </a:extLst>
              </a:tr>
              <a:tr h="2875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786904"/>
                  </a:ext>
                </a:extLst>
              </a:tr>
            </a:tbl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A2993E53-B7C1-EDCE-53C3-BFE76E81E0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828640"/>
              </p:ext>
            </p:extLst>
          </p:nvPr>
        </p:nvGraphicFramePr>
        <p:xfrm>
          <a:off x="10110099" y="466506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65200" imgH="609600" progId="Excel.Sheet.12">
                  <p:embed/>
                </p:oleObj>
              </mc:Choice>
              <mc:Fallback>
                <p:oleObj name="Worksheet" showAsIcon="1" r:id="rId4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10099" y="466506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8D0DC01-BC45-C47D-8C44-C91AA6CC2715}"/>
              </a:ext>
            </a:extLst>
          </p:cNvPr>
          <p:cNvSpPr txBox="1"/>
          <p:nvPr/>
        </p:nvSpPr>
        <p:spPr>
          <a:xfrm>
            <a:off x="1116701" y="4369699"/>
            <a:ext cx="445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with </a:t>
            </a:r>
            <a:r>
              <a:rPr lang="en-US" dirty="0" err="1"/>
              <a:t>Feat_Imp</a:t>
            </a:r>
            <a:r>
              <a:rPr lang="en-US" dirty="0"/>
              <a:t> &gt; 0.005 in </a:t>
            </a:r>
            <a:r>
              <a:rPr lang="en-US" dirty="0" err="1"/>
              <a:t>atleast</a:t>
            </a:r>
            <a:r>
              <a:rPr lang="en-US" dirty="0"/>
              <a:t> one of the 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1 (Imp feats) = 38 &amp; Model 2 = 35</a:t>
            </a:r>
          </a:p>
        </p:txBody>
      </p:sp>
    </p:spTree>
    <p:extLst>
      <p:ext uri="{BB962C8B-B14F-4D97-AF65-F5344CB8AC3E}">
        <p14:creationId xmlns:p14="http://schemas.microsoft.com/office/powerpoint/2010/main" val="87570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- Grid Search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AF46E0A-3A67-42E7-09C9-1992E1BA03E7}"/>
              </a:ext>
            </a:extLst>
          </p:cNvPr>
          <p:cNvSpPr txBox="1"/>
          <p:nvPr/>
        </p:nvSpPr>
        <p:spPr>
          <a:xfrm>
            <a:off x="861296" y="1490283"/>
            <a:ext cx="4819987" cy="4922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following combinations in the grid search: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trees: 50, 100, and 300 : We chose 50 to decrease the complexity and hence the variance, moreover, we tried 300 for lowe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 bias 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Rate: 0.01, 0.1 :  0.1 – Conventional and 0.01 to validate if slower learning rate arrive at global minima smoothly without overshooting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Percentage of observations used in each tree: 50%, 80% - 50% for faster training &amp; 80% to avoid overfitting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Percentage of features used in each tree: 50%, 100% - 50% again to avoid overfitting and faster training and 100% for better results and low bias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Weight of default observations: 1, 5, 10 – Since most of are non-default we need weights &gt; 1 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Above Combination of hyper-parameters make us train 72 models 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the AUC of Train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Test1 and Test2, we conclude that there isn’t intrinsic difference between those splits as the variance is low across all models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model with lowest bias : Best Params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24D1F-3736-B15C-4BA1-BBD12328F31B}"/>
              </a:ext>
            </a:extLst>
          </p:cNvPr>
          <p:cNvSpPr txBox="1"/>
          <p:nvPr/>
        </p:nvSpPr>
        <p:spPr>
          <a:xfrm>
            <a:off x="5955738" y="1433438"/>
            <a:ext cx="5672517" cy="542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t1 = </a:t>
            </a:r>
            <a:r>
              <a:rPr lang="en-US" sz="1050" dirty="0" err="1"/>
              <a:t>t.time</a:t>
            </a:r>
            <a:r>
              <a:rPr lang="en-US" sz="1050" dirty="0"/>
              <a:t>()</a:t>
            </a:r>
          </a:p>
          <a:p>
            <a:r>
              <a:rPr lang="en-US" sz="1050" dirty="0" err="1"/>
              <a:t>grid_search</a:t>
            </a:r>
            <a:r>
              <a:rPr lang="en-US" sz="1050" dirty="0"/>
              <a:t> = </a:t>
            </a:r>
            <a:r>
              <a:rPr lang="en-US" sz="1050" dirty="0" err="1"/>
              <a:t>pd.DataFrame</a:t>
            </a:r>
            <a:r>
              <a:rPr lang="en-US" sz="1050" dirty="0"/>
              <a:t>(columns = ['No. of Trees', 'LR', 'Subsample', '%features', 'Default Weight', 'AUC Train', 'AUC Test1', 'AUC Test2'])</a:t>
            </a:r>
          </a:p>
          <a:p>
            <a:r>
              <a:rPr lang="en-US" sz="1050" dirty="0" err="1"/>
              <a:t>num_trees</a:t>
            </a:r>
            <a:r>
              <a:rPr lang="en-US" sz="1050" dirty="0"/>
              <a:t> = [50, 100, 300]</a:t>
            </a:r>
          </a:p>
          <a:p>
            <a:r>
              <a:rPr lang="en-US" sz="1050" dirty="0" err="1"/>
              <a:t>lr</a:t>
            </a:r>
            <a:r>
              <a:rPr lang="en-US" sz="1050" dirty="0"/>
              <a:t> = [0.01, .1]</a:t>
            </a:r>
          </a:p>
          <a:p>
            <a:r>
              <a:rPr lang="en-US" sz="1050" dirty="0"/>
              <a:t>subsample = [.5, .8]</a:t>
            </a:r>
          </a:p>
          <a:p>
            <a:r>
              <a:rPr lang="en-US" sz="1050" dirty="0"/>
              <a:t>feat = [.5, 1]</a:t>
            </a:r>
          </a:p>
          <a:p>
            <a:r>
              <a:rPr lang="en-US" sz="1050" dirty="0" err="1"/>
              <a:t>def_w</a:t>
            </a:r>
            <a:r>
              <a:rPr lang="en-US" sz="1050" dirty="0"/>
              <a:t> = [1, 5, 10]</a:t>
            </a:r>
          </a:p>
          <a:p>
            <a:endParaRPr lang="en-US" sz="1050" dirty="0"/>
          </a:p>
          <a:p>
            <a:r>
              <a:rPr lang="en-US" sz="1050" dirty="0"/>
              <a:t>row = 0</a:t>
            </a:r>
          </a:p>
          <a:p>
            <a:r>
              <a:rPr lang="en-US" sz="1050" dirty="0"/>
              <a:t>for </a:t>
            </a:r>
            <a:r>
              <a:rPr lang="en-US" sz="1050" dirty="0" err="1"/>
              <a:t>i</a:t>
            </a:r>
            <a:r>
              <a:rPr lang="en-US" sz="1050" dirty="0"/>
              <a:t> in </a:t>
            </a:r>
            <a:r>
              <a:rPr lang="en-US" sz="1050" dirty="0" err="1"/>
              <a:t>num_trees</a:t>
            </a:r>
            <a:r>
              <a:rPr lang="en-US" sz="1050" dirty="0"/>
              <a:t>:</a:t>
            </a:r>
          </a:p>
          <a:p>
            <a:r>
              <a:rPr lang="en-US" sz="1050" dirty="0"/>
              <a:t>    for j in </a:t>
            </a:r>
            <a:r>
              <a:rPr lang="en-US" sz="1050" dirty="0" err="1"/>
              <a:t>lr</a:t>
            </a:r>
            <a:r>
              <a:rPr lang="en-US" sz="1050" dirty="0"/>
              <a:t>:</a:t>
            </a:r>
          </a:p>
          <a:p>
            <a:r>
              <a:rPr lang="en-US" sz="1050" dirty="0"/>
              <a:t>        for k in subsample:</a:t>
            </a:r>
          </a:p>
          <a:p>
            <a:r>
              <a:rPr lang="en-US" sz="1050" dirty="0"/>
              <a:t>            for f in feat:</a:t>
            </a:r>
          </a:p>
          <a:p>
            <a:r>
              <a:rPr lang="en-US" sz="1050" dirty="0"/>
              <a:t>                for d in </a:t>
            </a:r>
            <a:r>
              <a:rPr lang="en-US" sz="1050" dirty="0" err="1"/>
              <a:t>def_w</a:t>
            </a:r>
            <a:r>
              <a:rPr lang="en-US" sz="1050" dirty="0"/>
              <a:t>: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xgb_inst</a:t>
            </a:r>
            <a:r>
              <a:rPr lang="en-US" sz="1050" dirty="0"/>
              <a:t> = </a:t>
            </a:r>
            <a:r>
              <a:rPr lang="en-US" sz="1050" dirty="0" err="1"/>
              <a:t>xgb.XGBClassifier</a:t>
            </a:r>
            <a:r>
              <a:rPr lang="en-US" sz="1050" dirty="0"/>
              <a:t>(</a:t>
            </a:r>
            <a:r>
              <a:rPr lang="en-US" sz="1050" dirty="0" err="1"/>
              <a:t>n_estimators</a:t>
            </a:r>
            <a:r>
              <a:rPr lang="en-US" sz="1050" dirty="0"/>
              <a:t> = </a:t>
            </a:r>
            <a:r>
              <a:rPr lang="en-US" sz="1050" dirty="0" err="1"/>
              <a:t>i</a:t>
            </a:r>
            <a:r>
              <a:rPr lang="en-US" sz="1050" dirty="0"/>
              <a:t>, </a:t>
            </a:r>
            <a:r>
              <a:rPr lang="en-US" sz="1050" dirty="0" err="1"/>
              <a:t>learning_rate</a:t>
            </a:r>
            <a:r>
              <a:rPr lang="en-US" sz="1050" dirty="0"/>
              <a:t> = j, subsample = k, </a:t>
            </a:r>
            <a:r>
              <a:rPr lang="en-US" sz="1050" dirty="0" err="1"/>
              <a:t>colsample_bytree</a:t>
            </a:r>
            <a:r>
              <a:rPr lang="en-US" sz="1050" dirty="0"/>
              <a:t> = f, </a:t>
            </a:r>
            <a:r>
              <a:rPr lang="en-US" sz="1050" dirty="0" err="1"/>
              <a:t>scale_pos_weight</a:t>
            </a:r>
            <a:r>
              <a:rPr lang="en-US" sz="1050" dirty="0"/>
              <a:t> = d, </a:t>
            </a:r>
            <a:r>
              <a:rPr lang="en-US" sz="1050" dirty="0" err="1"/>
              <a:t>random_state</a:t>
            </a:r>
            <a:r>
              <a:rPr lang="en-US" sz="1050" dirty="0"/>
              <a:t> = 21)</a:t>
            </a:r>
          </a:p>
          <a:p>
            <a:r>
              <a:rPr lang="en-US" sz="1050" dirty="0"/>
              <a:t>                    model = </a:t>
            </a:r>
            <a:r>
              <a:rPr lang="en-US" sz="1050" dirty="0" err="1"/>
              <a:t>xgb_inst.fit</a:t>
            </a:r>
            <a:r>
              <a:rPr lang="en-US" sz="1050" dirty="0"/>
              <a:t>(</a:t>
            </a:r>
            <a:r>
              <a:rPr lang="en-US" sz="1050" dirty="0" err="1"/>
              <a:t>xtrain</a:t>
            </a:r>
            <a:r>
              <a:rPr lang="en-US" sz="1050" dirty="0"/>
              <a:t>, </a:t>
            </a:r>
            <a:r>
              <a:rPr lang="en-US" sz="1050" dirty="0" err="1"/>
              <a:t>ytrain</a:t>
            </a:r>
            <a:r>
              <a:rPr lang="en-US" sz="1050" dirty="0"/>
              <a:t>)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'No. of Trees'] = </a:t>
            </a:r>
            <a:r>
              <a:rPr lang="en-US" sz="1050" dirty="0" err="1"/>
              <a:t>i</a:t>
            </a:r>
            <a:r>
              <a:rPr lang="en-US" sz="1050" dirty="0"/>
              <a:t>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'LR'] = j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'Subsample'] = k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'%features'] = f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[row, 'Default Weight'] = d 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</a:t>
            </a:r>
            <a:r>
              <a:rPr lang="en-US" sz="1050" dirty="0" err="1"/>
              <a:t>row,"AUC</a:t>
            </a:r>
            <a:r>
              <a:rPr lang="en-US" sz="1050" dirty="0"/>
              <a:t> Train"] = </a:t>
            </a:r>
            <a:r>
              <a:rPr lang="en-US" sz="1050" dirty="0" err="1"/>
              <a:t>roc_auc_score</a:t>
            </a:r>
            <a:r>
              <a:rPr lang="en-US" sz="1050" dirty="0"/>
              <a:t>(</a:t>
            </a:r>
            <a:r>
              <a:rPr lang="en-US" sz="1050" dirty="0" err="1"/>
              <a:t>ytrain</a:t>
            </a:r>
            <a:r>
              <a:rPr lang="en-US" sz="1050" dirty="0"/>
              <a:t>, </a:t>
            </a:r>
            <a:r>
              <a:rPr lang="en-US" sz="1050" dirty="0" err="1"/>
              <a:t>model.predict_proba</a:t>
            </a:r>
            <a:r>
              <a:rPr lang="en-US" sz="1050" dirty="0"/>
              <a:t>(</a:t>
            </a:r>
            <a:r>
              <a:rPr lang="en-US" sz="1050" dirty="0" err="1"/>
              <a:t>xtrain</a:t>
            </a:r>
            <a:r>
              <a:rPr lang="en-US" sz="1050" dirty="0"/>
              <a:t>)[:,1])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</a:t>
            </a:r>
            <a:r>
              <a:rPr lang="en-US" sz="1050" dirty="0" err="1"/>
              <a:t>row,"AUC</a:t>
            </a:r>
            <a:r>
              <a:rPr lang="en-US" sz="1050" dirty="0"/>
              <a:t> Test1"] = </a:t>
            </a:r>
            <a:r>
              <a:rPr lang="en-US" sz="1050" dirty="0" err="1"/>
              <a:t>roc_auc_score</a:t>
            </a:r>
            <a:r>
              <a:rPr lang="en-US" sz="1050" dirty="0"/>
              <a:t>(ytest1, </a:t>
            </a:r>
            <a:r>
              <a:rPr lang="en-US" sz="1050" dirty="0" err="1"/>
              <a:t>model.predict_proba</a:t>
            </a:r>
            <a:r>
              <a:rPr lang="en-US" sz="1050" dirty="0"/>
              <a:t>(xtest1)[:,1])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grid_search.loc</a:t>
            </a:r>
            <a:r>
              <a:rPr lang="en-US" sz="1050" dirty="0"/>
              <a:t>[</a:t>
            </a:r>
            <a:r>
              <a:rPr lang="en-US" sz="1050" dirty="0" err="1"/>
              <a:t>row,"AUC</a:t>
            </a:r>
            <a:r>
              <a:rPr lang="en-US" sz="1050" dirty="0"/>
              <a:t> Test2"] = </a:t>
            </a:r>
            <a:r>
              <a:rPr lang="en-US" sz="1050" dirty="0" err="1"/>
              <a:t>roc_auc_score</a:t>
            </a:r>
            <a:r>
              <a:rPr lang="en-US" sz="1050" dirty="0"/>
              <a:t>(ytest2, </a:t>
            </a:r>
            <a:r>
              <a:rPr lang="en-US" sz="1050" dirty="0" err="1"/>
              <a:t>model.predict_proba</a:t>
            </a:r>
            <a:r>
              <a:rPr lang="en-US" sz="1050" dirty="0"/>
              <a:t>(xtest2)[:,1])</a:t>
            </a:r>
          </a:p>
          <a:p>
            <a:r>
              <a:rPr lang="en-US" sz="1050" dirty="0"/>
              <a:t>                    row += 1</a:t>
            </a:r>
          </a:p>
          <a:p>
            <a:r>
              <a:rPr lang="en-US" sz="1050" dirty="0"/>
              <a:t>                    </a:t>
            </a:r>
          </a:p>
          <a:p>
            <a:r>
              <a:rPr lang="en-US" sz="1050" dirty="0"/>
              <a:t>t2 = </a:t>
            </a:r>
            <a:r>
              <a:rPr lang="en-US" sz="1050" dirty="0" err="1"/>
              <a:t>t.time</a:t>
            </a:r>
            <a:r>
              <a:rPr lang="en-US" sz="1050" dirty="0"/>
              <a:t>()  </a:t>
            </a:r>
          </a:p>
          <a:p>
            <a:r>
              <a:rPr lang="en-US" sz="1050" dirty="0"/>
              <a:t>print(t2-t1)</a:t>
            </a:r>
          </a:p>
        </p:txBody>
      </p:sp>
    </p:spTree>
    <p:extLst>
      <p:ext uri="{BB962C8B-B14F-4D97-AF65-F5344CB8AC3E}">
        <p14:creationId xmlns:p14="http://schemas.microsoft.com/office/powerpoint/2010/main" val="39583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DF53-83BE-C5C9-D70D-FFA0A92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- Grid Search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8D2150-A2C2-4911-B00D-611C5DD9BE42}"/>
              </a:ext>
            </a:extLst>
          </p:cNvPr>
          <p:cNvCxnSpPr/>
          <p:nvPr/>
        </p:nvCxnSpPr>
        <p:spPr>
          <a:xfrm>
            <a:off x="952500" y="1328984"/>
            <a:ext cx="1038225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8AE7054-D122-7747-6B2B-F960A98DE8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449152"/>
              </p:ext>
            </p:extLst>
          </p:nvPr>
        </p:nvGraphicFramePr>
        <p:xfrm>
          <a:off x="838200" y="1690688"/>
          <a:ext cx="5117482" cy="3231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BFFFE27-CECC-F1D8-6D3A-2FACF782B9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8141994"/>
              </p:ext>
            </p:extLst>
          </p:nvPr>
        </p:nvGraphicFramePr>
        <p:xfrm>
          <a:off x="5955682" y="1754282"/>
          <a:ext cx="5533997" cy="3104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A966D1-FDE9-1318-7753-D05E51DAEB86}"/>
              </a:ext>
            </a:extLst>
          </p:cNvPr>
          <p:cNvSpPr txBox="1"/>
          <p:nvPr/>
        </p:nvSpPr>
        <p:spPr>
          <a:xfrm>
            <a:off x="1224594" y="5433362"/>
            <a:ext cx="9742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1 : Technically, Bias-Variance Tradeoff at X=0.94 &amp; Y = 0.0075 (diff in Y is small, therefore lowest bias preferred)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2: Linear relationship between AUC train and test2, therefore highest AUC train preferred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64216</TotalTime>
  <Words>2256</Words>
  <Application>Microsoft Macintosh PowerPoint</Application>
  <PresentationFormat>Widescreen</PresentationFormat>
  <Paragraphs>588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Chalkboard</vt:lpstr>
      <vt:lpstr>Consolas</vt:lpstr>
      <vt:lpstr>Office Theme</vt:lpstr>
      <vt:lpstr>Microsoft Excel Worksheet</vt:lpstr>
      <vt:lpstr>Microsoft Word Document</vt:lpstr>
      <vt:lpstr>        Credit Risk Modeling </vt:lpstr>
      <vt:lpstr>Executive Summary</vt:lpstr>
      <vt:lpstr>Data</vt:lpstr>
      <vt:lpstr>Features</vt:lpstr>
      <vt:lpstr>Sampling</vt:lpstr>
      <vt:lpstr>Data Processing – One Hot Encoding</vt:lpstr>
      <vt:lpstr>Feature Selection</vt:lpstr>
      <vt:lpstr>XGBoost - Grid Search </vt:lpstr>
      <vt:lpstr>XGBoost - Grid Search </vt:lpstr>
      <vt:lpstr>XGBoost – Final Model</vt:lpstr>
      <vt:lpstr>XGBoost – SHAP Analysis (BeeSwarm)</vt:lpstr>
      <vt:lpstr>XGBoost – SHAP Analysis (Waterfall)</vt:lpstr>
      <vt:lpstr>Neural Network – Data Processing</vt:lpstr>
      <vt:lpstr>Neural Network - Grid Search </vt:lpstr>
      <vt:lpstr>Neural Network - Grid Search </vt:lpstr>
      <vt:lpstr>Neural Network – Final Model</vt:lpstr>
      <vt:lpstr>Final Model</vt:lpstr>
      <vt:lpstr>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</dc:title>
  <dc:creator>Amir Zemoodeh</dc:creator>
  <cp:lastModifiedBy>Shritej Chavan</cp:lastModifiedBy>
  <cp:revision>1161</cp:revision>
  <dcterms:created xsi:type="dcterms:W3CDTF">2022-12-19T21:05:36Z</dcterms:created>
  <dcterms:modified xsi:type="dcterms:W3CDTF">2023-04-05T18:45:50Z</dcterms:modified>
</cp:coreProperties>
</file>