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4592A4-DCFB-46D6-AA23-48F1E2CC745A}">
  <a:tblStyle styleId="{D74592A4-DCFB-46D6-AA23-48F1E2CC74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hi-squared_distributi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ef8c17438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9ef8c1743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9ef8c1743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9ef8c1743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absolute correlation = 0.52. Mention which 2 variables and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ef8c1743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ef8c1743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ef8c1743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ef8c1743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ef8c17438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ef8c17438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ef8c17438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ef8c17438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ef8c17438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ef8c17438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LM - </a:t>
            </a:r>
            <a:r>
              <a:rPr lang="en" sz="1050">
                <a:solidFill>
                  <a:srgbClr val="202122"/>
                </a:solidFill>
                <a:highlight>
                  <a:srgbClr val="FFFFFF"/>
                </a:highlight>
              </a:rPr>
              <a:t> follows a </a:t>
            </a:r>
            <a:r>
              <a:rPr lang="en" sz="1050">
                <a:solidFill>
                  <a:srgbClr val="0645AD"/>
                </a:solidFill>
                <a:highlight>
                  <a:srgbClr val="FFFFFF"/>
                </a:highlight>
                <a:uFill>
                  <a:noFill/>
                </a:uFill>
                <a:hlinkClick r:id="rId2">
                  <a:extLst>
                    <a:ext uri="{A12FA001-AC4F-418D-AE19-62706E023703}">
                      <ahyp:hlinkClr val="tx"/>
                    </a:ext>
                  </a:extLst>
                </a:hlinkClick>
              </a:rPr>
              <a:t>chi-squared distribution</a:t>
            </a:r>
            <a:r>
              <a:rPr lang="en" sz="1050">
                <a:solidFill>
                  <a:srgbClr val="202122"/>
                </a:solidFill>
                <a:highlight>
                  <a:srgbClr val="FFFFFF"/>
                </a:highlight>
              </a:rPr>
              <a:t>, with degrees of freedom equal to </a:t>
            </a:r>
            <a:r>
              <a:rPr i="1" lang="en" sz="1050">
                <a:solidFill>
                  <a:srgbClr val="202122"/>
                </a:solidFill>
                <a:highlight>
                  <a:srgbClr val="FFFFFF"/>
                </a:highlight>
              </a:rPr>
              <a:t>P</a:t>
            </a:r>
            <a:r>
              <a:rPr lang="en" sz="1050">
                <a:solidFill>
                  <a:srgbClr val="202122"/>
                </a:solidFill>
                <a:highlight>
                  <a:srgbClr val="FFFFFF"/>
                </a:highlight>
              </a:rPr>
              <a:t> − 1, where </a:t>
            </a:r>
            <a:r>
              <a:rPr i="1" lang="en" sz="1050">
                <a:solidFill>
                  <a:srgbClr val="202122"/>
                </a:solidFill>
                <a:highlight>
                  <a:srgbClr val="FFFFFF"/>
                </a:highlight>
              </a:rPr>
              <a:t>P</a:t>
            </a:r>
            <a:r>
              <a:rPr lang="en" sz="1050">
                <a:solidFill>
                  <a:srgbClr val="202122"/>
                </a:solidFill>
                <a:highlight>
                  <a:srgbClr val="FFFFFF"/>
                </a:highlight>
              </a:rPr>
              <a:t> is the number of estimated parameters (in the auxiliary regression).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ef8c17438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ef8c17438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ef8c17438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ef8c17438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ef8c17438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9ef8c17438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ef8c1743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ef8c1743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Chart in detail.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9ef8c17438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ef8c17438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a87d15211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a87d1521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ef8c17438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9ef8c17438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87d1521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a87d1521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9ef8c17438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9ef8c17438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9ef8c1743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9ef8c1743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ef8c17438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ef8c17438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9ef8c17438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9ef8c17438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9ef8c1743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9ef8c1743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9ef8c1743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9ef8c1743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ef8c1743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ef8c1743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Always start in this order: Title, X &amp; Y-axis. Monaco has highest life expectancy and Central African Republic has lowest. Explain the difference in GDP per capita</a:t>
            </a:r>
            <a:endParaRPr/>
          </a:p>
          <a:p>
            <a:pPr indent="0" lvl="0" marL="0" rtl="0" algn="l">
              <a:spcBef>
                <a:spcPts val="0"/>
              </a:spcBef>
              <a:spcAft>
                <a:spcPts val="0"/>
              </a:spcAft>
              <a:buNone/>
            </a:pPr>
            <a:r>
              <a:rPr lang="en"/>
              <a:t>Speak about how African countries lagged behind and still are lagging. What measures in the past had been taken to improve life expectancy and how much are they effective?</a:t>
            </a: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ef8c17438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ef8c17438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the drastic difference in Life Expectancy in these major regions throughout world</a:t>
            </a:r>
            <a:endParaRPr/>
          </a:p>
          <a:p>
            <a:pPr indent="0" lvl="0" marL="0" rtl="0" algn="l">
              <a:spcBef>
                <a:spcPts val="0"/>
              </a:spcBef>
              <a:spcAft>
                <a:spcPts val="0"/>
              </a:spcAft>
              <a:buClr>
                <a:schemeClr val="dk1"/>
              </a:buClr>
              <a:buSzPts val="1100"/>
              <a:buFont typeface="Arial"/>
              <a:buNone/>
            </a:pPr>
            <a:r>
              <a:rPr lang="en"/>
              <a:t>SSA region experiences lowest life expectancy at birth compared to other regions over the past three decades. In fact, the average life expectancy at birth for SSA countries was merely 58-year-old, compared to 73 and 75 for the Middle East and North Africa (MENA), and East Asia and the Pacific (EAP) regions respectively in year 2015</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ef8c1743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ef8c1743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Does spending on HealthCare and Education have a significant positive impact on Life Expectancy in African Countries?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ef8c1743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ef8c1743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ef8c1743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ef8c1743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[Benin,  Burkina Faso, Central African Republic, Cameroon, Ethiopia, Ghana, Kenya, Lesotho, Madagascar, Mali,  Mozambique, Mauritania, Malawi, Rwanda, Senegal, Sierra Leone, Chad, Togo, Tanzania]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ef8c17438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ef8c17438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ef8c17438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ef8c17438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atabank.worldbank.org/" TargetMode="External"/><Relationship Id="rId4" Type="http://schemas.openxmlformats.org/officeDocument/2006/relationships/hyperlink" Target="https://ourworldindata.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47853" y="11827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Determinants of Life Expectancy Across Sub-Saharan African Countries</a:t>
            </a:r>
            <a:endParaRPr sz="4900">
              <a:latin typeface="Calibri"/>
              <a:ea typeface="Calibri"/>
              <a:cs typeface="Calibri"/>
              <a:sym typeface="Calibri"/>
            </a:endParaRPr>
          </a:p>
        </p:txBody>
      </p:sp>
      <p:sp>
        <p:nvSpPr>
          <p:cNvPr id="129" name="Google Shape;129;p13"/>
          <p:cNvSpPr txBox="1"/>
          <p:nvPr>
            <p:ph idx="1" type="subTitle"/>
          </p:nvPr>
        </p:nvSpPr>
        <p:spPr>
          <a:xfrm>
            <a:off x="1783400" y="2697715"/>
            <a:ext cx="5361300" cy="1173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BUAN 6312</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712"/>
              <a:t>Shritej Shrikant Chavan, William Chase Guyton, Varun Golas, </a:t>
            </a:r>
            <a:endParaRPr sz="1712"/>
          </a:p>
          <a:p>
            <a:pPr indent="0" lvl="0" marL="0" rtl="0" algn="ctr">
              <a:spcBef>
                <a:spcPts val="0"/>
              </a:spcBef>
              <a:spcAft>
                <a:spcPts val="0"/>
              </a:spcAft>
              <a:buNone/>
            </a:pPr>
            <a:r>
              <a:rPr lang="en" sz="1712"/>
              <a:t>Anusha Chennapragada</a:t>
            </a:r>
            <a:r>
              <a:rPr lang="en" sz="1712"/>
              <a:t>, &amp; Vedita K</a:t>
            </a:r>
            <a:r>
              <a:rPr lang="en" sz="1000">
                <a:solidFill>
                  <a:srgbClr val="000000"/>
                </a:solidFill>
                <a:latin typeface="Times New Roman"/>
                <a:ea typeface="Times New Roman"/>
                <a:cs typeface="Times New Roman"/>
                <a:sym typeface="Times New Roman"/>
              </a:rPr>
              <a:t>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22"/>
          <p:cNvGraphicFramePr/>
          <p:nvPr/>
        </p:nvGraphicFramePr>
        <p:xfrm>
          <a:off x="494550" y="1137790"/>
          <a:ext cx="3000000" cy="3000000"/>
        </p:xfrm>
        <a:graphic>
          <a:graphicData uri="http://schemas.openxmlformats.org/drawingml/2006/table">
            <a:tbl>
              <a:tblPr>
                <a:noFill/>
                <a:tableStyleId>{D74592A4-DCFB-46D6-AA23-48F1E2CC745A}</a:tableStyleId>
              </a:tblPr>
              <a:tblGrid>
                <a:gridCol w="732450"/>
                <a:gridCol w="646275"/>
                <a:gridCol w="611075"/>
                <a:gridCol w="1001925"/>
                <a:gridCol w="693850"/>
                <a:gridCol w="568025"/>
                <a:gridCol w="630675"/>
                <a:gridCol w="661925"/>
                <a:gridCol w="810725"/>
                <a:gridCol w="967300"/>
                <a:gridCol w="732425"/>
              </a:tblGrid>
              <a:tr h="986225">
                <a:tc>
                  <a:txBody>
                    <a:bodyPr/>
                    <a:lstStyle/>
                    <a:p>
                      <a:pPr indent="0" lvl="0" marL="0" rtl="0" algn="l">
                        <a:lnSpc>
                          <a:spcPct val="115000"/>
                        </a:lnSpc>
                        <a:spcBef>
                          <a:spcPts val="0"/>
                        </a:spcBef>
                        <a:spcAft>
                          <a:spcPts val="0"/>
                        </a:spcAft>
                        <a:buNone/>
                      </a:pPr>
                      <a:r>
                        <a:rPr b="1" lang="en" sz="1000">
                          <a:solidFill>
                            <a:schemeClr val="dk1"/>
                          </a:solidFill>
                        </a:rPr>
                        <a:t>Country Name</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Country Code</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Year</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Undrnrshmnt</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Health</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Y</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Educ</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Unemp</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Corruptn</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log(com)</a:t>
                      </a:r>
                      <a:endParaRPr b="1" sz="1000">
                        <a:solidFill>
                          <a:schemeClr val="dk1"/>
                        </a:solidFill>
                      </a:endParaRPr>
                    </a:p>
                  </a:txBody>
                  <a:tcPr marT="48000" marB="48000" marR="53725" marL="53725" anchor="ctr">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rPr>
                        <a:t>log_CO2</a:t>
                      </a:r>
                      <a:endParaRPr b="1" sz="1000">
                        <a:solidFill>
                          <a:schemeClr val="dk1"/>
                        </a:solidFill>
                      </a:endParaRPr>
                    </a:p>
                  </a:txBody>
                  <a:tcPr marT="48000" marB="48000" marR="53725" marL="53725" anchor="ctr">
                    <a:solidFill>
                      <a:srgbClr val="0C343D"/>
                    </a:solidFill>
                  </a:tcPr>
                </a:tc>
              </a:tr>
              <a:tr h="344000">
                <a:tc>
                  <a:txBody>
                    <a:bodyPr/>
                    <a:lstStyle/>
                    <a:p>
                      <a:pPr indent="0" lvl="0" marL="0" rtl="0" algn="l">
                        <a:lnSpc>
                          <a:spcPct val="115000"/>
                        </a:lnSpc>
                        <a:spcBef>
                          <a:spcPts val="0"/>
                        </a:spcBef>
                        <a:spcAft>
                          <a:spcPts val="0"/>
                        </a:spcAft>
                        <a:buNone/>
                      </a:pPr>
                      <a:r>
                        <a:rPr lang="en" sz="1000"/>
                        <a:t>Benin</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BEN</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2005</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12.0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2.93</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57.355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2.65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0.825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6.63</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3.462</a:t>
                      </a:r>
                      <a:endParaRPr sz="1000"/>
                    </a:p>
                  </a:txBody>
                  <a:tcPr marT="48000" marB="48000" marR="53725" marL="53725" anchor="ctr">
                    <a:solidFill>
                      <a:srgbClr val="FFF2CC"/>
                    </a:solidFill>
                  </a:tcPr>
                </a:tc>
              </a:tr>
              <a:tr h="423650">
                <a:tc>
                  <a:txBody>
                    <a:bodyPr/>
                    <a:lstStyle/>
                    <a:p>
                      <a:pPr indent="0" lvl="0" marL="0" rtl="0" algn="l">
                        <a:lnSpc>
                          <a:spcPct val="115000"/>
                        </a:lnSpc>
                        <a:spcBef>
                          <a:spcPts val="0"/>
                        </a:spcBef>
                        <a:spcAft>
                          <a:spcPts val="0"/>
                        </a:spcAft>
                        <a:buNone/>
                      </a:pPr>
                      <a:r>
                        <a:rPr lang="en" sz="1000"/>
                        <a:t>Burkina Faso</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BFA</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2005</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17.5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3.95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53.310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3.941</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4.000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7.00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3.02</a:t>
                      </a:r>
                      <a:endParaRPr sz="1000"/>
                    </a:p>
                  </a:txBody>
                  <a:tcPr marT="48000" marB="48000" marR="53725" marL="53725" anchor="ctr">
                    <a:solidFill>
                      <a:srgbClr val="FFF2CC"/>
                    </a:solidFill>
                  </a:tcPr>
                </a:tc>
              </a:tr>
              <a:tr h="598925">
                <a:tc>
                  <a:txBody>
                    <a:bodyPr/>
                    <a:lstStyle/>
                    <a:p>
                      <a:pPr indent="0" lvl="0" marL="0" rtl="0" algn="l">
                        <a:lnSpc>
                          <a:spcPct val="115000"/>
                        </a:lnSpc>
                        <a:spcBef>
                          <a:spcPts val="0"/>
                        </a:spcBef>
                        <a:spcAft>
                          <a:spcPts val="0"/>
                        </a:spcAft>
                        <a:buNone/>
                      </a:pPr>
                      <a:r>
                        <a:rPr lang="en" sz="1000"/>
                        <a:t>Central African Republic</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CAF</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2005</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39.6</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4.36</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44.744</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1.65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5.695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6.57</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2.34</a:t>
                      </a:r>
                      <a:endParaRPr sz="1000"/>
                    </a:p>
                  </a:txBody>
                  <a:tcPr marT="48000" marB="48000" marR="53725" marL="53725" anchor="ctr">
                    <a:solidFill>
                      <a:srgbClr val="FFF2CC"/>
                    </a:solidFill>
                  </a:tcPr>
                </a:tc>
              </a:tr>
              <a:tr h="423650">
                <a:tc>
                  <a:txBody>
                    <a:bodyPr/>
                    <a:lstStyle/>
                    <a:p>
                      <a:pPr indent="0" lvl="0" marL="0" rtl="0" algn="l">
                        <a:lnSpc>
                          <a:spcPct val="115000"/>
                        </a:lnSpc>
                        <a:spcBef>
                          <a:spcPts val="0"/>
                        </a:spcBef>
                        <a:spcAft>
                          <a:spcPts val="0"/>
                        </a:spcAft>
                        <a:buNone/>
                      </a:pPr>
                      <a:r>
                        <a:rPr lang="en" sz="1000"/>
                        <a:t>Cameroon</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CMR</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2005</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15.9</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4.09</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52.760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2.65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4.400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7.03</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3.70</a:t>
                      </a:r>
                      <a:endParaRPr sz="1000"/>
                    </a:p>
                  </a:txBody>
                  <a:tcPr marT="48000" marB="48000" marR="53725" marL="53725" anchor="ctr">
                    <a:solidFill>
                      <a:srgbClr val="FFF2CC"/>
                    </a:solidFill>
                  </a:tcPr>
                </a:tc>
              </a:tr>
              <a:tr h="344000">
                <a:tc>
                  <a:txBody>
                    <a:bodyPr/>
                    <a:lstStyle/>
                    <a:p>
                      <a:pPr indent="0" lvl="0" marL="0" rtl="0" algn="l">
                        <a:lnSpc>
                          <a:spcPct val="115000"/>
                        </a:lnSpc>
                        <a:spcBef>
                          <a:spcPts val="0"/>
                        </a:spcBef>
                        <a:spcAft>
                          <a:spcPts val="0"/>
                        </a:spcAft>
                        <a:buNone/>
                      </a:pPr>
                      <a:r>
                        <a:rPr lang="en" sz="1000"/>
                        <a:t>Ethiopia</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ETH</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2005</a:t>
                      </a:r>
                      <a:endParaRPr sz="1000"/>
                    </a:p>
                  </a:txBody>
                  <a:tcPr marT="48000" marB="48000" marR="53725" marL="53725" anchor="ctr">
                    <a:solidFill>
                      <a:schemeClr val="dk1"/>
                    </a:solidFill>
                  </a:tcPr>
                </a:tc>
                <a:tc>
                  <a:txBody>
                    <a:bodyPr/>
                    <a:lstStyle/>
                    <a:p>
                      <a:pPr indent="0" lvl="0" marL="0" rtl="0" algn="l">
                        <a:lnSpc>
                          <a:spcPct val="115000"/>
                        </a:lnSpc>
                        <a:spcBef>
                          <a:spcPts val="0"/>
                        </a:spcBef>
                        <a:spcAft>
                          <a:spcPts val="0"/>
                        </a:spcAft>
                        <a:buNone/>
                      </a:pPr>
                      <a:r>
                        <a:rPr lang="en" sz="1000"/>
                        <a:t>37.1</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4.10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56.223</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7.42</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2.500</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2.5</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7.61</a:t>
                      </a:r>
                      <a:endParaRPr sz="1000"/>
                    </a:p>
                  </a:txBody>
                  <a:tcPr marT="48000" marB="48000" marR="53725" marL="53725" anchor="ctr">
                    <a:solidFill>
                      <a:srgbClr val="FFF2CC"/>
                    </a:solidFill>
                  </a:tcPr>
                </a:tc>
                <a:tc>
                  <a:txBody>
                    <a:bodyPr/>
                    <a:lstStyle/>
                    <a:p>
                      <a:pPr indent="0" lvl="0" marL="0" rtl="0" algn="l">
                        <a:lnSpc>
                          <a:spcPct val="115000"/>
                        </a:lnSpc>
                        <a:spcBef>
                          <a:spcPts val="0"/>
                        </a:spcBef>
                        <a:spcAft>
                          <a:spcPts val="0"/>
                        </a:spcAft>
                        <a:buNone/>
                      </a:pPr>
                      <a:r>
                        <a:rPr lang="en" sz="1000"/>
                        <a:t>3.732</a:t>
                      </a:r>
                      <a:endParaRPr sz="1000"/>
                    </a:p>
                  </a:txBody>
                  <a:tcPr marT="48000" marB="48000" marR="53725" marL="53725" anchor="ctr">
                    <a:solidFill>
                      <a:srgbClr val="FFF2CC"/>
                    </a:solidFill>
                  </a:tcPr>
                </a:tc>
              </a:tr>
            </a:tbl>
          </a:graphicData>
        </a:graphic>
      </p:graphicFrame>
      <p:sp>
        <p:nvSpPr>
          <p:cNvPr id="197" name="Google Shape;197;p22"/>
          <p:cNvSpPr txBox="1"/>
          <p:nvPr>
            <p:ph type="title"/>
          </p:nvPr>
        </p:nvSpPr>
        <p:spPr>
          <a:xfrm>
            <a:off x="494550" y="430575"/>
            <a:ext cx="7830300" cy="7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Panel Data</a:t>
            </a:r>
            <a:endParaRPr sz="2500"/>
          </a:p>
        </p:txBody>
      </p:sp>
      <p:sp>
        <p:nvSpPr>
          <p:cNvPr id="198" name="Google Shape;198;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454400"/>
            <a:ext cx="7505700" cy="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Checking Multicollinearity</a:t>
            </a:r>
            <a:endParaRPr sz="2500"/>
          </a:p>
        </p:txBody>
      </p:sp>
      <p:pic>
        <p:nvPicPr>
          <p:cNvPr id="204" name="Google Shape;204;p23"/>
          <p:cNvPicPr preferRelativeResize="0"/>
          <p:nvPr/>
        </p:nvPicPr>
        <p:blipFill>
          <a:blip r:embed="rId3">
            <a:alphaModFix/>
          </a:blip>
          <a:stretch>
            <a:fillRect/>
          </a:stretch>
        </p:blipFill>
        <p:spPr>
          <a:xfrm>
            <a:off x="724538" y="1028600"/>
            <a:ext cx="7694924" cy="3353874"/>
          </a:xfrm>
          <a:prstGeom prst="rect">
            <a:avLst/>
          </a:prstGeom>
          <a:noFill/>
          <a:ln>
            <a:noFill/>
          </a:ln>
        </p:spPr>
      </p:pic>
      <p:sp>
        <p:nvSpPr>
          <p:cNvPr id="205" name="Google Shape;205;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557825"/>
            <a:ext cx="7505700" cy="6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Empirical</a:t>
            </a:r>
            <a:r>
              <a:rPr lang="en" sz="2500"/>
              <a:t> Method</a:t>
            </a:r>
            <a:endParaRPr sz="2500"/>
          </a:p>
        </p:txBody>
      </p:sp>
      <p:sp>
        <p:nvSpPr>
          <p:cNvPr id="211" name="Google Shape;211;p24"/>
          <p:cNvSpPr txBox="1"/>
          <p:nvPr>
            <p:ph idx="1" type="body"/>
          </p:nvPr>
        </p:nvSpPr>
        <p:spPr>
          <a:xfrm>
            <a:off x="819150" y="1347450"/>
            <a:ext cx="7505700" cy="3091200"/>
          </a:xfrm>
          <a:prstGeom prst="rect">
            <a:avLst/>
          </a:prstGeom>
        </p:spPr>
        <p:txBody>
          <a:bodyPr anchorCtr="0" anchor="t" bIns="91425" lIns="91425" spcFirstLastPara="1" rIns="91425" wrap="square" tIns="91425">
            <a:normAutofit/>
          </a:bodyPr>
          <a:lstStyle/>
          <a:p>
            <a:pPr indent="0" lvl="0" marL="0" rtl="0" algn="l">
              <a:lnSpc>
                <a:spcPct val="55000"/>
              </a:lnSpc>
              <a:spcBef>
                <a:spcPts val="0"/>
              </a:spcBef>
              <a:spcAft>
                <a:spcPts val="0"/>
              </a:spcAft>
              <a:buNone/>
            </a:pPr>
            <a:r>
              <a:rPr b="1" lang="en"/>
              <a:t>Best Methodology:</a:t>
            </a:r>
            <a:endParaRPr b="1"/>
          </a:p>
          <a:p>
            <a:pPr indent="-311150" lvl="0" marL="457200" rtl="0" algn="l">
              <a:lnSpc>
                <a:spcPct val="55000"/>
              </a:lnSpc>
              <a:spcBef>
                <a:spcPts val="1200"/>
              </a:spcBef>
              <a:spcAft>
                <a:spcPts val="0"/>
              </a:spcAft>
              <a:buSzPts val="1300"/>
              <a:buAutoNum type="arabicPeriod"/>
            </a:pPr>
            <a:r>
              <a:rPr b="1" lang="en"/>
              <a:t>Correlation </a:t>
            </a:r>
            <a:r>
              <a:rPr b="1" lang="en"/>
              <a:t>between</a:t>
            </a:r>
            <a:r>
              <a:rPr b="1" lang="en"/>
              <a:t> factors?</a:t>
            </a:r>
            <a:endParaRPr b="1"/>
          </a:p>
          <a:p>
            <a:pPr indent="0" lvl="0" marL="0" rtl="0" algn="l">
              <a:lnSpc>
                <a:spcPct val="55000"/>
              </a:lnSpc>
              <a:spcBef>
                <a:spcPts val="1200"/>
              </a:spcBef>
              <a:spcAft>
                <a:spcPts val="0"/>
              </a:spcAft>
              <a:buNone/>
            </a:pPr>
            <a:r>
              <a:t/>
            </a:r>
            <a:endParaRPr/>
          </a:p>
          <a:p>
            <a:pPr indent="0" lvl="0" marL="0" rtl="0" algn="l">
              <a:lnSpc>
                <a:spcPct val="55000"/>
              </a:lnSpc>
              <a:spcBef>
                <a:spcPts val="1200"/>
              </a:spcBef>
              <a:spcAft>
                <a:spcPts val="0"/>
              </a:spcAft>
              <a:buNone/>
            </a:pPr>
            <a:r>
              <a:t/>
            </a:r>
            <a:endParaRPr/>
          </a:p>
          <a:p>
            <a:pPr indent="0" lvl="0" marL="0" rtl="0" algn="l">
              <a:lnSpc>
                <a:spcPct val="55000"/>
              </a:lnSpc>
              <a:spcBef>
                <a:spcPts val="1200"/>
              </a:spcBef>
              <a:spcAft>
                <a:spcPts val="0"/>
              </a:spcAft>
              <a:buNone/>
            </a:pPr>
            <a:r>
              <a:rPr lang="en"/>
              <a:t>What’s the </a:t>
            </a:r>
            <a:r>
              <a:rPr lang="en"/>
              <a:t>issue</a:t>
            </a:r>
            <a:r>
              <a:rPr lang="en"/>
              <a:t> here?</a:t>
            </a:r>
            <a:endParaRPr/>
          </a:p>
          <a:p>
            <a:pPr indent="0" lvl="0" marL="0" rtl="0" algn="l">
              <a:lnSpc>
                <a:spcPct val="55000"/>
              </a:lnSpc>
              <a:spcBef>
                <a:spcPts val="1200"/>
              </a:spcBef>
              <a:spcAft>
                <a:spcPts val="0"/>
              </a:spcAft>
              <a:buNone/>
            </a:pPr>
            <a:r>
              <a:t/>
            </a:r>
            <a:endParaRPr/>
          </a:p>
          <a:p>
            <a:pPr indent="0" lvl="0" marL="0" rtl="0" algn="l">
              <a:lnSpc>
                <a:spcPct val="55000"/>
              </a:lnSpc>
              <a:spcBef>
                <a:spcPts val="1200"/>
              </a:spcBef>
              <a:spcAft>
                <a:spcPts val="0"/>
              </a:spcAft>
              <a:buNone/>
            </a:pPr>
            <a:r>
              <a:rPr lang="en"/>
              <a:t>Does this mean GDP positively impacts</a:t>
            </a:r>
            <a:endParaRPr/>
          </a:p>
          <a:p>
            <a:pPr indent="0" lvl="0" marL="0" rtl="0" algn="l">
              <a:lnSpc>
                <a:spcPct val="55000"/>
              </a:lnSpc>
              <a:spcBef>
                <a:spcPts val="1200"/>
              </a:spcBef>
              <a:spcAft>
                <a:spcPts val="0"/>
              </a:spcAft>
              <a:buNone/>
            </a:pPr>
            <a:r>
              <a:rPr lang="en"/>
              <a:t>Life Expectancy?</a:t>
            </a:r>
            <a:endParaRPr/>
          </a:p>
          <a:p>
            <a:pPr indent="0" lvl="0" marL="0" rtl="0" algn="l">
              <a:lnSpc>
                <a:spcPct val="55000"/>
              </a:lnSpc>
              <a:spcBef>
                <a:spcPts val="1200"/>
              </a:spcBef>
              <a:spcAft>
                <a:spcPts val="0"/>
              </a:spcAft>
              <a:buNone/>
            </a:pPr>
            <a:r>
              <a:t/>
            </a:r>
            <a:endParaRPr/>
          </a:p>
          <a:p>
            <a:pPr indent="0" lvl="0" marL="0" rtl="0" algn="l">
              <a:lnSpc>
                <a:spcPct val="55000"/>
              </a:lnSpc>
              <a:spcBef>
                <a:spcPts val="1200"/>
              </a:spcBef>
              <a:spcAft>
                <a:spcPts val="1200"/>
              </a:spcAft>
              <a:buNone/>
            </a:pPr>
            <a:r>
              <a:rPr lang="en">
                <a:solidFill>
                  <a:srgbClr val="7F6000"/>
                </a:solidFill>
              </a:rPr>
              <a:t>Correlation vs Causation !!!</a:t>
            </a:r>
            <a:endParaRPr>
              <a:solidFill>
                <a:srgbClr val="7F6000"/>
              </a:solidFill>
            </a:endParaRPr>
          </a:p>
        </p:txBody>
      </p:sp>
      <p:pic>
        <p:nvPicPr>
          <p:cNvPr id="212" name="Google Shape;212;p24"/>
          <p:cNvPicPr preferRelativeResize="0"/>
          <p:nvPr/>
        </p:nvPicPr>
        <p:blipFill>
          <a:blip r:embed="rId3">
            <a:alphaModFix/>
          </a:blip>
          <a:stretch>
            <a:fillRect/>
          </a:stretch>
        </p:blipFill>
        <p:spPr>
          <a:xfrm>
            <a:off x="3528000" y="1347450"/>
            <a:ext cx="4647901" cy="2921350"/>
          </a:xfrm>
          <a:prstGeom prst="rect">
            <a:avLst/>
          </a:prstGeom>
          <a:noFill/>
          <a:ln>
            <a:noFill/>
          </a:ln>
        </p:spPr>
      </p:pic>
      <p:sp>
        <p:nvSpPr>
          <p:cNvPr id="213" name="Google Shape;213;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819150" y="518300"/>
            <a:ext cx="7505700" cy="51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Panel Data Approach - Pooled OLS</a:t>
            </a:r>
            <a:endParaRPr sz="2500"/>
          </a:p>
        </p:txBody>
      </p:sp>
      <p:sp>
        <p:nvSpPr>
          <p:cNvPr id="219" name="Google Shape;219;p25"/>
          <p:cNvSpPr txBox="1"/>
          <p:nvPr>
            <p:ph idx="1" type="body"/>
          </p:nvPr>
        </p:nvSpPr>
        <p:spPr>
          <a:xfrm>
            <a:off x="819150" y="1195325"/>
            <a:ext cx="7505700" cy="32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solidFill>
                  <a:srgbClr val="4A86E8"/>
                </a:solidFill>
              </a:rPr>
              <a:t>unr</a:t>
            </a:r>
            <a:r>
              <a:rPr lang="en" sz="1200"/>
              <a:t> - undernourished (% of population)	</a:t>
            </a:r>
            <a:r>
              <a:rPr lang="en" sz="1200">
                <a:solidFill>
                  <a:srgbClr val="1155CC"/>
                </a:solidFill>
              </a:rPr>
              <a:t>co2</a:t>
            </a:r>
            <a:r>
              <a:rPr lang="en" sz="1200"/>
              <a:t> - CO2 emissions in kiloton    </a:t>
            </a:r>
            <a:r>
              <a:rPr lang="en" sz="1200">
                <a:solidFill>
                  <a:srgbClr val="1155CC"/>
                </a:solidFill>
              </a:rPr>
              <a:t>health</a:t>
            </a:r>
            <a:r>
              <a:rPr lang="en" sz="1200"/>
              <a:t> - Health expenditure (% of GDP)</a:t>
            </a:r>
            <a:endParaRPr sz="1200"/>
          </a:p>
          <a:p>
            <a:pPr indent="0" lvl="0" marL="0" rtl="0" algn="l">
              <a:spcBef>
                <a:spcPts val="1200"/>
              </a:spcBef>
              <a:spcAft>
                <a:spcPts val="0"/>
              </a:spcAft>
              <a:buNone/>
            </a:pPr>
            <a:r>
              <a:rPr lang="en" sz="1200">
                <a:solidFill>
                  <a:srgbClr val="FF0000"/>
                </a:solidFill>
              </a:rPr>
              <a:t>unemp</a:t>
            </a:r>
            <a:r>
              <a:rPr lang="en" sz="1200"/>
              <a:t> - </a:t>
            </a:r>
            <a:r>
              <a:rPr lang="en" sz="1200">
                <a:solidFill>
                  <a:srgbClr val="0B5394"/>
                </a:solidFill>
              </a:rPr>
              <a:t>unemployment (% of total labor force)</a:t>
            </a:r>
            <a:r>
              <a:rPr lang="en" sz="1200"/>
              <a:t>  </a:t>
            </a:r>
            <a:r>
              <a:rPr lang="en" sz="1200">
                <a:solidFill>
                  <a:srgbClr val="CC0000"/>
                </a:solidFill>
              </a:rPr>
              <a:t>crrptn</a:t>
            </a:r>
            <a:r>
              <a:rPr lang="en" sz="1200"/>
              <a:t> - (CPIA) corruption in the public sector rating (1=low to 6=high)</a:t>
            </a:r>
            <a:endParaRPr sz="1200"/>
          </a:p>
          <a:p>
            <a:pPr indent="0" lvl="0" marL="0" rtl="0" algn="l">
              <a:spcBef>
                <a:spcPts val="1200"/>
              </a:spcBef>
              <a:spcAft>
                <a:spcPts val="0"/>
              </a:spcAft>
              <a:buNone/>
            </a:pPr>
            <a:r>
              <a:rPr lang="en" sz="1200">
                <a:solidFill>
                  <a:srgbClr val="1155CC"/>
                </a:solidFill>
              </a:rPr>
              <a:t>Comm</a:t>
            </a:r>
            <a:r>
              <a:rPr lang="en" sz="1200"/>
              <a:t> - Disability-adjusted life-years due to communicable diseases per 100,000 individuals  </a:t>
            </a:r>
            <a:endParaRPr sz="1200"/>
          </a:p>
          <a:p>
            <a:pPr indent="0" lvl="0" marL="0" rtl="0" algn="l">
              <a:spcBef>
                <a:spcPts val="1200"/>
              </a:spcBef>
              <a:spcAft>
                <a:spcPts val="0"/>
              </a:spcAft>
              <a:buNone/>
            </a:pPr>
            <a:r>
              <a:rPr lang="en" sz="1200">
                <a:solidFill>
                  <a:srgbClr val="1155CC"/>
                </a:solidFill>
              </a:rPr>
              <a:t>educ</a:t>
            </a:r>
            <a:r>
              <a:rPr lang="en" sz="1200"/>
              <a:t> - Education expenditure (% of GDP)</a:t>
            </a:r>
            <a:endParaRPr/>
          </a:p>
          <a:p>
            <a:pPr indent="0" lvl="0" marL="0" rtl="0" algn="l">
              <a:spcBef>
                <a:spcPts val="1200"/>
              </a:spcBef>
              <a:spcAft>
                <a:spcPts val="1200"/>
              </a:spcAft>
              <a:buNone/>
            </a:pPr>
            <a:r>
              <a:t/>
            </a:r>
            <a:endParaRPr/>
          </a:p>
        </p:txBody>
      </p:sp>
      <p:pic>
        <p:nvPicPr>
          <p:cNvPr id="220" name="Google Shape;220;p25"/>
          <p:cNvPicPr preferRelativeResize="0"/>
          <p:nvPr/>
        </p:nvPicPr>
        <p:blipFill rotWithShape="1">
          <a:blip r:embed="rId3">
            <a:alphaModFix/>
          </a:blip>
          <a:srcRect b="-6484" l="7435" r="2661" t="0"/>
          <a:stretch/>
        </p:blipFill>
        <p:spPr>
          <a:xfrm>
            <a:off x="1124975" y="1135375"/>
            <a:ext cx="7127926" cy="1166600"/>
          </a:xfrm>
          <a:prstGeom prst="rect">
            <a:avLst/>
          </a:prstGeom>
          <a:noFill/>
          <a:ln>
            <a:noFill/>
          </a:ln>
        </p:spPr>
      </p:pic>
      <p:sp>
        <p:nvSpPr>
          <p:cNvPr id="221" name="Google Shape;221;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819150" y="457050"/>
            <a:ext cx="7505700" cy="5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Results</a:t>
            </a:r>
            <a:r>
              <a:rPr lang="en" sz="2100"/>
              <a:t> - Pooled OLS </a:t>
            </a:r>
            <a:endParaRPr sz="2100"/>
          </a:p>
        </p:txBody>
      </p:sp>
      <p:graphicFrame>
        <p:nvGraphicFramePr>
          <p:cNvPr id="227" name="Google Shape;227;p26"/>
          <p:cNvGraphicFramePr/>
          <p:nvPr/>
        </p:nvGraphicFramePr>
        <p:xfrm>
          <a:off x="1019550" y="1042810"/>
          <a:ext cx="3000000" cy="3000000"/>
        </p:xfrm>
        <a:graphic>
          <a:graphicData uri="http://schemas.openxmlformats.org/drawingml/2006/table">
            <a:tbl>
              <a:tblPr>
                <a:noFill/>
                <a:tableStyleId>{D74592A4-DCFB-46D6-AA23-48F1E2CC745A}</a:tableStyleId>
              </a:tblPr>
              <a:tblGrid>
                <a:gridCol w="1580250"/>
                <a:gridCol w="1330400"/>
                <a:gridCol w="1089150"/>
                <a:gridCol w="813650"/>
                <a:gridCol w="768325"/>
                <a:gridCol w="780350"/>
                <a:gridCol w="715725"/>
              </a:tblGrid>
              <a:tr h="411025">
                <a:tc>
                  <a:txBody>
                    <a:bodyPr/>
                    <a:lstStyle/>
                    <a:p>
                      <a:pPr indent="0" lvl="0" marL="0" rtl="0" algn="ctr">
                        <a:spcBef>
                          <a:spcPts val="0"/>
                        </a:spcBef>
                        <a:spcAft>
                          <a:spcPts val="0"/>
                        </a:spcAft>
                        <a:buNone/>
                      </a:pPr>
                      <a:r>
                        <a:t/>
                      </a:r>
                      <a:endParaRPr b="1" sz="9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900">
                          <a:solidFill>
                            <a:schemeClr val="dk1"/>
                          </a:solidFill>
                        </a:rPr>
                        <a:t>Parameters</a:t>
                      </a:r>
                      <a:endParaRPr b="1" sz="9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900">
                          <a:solidFill>
                            <a:schemeClr val="dk1"/>
                          </a:solidFill>
                        </a:rPr>
                        <a:t>Std. Error</a:t>
                      </a:r>
                      <a:endParaRPr b="1" sz="9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900">
                          <a:solidFill>
                            <a:schemeClr val="dk1"/>
                          </a:solidFill>
                        </a:rPr>
                        <a:t>T-stat</a:t>
                      </a:r>
                      <a:endParaRPr b="1" sz="9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900">
                          <a:solidFill>
                            <a:schemeClr val="dk1"/>
                          </a:solidFill>
                        </a:rPr>
                        <a:t>P-Value</a:t>
                      </a:r>
                      <a:endParaRPr b="1" sz="9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900">
                          <a:solidFill>
                            <a:schemeClr val="dk1"/>
                          </a:solidFill>
                        </a:rPr>
                        <a:t>Lower CI</a:t>
                      </a:r>
                      <a:endParaRPr b="1" sz="9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900">
                          <a:solidFill>
                            <a:schemeClr val="dk1"/>
                          </a:solidFill>
                        </a:rPr>
                        <a:t>Upper CI</a:t>
                      </a:r>
                      <a:endParaRPr b="1" sz="900">
                        <a:solidFill>
                          <a:schemeClr val="dk1"/>
                        </a:solidFill>
                      </a:endParaRPr>
                    </a:p>
                  </a:txBody>
                  <a:tcPr marT="91425" marB="91425" marR="91425" marL="91425">
                    <a:solidFill>
                      <a:srgbClr val="0C343D"/>
                    </a:solidFill>
                  </a:tcPr>
                </a:tc>
              </a:tr>
              <a:tr h="367775">
                <a:tc>
                  <a:txBody>
                    <a:bodyPr/>
                    <a:lstStyle/>
                    <a:p>
                      <a:pPr indent="0" lvl="0" marL="0" rtl="0" algn="ctr">
                        <a:spcBef>
                          <a:spcPts val="0"/>
                        </a:spcBef>
                        <a:spcAft>
                          <a:spcPts val="0"/>
                        </a:spcAft>
                        <a:buNone/>
                      </a:pPr>
                      <a:r>
                        <a:rPr b="1" lang="en" sz="1200"/>
                        <a:t>Intercept</a:t>
                      </a:r>
                      <a:endParaRPr b="1" sz="1200"/>
                    </a:p>
                  </a:txBody>
                  <a:tcPr marT="91425" marB="91425" marR="91425" marL="91425"/>
                </a:tc>
                <a:tc>
                  <a:txBody>
                    <a:bodyPr/>
                    <a:lstStyle/>
                    <a:p>
                      <a:pPr indent="0" lvl="0" marL="0" rtl="0" algn="ctr">
                        <a:spcBef>
                          <a:spcPts val="0"/>
                        </a:spcBef>
                        <a:spcAft>
                          <a:spcPts val="0"/>
                        </a:spcAft>
                        <a:buNone/>
                      </a:pPr>
                      <a:r>
                        <a:rPr lang="en" sz="1300"/>
                        <a:t>79.54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11.98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6.64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55.95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103.13</a:t>
                      </a:r>
                      <a:endParaRPr sz="1300"/>
                    </a:p>
                  </a:txBody>
                  <a:tcPr marT="91425" marB="91425" marR="91425" marL="91425">
                    <a:solidFill>
                      <a:srgbClr val="FFF2CC"/>
                    </a:solidFill>
                  </a:tcPr>
                </a:tc>
              </a:tr>
              <a:tr h="559025">
                <a:tc>
                  <a:txBody>
                    <a:bodyPr/>
                    <a:lstStyle/>
                    <a:p>
                      <a:pPr indent="0" lvl="0" marL="0" rtl="0" algn="ctr">
                        <a:spcBef>
                          <a:spcPts val="0"/>
                        </a:spcBef>
                        <a:spcAft>
                          <a:spcPts val="0"/>
                        </a:spcAft>
                        <a:buNone/>
                      </a:pPr>
                      <a:r>
                        <a:rPr b="1" lang="en" sz="1200"/>
                        <a:t>Undernour</a:t>
                      </a:r>
                      <a:endParaRPr b="1" sz="1200"/>
                    </a:p>
                  </a:txBody>
                  <a:tcPr marT="91425" marB="91425" marR="91425" marL="91425"/>
                </a:tc>
                <a:tc>
                  <a:txBody>
                    <a:bodyPr/>
                    <a:lstStyle/>
                    <a:p>
                      <a:pPr indent="0" lvl="0" marL="0" rtl="0" algn="ctr">
                        <a:spcBef>
                          <a:spcPts val="0"/>
                        </a:spcBef>
                        <a:spcAft>
                          <a:spcPts val="0"/>
                        </a:spcAft>
                        <a:buNone/>
                      </a:pPr>
                      <a:r>
                        <a:rPr lang="en" sz="1300"/>
                        <a:t>0.10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1.05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solidFill>
                            <a:srgbClr val="FF0000"/>
                          </a:solidFill>
                        </a:rPr>
                        <a:t>0.2940</a:t>
                      </a:r>
                      <a:endParaRPr sz="1300">
                        <a:solidFill>
                          <a:srgbClr val="FF0000"/>
                        </a:solidFill>
                      </a:endParaRPr>
                    </a:p>
                  </a:txBody>
                  <a:tcPr marT="91425" marB="91425" marR="91425" marL="91425">
                    <a:solidFill>
                      <a:srgbClr val="FFF2CC"/>
                    </a:solidFill>
                  </a:tcPr>
                </a:tc>
                <a:tc>
                  <a:txBody>
                    <a:bodyPr/>
                    <a:lstStyle/>
                    <a:p>
                      <a:pPr indent="0" lvl="0" marL="0" rtl="0" algn="ctr">
                        <a:spcBef>
                          <a:spcPts val="0"/>
                        </a:spcBef>
                        <a:spcAft>
                          <a:spcPts val="0"/>
                        </a:spcAft>
                        <a:buNone/>
                      </a:pPr>
                      <a:r>
                        <a:rPr lang="en" sz="1300"/>
                        <a:t>-0.091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0.30</a:t>
                      </a:r>
                      <a:endParaRPr sz="1300"/>
                    </a:p>
                  </a:txBody>
                  <a:tcPr marT="91425" marB="91425" marR="91425" marL="91425">
                    <a:solidFill>
                      <a:srgbClr val="FFF2CC"/>
                    </a:solidFill>
                  </a:tcPr>
                </a:tc>
              </a:tr>
              <a:tr h="384675">
                <a:tc>
                  <a:txBody>
                    <a:bodyPr/>
                    <a:lstStyle/>
                    <a:p>
                      <a:pPr indent="0" lvl="0" marL="0" rtl="0" algn="ctr">
                        <a:spcBef>
                          <a:spcPts val="0"/>
                        </a:spcBef>
                        <a:spcAft>
                          <a:spcPts val="0"/>
                        </a:spcAft>
                        <a:buNone/>
                      </a:pPr>
                      <a:r>
                        <a:rPr b="1" lang="en" sz="1200"/>
                        <a:t>log(CO2)</a:t>
                      </a:r>
                      <a:endParaRPr b="1" sz="1200"/>
                    </a:p>
                  </a:txBody>
                  <a:tcPr marT="91425" marB="91425" marR="91425" marL="91425"/>
                </a:tc>
                <a:tc>
                  <a:txBody>
                    <a:bodyPr/>
                    <a:lstStyle/>
                    <a:p>
                      <a:pPr indent="0" lvl="0" marL="0" rtl="0" algn="ctr">
                        <a:spcBef>
                          <a:spcPts val="0"/>
                        </a:spcBef>
                        <a:spcAft>
                          <a:spcPts val="0"/>
                        </a:spcAft>
                        <a:buNone/>
                      </a:pPr>
                      <a:r>
                        <a:rPr lang="en" sz="1300"/>
                        <a:t>9.94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1.34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7.44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7.31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12.57</a:t>
                      </a:r>
                      <a:endParaRPr sz="1300"/>
                    </a:p>
                  </a:txBody>
                  <a:tcPr marT="91425" marB="91425" marR="91425" marL="91425">
                    <a:solidFill>
                      <a:srgbClr val="FFF2CC"/>
                    </a:solidFill>
                  </a:tcPr>
                </a:tc>
              </a:tr>
              <a:tr h="367775">
                <a:tc>
                  <a:txBody>
                    <a:bodyPr/>
                    <a:lstStyle/>
                    <a:p>
                      <a:pPr indent="0" lvl="0" marL="0" rtl="0" algn="ctr">
                        <a:spcBef>
                          <a:spcPts val="0"/>
                        </a:spcBef>
                        <a:spcAft>
                          <a:spcPts val="0"/>
                        </a:spcAft>
                        <a:buNone/>
                      </a:pPr>
                      <a:r>
                        <a:rPr b="1" lang="en" sz="1200"/>
                        <a:t>Health</a:t>
                      </a:r>
                      <a:endParaRPr b="1" sz="1200"/>
                    </a:p>
                  </a:txBody>
                  <a:tcPr marT="91425" marB="91425" marR="91425" marL="91425"/>
                </a:tc>
                <a:tc>
                  <a:txBody>
                    <a:bodyPr/>
                    <a:lstStyle/>
                    <a:p>
                      <a:pPr indent="0" lvl="0" marL="0" rtl="0" algn="ctr">
                        <a:spcBef>
                          <a:spcPts val="0"/>
                        </a:spcBef>
                        <a:spcAft>
                          <a:spcPts val="0"/>
                        </a:spcAft>
                        <a:buNone/>
                      </a:pPr>
                      <a:r>
                        <a:rPr lang="en" sz="1300"/>
                        <a:t>-0.024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0.39</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-0.063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solidFill>
                            <a:srgbClr val="FF0000"/>
                          </a:solidFill>
                        </a:rPr>
                        <a:t>0.950</a:t>
                      </a:r>
                      <a:endParaRPr sz="1300">
                        <a:solidFill>
                          <a:srgbClr val="FF0000"/>
                        </a:solidFill>
                      </a:endParaRPr>
                    </a:p>
                  </a:txBody>
                  <a:tcPr marT="91425" marB="91425" marR="91425" marL="91425">
                    <a:solidFill>
                      <a:srgbClr val="FFF2CC"/>
                    </a:solidFill>
                  </a:tcPr>
                </a:tc>
                <a:tc>
                  <a:txBody>
                    <a:bodyPr/>
                    <a:lstStyle/>
                    <a:p>
                      <a:pPr indent="0" lvl="0" marL="0" rtl="0" algn="ctr">
                        <a:spcBef>
                          <a:spcPts val="0"/>
                        </a:spcBef>
                        <a:spcAft>
                          <a:spcPts val="0"/>
                        </a:spcAft>
                        <a:buNone/>
                      </a:pPr>
                      <a:r>
                        <a:rPr lang="en" sz="1300"/>
                        <a:t>-0.79</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0.74</a:t>
                      </a:r>
                      <a:endParaRPr sz="1300"/>
                    </a:p>
                  </a:txBody>
                  <a:tcPr marT="91425" marB="91425" marR="91425" marL="91425">
                    <a:solidFill>
                      <a:srgbClr val="FFF2CC"/>
                    </a:solidFill>
                  </a:tcPr>
                </a:tc>
              </a:tr>
              <a:tr h="367775">
                <a:tc>
                  <a:txBody>
                    <a:bodyPr/>
                    <a:lstStyle/>
                    <a:p>
                      <a:pPr indent="0" lvl="0" marL="0" rtl="0" algn="ctr">
                        <a:spcBef>
                          <a:spcPts val="0"/>
                        </a:spcBef>
                        <a:spcAft>
                          <a:spcPts val="0"/>
                        </a:spcAft>
                        <a:buNone/>
                      </a:pPr>
                      <a:r>
                        <a:rPr b="1" lang="en" sz="1200"/>
                        <a:t>Educ</a:t>
                      </a:r>
                      <a:endParaRPr b="1" sz="1200"/>
                    </a:p>
                  </a:txBody>
                  <a:tcPr marT="91425" marB="91425" marR="91425" marL="91425"/>
                </a:tc>
                <a:tc>
                  <a:txBody>
                    <a:bodyPr/>
                    <a:lstStyle/>
                    <a:p>
                      <a:pPr indent="0" lvl="0" marL="0" rtl="0" algn="ctr">
                        <a:spcBef>
                          <a:spcPts val="0"/>
                        </a:spcBef>
                        <a:spcAft>
                          <a:spcPts val="0"/>
                        </a:spcAft>
                        <a:buNone/>
                      </a:pPr>
                      <a:r>
                        <a:rPr lang="en" sz="1300"/>
                        <a:t>0.13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0.43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solidFill>
                            <a:srgbClr val="FF0000"/>
                          </a:solidFill>
                        </a:rPr>
                        <a:t>0.666</a:t>
                      </a:r>
                      <a:endParaRPr sz="1300">
                        <a:solidFill>
                          <a:srgbClr val="FF0000"/>
                        </a:solidFill>
                      </a:endParaRPr>
                    </a:p>
                  </a:txBody>
                  <a:tcPr marT="91425" marB="91425" marR="91425" marL="91425">
                    <a:solidFill>
                      <a:srgbClr val="FFF2CC"/>
                    </a:solidFill>
                  </a:tcPr>
                </a:tc>
                <a:tc>
                  <a:txBody>
                    <a:bodyPr/>
                    <a:lstStyle/>
                    <a:p>
                      <a:pPr indent="0" lvl="0" marL="0" rtl="0" algn="ctr">
                        <a:spcBef>
                          <a:spcPts val="0"/>
                        </a:spcBef>
                        <a:spcAft>
                          <a:spcPts val="0"/>
                        </a:spcAft>
                        <a:buNone/>
                      </a:pPr>
                      <a:r>
                        <a:rPr lang="en" sz="1300"/>
                        <a:t>-0.46</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0.72</a:t>
                      </a:r>
                      <a:endParaRPr sz="1300"/>
                    </a:p>
                  </a:txBody>
                  <a:tcPr marT="91425" marB="91425" marR="91425" marL="91425">
                    <a:solidFill>
                      <a:srgbClr val="FFF2CC"/>
                    </a:solidFill>
                  </a:tcPr>
                </a:tc>
              </a:tr>
              <a:tr h="411025">
                <a:tc>
                  <a:txBody>
                    <a:bodyPr/>
                    <a:lstStyle/>
                    <a:p>
                      <a:pPr indent="0" lvl="0" marL="0" rtl="0" algn="ctr">
                        <a:spcBef>
                          <a:spcPts val="0"/>
                        </a:spcBef>
                        <a:spcAft>
                          <a:spcPts val="0"/>
                        </a:spcAft>
                        <a:buNone/>
                      </a:pPr>
                      <a:r>
                        <a:rPr b="1" lang="en" sz="1200"/>
                        <a:t>Unemploy</a:t>
                      </a:r>
                      <a:endParaRPr b="1" sz="1200"/>
                    </a:p>
                  </a:txBody>
                  <a:tcPr marT="91425" marB="91425" marR="91425" marL="91425"/>
                </a:tc>
                <a:tc>
                  <a:txBody>
                    <a:bodyPr/>
                    <a:lstStyle/>
                    <a:p>
                      <a:pPr indent="0" lvl="0" marL="0" rtl="0" algn="ctr">
                        <a:spcBef>
                          <a:spcPts val="0"/>
                        </a:spcBef>
                        <a:spcAft>
                          <a:spcPts val="0"/>
                        </a:spcAft>
                        <a:buNone/>
                      </a:pPr>
                      <a:r>
                        <a:rPr lang="en" sz="1300"/>
                        <a:t>-0.46</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-3.20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-0.75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-0.178</a:t>
                      </a:r>
                      <a:endParaRPr sz="1300"/>
                    </a:p>
                  </a:txBody>
                  <a:tcPr marT="91425" marB="91425" marR="91425" marL="91425">
                    <a:solidFill>
                      <a:srgbClr val="FFF2CC"/>
                    </a:solidFill>
                  </a:tcPr>
                </a:tc>
              </a:tr>
              <a:tr h="411025">
                <a:tc>
                  <a:txBody>
                    <a:bodyPr/>
                    <a:lstStyle/>
                    <a:p>
                      <a:pPr indent="0" lvl="0" marL="0" rtl="0" algn="ctr">
                        <a:spcBef>
                          <a:spcPts val="0"/>
                        </a:spcBef>
                        <a:spcAft>
                          <a:spcPts val="0"/>
                        </a:spcAft>
                        <a:buNone/>
                      </a:pPr>
                      <a:r>
                        <a:rPr b="1" lang="en" sz="1200"/>
                        <a:t>Corruption</a:t>
                      </a:r>
                      <a:endParaRPr b="1" sz="1200"/>
                    </a:p>
                  </a:txBody>
                  <a:tcPr marT="91425" marB="91425" marR="91425" marL="91425"/>
                </a:tc>
                <a:tc>
                  <a:txBody>
                    <a:bodyPr/>
                    <a:lstStyle/>
                    <a:p>
                      <a:pPr indent="0" lvl="0" marL="0" rtl="0" algn="ctr">
                        <a:spcBef>
                          <a:spcPts val="0"/>
                        </a:spcBef>
                        <a:spcAft>
                          <a:spcPts val="0"/>
                        </a:spcAft>
                        <a:buNone/>
                      </a:pPr>
                      <a:r>
                        <a:rPr lang="en" sz="1300"/>
                        <a:t>2.01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1.75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1.15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solidFill>
                            <a:srgbClr val="FF0000"/>
                          </a:solidFill>
                        </a:rPr>
                        <a:t>0.252</a:t>
                      </a:r>
                      <a:endParaRPr sz="1300">
                        <a:solidFill>
                          <a:srgbClr val="FF0000"/>
                        </a:solidFill>
                      </a:endParaRPr>
                    </a:p>
                  </a:txBody>
                  <a:tcPr marT="91425" marB="91425" marR="91425" marL="91425">
                    <a:solidFill>
                      <a:srgbClr val="FFF2CC"/>
                    </a:solidFill>
                  </a:tcPr>
                </a:tc>
                <a:tc>
                  <a:txBody>
                    <a:bodyPr/>
                    <a:lstStyle/>
                    <a:p>
                      <a:pPr indent="0" lvl="0" marL="0" rtl="0" algn="ctr">
                        <a:spcBef>
                          <a:spcPts val="0"/>
                        </a:spcBef>
                        <a:spcAft>
                          <a:spcPts val="0"/>
                        </a:spcAft>
                        <a:buNone/>
                      </a:pPr>
                      <a:r>
                        <a:rPr lang="en" sz="1300"/>
                        <a:t>-1.43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5.45</a:t>
                      </a:r>
                      <a:endParaRPr sz="1300"/>
                    </a:p>
                  </a:txBody>
                  <a:tcPr marT="91425" marB="91425" marR="91425" marL="91425">
                    <a:solidFill>
                      <a:srgbClr val="FFF2CC"/>
                    </a:solidFill>
                  </a:tcPr>
                </a:tc>
              </a:tr>
              <a:tr h="411025">
                <a:tc>
                  <a:txBody>
                    <a:bodyPr/>
                    <a:lstStyle/>
                    <a:p>
                      <a:pPr indent="0" lvl="0" marL="0" rtl="0" algn="ctr">
                        <a:spcBef>
                          <a:spcPts val="0"/>
                        </a:spcBef>
                        <a:spcAft>
                          <a:spcPts val="0"/>
                        </a:spcAft>
                        <a:buNone/>
                      </a:pPr>
                      <a:r>
                        <a:rPr b="1" lang="en" sz="1200"/>
                        <a:t>Log(Comm)</a:t>
                      </a:r>
                      <a:endParaRPr b="1" sz="1200"/>
                    </a:p>
                  </a:txBody>
                  <a:tcPr marT="91425" marB="91425" marR="91425" marL="91425"/>
                </a:tc>
                <a:tc>
                  <a:txBody>
                    <a:bodyPr/>
                    <a:lstStyle/>
                    <a:p>
                      <a:pPr indent="0" lvl="0" marL="0" rtl="0" algn="ctr">
                        <a:spcBef>
                          <a:spcPts val="0"/>
                        </a:spcBef>
                        <a:spcAft>
                          <a:spcPts val="0"/>
                        </a:spcAft>
                        <a:buNone/>
                      </a:pPr>
                      <a:r>
                        <a:rPr lang="en" sz="1300"/>
                        <a:t>-9.11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1.90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-4.80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-12.85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-5.36</a:t>
                      </a:r>
                      <a:endParaRPr sz="1300"/>
                    </a:p>
                  </a:txBody>
                  <a:tcPr marT="91425" marB="91425" marR="91425" marL="91425">
                    <a:solidFill>
                      <a:srgbClr val="FFF2CC"/>
                    </a:solidFill>
                  </a:tcPr>
                </a:tc>
              </a:tr>
            </a:tbl>
          </a:graphicData>
        </a:graphic>
      </p:graphicFrame>
      <p:sp>
        <p:nvSpPr>
          <p:cNvPr id="228" name="Google Shape;228;p26"/>
          <p:cNvSpPr txBox="1"/>
          <p:nvPr/>
        </p:nvSpPr>
        <p:spPr>
          <a:xfrm>
            <a:off x="6193900" y="525600"/>
            <a:ext cx="190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C343D"/>
                </a:solidFill>
                <a:latin typeface="Times New Roman"/>
                <a:ea typeface="Times New Roman"/>
                <a:cs typeface="Times New Roman"/>
                <a:sym typeface="Times New Roman"/>
              </a:rPr>
              <a:t>R-squared = 0.6638</a:t>
            </a:r>
            <a:endParaRPr b="1" sz="1500">
              <a:solidFill>
                <a:srgbClr val="0C343D"/>
              </a:solidFill>
              <a:latin typeface="Times New Roman"/>
              <a:ea typeface="Times New Roman"/>
              <a:cs typeface="Times New Roman"/>
              <a:sym typeface="Times New Roman"/>
            </a:endParaRPr>
          </a:p>
        </p:txBody>
      </p:sp>
      <p:sp>
        <p:nvSpPr>
          <p:cNvPr id="229" name="Google Shape;229;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819150" y="561275"/>
            <a:ext cx="7505700" cy="51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Assumption for Pooled OLS</a:t>
            </a:r>
            <a:endParaRPr sz="2100"/>
          </a:p>
        </p:txBody>
      </p:sp>
      <p:sp>
        <p:nvSpPr>
          <p:cNvPr id="235" name="Google Shape;235;p27"/>
          <p:cNvSpPr txBox="1"/>
          <p:nvPr>
            <p:ph idx="1" type="body"/>
          </p:nvPr>
        </p:nvSpPr>
        <p:spPr>
          <a:xfrm>
            <a:off x="819150" y="1169575"/>
            <a:ext cx="7505700" cy="2313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TS.1 :  </a:t>
            </a:r>
            <a:r>
              <a:rPr lang="en">
                <a:solidFill>
                  <a:srgbClr val="134F5C"/>
                </a:solidFill>
              </a:rPr>
              <a:t>Linear in Parameters</a:t>
            </a:r>
            <a:r>
              <a:rPr lang="en"/>
              <a:t> - Linearity is ensured by taking functional forms of some variables </a:t>
            </a:r>
            <a:endParaRPr/>
          </a:p>
          <a:p>
            <a:pPr indent="-311150" lvl="0" marL="457200" rtl="0" algn="l">
              <a:lnSpc>
                <a:spcPct val="150000"/>
              </a:lnSpc>
              <a:spcBef>
                <a:spcPts val="0"/>
              </a:spcBef>
              <a:spcAft>
                <a:spcPts val="0"/>
              </a:spcAft>
              <a:buSzPts val="1300"/>
              <a:buChar char="●"/>
            </a:pPr>
            <a:r>
              <a:rPr lang="en"/>
              <a:t>TS.2 :  </a:t>
            </a:r>
            <a:r>
              <a:rPr lang="en">
                <a:solidFill>
                  <a:srgbClr val="134F5C"/>
                </a:solidFill>
              </a:rPr>
              <a:t>No perfect collinearity</a:t>
            </a:r>
            <a:r>
              <a:rPr lang="en"/>
              <a:t> - Pearson’s Correlation Matrix reveals no perfect collinearity between the chosen indicators </a:t>
            </a:r>
            <a:endParaRPr/>
          </a:p>
          <a:p>
            <a:pPr indent="-311150" lvl="0" marL="457200" rtl="0" algn="l">
              <a:lnSpc>
                <a:spcPct val="150000"/>
              </a:lnSpc>
              <a:spcBef>
                <a:spcPts val="0"/>
              </a:spcBef>
              <a:spcAft>
                <a:spcPts val="0"/>
              </a:spcAft>
              <a:buSzPts val="1300"/>
              <a:buChar char="●"/>
            </a:pPr>
            <a:r>
              <a:rPr lang="en"/>
              <a:t>TS.3 : </a:t>
            </a:r>
            <a:r>
              <a:rPr lang="en">
                <a:solidFill>
                  <a:srgbClr val="990000"/>
                </a:solidFill>
              </a:rPr>
              <a:t>Contemporaneous Exogeneity</a:t>
            </a:r>
            <a:r>
              <a:rPr lang="en"/>
              <a:t> - Ensures that estimators are consistent </a:t>
            </a:r>
            <a:endParaRPr/>
          </a:p>
          <a:p>
            <a:pPr indent="-311150" lvl="0" marL="457200" rtl="0" algn="l">
              <a:lnSpc>
                <a:spcPct val="150000"/>
              </a:lnSpc>
              <a:spcBef>
                <a:spcPts val="0"/>
              </a:spcBef>
              <a:spcAft>
                <a:spcPts val="0"/>
              </a:spcAft>
              <a:buSzPts val="1300"/>
              <a:buChar char="●"/>
            </a:pPr>
            <a:r>
              <a:rPr lang="en"/>
              <a:t>TS.4 : </a:t>
            </a:r>
            <a:r>
              <a:rPr lang="en">
                <a:solidFill>
                  <a:srgbClr val="990000"/>
                </a:solidFill>
              </a:rPr>
              <a:t>Homoscedasticity</a:t>
            </a:r>
            <a:r>
              <a:rPr lang="en"/>
              <a:t> - Can be evaluated by various tests like White test, </a:t>
            </a:r>
            <a:r>
              <a:rPr lang="en"/>
              <a:t>Breusch-Pagan test or just by plotting Residuals vs Fitted Values and observing its variance </a:t>
            </a:r>
            <a:endParaRPr/>
          </a:p>
          <a:p>
            <a:pPr indent="-311150" lvl="0" marL="457200" rtl="0" algn="l">
              <a:lnSpc>
                <a:spcPct val="150000"/>
              </a:lnSpc>
              <a:spcBef>
                <a:spcPts val="0"/>
              </a:spcBef>
              <a:spcAft>
                <a:spcPts val="0"/>
              </a:spcAft>
              <a:buSzPts val="1300"/>
              <a:buChar char="●"/>
            </a:pPr>
            <a:r>
              <a:rPr lang="en"/>
              <a:t>TS.5 - </a:t>
            </a:r>
            <a:r>
              <a:rPr lang="en">
                <a:solidFill>
                  <a:srgbClr val="990000"/>
                </a:solidFill>
              </a:rPr>
              <a:t>No Serial Correlation</a:t>
            </a:r>
            <a:r>
              <a:rPr lang="en"/>
              <a:t> among error term (residuals) - </a:t>
            </a:r>
            <a:r>
              <a:rPr lang="en"/>
              <a:t>Durbin-Watson test, Ljung-Box test </a:t>
            </a:r>
            <a:endParaRPr sz="1400"/>
          </a:p>
        </p:txBody>
      </p:sp>
      <p:sp>
        <p:nvSpPr>
          <p:cNvPr id="236" name="Google Shape;236;p27"/>
          <p:cNvSpPr txBox="1"/>
          <p:nvPr/>
        </p:nvSpPr>
        <p:spPr>
          <a:xfrm>
            <a:off x="2100450" y="3831800"/>
            <a:ext cx="494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Last 3 assumptions are hard to satisfy for Pooled OLS!!</a:t>
            </a:r>
            <a:endParaRPr>
              <a:latin typeface="Calibri"/>
              <a:ea typeface="Calibri"/>
              <a:cs typeface="Calibri"/>
              <a:sym typeface="Calibri"/>
            </a:endParaRPr>
          </a:p>
        </p:txBody>
      </p:sp>
      <p:sp>
        <p:nvSpPr>
          <p:cNvPr id="237" name="Google Shape;237;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19150" y="548350"/>
            <a:ext cx="7505700" cy="6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TS.4: Test for Heteroscedasticity</a:t>
            </a:r>
            <a:endParaRPr sz="2100"/>
          </a:p>
        </p:txBody>
      </p:sp>
      <p:sp>
        <p:nvSpPr>
          <p:cNvPr id="243" name="Google Shape;243;p28"/>
          <p:cNvSpPr txBox="1"/>
          <p:nvPr>
            <p:ph idx="1" type="body"/>
          </p:nvPr>
        </p:nvSpPr>
        <p:spPr>
          <a:xfrm>
            <a:off x="819150" y="1311725"/>
            <a:ext cx="7505700" cy="31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White-Test- (Ho : Homoscedasticity)</a:t>
            </a:r>
            <a:endParaRPr b="1" sz="1500"/>
          </a:p>
          <a:p>
            <a:pPr indent="-311150" lvl="0" marL="457200" rtl="0" algn="l">
              <a:spcBef>
                <a:spcPts val="1200"/>
              </a:spcBef>
              <a:spcAft>
                <a:spcPts val="0"/>
              </a:spcAft>
              <a:buSzPts val="1300"/>
              <a:buAutoNum type="arabicPeriod"/>
            </a:pPr>
            <a:r>
              <a:rPr lang="en"/>
              <a:t>Regresses the squared residuals from the original regression model onto a set of regressors that contain the original regressors along with their squares and cross-products </a:t>
            </a:r>
            <a:endParaRPr/>
          </a:p>
          <a:p>
            <a:pPr indent="0" lvl="0" marL="457200" rtl="0" algn="ctr">
              <a:spcBef>
                <a:spcPts val="1200"/>
              </a:spcBef>
              <a:spcAft>
                <a:spcPts val="0"/>
              </a:spcAft>
              <a:buNone/>
            </a:pPr>
            <a:r>
              <a:rPr lang="en"/>
              <a:t>LM = n*R-squared</a:t>
            </a:r>
            <a:endParaRPr/>
          </a:p>
          <a:p>
            <a:pPr indent="0" lvl="0" marL="0" rtl="0" algn="l">
              <a:spcBef>
                <a:spcPts val="1200"/>
              </a:spcBef>
              <a:spcAft>
                <a:spcPts val="0"/>
              </a:spcAft>
              <a:buNone/>
            </a:pPr>
            <a:r>
              <a:rPr b="1" lang="en" sz="1500"/>
              <a:t>Breusch-Pagan test - </a:t>
            </a:r>
            <a:r>
              <a:rPr b="1" lang="en" sz="1500"/>
              <a:t>(Ho - Homoscedasticity) - better for large no. of independent variables</a:t>
            </a:r>
            <a:endParaRPr b="1" sz="1500"/>
          </a:p>
          <a:p>
            <a:pPr indent="-311150" lvl="0" marL="457200" rtl="0" algn="l">
              <a:spcBef>
                <a:spcPts val="1200"/>
              </a:spcBef>
              <a:spcAft>
                <a:spcPts val="0"/>
              </a:spcAft>
              <a:buSzPts val="1300"/>
              <a:buAutoNum type="arabicPeriod"/>
            </a:pPr>
            <a:r>
              <a:rPr lang="en"/>
              <a:t>Checks for the linear form of heteroskedasticity i.e. it models the error variance as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       Zi - vector of independent variables </a:t>
            </a:r>
            <a:endParaRPr/>
          </a:p>
        </p:txBody>
      </p:sp>
      <p:pic>
        <p:nvPicPr>
          <p:cNvPr id="244" name="Google Shape;244;p28"/>
          <p:cNvPicPr preferRelativeResize="0"/>
          <p:nvPr/>
        </p:nvPicPr>
        <p:blipFill>
          <a:blip r:embed="rId3">
            <a:alphaModFix/>
          </a:blip>
          <a:stretch>
            <a:fillRect/>
          </a:stretch>
        </p:blipFill>
        <p:spPr>
          <a:xfrm>
            <a:off x="3641738" y="3536292"/>
            <a:ext cx="2041466" cy="601800"/>
          </a:xfrm>
          <a:prstGeom prst="rect">
            <a:avLst/>
          </a:prstGeom>
          <a:noFill/>
          <a:ln>
            <a:noFill/>
          </a:ln>
        </p:spPr>
      </p:pic>
      <p:sp>
        <p:nvSpPr>
          <p:cNvPr id="245" name="Google Shape;245;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819150" y="587125"/>
            <a:ext cx="7505700" cy="5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Results of Tests for Heteroscedasticity</a:t>
            </a:r>
            <a:endParaRPr sz="2100"/>
          </a:p>
        </p:txBody>
      </p:sp>
      <p:pic>
        <p:nvPicPr>
          <p:cNvPr id="251" name="Google Shape;251;p29"/>
          <p:cNvPicPr preferRelativeResize="0"/>
          <p:nvPr/>
        </p:nvPicPr>
        <p:blipFill>
          <a:blip r:embed="rId3">
            <a:alphaModFix/>
          </a:blip>
          <a:stretch>
            <a:fillRect/>
          </a:stretch>
        </p:blipFill>
        <p:spPr>
          <a:xfrm>
            <a:off x="3948100" y="1537875"/>
            <a:ext cx="4376752" cy="2287451"/>
          </a:xfrm>
          <a:prstGeom prst="rect">
            <a:avLst/>
          </a:prstGeom>
          <a:noFill/>
          <a:ln>
            <a:noFill/>
          </a:ln>
        </p:spPr>
      </p:pic>
      <p:graphicFrame>
        <p:nvGraphicFramePr>
          <p:cNvPr id="252" name="Google Shape;252;p29"/>
          <p:cNvGraphicFramePr/>
          <p:nvPr/>
        </p:nvGraphicFramePr>
        <p:xfrm>
          <a:off x="1109925" y="1929413"/>
          <a:ext cx="3000000" cy="3000000"/>
        </p:xfrm>
        <a:graphic>
          <a:graphicData uri="http://schemas.openxmlformats.org/drawingml/2006/table">
            <a:tbl>
              <a:tblPr>
                <a:noFill/>
                <a:tableStyleId>{D74592A4-DCFB-46D6-AA23-48F1E2CC745A}</a:tableStyleId>
              </a:tblPr>
              <a:tblGrid>
                <a:gridCol w="1131225"/>
                <a:gridCol w="772375"/>
                <a:gridCol w="809000"/>
              </a:tblGrid>
              <a:tr h="367075">
                <a:tc>
                  <a:txBody>
                    <a:bodyPr/>
                    <a:lstStyle/>
                    <a:p>
                      <a:pPr indent="0" lvl="0" marL="0" rtl="0" algn="l">
                        <a:spcBef>
                          <a:spcPts val="0"/>
                        </a:spcBef>
                        <a:spcAft>
                          <a:spcPts val="0"/>
                        </a:spcAft>
                        <a:buNone/>
                      </a:pPr>
                      <a:r>
                        <a:rPr b="1" lang="en" sz="900">
                          <a:solidFill>
                            <a:schemeClr val="dk1"/>
                          </a:solidFill>
                          <a:latin typeface="Times New Roman"/>
                          <a:ea typeface="Times New Roman"/>
                          <a:cs typeface="Times New Roman"/>
                          <a:sym typeface="Times New Roman"/>
                        </a:rPr>
                        <a:t>Test</a:t>
                      </a:r>
                      <a:endParaRPr b="1" sz="900">
                        <a:solidFill>
                          <a:schemeClr val="dk1"/>
                        </a:solidFill>
                        <a:latin typeface="Times New Roman"/>
                        <a:ea typeface="Times New Roman"/>
                        <a:cs typeface="Times New Roman"/>
                        <a:sym typeface="Times New Roman"/>
                      </a:endParaRPr>
                    </a:p>
                  </a:txBody>
                  <a:tcPr marT="91425" marB="91425" marR="91425" marL="91425">
                    <a:solidFill>
                      <a:srgbClr val="134F5C"/>
                    </a:solidFill>
                  </a:tcPr>
                </a:tc>
                <a:tc>
                  <a:txBody>
                    <a:bodyPr/>
                    <a:lstStyle/>
                    <a:p>
                      <a:pPr indent="0" lvl="0" marL="0" rtl="0" algn="l">
                        <a:spcBef>
                          <a:spcPts val="0"/>
                        </a:spcBef>
                        <a:spcAft>
                          <a:spcPts val="0"/>
                        </a:spcAft>
                        <a:buNone/>
                      </a:pPr>
                      <a:r>
                        <a:rPr b="1" lang="en" sz="900">
                          <a:solidFill>
                            <a:schemeClr val="dk1"/>
                          </a:solidFill>
                          <a:latin typeface="Times New Roman"/>
                          <a:ea typeface="Times New Roman"/>
                          <a:cs typeface="Times New Roman"/>
                          <a:sym typeface="Times New Roman"/>
                        </a:rPr>
                        <a:t>LM (p-val)</a:t>
                      </a:r>
                      <a:endParaRPr b="1" sz="900">
                        <a:solidFill>
                          <a:schemeClr val="dk1"/>
                        </a:solidFill>
                        <a:latin typeface="Times New Roman"/>
                        <a:ea typeface="Times New Roman"/>
                        <a:cs typeface="Times New Roman"/>
                        <a:sym typeface="Times New Roman"/>
                      </a:endParaRPr>
                    </a:p>
                  </a:txBody>
                  <a:tcPr marT="91425" marB="91425" marR="91425" marL="91425">
                    <a:solidFill>
                      <a:srgbClr val="134F5C"/>
                    </a:solidFill>
                  </a:tcPr>
                </a:tc>
                <a:tc>
                  <a:txBody>
                    <a:bodyPr/>
                    <a:lstStyle/>
                    <a:p>
                      <a:pPr indent="0" lvl="0" marL="0" rtl="0" algn="l">
                        <a:spcBef>
                          <a:spcPts val="0"/>
                        </a:spcBef>
                        <a:spcAft>
                          <a:spcPts val="0"/>
                        </a:spcAft>
                        <a:buNone/>
                      </a:pPr>
                      <a:r>
                        <a:rPr b="1" lang="en" sz="900">
                          <a:solidFill>
                            <a:schemeClr val="dk1"/>
                          </a:solidFill>
                          <a:latin typeface="Times New Roman"/>
                          <a:ea typeface="Times New Roman"/>
                          <a:cs typeface="Times New Roman"/>
                          <a:sym typeface="Times New Roman"/>
                        </a:rPr>
                        <a:t>F p-val</a:t>
                      </a:r>
                      <a:endParaRPr b="1" sz="900">
                        <a:solidFill>
                          <a:schemeClr val="dk1"/>
                        </a:solidFill>
                        <a:latin typeface="Times New Roman"/>
                        <a:ea typeface="Times New Roman"/>
                        <a:cs typeface="Times New Roman"/>
                        <a:sym typeface="Times New Roman"/>
                      </a:endParaRPr>
                    </a:p>
                  </a:txBody>
                  <a:tcPr marT="91425" marB="91425" marR="91425" marL="91425">
                    <a:solidFill>
                      <a:srgbClr val="134F5C"/>
                    </a:solidFill>
                  </a:tcPr>
                </a:tc>
              </a:tr>
              <a:tr h="402475">
                <a:tc>
                  <a:txBody>
                    <a:bodyPr/>
                    <a:lstStyle/>
                    <a:p>
                      <a:pPr indent="0" lvl="0" marL="0" rtl="0" algn="l">
                        <a:spcBef>
                          <a:spcPts val="0"/>
                        </a:spcBef>
                        <a:spcAft>
                          <a:spcPts val="0"/>
                        </a:spcAft>
                        <a:buNone/>
                      </a:pPr>
                      <a:r>
                        <a:rPr lang="en" sz="1000"/>
                        <a:t>White-Test</a:t>
                      </a:r>
                      <a:endParaRPr sz="1000"/>
                    </a:p>
                  </a:txBody>
                  <a:tcPr marT="91425" marB="91425" marR="91425" marL="91425"/>
                </a:tc>
                <a:tc>
                  <a:txBody>
                    <a:bodyPr/>
                    <a:lstStyle/>
                    <a:p>
                      <a:pPr indent="0" lvl="0" marL="0" rtl="0" algn="l">
                        <a:spcBef>
                          <a:spcPts val="0"/>
                        </a:spcBef>
                        <a:spcAft>
                          <a:spcPts val="0"/>
                        </a:spcAft>
                        <a:buNone/>
                      </a:pPr>
                      <a:r>
                        <a:rPr lang="en" sz="1000"/>
                        <a:t>1.46e-21</a:t>
                      </a:r>
                      <a:endParaRPr sz="1000"/>
                    </a:p>
                  </a:txBody>
                  <a:tcPr marT="91425" marB="91425" marR="91425" marL="91425">
                    <a:solidFill>
                      <a:srgbClr val="FFF2CC"/>
                    </a:solidFill>
                  </a:tcPr>
                </a:tc>
                <a:tc>
                  <a:txBody>
                    <a:bodyPr/>
                    <a:lstStyle/>
                    <a:p>
                      <a:pPr indent="0" lvl="0" marL="0" rtl="0" algn="l">
                        <a:spcBef>
                          <a:spcPts val="0"/>
                        </a:spcBef>
                        <a:spcAft>
                          <a:spcPts val="0"/>
                        </a:spcAft>
                        <a:buNone/>
                      </a:pPr>
                      <a:r>
                        <a:rPr lang="en" sz="1000"/>
                        <a:t>3.02e-37</a:t>
                      </a:r>
                      <a:endParaRPr sz="1000"/>
                    </a:p>
                  </a:txBody>
                  <a:tcPr marT="91425" marB="91425" marR="91425" marL="91425">
                    <a:solidFill>
                      <a:srgbClr val="FFF2CC"/>
                    </a:solidFill>
                  </a:tcPr>
                </a:tc>
              </a:tr>
              <a:tr h="515125">
                <a:tc>
                  <a:txBody>
                    <a:bodyPr/>
                    <a:lstStyle/>
                    <a:p>
                      <a:pPr indent="0" lvl="0" marL="0" rtl="0" algn="l">
                        <a:spcBef>
                          <a:spcPts val="0"/>
                        </a:spcBef>
                        <a:spcAft>
                          <a:spcPts val="0"/>
                        </a:spcAft>
                        <a:buNone/>
                      </a:pPr>
                      <a:r>
                        <a:rPr lang="en" sz="1000"/>
                        <a:t>Breusch-Pagan-Test</a:t>
                      </a:r>
                      <a:endParaRPr sz="1000"/>
                    </a:p>
                  </a:txBody>
                  <a:tcPr marT="91425" marB="91425" marR="91425" marL="91425"/>
                </a:tc>
                <a:tc>
                  <a:txBody>
                    <a:bodyPr/>
                    <a:lstStyle/>
                    <a:p>
                      <a:pPr indent="0" lvl="0" marL="0" rtl="0" algn="l">
                        <a:spcBef>
                          <a:spcPts val="0"/>
                        </a:spcBef>
                        <a:spcAft>
                          <a:spcPts val="0"/>
                        </a:spcAft>
                        <a:buNone/>
                      </a:pPr>
                      <a:r>
                        <a:rPr lang="en" sz="1000"/>
                        <a:t>1.62e-09</a:t>
                      </a:r>
                      <a:endParaRPr sz="1000"/>
                    </a:p>
                  </a:txBody>
                  <a:tcPr marT="91425" marB="91425" marR="91425" marL="91425">
                    <a:solidFill>
                      <a:srgbClr val="FFF2CC"/>
                    </a:solidFill>
                  </a:tcPr>
                </a:tc>
                <a:tc>
                  <a:txBody>
                    <a:bodyPr/>
                    <a:lstStyle/>
                    <a:p>
                      <a:pPr indent="0" lvl="0" marL="0" rtl="0" algn="l">
                        <a:spcBef>
                          <a:spcPts val="0"/>
                        </a:spcBef>
                        <a:spcAft>
                          <a:spcPts val="0"/>
                        </a:spcAft>
                        <a:buNone/>
                      </a:pPr>
                      <a:r>
                        <a:rPr lang="en" sz="1000"/>
                        <a:t>1.73e-10</a:t>
                      </a:r>
                      <a:endParaRPr sz="1000"/>
                    </a:p>
                  </a:txBody>
                  <a:tcPr marT="91425" marB="91425" marR="91425" marL="91425">
                    <a:solidFill>
                      <a:srgbClr val="FFF2CC"/>
                    </a:solidFill>
                  </a:tcPr>
                </a:tc>
              </a:tr>
            </a:tbl>
          </a:graphicData>
        </a:graphic>
      </p:graphicFrame>
      <p:sp>
        <p:nvSpPr>
          <p:cNvPr id="253" name="Google Shape;253;p29"/>
          <p:cNvSpPr txBox="1"/>
          <p:nvPr/>
        </p:nvSpPr>
        <p:spPr>
          <a:xfrm>
            <a:off x="1158675" y="3728400"/>
            <a:ext cx="261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7F6000"/>
                </a:solidFill>
                <a:latin typeface="Times New Roman"/>
                <a:ea typeface="Times New Roman"/>
                <a:cs typeface="Times New Roman"/>
                <a:sym typeface="Times New Roman"/>
              </a:rPr>
              <a:t>Null - Rejected :</a:t>
            </a:r>
            <a:endParaRPr b="1" sz="1600">
              <a:solidFill>
                <a:srgbClr val="7F6000"/>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7F6000"/>
                </a:solidFill>
                <a:latin typeface="Times New Roman"/>
                <a:ea typeface="Times New Roman"/>
                <a:cs typeface="Times New Roman"/>
                <a:sym typeface="Times New Roman"/>
              </a:rPr>
              <a:t>Heteroscedasticity exists !!!</a:t>
            </a:r>
            <a:endParaRPr b="1" sz="1600">
              <a:solidFill>
                <a:srgbClr val="7F6000"/>
              </a:solidFill>
              <a:latin typeface="Times New Roman"/>
              <a:ea typeface="Times New Roman"/>
              <a:cs typeface="Times New Roman"/>
              <a:sym typeface="Times New Roman"/>
            </a:endParaRPr>
          </a:p>
        </p:txBody>
      </p:sp>
      <p:sp>
        <p:nvSpPr>
          <p:cNvPr id="254" name="Google Shape;254;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819150" y="845600"/>
            <a:ext cx="7505700" cy="5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TS.3 : Contemporaneous Exogeneity</a:t>
            </a:r>
            <a:endParaRPr sz="2100"/>
          </a:p>
        </p:txBody>
      </p:sp>
      <p:pic>
        <p:nvPicPr>
          <p:cNvPr id="260" name="Google Shape;260;p30"/>
          <p:cNvPicPr preferRelativeResize="0"/>
          <p:nvPr/>
        </p:nvPicPr>
        <p:blipFill rotWithShape="1">
          <a:blip r:embed="rId3">
            <a:alphaModFix/>
          </a:blip>
          <a:srcRect b="3392" l="1536" r="0" t="3653"/>
          <a:stretch/>
        </p:blipFill>
        <p:spPr>
          <a:xfrm>
            <a:off x="1912675" y="2067300"/>
            <a:ext cx="5815424" cy="1480600"/>
          </a:xfrm>
          <a:prstGeom prst="rect">
            <a:avLst/>
          </a:prstGeom>
          <a:noFill/>
          <a:ln>
            <a:noFill/>
          </a:ln>
        </p:spPr>
      </p:pic>
      <p:sp>
        <p:nvSpPr>
          <p:cNvPr id="261" name="Google Shape;261;p30"/>
          <p:cNvSpPr txBox="1"/>
          <p:nvPr/>
        </p:nvSpPr>
        <p:spPr>
          <a:xfrm>
            <a:off x="1027400" y="1667100"/>
            <a:ext cx="37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For Pooled OLS:</a:t>
            </a:r>
            <a:endParaRPr>
              <a:latin typeface="Calibri"/>
              <a:ea typeface="Calibri"/>
              <a:cs typeface="Calibri"/>
              <a:sym typeface="Calibri"/>
            </a:endParaRPr>
          </a:p>
        </p:txBody>
      </p:sp>
      <p:sp>
        <p:nvSpPr>
          <p:cNvPr id="262" name="Google Shape;262;p30"/>
          <p:cNvSpPr txBox="1"/>
          <p:nvPr/>
        </p:nvSpPr>
        <p:spPr>
          <a:xfrm>
            <a:off x="1027400" y="3961025"/>
            <a:ext cx="45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What’s the solution for above problem?</a:t>
            </a:r>
            <a:endParaRPr>
              <a:latin typeface="Calibri"/>
              <a:ea typeface="Calibri"/>
              <a:cs typeface="Calibri"/>
              <a:sym typeface="Calibri"/>
            </a:endParaRPr>
          </a:p>
        </p:txBody>
      </p:sp>
      <p:sp>
        <p:nvSpPr>
          <p:cNvPr id="263" name="Google Shape;263;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819150" y="845600"/>
            <a:ext cx="75057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TS. 5: Tests for Serial Correlation </a:t>
            </a:r>
            <a:endParaRPr sz="2100"/>
          </a:p>
        </p:txBody>
      </p:sp>
      <p:sp>
        <p:nvSpPr>
          <p:cNvPr id="269" name="Google Shape;269;p31"/>
          <p:cNvSpPr txBox="1"/>
          <p:nvPr>
            <p:ph idx="1" type="body"/>
          </p:nvPr>
        </p:nvSpPr>
        <p:spPr>
          <a:xfrm>
            <a:off x="819150" y="1544350"/>
            <a:ext cx="7505700" cy="28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sz="1500"/>
              <a:t>Durbin-Watson-Test: </a:t>
            </a:r>
            <a:r>
              <a:rPr lang="en"/>
              <a:t>will have one output between 0 – 4. </a:t>
            </a:r>
            <a:endParaRPr/>
          </a:p>
          <a:p>
            <a:pPr indent="-311150" lvl="0" marL="914400" rtl="0" algn="l">
              <a:spcBef>
                <a:spcPts val="0"/>
              </a:spcBef>
              <a:spcAft>
                <a:spcPts val="0"/>
              </a:spcAft>
              <a:buSzPts val="1300"/>
              <a:buAutoNum type="arabicPeriod"/>
            </a:pPr>
            <a:r>
              <a:rPr lang="en"/>
              <a:t>mean (= 2) -  no autocorrelation </a:t>
            </a:r>
            <a:endParaRPr/>
          </a:p>
          <a:p>
            <a:pPr indent="-311150" lvl="0" marL="914400" rtl="0" algn="l">
              <a:spcBef>
                <a:spcPts val="0"/>
              </a:spcBef>
              <a:spcAft>
                <a:spcPts val="0"/>
              </a:spcAft>
              <a:buSzPts val="1300"/>
              <a:buAutoNum type="arabicPeriod"/>
            </a:pPr>
            <a:r>
              <a:rPr lang="en"/>
              <a:t>0 – 2 = positive autocorrelation (the nearer to zero the higher the correlation)</a:t>
            </a:r>
            <a:endParaRPr/>
          </a:p>
          <a:p>
            <a:pPr indent="-311150" lvl="0" marL="914400" rtl="0" algn="l">
              <a:spcBef>
                <a:spcPts val="0"/>
              </a:spcBef>
              <a:spcAft>
                <a:spcPts val="0"/>
              </a:spcAft>
              <a:buSzPts val="1300"/>
              <a:buAutoNum type="arabicPeriod"/>
            </a:pPr>
            <a:r>
              <a:rPr lang="en"/>
              <a:t>2 – 4 = negative autocorrelation (the nearer to four the higher the correlation)</a:t>
            </a:r>
            <a:endParaRPr/>
          </a:p>
          <a:p>
            <a:pPr indent="457200" lvl="0" marL="0" rtl="0" algn="ctr">
              <a:spcBef>
                <a:spcPts val="1200"/>
              </a:spcBef>
              <a:spcAft>
                <a:spcPts val="0"/>
              </a:spcAft>
              <a:buNone/>
            </a:pPr>
            <a:r>
              <a:rPr b="1" lang="en" sz="1500"/>
              <a:t>Results: </a:t>
            </a:r>
            <a:r>
              <a:rPr lang="en"/>
              <a:t>Statistic</a:t>
            </a:r>
            <a:r>
              <a:rPr b="1" lang="en"/>
              <a:t> =</a:t>
            </a:r>
            <a:r>
              <a:rPr b="1" lang="en" sz="1500"/>
              <a:t> </a:t>
            </a:r>
            <a:r>
              <a:rPr lang="en"/>
              <a:t>1.64 ( a slight positive autocorrelation)</a:t>
            </a:r>
            <a:endParaRPr/>
          </a:p>
          <a:p>
            <a:pPr indent="-311150" lvl="0" marL="457200" rtl="0" algn="l">
              <a:spcBef>
                <a:spcPts val="1200"/>
              </a:spcBef>
              <a:spcAft>
                <a:spcPts val="0"/>
              </a:spcAft>
              <a:buSzPts val="1300"/>
              <a:buChar char="●"/>
            </a:pPr>
            <a:r>
              <a:rPr b="1" lang="en" sz="1500"/>
              <a:t>Ljung-Box Test: </a:t>
            </a:r>
            <a:r>
              <a:rPr lang="en"/>
              <a:t>Checks for autocorrelation between all lags of error residuals</a:t>
            </a:r>
            <a:endParaRPr/>
          </a:p>
          <a:p>
            <a:pPr indent="457200" lvl="0" marL="0" rtl="0" algn="ctr">
              <a:spcBef>
                <a:spcPts val="1200"/>
              </a:spcBef>
              <a:spcAft>
                <a:spcPts val="1200"/>
              </a:spcAft>
              <a:buNone/>
            </a:pPr>
            <a:r>
              <a:rPr b="1" lang="en" sz="1500"/>
              <a:t>Results: </a:t>
            </a:r>
            <a:r>
              <a:rPr lang="en"/>
              <a:t>p-val for all lags &lt; 0.05 (No autocorrelation between residuals)</a:t>
            </a:r>
            <a:endParaRPr/>
          </a:p>
        </p:txBody>
      </p:sp>
      <p:sp>
        <p:nvSpPr>
          <p:cNvPr id="270" name="Google Shape;270;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616300" y="483350"/>
            <a:ext cx="75057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Introduction</a:t>
            </a:r>
            <a:endParaRPr sz="2100"/>
          </a:p>
        </p:txBody>
      </p:sp>
      <p:sp>
        <p:nvSpPr>
          <p:cNvPr id="136" name="Google Shape;136;p14"/>
          <p:cNvSpPr txBox="1"/>
          <p:nvPr>
            <p:ph idx="1" type="body"/>
          </p:nvPr>
        </p:nvSpPr>
        <p:spPr>
          <a:xfrm>
            <a:off x="674250" y="1167450"/>
            <a:ext cx="7505700" cy="28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Life expectancy is an important metric:</a:t>
            </a:r>
            <a:endParaRPr/>
          </a:p>
          <a:p>
            <a:pPr indent="-311150" lvl="0" marL="457200" rtl="0" algn="l">
              <a:spcBef>
                <a:spcPts val="1200"/>
              </a:spcBef>
              <a:spcAft>
                <a:spcPts val="0"/>
              </a:spcAft>
              <a:buSzPts val="1300"/>
              <a:buChar char="-"/>
            </a:pPr>
            <a:r>
              <a:rPr lang="en"/>
              <a:t>Quality of Life</a:t>
            </a:r>
            <a:endParaRPr/>
          </a:p>
          <a:p>
            <a:pPr indent="-311150" lvl="0" marL="457200" rtl="0" algn="l">
              <a:spcBef>
                <a:spcPts val="0"/>
              </a:spcBef>
              <a:spcAft>
                <a:spcPts val="0"/>
              </a:spcAft>
              <a:buSzPts val="1300"/>
              <a:buChar char="-"/>
            </a:pPr>
            <a:r>
              <a:rPr lang="en"/>
              <a:t>Social Development</a:t>
            </a:r>
            <a:endParaRPr/>
          </a:p>
          <a:p>
            <a:pPr indent="-311150" lvl="0" marL="457200" rtl="0" algn="l">
              <a:spcBef>
                <a:spcPts val="0"/>
              </a:spcBef>
              <a:spcAft>
                <a:spcPts val="0"/>
              </a:spcAft>
              <a:buSzPts val="1300"/>
              <a:buChar char="-"/>
            </a:pPr>
            <a:r>
              <a:rPr lang="en"/>
              <a:t>Intrinsically Positive </a:t>
            </a:r>
            <a:endParaRPr/>
          </a:p>
          <a:p>
            <a:pPr indent="0" lvl="0" marL="457200" rtl="0" algn="l">
              <a:spcBef>
                <a:spcPts val="1200"/>
              </a:spcBef>
              <a:spcAft>
                <a:spcPts val="0"/>
              </a:spcAft>
              <a:buNone/>
            </a:pPr>
            <a:r>
              <a:t/>
            </a:r>
            <a:endParaRPr/>
          </a:p>
          <a:p>
            <a:pPr indent="0" lvl="0" marL="0" rtl="0" algn="l">
              <a:lnSpc>
                <a:spcPct val="55000"/>
              </a:lnSpc>
              <a:spcBef>
                <a:spcPts val="1200"/>
              </a:spcBef>
              <a:spcAft>
                <a:spcPts val="0"/>
              </a:spcAft>
              <a:buNone/>
            </a:pPr>
            <a:r>
              <a:rPr lang="en"/>
              <a:t>Life expectancy is rising slowly or stagnant in </a:t>
            </a:r>
            <a:endParaRPr/>
          </a:p>
          <a:p>
            <a:pPr indent="0" lvl="0" marL="0" rtl="0" algn="l">
              <a:lnSpc>
                <a:spcPct val="55000"/>
              </a:lnSpc>
              <a:spcBef>
                <a:spcPts val="1200"/>
              </a:spcBef>
              <a:spcAft>
                <a:spcPts val="0"/>
              </a:spcAft>
              <a:buNone/>
            </a:pPr>
            <a:r>
              <a:rPr lang="en"/>
              <a:t>developed countries</a:t>
            </a:r>
            <a:endParaRPr/>
          </a:p>
          <a:p>
            <a:pPr indent="-311150" lvl="0" marL="457200" rtl="0" algn="l">
              <a:lnSpc>
                <a:spcPct val="55000"/>
              </a:lnSpc>
              <a:spcBef>
                <a:spcPts val="1200"/>
              </a:spcBef>
              <a:spcAft>
                <a:spcPts val="0"/>
              </a:spcAft>
              <a:buSzPts val="1300"/>
              <a:buChar char="-"/>
            </a:pPr>
            <a:r>
              <a:rPr lang="en"/>
              <a:t>More room for more rapid </a:t>
            </a:r>
            <a:endParaRPr/>
          </a:p>
          <a:p>
            <a:pPr indent="0" lvl="0" marL="0" rtl="0" algn="l">
              <a:lnSpc>
                <a:spcPct val="55000"/>
              </a:lnSpc>
              <a:spcBef>
                <a:spcPts val="1200"/>
              </a:spcBef>
              <a:spcAft>
                <a:spcPts val="1200"/>
              </a:spcAft>
              <a:buNone/>
            </a:pPr>
            <a:r>
              <a:rPr lang="en"/>
              <a:t>improvement in developing countries</a:t>
            </a:r>
            <a:endParaRPr/>
          </a:p>
        </p:txBody>
      </p:sp>
      <p:pic>
        <p:nvPicPr>
          <p:cNvPr id="137" name="Google Shape;137;p14"/>
          <p:cNvPicPr preferRelativeResize="0"/>
          <p:nvPr/>
        </p:nvPicPr>
        <p:blipFill>
          <a:blip r:embed="rId3">
            <a:alphaModFix/>
          </a:blip>
          <a:stretch>
            <a:fillRect/>
          </a:stretch>
        </p:blipFill>
        <p:spPr>
          <a:xfrm>
            <a:off x="3774600" y="1005950"/>
            <a:ext cx="5068650" cy="3218825"/>
          </a:xfrm>
          <a:prstGeom prst="rect">
            <a:avLst/>
          </a:prstGeom>
          <a:noFill/>
          <a:ln>
            <a:noFill/>
          </a:ln>
        </p:spPr>
      </p:pic>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819150" y="587125"/>
            <a:ext cx="7505700" cy="51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Individual Fixed Effects Model</a:t>
            </a:r>
            <a:endParaRPr sz="2100"/>
          </a:p>
        </p:txBody>
      </p:sp>
      <p:sp>
        <p:nvSpPr>
          <p:cNvPr id="276" name="Google Shape;276;p32"/>
          <p:cNvSpPr txBox="1"/>
          <p:nvPr>
            <p:ph idx="1" type="body"/>
          </p:nvPr>
        </p:nvSpPr>
        <p:spPr>
          <a:xfrm>
            <a:off x="819150" y="2616975"/>
            <a:ext cx="7505700" cy="18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990000"/>
                </a:solidFill>
              </a:rPr>
              <a:t>unr</a:t>
            </a:r>
            <a:r>
              <a:rPr lang="en" sz="1200"/>
              <a:t> - undernourished (% of population); 	</a:t>
            </a:r>
            <a:r>
              <a:rPr lang="en" sz="1200">
                <a:solidFill>
                  <a:srgbClr val="990000"/>
                </a:solidFill>
              </a:rPr>
              <a:t>co2</a:t>
            </a:r>
            <a:r>
              <a:rPr lang="en" sz="1200"/>
              <a:t> - CO2 emissions in kiloton;    </a:t>
            </a:r>
            <a:r>
              <a:rPr lang="en" sz="1200">
                <a:solidFill>
                  <a:srgbClr val="990000"/>
                </a:solidFill>
              </a:rPr>
              <a:t>health</a:t>
            </a:r>
            <a:r>
              <a:rPr lang="en" sz="1200"/>
              <a:t> - Health expenditure (% of GDP)</a:t>
            </a:r>
            <a:endParaRPr sz="1200"/>
          </a:p>
          <a:p>
            <a:pPr indent="0" lvl="0" marL="0" rtl="0" algn="l">
              <a:spcBef>
                <a:spcPts val="1200"/>
              </a:spcBef>
              <a:spcAft>
                <a:spcPts val="0"/>
              </a:spcAft>
              <a:buNone/>
            </a:pPr>
            <a:r>
              <a:rPr lang="en" sz="1200">
                <a:solidFill>
                  <a:srgbClr val="990000"/>
                </a:solidFill>
              </a:rPr>
              <a:t>unemp</a:t>
            </a:r>
            <a:r>
              <a:rPr lang="en" sz="1200"/>
              <a:t> - </a:t>
            </a:r>
            <a:r>
              <a:rPr lang="en" sz="1200">
                <a:solidFill>
                  <a:srgbClr val="000000"/>
                </a:solidFill>
              </a:rPr>
              <a:t>uemployment (% of total labor force);  </a:t>
            </a:r>
            <a:r>
              <a:rPr lang="en" sz="1200">
                <a:solidFill>
                  <a:srgbClr val="990000"/>
                </a:solidFill>
              </a:rPr>
              <a:t>educ</a:t>
            </a:r>
            <a:r>
              <a:rPr lang="en" sz="1200"/>
              <a:t> - Education expenditure (% of GDP)</a:t>
            </a:r>
            <a:endParaRPr sz="1200">
              <a:solidFill>
                <a:srgbClr val="000000"/>
              </a:solidFill>
            </a:endParaRPr>
          </a:p>
          <a:p>
            <a:pPr indent="0" lvl="0" marL="0" rtl="0" algn="l">
              <a:spcBef>
                <a:spcPts val="1200"/>
              </a:spcBef>
              <a:spcAft>
                <a:spcPts val="0"/>
              </a:spcAft>
              <a:buNone/>
            </a:pPr>
            <a:r>
              <a:rPr lang="en" sz="1200">
                <a:solidFill>
                  <a:srgbClr val="990000"/>
                </a:solidFill>
              </a:rPr>
              <a:t>crrptn</a:t>
            </a:r>
            <a:r>
              <a:rPr lang="en" sz="1200"/>
              <a:t> - (CPIA) corruption in the public sector rating (1=low to 6=high)</a:t>
            </a:r>
            <a:endParaRPr sz="1200"/>
          </a:p>
          <a:p>
            <a:pPr indent="0" lvl="0" marL="0" rtl="0" algn="l">
              <a:spcBef>
                <a:spcPts val="1200"/>
              </a:spcBef>
              <a:spcAft>
                <a:spcPts val="1200"/>
              </a:spcAft>
              <a:buNone/>
            </a:pPr>
            <a:r>
              <a:rPr lang="en" sz="1200">
                <a:solidFill>
                  <a:srgbClr val="990000"/>
                </a:solidFill>
              </a:rPr>
              <a:t>Comm</a:t>
            </a:r>
            <a:r>
              <a:rPr lang="en" sz="1200"/>
              <a:t> - Disability-adjusted life-years due to communicable diseases per 100,000 individuals;     </a:t>
            </a:r>
            <a:endParaRPr/>
          </a:p>
        </p:txBody>
      </p:sp>
      <p:pic>
        <p:nvPicPr>
          <p:cNvPr id="277" name="Google Shape;277;p32"/>
          <p:cNvPicPr preferRelativeResize="0"/>
          <p:nvPr/>
        </p:nvPicPr>
        <p:blipFill>
          <a:blip r:embed="rId3">
            <a:alphaModFix/>
          </a:blip>
          <a:stretch>
            <a:fillRect/>
          </a:stretch>
        </p:blipFill>
        <p:spPr>
          <a:xfrm>
            <a:off x="1072650" y="1550800"/>
            <a:ext cx="6998702" cy="1020950"/>
          </a:xfrm>
          <a:prstGeom prst="rect">
            <a:avLst/>
          </a:prstGeom>
          <a:noFill/>
          <a:ln>
            <a:noFill/>
          </a:ln>
        </p:spPr>
      </p:pic>
      <p:sp>
        <p:nvSpPr>
          <p:cNvPr id="278" name="Google Shape;278;p32"/>
          <p:cNvSpPr txBox="1"/>
          <p:nvPr/>
        </p:nvSpPr>
        <p:spPr>
          <a:xfrm>
            <a:off x="819150" y="1272950"/>
            <a:ext cx="643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4E13"/>
                </a:solidFill>
                <a:latin typeface="Calibri"/>
                <a:ea typeface="Calibri"/>
                <a:cs typeface="Calibri"/>
                <a:sym typeface="Calibri"/>
              </a:rPr>
              <a:t>Individual effects of independent variables are fixed over time</a:t>
            </a:r>
            <a:endParaRPr sz="1300">
              <a:solidFill>
                <a:srgbClr val="274E13"/>
              </a:solidFill>
              <a:latin typeface="Calibri"/>
              <a:ea typeface="Calibri"/>
              <a:cs typeface="Calibri"/>
              <a:sym typeface="Calibri"/>
            </a:endParaRPr>
          </a:p>
        </p:txBody>
      </p:sp>
      <p:sp>
        <p:nvSpPr>
          <p:cNvPr id="279" name="Google Shape;279;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819150" y="457050"/>
            <a:ext cx="7505700" cy="5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Results - Individual Fixed Effects</a:t>
            </a:r>
            <a:endParaRPr sz="2100"/>
          </a:p>
        </p:txBody>
      </p:sp>
      <p:graphicFrame>
        <p:nvGraphicFramePr>
          <p:cNvPr id="285" name="Google Shape;285;p33"/>
          <p:cNvGraphicFramePr/>
          <p:nvPr/>
        </p:nvGraphicFramePr>
        <p:xfrm>
          <a:off x="946000" y="1080180"/>
          <a:ext cx="3000000" cy="3000000"/>
        </p:xfrm>
        <a:graphic>
          <a:graphicData uri="http://schemas.openxmlformats.org/drawingml/2006/table">
            <a:tbl>
              <a:tblPr>
                <a:noFill/>
                <a:tableStyleId>{D74592A4-DCFB-46D6-AA23-48F1E2CC745A}</a:tableStyleId>
              </a:tblPr>
              <a:tblGrid>
                <a:gridCol w="1086775"/>
                <a:gridCol w="1022150"/>
                <a:gridCol w="996300"/>
                <a:gridCol w="896200"/>
                <a:gridCol w="1173950"/>
                <a:gridCol w="1035075"/>
                <a:gridCol w="1035075"/>
              </a:tblGrid>
              <a:tr h="370800">
                <a:tc>
                  <a:txBody>
                    <a:bodyPr/>
                    <a:lstStyle/>
                    <a:p>
                      <a:pPr indent="0" lvl="0" marL="0" rtl="0" algn="ctr">
                        <a:spcBef>
                          <a:spcPts val="0"/>
                        </a:spcBef>
                        <a:spcAft>
                          <a:spcPts val="0"/>
                        </a:spcAft>
                        <a:buNone/>
                      </a:pPr>
                      <a:r>
                        <a:t/>
                      </a:r>
                      <a:endParaRPr b="1" sz="10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Parameters</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Std. Error</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T-stat</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P-Value</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Lower CI</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Upper CI</a:t>
                      </a:r>
                      <a:endParaRPr b="1" sz="1200">
                        <a:solidFill>
                          <a:srgbClr val="FFFFFF"/>
                        </a:solidFill>
                      </a:endParaRPr>
                    </a:p>
                  </a:txBody>
                  <a:tcPr marT="91425" marB="91425" marR="91425" marL="91425">
                    <a:solidFill>
                      <a:srgbClr val="0C343D"/>
                    </a:solidFill>
                  </a:tcPr>
                </a:tc>
              </a:tr>
              <a:tr h="396200">
                <a:tc>
                  <a:txBody>
                    <a:bodyPr/>
                    <a:lstStyle/>
                    <a:p>
                      <a:pPr indent="0" lvl="0" marL="0" rtl="0" algn="ctr">
                        <a:spcBef>
                          <a:spcPts val="0"/>
                        </a:spcBef>
                        <a:spcAft>
                          <a:spcPts val="0"/>
                        </a:spcAft>
                        <a:buNone/>
                      </a:pPr>
                      <a:r>
                        <a:rPr b="1" lang="en" sz="1200"/>
                        <a:t>Intercept</a:t>
                      </a:r>
                      <a:endParaRPr b="1" sz="1200"/>
                    </a:p>
                  </a:txBody>
                  <a:tcPr marT="91425" marB="91425" marR="91425" marL="91425"/>
                </a:tc>
                <a:tc>
                  <a:txBody>
                    <a:bodyPr/>
                    <a:lstStyle/>
                    <a:p>
                      <a:pPr indent="0" lvl="0" marL="0" rtl="0" algn="ctr">
                        <a:spcBef>
                          <a:spcPts val="0"/>
                        </a:spcBef>
                        <a:spcAft>
                          <a:spcPts val="0"/>
                        </a:spcAft>
                        <a:buNone/>
                      </a:pPr>
                      <a:r>
                        <a:rPr lang="en" sz="1300"/>
                        <a:t>289.23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10.53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27.46</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268.49</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309.97</a:t>
                      </a:r>
                      <a:endParaRPr sz="1300"/>
                    </a:p>
                  </a:txBody>
                  <a:tcPr marT="91425" marB="91425" marR="91425" marL="91425">
                    <a:solidFill>
                      <a:srgbClr val="FFF2CC"/>
                    </a:solidFill>
                  </a:tcPr>
                </a:tc>
              </a:tr>
              <a:tr h="396200">
                <a:tc>
                  <a:txBody>
                    <a:bodyPr/>
                    <a:lstStyle/>
                    <a:p>
                      <a:pPr indent="0" lvl="0" marL="0" rtl="0" algn="ctr">
                        <a:spcBef>
                          <a:spcPts val="0"/>
                        </a:spcBef>
                        <a:spcAft>
                          <a:spcPts val="0"/>
                        </a:spcAft>
                        <a:buNone/>
                      </a:pPr>
                      <a:r>
                        <a:rPr b="1" lang="en" sz="1200"/>
                        <a:t>Undernour.</a:t>
                      </a:r>
                      <a:endParaRPr b="1" sz="1200"/>
                    </a:p>
                  </a:txBody>
                  <a:tcPr marT="91425" marB="91425" marR="91425" marL="91425"/>
                </a:tc>
                <a:tc>
                  <a:txBody>
                    <a:bodyPr/>
                    <a:lstStyle/>
                    <a:p>
                      <a:pPr indent="0" lvl="0" marL="0" rtl="0" algn="ctr">
                        <a:spcBef>
                          <a:spcPts val="0"/>
                        </a:spcBef>
                        <a:spcAft>
                          <a:spcPts val="0"/>
                        </a:spcAft>
                        <a:buNone/>
                      </a:pPr>
                      <a:r>
                        <a:rPr lang="en" sz="1300"/>
                        <a:t>0.0015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0.015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solidFill>
                            <a:srgbClr val="FF0000"/>
                          </a:solidFill>
                        </a:rPr>
                        <a:t>0.919</a:t>
                      </a:r>
                      <a:endParaRPr sz="1300">
                        <a:solidFill>
                          <a:srgbClr val="FF0000"/>
                        </a:solidFill>
                      </a:endParaRPr>
                    </a:p>
                  </a:txBody>
                  <a:tcPr marT="91425" marB="91425" marR="91425" marL="91425">
                    <a:solidFill>
                      <a:srgbClr val="FFF2CC"/>
                    </a:solidFill>
                  </a:tcPr>
                </a:tc>
                <a:tc>
                  <a:txBody>
                    <a:bodyPr/>
                    <a:lstStyle/>
                    <a:p>
                      <a:pPr indent="0" lvl="0" marL="0" rtl="0" algn="ctr">
                        <a:spcBef>
                          <a:spcPts val="0"/>
                        </a:spcBef>
                        <a:spcAft>
                          <a:spcPts val="0"/>
                        </a:spcAft>
                        <a:buNone/>
                      </a:pPr>
                      <a:r>
                        <a:rPr lang="en" sz="1300"/>
                        <a:t>-0.027</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0.03</a:t>
                      </a:r>
                      <a:endParaRPr sz="1300"/>
                    </a:p>
                  </a:txBody>
                  <a:tcPr marT="91425" marB="91425" marR="91425" marL="91425">
                    <a:solidFill>
                      <a:srgbClr val="FFF2CC"/>
                    </a:solidFill>
                  </a:tcPr>
                </a:tc>
              </a:tr>
              <a:tr h="396200">
                <a:tc>
                  <a:txBody>
                    <a:bodyPr/>
                    <a:lstStyle/>
                    <a:p>
                      <a:pPr indent="0" lvl="0" marL="0" rtl="0" algn="ctr">
                        <a:spcBef>
                          <a:spcPts val="0"/>
                        </a:spcBef>
                        <a:spcAft>
                          <a:spcPts val="0"/>
                        </a:spcAft>
                        <a:buNone/>
                      </a:pPr>
                      <a:r>
                        <a:rPr b="1" lang="en" sz="1200"/>
                        <a:t>log(CO2)</a:t>
                      </a:r>
                      <a:endParaRPr b="1" sz="1200"/>
                    </a:p>
                  </a:txBody>
                  <a:tcPr marT="91425" marB="91425" marR="91425" marL="91425"/>
                </a:tc>
                <a:tc>
                  <a:txBody>
                    <a:bodyPr/>
                    <a:lstStyle/>
                    <a:p>
                      <a:pPr indent="0" lvl="0" marL="0" rtl="0" algn="ctr">
                        <a:spcBef>
                          <a:spcPts val="0"/>
                        </a:spcBef>
                        <a:spcAft>
                          <a:spcPts val="0"/>
                        </a:spcAft>
                        <a:buNone/>
                      </a:pPr>
                      <a:r>
                        <a:rPr lang="en" sz="1300"/>
                        <a:t>7.04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0.52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13.62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6.02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8.06</a:t>
                      </a:r>
                      <a:endParaRPr sz="1300"/>
                    </a:p>
                  </a:txBody>
                  <a:tcPr marT="91425" marB="91425" marR="91425" marL="91425">
                    <a:solidFill>
                      <a:srgbClr val="FFF2CC"/>
                    </a:solidFill>
                  </a:tcPr>
                </a:tc>
              </a:tr>
              <a:tr h="396200">
                <a:tc>
                  <a:txBody>
                    <a:bodyPr/>
                    <a:lstStyle/>
                    <a:p>
                      <a:pPr indent="0" lvl="0" marL="0" rtl="0" algn="ctr">
                        <a:spcBef>
                          <a:spcPts val="0"/>
                        </a:spcBef>
                        <a:spcAft>
                          <a:spcPts val="0"/>
                        </a:spcAft>
                        <a:buNone/>
                      </a:pPr>
                      <a:r>
                        <a:rPr b="1" lang="en" sz="1200"/>
                        <a:t>Health</a:t>
                      </a:r>
                      <a:endParaRPr b="1" sz="1200"/>
                    </a:p>
                  </a:txBody>
                  <a:tcPr marT="91425" marB="91425" marR="91425" marL="91425"/>
                </a:tc>
                <a:tc>
                  <a:txBody>
                    <a:bodyPr/>
                    <a:lstStyle/>
                    <a:p>
                      <a:pPr indent="0" lvl="0" marL="0" rtl="0" algn="ctr">
                        <a:spcBef>
                          <a:spcPts val="0"/>
                        </a:spcBef>
                        <a:spcAft>
                          <a:spcPts val="0"/>
                        </a:spcAft>
                        <a:buNone/>
                      </a:pPr>
                      <a:r>
                        <a:rPr lang="en" sz="1300"/>
                        <a:t>0.24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0.048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5.00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0.34</a:t>
                      </a:r>
                      <a:endParaRPr sz="1300"/>
                    </a:p>
                  </a:txBody>
                  <a:tcPr marT="91425" marB="91425" marR="91425" marL="91425">
                    <a:solidFill>
                      <a:srgbClr val="FFF2CC"/>
                    </a:solidFill>
                  </a:tcPr>
                </a:tc>
              </a:tr>
              <a:tr h="396200">
                <a:tc>
                  <a:txBody>
                    <a:bodyPr/>
                    <a:lstStyle/>
                    <a:p>
                      <a:pPr indent="0" lvl="0" marL="0" rtl="0" algn="ctr">
                        <a:spcBef>
                          <a:spcPts val="0"/>
                        </a:spcBef>
                        <a:spcAft>
                          <a:spcPts val="0"/>
                        </a:spcAft>
                        <a:buNone/>
                      </a:pPr>
                      <a:r>
                        <a:rPr b="1" lang="en" sz="1200"/>
                        <a:t>Educ.</a:t>
                      </a:r>
                      <a:endParaRPr b="1" sz="1200"/>
                    </a:p>
                  </a:txBody>
                  <a:tcPr marT="91425" marB="91425" marR="91425" marL="91425"/>
                </a:tc>
                <a:tc>
                  <a:txBody>
                    <a:bodyPr/>
                    <a:lstStyle/>
                    <a:p>
                      <a:pPr indent="0" lvl="0" marL="0" rtl="0" algn="ctr">
                        <a:spcBef>
                          <a:spcPts val="0"/>
                        </a:spcBef>
                        <a:spcAft>
                          <a:spcPts val="0"/>
                        </a:spcAft>
                        <a:buNone/>
                      </a:pPr>
                      <a:r>
                        <a:rPr lang="en" sz="1300"/>
                        <a:t>0.23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0.051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4.54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0.33</a:t>
                      </a:r>
                      <a:endParaRPr sz="1300"/>
                    </a:p>
                  </a:txBody>
                  <a:tcPr marT="91425" marB="91425" marR="91425" marL="91425">
                    <a:solidFill>
                      <a:srgbClr val="FFF2CC"/>
                    </a:solidFill>
                  </a:tcPr>
                </a:tc>
              </a:tr>
              <a:tr h="396200">
                <a:tc>
                  <a:txBody>
                    <a:bodyPr/>
                    <a:lstStyle/>
                    <a:p>
                      <a:pPr indent="0" lvl="0" marL="0" rtl="0" algn="ctr">
                        <a:spcBef>
                          <a:spcPts val="0"/>
                        </a:spcBef>
                        <a:spcAft>
                          <a:spcPts val="0"/>
                        </a:spcAft>
                        <a:buNone/>
                      </a:pPr>
                      <a:r>
                        <a:rPr b="1" lang="en" sz="1200"/>
                        <a:t>Unemploy.</a:t>
                      </a:r>
                      <a:endParaRPr b="1" sz="1200"/>
                    </a:p>
                  </a:txBody>
                  <a:tcPr marT="91425" marB="91425" marR="91425" marL="91425"/>
                </a:tc>
                <a:tc>
                  <a:txBody>
                    <a:bodyPr/>
                    <a:lstStyle/>
                    <a:p>
                      <a:pPr indent="0" lvl="0" marL="0" rtl="0" algn="ctr">
                        <a:spcBef>
                          <a:spcPts val="0"/>
                        </a:spcBef>
                        <a:spcAft>
                          <a:spcPts val="0"/>
                        </a:spcAft>
                        <a:buNone/>
                      </a:pPr>
                      <a:r>
                        <a:rPr lang="en" sz="1300"/>
                        <a:t>-0.17</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0.057</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-3.03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-0.28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-0.060</a:t>
                      </a:r>
                      <a:endParaRPr sz="1300"/>
                    </a:p>
                  </a:txBody>
                  <a:tcPr marT="91425" marB="91425" marR="91425" marL="91425">
                    <a:solidFill>
                      <a:srgbClr val="FFF2CC"/>
                    </a:solidFill>
                  </a:tcPr>
                </a:tc>
              </a:tr>
              <a:tr h="396200">
                <a:tc>
                  <a:txBody>
                    <a:bodyPr/>
                    <a:lstStyle/>
                    <a:p>
                      <a:pPr indent="0" lvl="0" marL="0" rtl="0" algn="ctr">
                        <a:spcBef>
                          <a:spcPts val="0"/>
                        </a:spcBef>
                        <a:spcAft>
                          <a:spcPts val="0"/>
                        </a:spcAft>
                        <a:buNone/>
                      </a:pPr>
                      <a:r>
                        <a:rPr b="1" lang="en" sz="1200"/>
                        <a:t>Corruption</a:t>
                      </a:r>
                      <a:endParaRPr b="1" sz="1200"/>
                    </a:p>
                  </a:txBody>
                  <a:tcPr marT="91425" marB="91425" marR="91425" marL="91425"/>
                </a:tc>
                <a:tc>
                  <a:txBody>
                    <a:bodyPr/>
                    <a:lstStyle/>
                    <a:p>
                      <a:pPr indent="0" lvl="0" marL="0" rtl="0" algn="ctr">
                        <a:spcBef>
                          <a:spcPts val="0"/>
                        </a:spcBef>
                        <a:spcAft>
                          <a:spcPts val="0"/>
                        </a:spcAft>
                        <a:buNone/>
                      </a:pPr>
                      <a:r>
                        <a:rPr lang="en" sz="1300"/>
                        <a:t>-1.10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0.26</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-4.25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-1.61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-0.59</a:t>
                      </a:r>
                      <a:endParaRPr sz="1300"/>
                    </a:p>
                  </a:txBody>
                  <a:tcPr marT="91425" marB="91425" marR="91425" marL="91425">
                    <a:solidFill>
                      <a:srgbClr val="FFF2CC"/>
                    </a:solidFill>
                  </a:tcPr>
                </a:tc>
              </a:tr>
              <a:tr h="548600">
                <a:tc>
                  <a:txBody>
                    <a:bodyPr/>
                    <a:lstStyle/>
                    <a:p>
                      <a:pPr indent="0" lvl="0" marL="0" rtl="0" algn="ctr">
                        <a:spcBef>
                          <a:spcPts val="0"/>
                        </a:spcBef>
                        <a:spcAft>
                          <a:spcPts val="0"/>
                        </a:spcAft>
                        <a:buNone/>
                      </a:pPr>
                      <a:r>
                        <a:rPr b="1" lang="en" sz="1200"/>
                        <a:t>Log(Comm)</a:t>
                      </a:r>
                      <a:endParaRPr b="1" sz="1200"/>
                    </a:p>
                  </a:txBody>
                  <a:tcPr marT="91425" marB="91425" marR="91425" marL="91425"/>
                </a:tc>
                <a:tc>
                  <a:txBody>
                    <a:bodyPr/>
                    <a:lstStyle/>
                    <a:p>
                      <a:pPr indent="0" lvl="0" marL="0" rtl="0" algn="ctr">
                        <a:spcBef>
                          <a:spcPts val="0"/>
                        </a:spcBef>
                        <a:spcAft>
                          <a:spcPts val="0"/>
                        </a:spcAft>
                        <a:buNone/>
                      </a:pPr>
                      <a:r>
                        <a:rPr lang="en" sz="1300"/>
                        <a:t>-37.48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1.38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-27.12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-40.20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-34.76</a:t>
                      </a:r>
                      <a:endParaRPr sz="1300"/>
                    </a:p>
                  </a:txBody>
                  <a:tcPr marT="91425" marB="91425" marR="91425" marL="91425">
                    <a:solidFill>
                      <a:srgbClr val="FFF2CC"/>
                    </a:solidFill>
                  </a:tcPr>
                </a:tc>
              </a:tr>
            </a:tbl>
          </a:graphicData>
        </a:graphic>
      </p:graphicFrame>
      <p:sp>
        <p:nvSpPr>
          <p:cNvPr id="286" name="Google Shape;286;p33"/>
          <p:cNvSpPr txBox="1"/>
          <p:nvPr/>
        </p:nvSpPr>
        <p:spPr>
          <a:xfrm>
            <a:off x="6193900" y="525600"/>
            <a:ext cx="190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74E13"/>
                </a:solidFill>
                <a:latin typeface="Times New Roman"/>
                <a:ea typeface="Times New Roman"/>
                <a:cs typeface="Times New Roman"/>
                <a:sym typeface="Times New Roman"/>
              </a:rPr>
              <a:t>R-squared = 0.9040</a:t>
            </a:r>
            <a:endParaRPr b="1" sz="1600">
              <a:solidFill>
                <a:srgbClr val="274E13"/>
              </a:solidFill>
              <a:latin typeface="Times New Roman"/>
              <a:ea typeface="Times New Roman"/>
              <a:cs typeface="Times New Roman"/>
              <a:sym typeface="Times New Roman"/>
            </a:endParaRPr>
          </a:p>
        </p:txBody>
      </p:sp>
      <p:sp>
        <p:nvSpPr>
          <p:cNvPr id="287" name="Google Shape;287;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819150" y="528975"/>
            <a:ext cx="7505700" cy="5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Random Effects Model</a:t>
            </a:r>
            <a:endParaRPr sz="2100"/>
          </a:p>
        </p:txBody>
      </p:sp>
      <p:pic>
        <p:nvPicPr>
          <p:cNvPr id="293" name="Google Shape;293;p34"/>
          <p:cNvPicPr preferRelativeResize="0"/>
          <p:nvPr/>
        </p:nvPicPr>
        <p:blipFill>
          <a:blip r:embed="rId3">
            <a:alphaModFix/>
          </a:blip>
          <a:stretch>
            <a:fillRect/>
          </a:stretch>
        </p:blipFill>
        <p:spPr>
          <a:xfrm>
            <a:off x="1221000" y="1586775"/>
            <a:ext cx="6702024" cy="1034100"/>
          </a:xfrm>
          <a:prstGeom prst="rect">
            <a:avLst/>
          </a:prstGeom>
          <a:noFill/>
          <a:ln>
            <a:noFill/>
          </a:ln>
        </p:spPr>
      </p:pic>
      <p:sp>
        <p:nvSpPr>
          <p:cNvPr id="294" name="Google Shape;294;p34"/>
          <p:cNvSpPr txBox="1"/>
          <p:nvPr/>
        </p:nvSpPr>
        <p:spPr>
          <a:xfrm>
            <a:off x="819150" y="1272950"/>
            <a:ext cx="643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4E13"/>
                </a:solidFill>
                <a:latin typeface="Calibri"/>
                <a:ea typeface="Calibri"/>
                <a:cs typeface="Calibri"/>
                <a:sym typeface="Calibri"/>
              </a:rPr>
              <a:t>Individual effects of independent variables vary over time</a:t>
            </a:r>
            <a:endParaRPr sz="1300">
              <a:solidFill>
                <a:srgbClr val="274E13"/>
              </a:solidFill>
              <a:latin typeface="Calibri"/>
              <a:ea typeface="Calibri"/>
              <a:cs typeface="Calibri"/>
              <a:sym typeface="Calibri"/>
            </a:endParaRPr>
          </a:p>
        </p:txBody>
      </p:sp>
      <p:sp>
        <p:nvSpPr>
          <p:cNvPr id="295" name="Google Shape;295;p34"/>
          <p:cNvSpPr txBox="1"/>
          <p:nvPr/>
        </p:nvSpPr>
        <p:spPr>
          <a:xfrm>
            <a:off x="949875" y="2571750"/>
            <a:ext cx="7374900" cy="18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990000"/>
                </a:solidFill>
                <a:latin typeface="Calibri"/>
                <a:ea typeface="Calibri"/>
                <a:cs typeface="Calibri"/>
                <a:sym typeface="Calibri"/>
              </a:rPr>
              <a:t>unr</a:t>
            </a:r>
            <a:r>
              <a:rPr lang="en" sz="1200">
                <a:solidFill>
                  <a:schemeClr val="dk2"/>
                </a:solidFill>
                <a:latin typeface="Calibri"/>
                <a:ea typeface="Calibri"/>
                <a:cs typeface="Calibri"/>
                <a:sym typeface="Calibri"/>
              </a:rPr>
              <a:t> - undernourished (% of population); 	</a:t>
            </a:r>
            <a:r>
              <a:rPr lang="en" sz="1200">
                <a:solidFill>
                  <a:srgbClr val="990000"/>
                </a:solidFill>
                <a:latin typeface="Calibri"/>
                <a:ea typeface="Calibri"/>
                <a:cs typeface="Calibri"/>
                <a:sym typeface="Calibri"/>
              </a:rPr>
              <a:t>co2</a:t>
            </a:r>
            <a:r>
              <a:rPr lang="en" sz="1200">
                <a:solidFill>
                  <a:schemeClr val="dk2"/>
                </a:solidFill>
                <a:latin typeface="Calibri"/>
                <a:ea typeface="Calibri"/>
                <a:cs typeface="Calibri"/>
                <a:sym typeface="Calibri"/>
              </a:rPr>
              <a:t> - CO2 emissions in kiloton;    </a:t>
            </a:r>
            <a:r>
              <a:rPr lang="en" sz="1200">
                <a:solidFill>
                  <a:srgbClr val="990000"/>
                </a:solidFill>
                <a:latin typeface="Calibri"/>
                <a:ea typeface="Calibri"/>
                <a:cs typeface="Calibri"/>
                <a:sym typeface="Calibri"/>
              </a:rPr>
              <a:t>health</a:t>
            </a:r>
            <a:r>
              <a:rPr lang="en" sz="1200">
                <a:solidFill>
                  <a:schemeClr val="dk2"/>
                </a:solidFill>
                <a:latin typeface="Calibri"/>
                <a:ea typeface="Calibri"/>
                <a:cs typeface="Calibri"/>
                <a:sym typeface="Calibri"/>
              </a:rPr>
              <a:t> - Health expenditure (% of GDP)</a:t>
            </a:r>
            <a:endParaRPr sz="12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990000"/>
                </a:solidFill>
                <a:latin typeface="Calibri"/>
                <a:ea typeface="Calibri"/>
                <a:cs typeface="Calibri"/>
                <a:sym typeface="Calibri"/>
              </a:rPr>
              <a:t>unemp</a:t>
            </a:r>
            <a:r>
              <a:rPr lang="en" sz="1200">
                <a:solidFill>
                  <a:schemeClr val="dk2"/>
                </a:solidFill>
                <a:latin typeface="Calibri"/>
                <a:ea typeface="Calibri"/>
                <a:cs typeface="Calibri"/>
                <a:sym typeface="Calibri"/>
              </a:rPr>
              <a:t> - </a:t>
            </a:r>
            <a:r>
              <a:rPr lang="en" sz="1200">
                <a:latin typeface="Calibri"/>
                <a:ea typeface="Calibri"/>
                <a:cs typeface="Calibri"/>
                <a:sym typeface="Calibri"/>
              </a:rPr>
              <a:t>uemployment (% of total labor force); </a:t>
            </a:r>
            <a:endParaRPr sz="1200">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990000"/>
                </a:solidFill>
                <a:latin typeface="Calibri"/>
                <a:ea typeface="Calibri"/>
                <a:cs typeface="Calibri"/>
                <a:sym typeface="Calibri"/>
              </a:rPr>
              <a:t>crrptn</a:t>
            </a:r>
            <a:r>
              <a:rPr lang="en" sz="1200">
                <a:solidFill>
                  <a:schemeClr val="dk2"/>
                </a:solidFill>
                <a:latin typeface="Calibri"/>
                <a:ea typeface="Calibri"/>
                <a:cs typeface="Calibri"/>
                <a:sym typeface="Calibri"/>
              </a:rPr>
              <a:t> - (CPIA) corruption in the public sector rating (1=low to 6=high)</a:t>
            </a:r>
            <a:endParaRPr sz="12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990000"/>
                </a:solidFill>
                <a:latin typeface="Calibri"/>
                <a:ea typeface="Calibri"/>
                <a:cs typeface="Calibri"/>
                <a:sym typeface="Calibri"/>
              </a:rPr>
              <a:t>Comm</a:t>
            </a:r>
            <a:r>
              <a:rPr lang="en" sz="1200">
                <a:solidFill>
                  <a:schemeClr val="dk2"/>
                </a:solidFill>
                <a:latin typeface="Calibri"/>
                <a:ea typeface="Calibri"/>
                <a:cs typeface="Calibri"/>
                <a:sym typeface="Calibri"/>
              </a:rPr>
              <a:t> - Disability-adjusted life-years due to communicable diseases per 100,000 individuals;     </a:t>
            </a:r>
            <a:endParaRPr sz="12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rgbClr val="990000"/>
                </a:solidFill>
                <a:latin typeface="Calibri"/>
                <a:ea typeface="Calibri"/>
                <a:cs typeface="Calibri"/>
                <a:sym typeface="Calibri"/>
              </a:rPr>
              <a:t>educ</a:t>
            </a:r>
            <a:r>
              <a:rPr lang="en" sz="1200">
                <a:solidFill>
                  <a:schemeClr val="dk2"/>
                </a:solidFill>
                <a:latin typeface="Calibri"/>
                <a:ea typeface="Calibri"/>
                <a:cs typeface="Calibri"/>
                <a:sym typeface="Calibri"/>
              </a:rPr>
              <a:t> - Education expenditure (% of GDP)</a:t>
            </a:r>
            <a:endParaRPr/>
          </a:p>
        </p:txBody>
      </p:sp>
      <p:sp>
        <p:nvSpPr>
          <p:cNvPr id="296" name="Google Shape;296;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819150" y="457050"/>
            <a:ext cx="7505700" cy="5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Results - Random Effects </a:t>
            </a:r>
            <a:endParaRPr sz="2100"/>
          </a:p>
        </p:txBody>
      </p:sp>
      <p:graphicFrame>
        <p:nvGraphicFramePr>
          <p:cNvPr id="302" name="Google Shape;302;p35"/>
          <p:cNvGraphicFramePr/>
          <p:nvPr/>
        </p:nvGraphicFramePr>
        <p:xfrm>
          <a:off x="988000" y="1080180"/>
          <a:ext cx="3000000" cy="3000000"/>
        </p:xfrm>
        <a:graphic>
          <a:graphicData uri="http://schemas.openxmlformats.org/drawingml/2006/table">
            <a:tbl>
              <a:tblPr>
                <a:noFill/>
                <a:tableStyleId>{D74592A4-DCFB-46D6-AA23-48F1E2CC745A}</a:tableStyleId>
              </a:tblPr>
              <a:tblGrid>
                <a:gridCol w="1029075"/>
                <a:gridCol w="1029075"/>
                <a:gridCol w="1029075"/>
                <a:gridCol w="1029075"/>
                <a:gridCol w="1029075"/>
                <a:gridCol w="1029075"/>
                <a:gridCol w="1029075"/>
              </a:tblGrid>
              <a:tr h="370800">
                <a:tc>
                  <a:txBody>
                    <a:bodyPr/>
                    <a:lstStyle/>
                    <a:p>
                      <a:pPr indent="0" lvl="0" marL="0" rtl="0" algn="ctr">
                        <a:spcBef>
                          <a:spcPts val="0"/>
                        </a:spcBef>
                        <a:spcAft>
                          <a:spcPts val="0"/>
                        </a:spcAft>
                        <a:buNone/>
                      </a:pPr>
                      <a:r>
                        <a:t/>
                      </a:r>
                      <a:endParaRPr b="1" sz="10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Parameters</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Std. Error</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T-stat</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P-Value</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Lower CI</a:t>
                      </a:r>
                      <a:endParaRPr b="1" sz="1200">
                        <a:solidFill>
                          <a:srgbClr val="FFFFFF"/>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200">
                          <a:solidFill>
                            <a:srgbClr val="FFFFFF"/>
                          </a:solidFill>
                        </a:rPr>
                        <a:t>Upper CI</a:t>
                      </a:r>
                      <a:endParaRPr b="1" sz="1200">
                        <a:solidFill>
                          <a:srgbClr val="FFFFFF"/>
                        </a:solidFill>
                      </a:endParaRPr>
                    </a:p>
                  </a:txBody>
                  <a:tcPr marT="91425" marB="91425" marR="91425" marL="91425">
                    <a:solidFill>
                      <a:srgbClr val="0C343D"/>
                    </a:solidFill>
                  </a:tcPr>
                </a:tc>
              </a:tr>
              <a:tr h="3708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Intercept</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217.44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10.48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20.74</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196.81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238.08</a:t>
                      </a:r>
                      <a:endParaRPr sz="1300"/>
                    </a:p>
                  </a:txBody>
                  <a:tcPr marT="91425" marB="91425" marR="91425" marL="91425">
                    <a:solidFill>
                      <a:srgbClr val="FFF2CC"/>
                    </a:solidFill>
                  </a:tcPr>
                </a:tc>
              </a:tr>
              <a:tr h="3708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Undernour.</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0.0087</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0.018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0.49</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solidFill>
                            <a:srgbClr val="FF0000"/>
                          </a:solidFill>
                        </a:rPr>
                        <a:t>0.627</a:t>
                      </a:r>
                      <a:endParaRPr sz="1300">
                        <a:solidFill>
                          <a:srgbClr val="FF0000"/>
                        </a:solidFill>
                      </a:endParaRPr>
                    </a:p>
                  </a:txBody>
                  <a:tcPr marT="91425" marB="91425" marR="91425" marL="91425">
                    <a:solidFill>
                      <a:srgbClr val="FFF2CC"/>
                    </a:solidFill>
                  </a:tcPr>
                </a:tc>
                <a:tc>
                  <a:txBody>
                    <a:bodyPr/>
                    <a:lstStyle/>
                    <a:p>
                      <a:pPr indent="0" lvl="0" marL="0" rtl="0" algn="ctr">
                        <a:spcBef>
                          <a:spcPts val="0"/>
                        </a:spcBef>
                        <a:spcAft>
                          <a:spcPts val="0"/>
                        </a:spcAft>
                        <a:buNone/>
                      </a:pPr>
                      <a:r>
                        <a:rPr lang="en" sz="1300"/>
                        <a:t>-0.026</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0.044</a:t>
                      </a:r>
                      <a:endParaRPr sz="1300"/>
                    </a:p>
                  </a:txBody>
                  <a:tcPr marT="91425" marB="91425" marR="91425" marL="91425">
                    <a:solidFill>
                      <a:srgbClr val="FFF2CC"/>
                    </a:solidFill>
                  </a:tcPr>
                </a:tc>
              </a:tr>
              <a:tr h="3565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log(CO2)</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9.40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16.48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8.27</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10.52</a:t>
                      </a:r>
                      <a:endParaRPr sz="1300"/>
                    </a:p>
                  </a:txBody>
                  <a:tcPr marT="91425" marB="91425" marR="91425" marL="91425">
                    <a:solidFill>
                      <a:srgbClr val="FFF2CC"/>
                    </a:solidFill>
                  </a:tcPr>
                </a:tc>
              </a:tr>
              <a:tr h="3565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Health</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0.23</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0.058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4.01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0.35</a:t>
                      </a:r>
                      <a:endParaRPr sz="1300"/>
                    </a:p>
                  </a:txBody>
                  <a:tcPr marT="91425" marB="91425" marR="91425" marL="91425">
                    <a:solidFill>
                      <a:srgbClr val="FFF2CC"/>
                    </a:solidFill>
                  </a:tcPr>
                </a:tc>
              </a:tr>
              <a:tr h="3565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Educ.</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0.22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0.062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3.58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0.010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0.34</a:t>
                      </a:r>
                      <a:endParaRPr sz="1300"/>
                    </a:p>
                  </a:txBody>
                  <a:tcPr marT="91425" marB="91425" marR="91425" marL="91425">
                    <a:solidFill>
                      <a:srgbClr val="FFF2CC"/>
                    </a:solidFill>
                  </a:tcPr>
                </a:tc>
              </a:tr>
              <a:tr h="3565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Unemploy.</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-0.32</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0.065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-4.90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-0.45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-0.19</a:t>
                      </a:r>
                      <a:endParaRPr sz="1300"/>
                    </a:p>
                  </a:txBody>
                  <a:tcPr marT="91425" marB="91425" marR="91425" marL="91425">
                    <a:solidFill>
                      <a:srgbClr val="FFF2CC"/>
                    </a:solidFill>
                  </a:tcPr>
                </a:tc>
              </a:tr>
              <a:tr h="3565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Corruption</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-0.88</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0.31</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-2.80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0.006</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-1.50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-0.26</a:t>
                      </a:r>
                      <a:endParaRPr sz="1300"/>
                    </a:p>
                  </a:txBody>
                  <a:tcPr marT="91425" marB="91425" marR="91425" marL="91425">
                    <a:solidFill>
                      <a:srgbClr val="FFF2CC"/>
                    </a:solidFill>
                  </a:tcPr>
                </a:tc>
              </a:tr>
              <a:tr h="3565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Log(Comm)</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300"/>
                        <a:t>-28.05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1.37</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20.45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0.000</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-30.75</a:t>
                      </a:r>
                      <a:endParaRPr sz="1300"/>
                    </a:p>
                  </a:txBody>
                  <a:tcPr marT="91425" marB="91425" marR="91425" marL="91425">
                    <a:solidFill>
                      <a:srgbClr val="FFF2CC"/>
                    </a:solidFill>
                  </a:tcPr>
                </a:tc>
                <a:tc>
                  <a:txBody>
                    <a:bodyPr/>
                    <a:lstStyle/>
                    <a:p>
                      <a:pPr indent="0" lvl="0" marL="0" rtl="0" algn="ctr">
                        <a:spcBef>
                          <a:spcPts val="0"/>
                        </a:spcBef>
                        <a:spcAft>
                          <a:spcPts val="0"/>
                        </a:spcAft>
                        <a:buNone/>
                      </a:pPr>
                      <a:r>
                        <a:rPr lang="en" sz="1300"/>
                        <a:t>-25.35</a:t>
                      </a:r>
                      <a:endParaRPr sz="1300"/>
                    </a:p>
                  </a:txBody>
                  <a:tcPr marT="91425" marB="91425" marR="91425" marL="91425">
                    <a:solidFill>
                      <a:srgbClr val="FFF2CC"/>
                    </a:solidFill>
                  </a:tcPr>
                </a:tc>
              </a:tr>
            </a:tbl>
          </a:graphicData>
        </a:graphic>
      </p:graphicFrame>
      <p:sp>
        <p:nvSpPr>
          <p:cNvPr id="303" name="Google Shape;303;p35"/>
          <p:cNvSpPr txBox="1"/>
          <p:nvPr/>
        </p:nvSpPr>
        <p:spPr>
          <a:xfrm>
            <a:off x="6193900" y="525600"/>
            <a:ext cx="190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74E13"/>
                </a:solidFill>
                <a:latin typeface="Times New Roman"/>
                <a:ea typeface="Times New Roman"/>
                <a:cs typeface="Times New Roman"/>
                <a:sym typeface="Times New Roman"/>
              </a:rPr>
              <a:t>R-squared = 0.8486</a:t>
            </a:r>
            <a:endParaRPr b="1" sz="1500">
              <a:solidFill>
                <a:srgbClr val="274E13"/>
              </a:solidFill>
              <a:latin typeface="Times New Roman"/>
              <a:ea typeface="Times New Roman"/>
              <a:cs typeface="Times New Roman"/>
              <a:sym typeface="Times New Roman"/>
            </a:endParaRPr>
          </a:p>
        </p:txBody>
      </p:sp>
      <p:sp>
        <p:nvSpPr>
          <p:cNvPr id="304" name="Google Shape;304;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819150" y="496650"/>
            <a:ext cx="7505700" cy="5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 Test of endogeneity</a:t>
            </a:r>
            <a:endParaRPr sz="2100"/>
          </a:p>
        </p:txBody>
      </p:sp>
      <p:sp>
        <p:nvSpPr>
          <p:cNvPr id="310" name="Google Shape;310;p36"/>
          <p:cNvSpPr txBox="1"/>
          <p:nvPr>
            <p:ph idx="1" type="body"/>
          </p:nvPr>
        </p:nvSpPr>
        <p:spPr>
          <a:xfrm>
            <a:off x="819150" y="1240650"/>
            <a:ext cx="7505700" cy="319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t>Hausman Test: </a:t>
            </a:r>
            <a:r>
              <a:rPr lang="en" sz="1500">
                <a:solidFill>
                  <a:srgbClr val="292929"/>
                </a:solidFill>
                <a:highlight>
                  <a:srgbClr val="FFFFFF"/>
                </a:highlight>
                <a:latin typeface="Georgia"/>
                <a:ea typeface="Georgia"/>
                <a:cs typeface="Georgia"/>
                <a:sym typeface="Georgia"/>
              </a:rPr>
              <a:t> </a:t>
            </a:r>
            <a:r>
              <a:rPr lang="en">
                <a:solidFill>
                  <a:srgbClr val="292929"/>
                </a:solidFill>
                <a:highlight>
                  <a:srgbClr val="FFFFFF"/>
                </a:highlight>
              </a:rPr>
              <a:t>The test evaluates the consistency of an estimator when compared to an alternative, less efficient estimator which is already known to be consistent</a:t>
            </a:r>
            <a:endParaRPr>
              <a:solidFill>
                <a:srgbClr val="292929"/>
              </a:solidFill>
              <a:highlight>
                <a:srgbClr val="FFFFFF"/>
              </a:highlight>
            </a:endParaRPr>
          </a:p>
          <a:p>
            <a:pPr indent="0" lvl="0" marL="0" rtl="0" algn="l">
              <a:spcBef>
                <a:spcPts val="1200"/>
              </a:spcBef>
              <a:spcAft>
                <a:spcPts val="0"/>
              </a:spcAft>
              <a:buNone/>
            </a:pPr>
            <a:r>
              <a:t/>
            </a:r>
            <a:endParaRPr>
              <a:solidFill>
                <a:srgbClr val="292929"/>
              </a:solidFill>
              <a:highlight>
                <a:srgbClr val="FFFFFF"/>
              </a:highlight>
            </a:endParaRPr>
          </a:p>
          <a:p>
            <a:pPr indent="0" lvl="0" marL="0" rtl="0" algn="l">
              <a:spcBef>
                <a:spcPts val="1200"/>
              </a:spcBef>
              <a:spcAft>
                <a:spcPts val="0"/>
              </a:spcAft>
              <a:buNone/>
            </a:pPr>
            <a:r>
              <a:rPr lang="en">
                <a:solidFill>
                  <a:srgbClr val="38761D"/>
                </a:solidFill>
                <a:highlight>
                  <a:srgbClr val="FFFFFF"/>
                </a:highlight>
              </a:rPr>
              <a:t>b0 - always consistent; b1 - only consistent under H0</a:t>
            </a:r>
            <a:endParaRPr>
              <a:solidFill>
                <a:srgbClr val="38761D"/>
              </a:solidFill>
              <a:highlight>
                <a:srgbClr val="FFFFFF"/>
              </a:highlight>
            </a:endParaRPr>
          </a:p>
          <a:p>
            <a:pPr indent="0" lvl="0" marL="0" rtl="0" algn="l">
              <a:spcBef>
                <a:spcPts val="1200"/>
              </a:spcBef>
              <a:spcAft>
                <a:spcPts val="0"/>
              </a:spcAft>
              <a:buNone/>
            </a:pPr>
            <a:r>
              <a:rPr b="1" lang="en" sz="1500">
                <a:solidFill>
                  <a:srgbClr val="292929"/>
                </a:solidFill>
                <a:highlight>
                  <a:srgbClr val="FFFFFF"/>
                </a:highlight>
              </a:rPr>
              <a:t>Results:</a:t>
            </a:r>
            <a:endParaRPr b="1" sz="1500">
              <a:solidFill>
                <a:srgbClr val="292929"/>
              </a:solidFill>
              <a:highlight>
                <a:srgbClr val="FFFFFF"/>
              </a:highlight>
            </a:endParaRPr>
          </a:p>
          <a:p>
            <a:pPr indent="0" lvl="0" marL="0" rtl="0" algn="l">
              <a:spcBef>
                <a:spcPts val="1200"/>
              </a:spcBef>
              <a:spcAft>
                <a:spcPts val="0"/>
              </a:spcAft>
              <a:buNone/>
            </a:pPr>
            <a:r>
              <a:t/>
            </a:r>
            <a:endParaRPr>
              <a:solidFill>
                <a:srgbClr val="292929"/>
              </a:solidFill>
              <a:highlight>
                <a:srgbClr val="FFFFFF"/>
              </a:highlight>
            </a:endParaRPr>
          </a:p>
          <a:p>
            <a:pPr indent="0" lvl="0" marL="0" rtl="0" algn="l">
              <a:spcBef>
                <a:spcPts val="1200"/>
              </a:spcBef>
              <a:spcAft>
                <a:spcPts val="0"/>
              </a:spcAft>
              <a:buNone/>
            </a:pPr>
            <a:r>
              <a:t/>
            </a:r>
            <a:endParaRPr>
              <a:solidFill>
                <a:srgbClr val="292929"/>
              </a:solidFill>
              <a:highlight>
                <a:srgbClr val="FFFFFF"/>
              </a:highlight>
            </a:endParaRPr>
          </a:p>
          <a:p>
            <a:pPr indent="0" lvl="0" marL="0" rtl="0" algn="l">
              <a:spcBef>
                <a:spcPts val="1200"/>
              </a:spcBef>
              <a:spcAft>
                <a:spcPts val="0"/>
              </a:spcAft>
              <a:buNone/>
            </a:pPr>
            <a:r>
              <a:t/>
            </a:r>
            <a:endParaRPr>
              <a:solidFill>
                <a:srgbClr val="292929"/>
              </a:solidFill>
              <a:highlight>
                <a:srgbClr val="FFFFFF"/>
              </a:highlight>
            </a:endParaRPr>
          </a:p>
          <a:p>
            <a:pPr indent="0" lvl="0" marL="0" rtl="0" algn="l">
              <a:spcBef>
                <a:spcPts val="1200"/>
              </a:spcBef>
              <a:spcAft>
                <a:spcPts val="1200"/>
              </a:spcAft>
              <a:buNone/>
            </a:pPr>
            <a:r>
              <a:rPr lang="en">
                <a:solidFill>
                  <a:srgbClr val="292929"/>
                </a:solidFill>
                <a:highlight>
                  <a:srgbClr val="FFFFFF"/>
                </a:highlight>
              </a:rPr>
              <a:t>Null Hypothesis is rejected, therefore </a:t>
            </a:r>
            <a:r>
              <a:rPr lang="en">
                <a:solidFill>
                  <a:srgbClr val="CC0000"/>
                </a:solidFill>
                <a:highlight>
                  <a:srgbClr val="FFFFFF"/>
                </a:highlight>
              </a:rPr>
              <a:t>Fixed Effects is preferred over Random Effects</a:t>
            </a:r>
            <a:r>
              <a:rPr lang="en">
                <a:solidFill>
                  <a:srgbClr val="292929"/>
                </a:solidFill>
                <a:highlight>
                  <a:srgbClr val="FFFFFF"/>
                </a:highlight>
              </a:rPr>
              <a:t> since the estimator is consistent</a:t>
            </a:r>
            <a:endParaRPr sz="1500">
              <a:solidFill>
                <a:srgbClr val="292929"/>
              </a:solidFill>
              <a:highlight>
                <a:srgbClr val="FFFFFF"/>
              </a:highlight>
              <a:latin typeface="Georgia"/>
              <a:ea typeface="Georgia"/>
              <a:cs typeface="Georgia"/>
              <a:sym typeface="Georgia"/>
            </a:endParaRPr>
          </a:p>
        </p:txBody>
      </p:sp>
      <p:pic>
        <p:nvPicPr>
          <p:cNvPr id="311" name="Google Shape;311;p36"/>
          <p:cNvPicPr preferRelativeResize="0"/>
          <p:nvPr/>
        </p:nvPicPr>
        <p:blipFill>
          <a:blip r:embed="rId3">
            <a:alphaModFix/>
          </a:blip>
          <a:stretch>
            <a:fillRect/>
          </a:stretch>
        </p:blipFill>
        <p:spPr>
          <a:xfrm>
            <a:off x="2915813" y="1837350"/>
            <a:ext cx="3312375" cy="281325"/>
          </a:xfrm>
          <a:prstGeom prst="rect">
            <a:avLst/>
          </a:prstGeom>
          <a:noFill/>
          <a:ln>
            <a:noFill/>
          </a:ln>
        </p:spPr>
      </p:pic>
      <p:graphicFrame>
        <p:nvGraphicFramePr>
          <p:cNvPr id="312" name="Google Shape;312;p36"/>
          <p:cNvGraphicFramePr/>
          <p:nvPr/>
        </p:nvGraphicFramePr>
        <p:xfrm>
          <a:off x="2306213" y="2843200"/>
          <a:ext cx="3000000" cy="3000000"/>
        </p:xfrm>
        <a:graphic>
          <a:graphicData uri="http://schemas.openxmlformats.org/drawingml/2006/table">
            <a:tbl>
              <a:tblPr>
                <a:noFill/>
                <a:tableStyleId>{D74592A4-DCFB-46D6-AA23-48F1E2CC745A}</a:tableStyleId>
              </a:tblPr>
              <a:tblGrid>
                <a:gridCol w="1510525"/>
                <a:gridCol w="1510525"/>
                <a:gridCol w="1510525"/>
              </a:tblGrid>
              <a:tr h="109550">
                <a:tc>
                  <a:txBody>
                    <a:bodyPr/>
                    <a:lstStyle/>
                    <a:p>
                      <a:pPr indent="0" lvl="0" marL="0" rtl="0" algn="ctr">
                        <a:spcBef>
                          <a:spcPts val="0"/>
                        </a:spcBef>
                        <a:spcAft>
                          <a:spcPts val="0"/>
                        </a:spcAft>
                        <a:buNone/>
                      </a:pPr>
                      <a:r>
                        <a:rPr b="1" lang="en" sz="1000">
                          <a:solidFill>
                            <a:schemeClr val="dk1"/>
                          </a:solidFill>
                        </a:rPr>
                        <a:t>Chi-Squared</a:t>
                      </a:r>
                      <a:endParaRPr b="1" sz="10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000">
                          <a:solidFill>
                            <a:schemeClr val="dk1"/>
                          </a:solidFill>
                        </a:rPr>
                        <a:t>Degrees of freedom</a:t>
                      </a:r>
                      <a:endParaRPr b="1" sz="1000">
                        <a:solidFill>
                          <a:schemeClr val="dk1"/>
                        </a:solidFill>
                      </a:endParaRPr>
                    </a:p>
                  </a:txBody>
                  <a:tcPr marT="91425" marB="91425" marR="91425" marL="91425">
                    <a:solidFill>
                      <a:srgbClr val="0C343D"/>
                    </a:solidFill>
                  </a:tcPr>
                </a:tc>
                <a:tc>
                  <a:txBody>
                    <a:bodyPr/>
                    <a:lstStyle/>
                    <a:p>
                      <a:pPr indent="0" lvl="0" marL="0" rtl="0" algn="ctr">
                        <a:spcBef>
                          <a:spcPts val="0"/>
                        </a:spcBef>
                        <a:spcAft>
                          <a:spcPts val="0"/>
                        </a:spcAft>
                        <a:buNone/>
                      </a:pPr>
                      <a:r>
                        <a:rPr b="1" lang="en" sz="1000">
                          <a:solidFill>
                            <a:schemeClr val="dk1"/>
                          </a:solidFill>
                        </a:rPr>
                        <a:t>p-value</a:t>
                      </a:r>
                      <a:endParaRPr b="1" sz="1000">
                        <a:solidFill>
                          <a:schemeClr val="dk1"/>
                        </a:solidFill>
                      </a:endParaRPr>
                    </a:p>
                  </a:txBody>
                  <a:tcPr marT="91425" marB="91425" marR="91425" marL="91425">
                    <a:solidFill>
                      <a:srgbClr val="0C343D"/>
                    </a:solidFill>
                  </a:tcPr>
                </a:tc>
              </a:tr>
              <a:tr h="381000">
                <a:tc>
                  <a:txBody>
                    <a:bodyPr/>
                    <a:lstStyle/>
                    <a:p>
                      <a:pPr indent="0" lvl="0" marL="0" rtl="0" algn="ctr">
                        <a:spcBef>
                          <a:spcPts val="0"/>
                        </a:spcBef>
                        <a:spcAft>
                          <a:spcPts val="0"/>
                        </a:spcAft>
                        <a:buNone/>
                      </a:pPr>
                      <a:r>
                        <a:rPr lang="en" sz="1000"/>
                        <a:t>729.805</a:t>
                      </a:r>
                      <a:endParaRPr sz="1000"/>
                    </a:p>
                  </a:txBody>
                  <a:tcPr marT="91425" marB="91425" marR="91425" marL="91425"/>
                </a:tc>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ctr">
                        <a:spcBef>
                          <a:spcPts val="0"/>
                        </a:spcBef>
                        <a:spcAft>
                          <a:spcPts val="0"/>
                        </a:spcAft>
                        <a:buNone/>
                      </a:pPr>
                      <a:r>
                        <a:rPr lang="en" sz="1000"/>
                        <a:t>2.7e-152</a:t>
                      </a:r>
                      <a:endParaRPr sz="1000"/>
                    </a:p>
                  </a:txBody>
                  <a:tcPr marT="91425" marB="91425" marR="91425" marL="91425"/>
                </a:tc>
              </a:tr>
            </a:tbl>
          </a:graphicData>
        </a:graphic>
      </p:graphicFrame>
      <p:sp>
        <p:nvSpPr>
          <p:cNvPr id="313" name="Google Shape;313;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819150" y="554825"/>
            <a:ext cx="7505700" cy="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Final Econometrics Model for Life Expectancy (F.E.)</a:t>
            </a:r>
            <a:endParaRPr sz="2100"/>
          </a:p>
        </p:txBody>
      </p:sp>
      <p:sp>
        <p:nvSpPr>
          <p:cNvPr id="319" name="Google Shape;319;p37"/>
          <p:cNvSpPr txBox="1"/>
          <p:nvPr>
            <p:ph idx="1" type="body"/>
          </p:nvPr>
        </p:nvSpPr>
        <p:spPr>
          <a:xfrm>
            <a:off x="819150" y="2384350"/>
            <a:ext cx="7505700" cy="205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From Fixed Effects results - Except for Prevalence of Undernourishment all variables are significant </a:t>
            </a:r>
            <a:endParaRPr/>
          </a:p>
          <a:p>
            <a:pPr indent="0" lvl="0" marL="0" rtl="0" algn="l">
              <a:spcBef>
                <a:spcPts val="1200"/>
              </a:spcBef>
              <a:spcAft>
                <a:spcPts val="0"/>
              </a:spcAft>
              <a:buNone/>
            </a:pPr>
            <a:r>
              <a:rPr lang="en"/>
              <a:t>(below results are concluded by keeping other factors constant)</a:t>
            </a:r>
            <a:endParaRPr/>
          </a:p>
          <a:p>
            <a:pPr indent="-311150" lvl="0" marL="457200" rtl="0" algn="l">
              <a:spcBef>
                <a:spcPts val="1200"/>
              </a:spcBef>
              <a:spcAft>
                <a:spcPts val="0"/>
              </a:spcAft>
              <a:buSzPts val="1300"/>
              <a:buChar char="●"/>
            </a:pPr>
            <a:r>
              <a:rPr lang="en"/>
              <a:t>1% Increase in CO2 </a:t>
            </a:r>
            <a:r>
              <a:rPr lang="en"/>
              <a:t>emissions</a:t>
            </a:r>
            <a:r>
              <a:rPr lang="en"/>
              <a:t> increases Life Expectancy by 0.07 years (</a:t>
            </a:r>
            <a:r>
              <a:rPr lang="en">
                <a:solidFill>
                  <a:srgbClr val="FF0000"/>
                </a:solidFill>
              </a:rPr>
              <a:t>not expected</a:t>
            </a:r>
            <a:r>
              <a:rPr lang="en"/>
              <a:t>)</a:t>
            </a:r>
            <a:endParaRPr/>
          </a:p>
          <a:p>
            <a:pPr indent="-311150" lvl="0" marL="457200" rtl="0" algn="l">
              <a:spcBef>
                <a:spcPts val="0"/>
              </a:spcBef>
              <a:spcAft>
                <a:spcPts val="0"/>
              </a:spcAft>
              <a:buSzPts val="1300"/>
              <a:buChar char="●"/>
            </a:pPr>
            <a:r>
              <a:rPr lang="en"/>
              <a:t>1% points increase in </a:t>
            </a:r>
            <a:r>
              <a:rPr lang="en"/>
              <a:t>health</a:t>
            </a:r>
            <a:r>
              <a:rPr lang="en"/>
              <a:t> and education expenditure (% of GDP) cause life expectancy to increase by 0.24 and 0.23 years respectively (</a:t>
            </a:r>
            <a:r>
              <a:rPr lang="en">
                <a:solidFill>
                  <a:srgbClr val="38761D"/>
                </a:solidFill>
              </a:rPr>
              <a:t>expected</a:t>
            </a:r>
            <a:r>
              <a:rPr lang="en"/>
              <a:t>)</a:t>
            </a:r>
            <a:endParaRPr/>
          </a:p>
          <a:p>
            <a:pPr indent="-311150" lvl="0" marL="457200" rtl="0" algn="l">
              <a:spcBef>
                <a:spcPts val="0"/>
              </a:spcBef>
              <a:spcAft>
                <a:spcPts val="0"/>
              </a:spcAft>
              <a:buSzPts val="1300"/>
              <a:buChar char="●"/>
            </a:pPr>
            <a:r>
              <a:rPr lang="en"/>
              <a:t>1% point increase in unemployment (% of total labor force) decreases life expectancy by .17 years (e)</a:t>
            </a:r>
            <a:endParaRPr/>
          </a:p>
          <a:p>
            <a:pPr indent="-311150" lvl="0" marL="457200" rtl="0" algn="l">
              <a:spcBef>
                <a:spcPts val="0"/>
              </a:spcBef>
              <a:spcAft>
                <a:spcPts val="0"/>
              </a:spcAft>
              <a:buSzPts val="1300"/>
              <a:buChar char="●"/>
            </a:pPr>
            <a:r>
              <a:rPr lang="en"/>
              <a:t>1 point increase in the CPIA rating decreases the life expectancy by 1.1 years (</a:t>
            </a:r>
            <a:r>
              <a:rPr lang="en">
                <a:solidFill>
                  <a:srgbClr val="38761D"/>
                </a:solidFill>
              </a:rPr>
              <a:t>e</a:t>
            </a:r>
            <a:r>
              <a:rPr lang="en"/>
              <a:t>)</a:t>
            </a:r>
            <a:endParaRPr/>
          </a:p>
          <a:p>
            <a:pPr indent="-311150" lvl="0" marL="457200" rtl="0" algn="l">
              <a:spcBef>
                <a:spcPts val="0"/>
              </a:spcBef>
              <a:spcAft>
                <a:spcPts val="0"/>
              </a:spcAft>
              <a:buSzPts val="1300"/>
              <a:buChar char="●"/>
            </a:pPr>
            <a:r>
              <a:rPr lang="en"/>
              <a:t>1% increase in disability-adjusted life year per 100,000 individuals, decreases L.E. by 0.37 years (e)</a:t>
            </a:r>
            <a:endParaRPr/>
          </a:p>
        </p:txBody>
      </p:sp>
      <p:pic>
        <p:nvPicPr>
          <p:cNvPr id="320" name="Google Shape;320;p37"/>
          <p:cNvPicPr preferRelativeResize="0"/>
          <p:nvPr/>
        </p:nvPicPr>
        <p:blipFill rotWithShape="1">
          <a:blip r:embed="rId3">
            <a:alphaModFix/>
          </a:blip>
          <a:srcRect b="199" l="0" r="0" t="199"/>
          <a:stretch/>
        </p:blipFill>
        <p:spPr>
          <a:xfrm>
            <a:off x="819150" y="1231500"/>
            <a:ext cx="7570724" cy="927855"/>
          </a:xfrm>
          <a:prstGeom prst="rect">
            <a:avLst/>
          </a:prstGeom>
          <a:noFill/>
          <a:ln>
            <a:noFill/>
          </a:ln>
        </p:spPr>
      </p:pic>
      <p:sp>
        <p:nvSpPr>
          <p:cNvPr id="321" name="Google Shape;321;p37"/>
          <p:cNvSpPr txBox="1"/>
          <p:nvPr/>
        </p:nvSpPr>
        <p:spPr>
          <a:xfrm>
            <a:off x="819150" y="1925625"/>
            <a:ext cx="16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38761D"/>
                </a:solidFill>
                <a:latin typeface="Times New Roman"/>
                <a:ea typeface="Times New Roman"/>
                <a:cs typeface="Times New Roman"/>
                <a:sym typeface="Times New Roman"/>
              </a:rPr>
              <a:t>R-squared = 0.9040</a:t>
            </a:r>
            <a:endParaRPr b="1" sz="1200">
              <a:solidFill>
                <a:srgbClr val="38761D"/>
              </a:solidFill>
              <a:latin typeface="Times New Roman"/>
              <a:ea typeface="Times New Roman"/>
              <a:cs typeface="Times New Roman"/>
              <a:sym typeface="Times New Roman"/>
            </a:endParaRPr>
          </a:p>
        </p:txBody>
      </p:sp>
      <p:sp>
        <p:nvSpPr>
          <p:cNvPr id="322" name="Google Shape;322;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819150" y="491100"/>
            <a:ext cx="75057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Conclusions</a:t>
            </a:r>
            <a:endParaRPr sz="2100"/>
          </a:p>
        </p:txBody>
      </p:sp>
      <p:sp>
        <p:nvSpPr>
          <p:cNvPr id="328" name="Google Shape;328;p38"/>
          <p:cNvSpPr txBox="1"/>
          <p:nvPr>
            <p:ph idx="1" type="body"/>
          </p:nvPr>
        </p:nvSpPr>
        <p:spPr>
          <a:xfrm>
            <a:off x="819150" y="1266500"/>
            <a:ext cx="7505700" cy="3172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Most of our independent variables showed expected </a:t>
            </a:r>
            <a:r>
              <a:rPr lang="en">
                <a:solidFill>
                  <a:srgbClr val="FF0000"/>
                </a:solidFill>
              </a:rPr>
              <a:t>significant behaviour</a:t>
            </a:r>
            <a:r>
              <a:rPr lang="en"/>
              <a:t>.</a:t>
            </a:r>
            <a:endParaRPr/>
          </a:p>
          <a:p>
            <a:pPr indent="-311150" lvl="0" marL="457200" rtl="0" algn="l">
              <a:lnSpc>
                <a:spcPct val="150000"/>
              </a:lnSpc>
              <a:spcBef>
                <a:spcPts val="0"/>
              </a:spcBef>
              <a:spcAft>
                <a:spcPts val="0"/>
              </a:spcAft>
              <a:buSzPts val="1300"/>
              <a:buChar char="●"/>
            </a:pPr>
            <a:r>
              <a:rPr lang="en"/>
              <a:t>An increase in health and education expenditure and a decrease in the unemployment rate and corruption should have positive ceteris paribus effect on life expectancy.</a:t>
            </a:r>
            <a:endParaRPr/>
          </a:p>
          <a:p>
            <a:pPr indent="-311150" lvl="0" marL="457200" rtl="0" algn="l">
              <a:lnSpc>
                <a:spcPct val="150000"/>
              </a:lnSpc>
              <a:spcBef>
                <a:spcPts val="0"/>
              </a:spcBef>
              <a:spcAft>
                <a:spcPts val="0"/>
              </a:spcAft>
              <a:buSzPts val="1300"/>
              <a:buChar char="●"/>
            </a:pPr>
            <a:r>
              <a:rPr lang="en"/>
              <a:t>An increase in disability-adjusted life years specifically due to communicable diseases puts the population in danger and lowers the life expectancy of that respective country. The opposite effect was observed of d</a:t>
            </a:r>
            <a:r>
              <a:rPr lang="en"/>
              <a:t>isability-adjusted life years specifically due to non-communicable diseases &amp; injuries.</a:t>
            </a:r>
            <a:endParaRPr/>
          </a:p>
          <a:p>
            <a:pPr indent="-311150" lvl="0" marL="457200" rtl="0" algn="l">
              <a:lnSpc>
                <a:spcPct val="150000"/>
              </a:lnSpc>
              <a:spcBef>
                <a:spcPts val="0"/>
              </a:spcBef>
              <a:spcAft>
                <a:spcPts val="0"/>
              </a:spcAft>
              <a:buSzPts val="1300"/>
              <a:buChar char="●"/>
            </a:pPr>
            <a:r>
              <a:rPr lang="en"/>
              <a:t>CO2 output has a positive effect on life expectancy due to industrialization.</a:t>
            </a:r>
            <a:endParaRPr/>
          </a:p>
          <a:p>
            <a:pPr indent="-311150" lvl="0" marL="457200" rtl="0" algn="l">
              <a:lnSpc>
                <a:spcPct val="150000"/>
              </a:lnSpc>
              <a:spcBef>
                <a:spcPts val="0"/>
              </a:spcBef>
              <a:spcAft>
                <a:spcPts val="0"/>
              </a:spcAft>
              <a:buSzPts val="1300"/>
              <a:buChar char="●"/>
            </a:pPr>
            <a:r>
              <a:rPr lang="en"/>
              <a:t>Our analysis shows what government can do to uplift the life-expectancy in these low-income countries and how can it direct the efforts in order to achieve this goal.</a:t>
            </a:r>
            <a:endParaRPr/>
          </a:p>
        </p:txBody>
      </p:sp>
      <p:sp>
        <p:nvSpPr>
          <p:cNvPr id="329" name="Google Shape;329;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819150" y="619425"/>
            <a:ext cx="7505700" cy="5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Limitations</a:t>
            </a:r>
            <a:endParaRPr sz="2100"/>
          </a:p>
        </p:txBody>
      </p:sp>
      <p:sp>
        <p:nvSpPr>
          <p:cNvPr id="335" name="Google Shape;335;p39"/>
          <p:cNvSpPr txBox="1"/>
          <p:nvPr>
            <p:ph idx="1" type="body"/>
          </p:nvPr>
        </p:nvSpPr>
        <p:spPr>
          <a:xfrm>
            <a:off x="819150" y="1324650"/>
            <a:ext cx="7505700" cy="3114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Further, we can control for </a:t>
            </a:r>
            <a:r>
              <a:rPr lang="en">
                <a:solidFill>
                  <a:srgbClr val="CC0000"/>
                </a:solidFill>
              </a:rPr>
              <a:t>endogeneity</a:t>
            </a:r>
            <a:r>
              <a:rPr lang="en"/>
              <a:t> by introducing Instrument Variables and performing </a:t>
            </a:r>
            <a:r>
              <a:rPr lang="en">
                <a:solidFill>
                  <a:srgbClr val="000000"/>
                </a:solidFill>
              </a:rPr>
              <a:t>2SLS.</a:t>
            </a:r>
            <a:endParaRPr>
              <a:solidFill>
                <a:srgbClr val="000000"/>
              </a:solidFill>
            </a:endParaRPr>
          </a:p>
          <a:p>
            <a:pPr indent="-311150" lvl="0" marL="457200" rtl="0" algn="l">
              <a:lnSpc>
                <a:spcPct val="150000"/>
              </a:lnSpc>
              <a:spcBef>
                <a:spcPts val="0"/>
              </a:spcBef>
              <a:spcAft>
                <a:spcPts val="0"/>
              </a:spcAft>
              <a:buSzPts val="1300"/>
              <a:buChar char="●"/>
            </a:pPr>
            <a:r>
              <a:rPr lang="en"/>
              <a:t>First, due to the</a:t>
            </a:r>
            <a:r>
              <a:rPr lang="en">
                <a:solidFill>
                  <a:srgbClr val="CC0000"/>
                </a:solidFill>
              </a:rPr>
              <a:t> lack of availability of time-series data</a:t>
            </a:r>
            <a:r>
              <a:rPr lang="en"/>
              <a:t> on certain factors such as doctor-patient ratio, public vs private healthcare services, and efficiency we cannot control for these factors.</a:t>
            </a:r>
            <a:endParaRPr/>
          </a:p>
          <a:p>
            <a:pPr indent="-311150" lvl="0" marL="457200" rtl="0" algn="l">
              <a:lnSpc>
                <a:spcPct val="150000"/>
              </a:lnSpc>
              <a:spcBef>
                <a:spcPts val="0"/>
              </a:spcBef>
              <a:spcAft>
                <a:spcPts val="0"/>
              </a:spcAft>
              <a:buSzPts val="1300"/>
              <a:buChar char="●"/>
            </a:pPr>
            <a:r>
              <a:rPr lang="en"/>
              <a:t>We are not analyzing </a:t>
            </a:r>
            <a:r>
              <a:rPr lang="en">
                <a:solidFill>
                  <a:srgbClr val="CC0000"/>
                </a:solidFill>
              </a:rPr>
              <a:t>causal impact</a:t>
            </a:r>
            <a:r>
              <a:rPr lang="en"/>
              <a:t> of any policies that might have been in effect during the time period.</a:t>
            </a:r>
            <a:endParaRPr/>
          </a:p>
          <a:p>
            <a:pPr indent="-311150" lvl="0" marL="457200" rtl="0" algn="l">
              <a:lnSpc>
                <a:spcPct val="150000"/>
              </a:lnSpc>
              <a:spcBef>
                <a:spcPts val="0"/>
              </a:spcBef>
              <a:spcAft>
                <a:spcPts val="0"/>
              </a:spcAft>
              <a:buSzPts val="1300"/>
              <a:buChar char="●"/>
            </a:pPr>
            <a:r>
              <a:rPr lang="en"/>
              <a:t>Certain factors might have data quality issues, since some countries have good reporting systems while others rely on estimation methods and </a:t>
            </a:r>
            <a:r>
              <a:rPr lang="en">
                <a:solidFill>
                  <a:srgbClr val="CC0000"/>
                </a:solidFill>
              </a:rPr>
              <a:t>data quality</a:t>
            </a:r>
            <a:r>
              <a:rPr lang="en"/>
              <a:t> varies over countries.</a:t>
            </a:r>
            <a:endParaRPr/>
          </a:p>
          <a:p>
            <a:pPr indent="-311150" lvl="0" marL="457200" rtl="0" algn="l">
              <a:lnSpc>
                <a:spcPct val="150000"/>
              </a:lnSpc>
              <a:spcBef>
                <a:spcPts val="0"/>
              </a:spcBef>
              <a:spcAft>
                <a:spcPts val="0"/>
              </a:spcAft>
              <a:buSzPts val="1300"/>
              <a:buChar char="●"/>
            </a:pPr>
            <a:r>
              <a:rPr lang="en"/>
              <a:t>Completing this study with details analysis of these determinants (probably at </a:t>
            </a:r>
            <a:r>
              <a:rPr lang="en">
                <a:solidFill>
                  <a:srgbClr val="CC0000"/>
                </a:solidFill>
              </a:rPr>
              <a:t>micro level</a:t>
            </a:r>
            <a:r>
              <a:rPr lang="en">
                <a:solidFill>
                  <a:srgbClr val="990000"/>
                </a:solidFill>
              </a:rPr>
              <a:t> </a:t>
            </a:r>
            <a:r>
              <a:rPr lang="en"/>
              <a:t>analysis) will be important for the purposes of effective policy making.</a:t>
            </a:r>
            <a:endParaRPr/>
          </a:p>
        </p:txBody>
      </p:sp>
      <p:sp>
        <p:nvSpPr>
          <p:cNvPr id="336" name="Google Shape;336;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819150" y="253825"/>
            <a:ext cx="7505700" cy="4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Bibliography</a:t>
            </a:r>
            <a:endParaRPr sz="2000"/>
          </a:p>
        </p:txBody>
      </p:sp>
      <p:sp>
        <p:nvSpPr>
          <p:cNvPr id="342" name="Google Shape;342;p40"/>
          <p:cNvSpPr txBox="1"/>
          <p:nvPr>
            <p:ph idx="1" type="body"/>
          </p:nvPr>
        </p:nvSpPr>
        <p:spPr>
          <a:xfrm>
            <a:off x="819150" y="703600"/>
            <a:ext cx="7505700" cy="3877800"/>
          </a:xfrm>
          <a:prstGeom prst="rect">
            <a:avLst/>
          </a:prstGeom>
        </p:spPr>
        <p:txBody>
          <a:bodyPr anchorCtr="0" anchor="t" bIns="91425" lIns="91425" spcFirstLastPara="1" rIns="91425" wrap="square" tIns="91425">
            <a:normAutofit/>
          </a:bodyPr>
          <a:lstStyle/>
          <a:p>
            <a:pPr indent="-457200" lvl="0" marL="457200" rtl="0" algn="l">
              <a:lnSpc>
                <a:spcPct val="200000"/>
              </a:lnSpc>
              <a:spcBef>
                <a:spcPts val="0"/>
              </a:spcBef>
              <a:spcAft>
                <a:spcPts val="0"/>
              </a:spcAft>
              <a:buNone/>
            </a:pPr>
            <a:r>
              <a:rPr lang="en" sz="1000"/>
              <a:t>Bergh, A., &amp; Nilsson, T. (2010). Good for Living? On the relationship between Globalization and Life Expectancy. </a:t>
            </a:r>
            <a:r>
              <a:rPr i="1" lang="en" sz="1000"/>
              <a:t>World Development</a:t>
            </a:r>
            <a:r>
              <a:rPr lang="en" sz="1000"/>
              <a:t>, </a:t>
            </a:r>
            <a:r>
              <a:rPr i="1" lang="en" sz="1000"/>
              <a:t>38</a:t>
            </a:r>
            <a:r>
              <a:rPr lang="en" sz="1000"/>
              <a:t>(9), 1191-1203.</a:t>
            </a:r>
            <a:endParaRPr sz="1000"/>
          </a:p>
          <a:p>
            <a:pPr indent="-457200" lvl="0" marL="457200" rtl="0" algn="l">
              <a:lnSpc>
                <a:spcPct val="200000"/>
              </a:lnSpc>
              <a:spcBef>
                <a:spcPts val="0"/>
              </a:spcBef>
              <a:spcAft>
                <a:spcPts val="0"/>
              </a:spcAft>
              <a:buNone/>
            </a:pPr>
            <a:r>
              <a:rPr lang="en" sz="1000"/>
              <a:t>Kabir, M. (2008). Determinants of Life Expectancy in Developing Countries. </a:t>
            </a:r>
            <a:r>
              <a:rPr i="1" lang="en" sz="1000"/>
              <a:t>Journal of Developing Areas</a:t>
            </a:r>
            <a:r>
              <a:rPr lang="en" sz="1000"/>
              <a:t>, </a:t>
            </a:r>
            <a:r>
              <a:rPr i="1" lang="en" sz="1000"/>
              <a:t>41</a:t>
            </a:r>
            <a:r>
              <a:rPr lang="en" sz="1000"/>
              <a:t>(2), 185-204.</a:t>
            </a:r>
            <a:endParaRPr sz="1000"/>
          </a:p>
          <a:p>
            <a:pPr indent="-457200" lvl="0" marL="457200" rtl="0" algn="l">
              <a:lnSpc>
                <a:spcPct val="200000"/>
              </a:lnSpc>
              <a:spcBef>
                <a:spcPts val="0"/>
              </a:spcBef>
              <a:spcAft>
                <a:spcPts val="0"/>
              </a:spcAft>
              <a:buNone/>
            </a:pPr>
            <a:r>
              <a:rPr lang="en" sz="1000"/>
              <a:t>Linden, M., &amp; Ray, D. (2017).). Aggregative bias-correcting Approach to the Health-Income relationship: Life-Expectancy and Gross Domestic Product per capita in 148 countries. </a:t>
            </a:r>
            <a:r>
              <a:rPr i="1" lang="en" sz="1000"/>
              <a:t>Economic Modelling</a:t>
            </a:r>
            <a:r>
              <a:rPr lang="en" sz="1000"/>
              <a:t>, </a:t>
            </a:r>
            <a:r>
              <a:rPr i="1" lang="en" sz="1000"/>
              <a:t>61</a:t>
            </a:r>
            <a:r>
              <a:rPr lang="en" sz="1000"/>
              <a:t>, 126-136.</a:t>
            </a:r>
            <a:endParaRPr sz="1000"/>
          </a:p>
          <a:p>
            <a:pPr indent="-457200" lvl="0" marL="457200" rtl="0" algn="l">
              <a:lnSpc>
                <a:spcPct val="200000"/>
              </a:lnSpc>
              <a:spcBef>
                <a:spcPts val="0"/>
              </a:spcBef>
              <a:spcAft>
                <a:spcPts val="0"/>
              </a:spcAft>
              <a:buNone/>
            </a:pPr>
            <a:r>
              <a:rPr lang="en" sz="1000"/>
              <a:t>Rizzo, T. (2019). A PANEL DATA STUDY OF THE DETERMINANTS OF LIFE EXPECTANCY IN LOW INCOME COUNTRIES. </a:t>
            </a:r>
            <a:r>
              <a:rPr i="1" lang="en" sz="1000"/>
              <a:t>Honors Thesis</a:t>
            </a:r>
            <a:r>
              <a:rPr lang="en" sz="1000"/>
              <a:t>.</a:t>
            </a:r>
            <a:endParaRPr sz="1000"/>
          </a:p>
          <a:p>
            <a:pPr indent="-457200" lvl="0" marL="457200" rtl="0" algn="l">
              <a:lnSpc>
                <a:spcPct val="200000"/>
              </a:lnSpc>
              <a:spcBef>
                <a:spcPts val="0"/>
              </a:spcBef>
              <a:spcAft>
                <a:spcPts val="0"/>
              </a:spcAft>
              <a:buNone/>
            </a:pPr>
            <a:r>
              <a:rPr lang="en" sz="1000"/>
              <a:t>Roffia, P., &amp; Bucciol, A. (2022). Determinants of life expectancy at birth: a longitudinal study on OECD countries. </a:t>
            </a:r>
            <a:r>
              <a:rPr i="1" lang="en" sz="1000"/>
              <a:t>International Journal of Health Economics and Management</a:t>
            </a:r>
            <a:r>
              <a:rPr lang="en" sz="1000"/>
              <a:t>, 1-24.</a:t>
            </a:r>
            <a:endParaRPr sz="1000"/>
          </a:p>
          <a:p>
            <a:pPr indent="-457200" lvl="0" marL="457200" rtl="0" algn="l">
              <a:lnSpc>
                <a:spcPct val="200000"/>
              </a:lnSpc>
              <a:spcBef>
                <a:spcPts val="0"/>
              </a:spcBef>
              <a:spcAft>
                <a:spcPts val="0"/>
              </a:spcAft>
              <a:buNone/>
            </a:pPr>
            <a:r>
              <a:rPr lang="en" sz="1000"/>
              <a:t>Roser, M., Ortiz, E., &amp; Ritchie, H. (2013). </a:t>
            </a:r>
            <a:r>
              <a:rPr i="1" lang="en" sz="1000"/>
              <a:t>Life Expectancy</a:t>
            </a:r>
            <a:r>
              <a:rPr lang="en" sz="1000"/>
              <a:t>. Our World in Data. Retrieved November 24, 2022, from https://ourworldindata.org/life-expectancy</a:t>
            </a:r>
            <a:endParaRPr sz="1000"/>
          </a:p>
          <a:p>
            <a:pPr indent="-457200" lvl="0" marL="457200" rtl="0" algn="l">
              <a:lnSpc>
                <a:spcPct val="200000"/>
              </a:lnSpc>
              <a:spcBef>
                <a:spcPts val="0"/>
              </a:spcBef>
              <a:spcAft>
                <a:spcPts val="0"/>
              </a:spcAft>
              <a:buNone/>
            </a:pPr>
            <a:r>
              <a:rPr lang="en" sz="1000"/>
              <a:t>Timothy, P. O. (2018). Macroeconomic Implications of Low Life Expectancy in Sub-Saharan Africa Nations: A Panel Technique Approach. </a:t>
            </a:r>
            <a:r>
              <a:rPr i="1" lang="en" sz="1000"/>
              <a:t>Social Sciences</a:t>
            </a:r>
            <a:r>
              <a:rPr lang="en" sz="1000"/>
              <a:t>, </a:t>
            </a:r>
            <a:r>
              <a:rPr i="1" lang="en" sz="1000"/>
              <a:t>7</a:t>
            </a:r>
            <a:r>
              <a:rPr lang="en" sz="1000"/>
              <a:t>(1), 7-12. 10.11648/j.ss.20180701.12. https://www.sciencepublishinggroup.com/journal/index?journalid=202</a:t>
            </a:r>
            <a:endParaRPr/>
          </a:p>
        </p:txBody>
      </p:sp>
      <p:sp>
        <p:nvSpPr>
          <p:cNvPr id="343" name="Google Shape;343;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819150" y="525425"/>
            <a:ext cx="7505700" cy="5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Questions?</a:t>
            </a:r>
            <a:endParaRPr sz="2100"/>
          </a:p>
        </p:txBody>
      </p:sp>
      <p:pic>
        <p:nvPicPr>
          <p:cNvPr id="349" name="Google Shape;349;p41"/>
          <p:cNvPicPr preferRelativeResize="0"/>
          <p:nvPr/>
        </p:nvPicPr>
        <p:blipFill rotWithShape="1">
          <a:blip r:embed="rId3">
            <a:alphaModFix/>
          </a:blip>
          <a:srcRect b="0" l="0" r="0" t="0"/>
          <a:stretch/>
        </p:blipFill>
        <p:spPr>
          <a:xfrm>
            <a:off x="1960675" y="1120625"/>
            <a:ext cx="5222650" cy="3254950"/>
          </a:xfrm>
          <a:prstGeom prst="rect">
            <a:avLst/>
          </a:prstGeom>
          <a:noFill/>
          <a:ln>
            <a:noFill/>
          </a:ln>
        </p:spPr>
      </p:pic>
      <p:sp>
        <p:nvSpPr>
          <p:cNvPr id="350" name="Google Shape;350;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nvSpPr>
        <p:spPr>
          <a:xfrm>
            <a:off x="391200" y="4527825"/>
            <a:ext cx="26733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rgbClr val="777777"/>
                </a:solidFill>
                <a:highlight>
                  <a:srgbClr val="FFFFFF"/>
                </a:highlight>
              </a:rPr>
              <a:t>Source: United Nations - Population Division (2022)</a:t>
            </a:r>
            <a:endParaRPr/>
          </a:p>
        </p:txBody>
      </p:sp>
      <p:pic>
        <p:nvPicPr>
          <p:cNvPr id="144" name="Google Shape;144;p15"/>
          <p:cNvPicPr preferRelativeResize="0"/>
          <p:nvPr/>
        </p:nvPicPr>
        <p:blipFill rotWithShape="1">
          <a:blip r:embed="rId3">
            <a:alphaModFix/>
          </a:blip>
          <a:srcRect b="0" l="-11389" r="11389" t="0"/>
          <a:stretch/>
        </p:blipFill>
        <p:spPr>
          <a:xfrm>
            <a:off x="2904200" y="556672"/>
            <a:ext cx="5708001" cy="4030165"/>
          </a:xfrm>
          <a:prstGeom prst="rect">
            <a:avLst/>
          </a:prstGeom>
          <a:noFill/>
          <a:ln>
            <a:noFill/>
          </a:ln>
        </p:spPr>
      </p:pic>
      <p:graphicFrame>
        <p:nvGraphicFramePr>
          <p:cNvPr id="145" name="Google Shape;145;p15"/>
          <p:cNvGraphicFramePr/>
          <p:nvPr/>
        </p:nvGraphicFramePr>
        <p:xfrm>
          <a:off x="549713" y="1337388"/>
          <a:ext cx="3000000" cy="3000000"/>
        </p:xfrm>
        <a:graphic>
          <a:graphicData uri="http://schemas.openxmlformats.org/drawingml/2006/table">
            <a:tbl>
              <a:tblPr>
                <a:noFill/>
                <a:tableStyleId>{D74592A4-DCFB-46D6-AA23-48F1E2CC745A}</a:tableStyleId>
              </a:tblPr>
              <a:tblGrid>
                <a:gridCol w="708175"/>
                <a:gridCol w="803875"/>
                <a:gridCol w="933675"/>
              </a:tblGrid>
              <a:tr h="731475">
                <a:tc>
                  <a:txBody>
                    <a:bodyPr/>
                    <a:lstStyle/>
                    <a:p>
                      <a:pPr indent="0" lvl="0" marL="0" rtl="0" algn="l">
                        <a:spcBef>
                          <a:spcPts val="0"/>
                        </a:spcBef>
                        <a:spcAft>
                          <a:spcPts val="0"/>
                        </a:spcAft>
                        <a:buNone/>
                      </a:pPr>
                      <a:r>
                        <a:rPr lang="en" sz="900"/>
                        <a:t>Country</a:t>
                      </a:r>
                      <a:endParaRPr sz="900"/>
                    </a:p>
                  </a:txBody>
                  <a:tcPr marT="91425" marB="91425" marR="91425" marL="91425"/>
                </a:tc>
                <a:tc>
                  <a:txBody>
                    <a:bodyPr/>
                    <a:lstStyle/>
                    <a:p>
                      <a:pPr indent="0" lvl="0" marL="0" rtl="0" algn="l">
                        <a:spcBef>
                          <a:spcPts val="0"/>
                        </a:spcBef>
                        <a:spcAft>
                          <a:spcPts val="0"/>
                        </a:spcAft>
                        <a:buNone/>
                      </a:pPr>
                      <a:r>
                        <a:rPr lang="en" sz="900"/>
                        <a:t>L.E.</a:t>
                      </a:r>
                      <a:endParaRPr sz="900"/>
                    </a:p>
                    <a:p>
                      <a:pPr indent="0" lvl="0" marL="0" rtl="0" algn="l">
                        <a:spcBef>
                          <a:spcPts val="0"/>
                        </a:spcBef>
                        <a:spcAft>
                          <a:spcPts val="0"/>
                        </a:spcAft>
                        <a:buNone/>
                      </a:pPr>
                      <a:r>
                        <a:rPr lang="en" sz="900"/>
                        <a:t>(2020)</a:t>
                      </a:r>
                      <a:endParaRPr sz="900"/>
                    </a:p>
                    <a:p>
                      <a:pPr indent="0" lvl="0" marL="0" rtl="0" algn="l">
                        <a:spcBef>
                          <a:spcPts val="0"/>
                        </a:spcBef>
                        <a:spcAft>
                          <a:spcPts val="0"/>
                        </a:spcAft>
                        <a:buNone/>
                      </a:pPr>
                      <a:r>
                        <a:rPr lang="en" sz="900"/>
                        <a:t>(in years)</a:t>
                      </a:r>
                      <a:endParaRPr sz="900"/>
                    </a:p>
                  </a:txBody>
                  <a:tcPr marT="91425" marB="91425" marR="91425" marL="91425"/>
                </a:tc>
                <a:tc>
                  <a:txBody>
                    <a:bodyPr/>
                    <a:lstStyle/>
                    <a:p>
                      <a:pPr indent="0" lvl="0" marL="0" rtl="0" algn="l">
                        <a:spcBef>
                          <a:spcPts val="0"/>
                        </a:spcBef>
                        <a:spcAft>
                          <a:spcPts val="0"/>
                        </a:spcAft>
                        <a:buNone/>
                      </a:pPr>
                      <a:r>
                        <a:rPr lang="en" sz="900"/>
                        <a:t>GDP per capita</a:t>
                      </a:r>
                      <a:endParaRPr sz="900"/>
                    </a:p>
                    <a:p>
                      <a:pPr indent="0" lvl="0" marL="0" rtl="0" algn="l">
                        <a:spcBef>
                          <a:spcPts val="0"/>
                        </a:spcBef>
                        <a:spcAft>
                          <a:spcPts val="0"/>
                        </a:spcAft>
                        <a:buNone/>
                      </a:pPr>
                      <a:r>
                        <a:rPr lang="en" sz="900"/>
                        <a:t>(2020)</a:t>
                      </a:r>
                      <a:endParaRPr sz="900"/>
                    </a:p>
                  </a:txBody>
                  <a:tcPr marT="91425" marB="91425" marR="91425" marL="91425"/>
                </a:tc>
              </a:tr>
              <a:tr h="381000">
                <a:tc>
                  <a:txBody>
                    <a:bodyPr/>
                    <a:lstStyle/>
                    <a:p>
                      <a:pPr indent="0" lvl="0" marL="0" rtl="0" algn="l">
                        <a:spcBef>
                          <a:spcPts val="0"/>
                        </a:spcBef>
                        <a:spcAft>
                          <a:spcPts val="0"/>
                        </a:spcAft>
                        <a:buNone/>
                      </a:pPr>
                      <a:r>
                        <a:rPr lang="en" sz="900"/>
                        <a:t>Monaco</a:t>
                      </a:r>
                      <a:endParaRPr sz="900"/>
                    </a:p>
                  </a:txBody>
                  <a:tcPr marT="91425" marB="91425" marR="91425" marL="91425"/>
                </a:tc>
                <a:tc>
                  <a:txBody>
                    <a:bodyPr/>
                    <a:lstStyle/>
                    <a:p>
                      <a:pPr indent="0" lvl="0" marL="0" rtl="0" algn="ctr">
                        <a:spcBef>
                          <a:spcPts val="0"/>
                        </a:spcBef>
                        <a:spcAft>
                          <a:spcPts val="0"/>
                        </a:spcAft>
                        <a:buNone/>
                      </a:pPr>
                      <a:r>
                        <a:rPr lang="en" sz="900"/>
                        <a:t>86.50</a:t>
                      </a:r>
                      <a:endParaRPr sz="900"/>
                    </a:p>
                  </a:txBody>
                  <a:tcPr marT="91425" marB="91425" marR="91425" marL="91425"/>
                </a:tc>
                <a:tc>
                  <a:txBody>
                    <a:bodyPr/>
                    <a:lstStyle/>
                    <a:p>
                      <a:pPr indent="0" lvl="0" marL="0" rtl="0" algn="ctr">
                        <a:spcBef>
                          <a:spcPts val="0"/>
                        </a:spcBef>
                        <a:spcAft>
                          <a:spcPts val="0"/>
                        </a:spcAft>
                        <a:buNone/>
                      </a:pPr>
                      <a:r>
                        <a:rPr lang="en" sz="900"/>
                        <a:t>$159,221</a:t>
                      </a:r>
                      <a:endParaRPr sz="900"/>
                    </a:p>
                  </a:txBody>
                  <a:tcPr marT="91425" marB="91425" marR="91425" marL="91425"/>
                </a:tc>
              </a:tr>
              <a:tr h="381000">
                <a:tc>
                  <a:txBody>
                    <a:bodyPr/>
                    <a:lstStyle/>
                    <a:p>
                      <a:pPr indent="0" lvl="0" marL="0" rtl="0" algn="l">
                        <a:spcBef>
                          <a:spcPts val="0"/>
                        </a:spcBef>
                        <a:spcAft>
                          <a:spcPts val="0"/>
                        </a:spcAft>
                        <a:buNone/>
                      </a:pPr>
                      <a:r>
                        <a:rPr lang="en" sz="900"/>
                        <a:t>Japan</a:t>
                      </a:r>
                      <a:endParaRPr sz="900"/>
                    </a:p>
                  </a:txBody>
                  <a:tcPr marT="91425" marB="91425" marR="91425" marL="91425"/>
                </a:tc>
                <a:tc>
                  <a:txBody>
                    <a:bodyPr/>
                    <a:lstStyle/>
                    <a:p>
                      <a:pPr indent="0" lvl="0" marL="0" rtl="0" algn="ctr">
                        <a:spcBef>
                          <a:spcPts val="0"/>
                        </a:spcBef>
                        <a:spcAft>
                          <a:spcPts val="0"/>
                        </a:spcAft>
                        <a:buNone/>
                      </a:pPr>
                      <a:r>
                        <a:rPr lang="en" sz="900"/>
                        <a:t>84.70 </a:t>
                      </a:r>
                      <a:endParaRPr sz="900"/>
                    </a:p>
                  </a:txBody>
                  <a:tcPr marT="91425" marB="91425" marR="91425" marL="91425"/>
                </a:tc>
                <a:tc>
                  <a:txBody>
                    <a:bodyPr/>
                    <a:lstStyle/>
                    <a:p>
                      <a:pPr indent="0" lvl="0" marL="0" rtl="0" algn="ctr">
                        <a:spcBef>
                          <a:spcPts val="0"/>
                        </a:spcBef>
                        <a:spcAft>
                          <a:spcPts val="0"/>
                        </a:spcAft>
                        <a:buNone/>
                      </a:pPr>
                      <a:r>
                        <a:rPr lang="en" sz="900"/>
                        <a:t>$34,813</a:t>
                      </a:r>
                      <a:endParaRPr sz="900"/>
                    </a:p>
                  </a:txBody>
                  <a:tcPr marT="91425" marB="91425" marR="91425" marL="91425"/>
                </a:tc>
              </a:tr>
              <a:tr h="381000">
                <a:tc>
                  <a:txBody>
                    <a:bodyPr/>
                    <a:lstStyle/>
                    <a:p>
                      <a:pPr indent="0" lvl="0" marL="0" rtl="0" algn="l">
                        <a:spcBef>
                          <a:spcPts val="0"/>
                        </a:spcBef>
                        <a:spcAft>
                          <a:spcPts val="0"/>
                        </a:spcAft>
                        <a:buNone/>
                      </a:pPr>
                      <a:r>
                        <a:rPr lang="en" sz="900"/>
                        <a:t>US</a:t>
                      </a:r>
                      <a:endParaRPr sz="900"/>
                    </a:p>
                  </a:txBody>
                  <a:tcPr marT="91425" marB="91425" marR="91425" marL="91425"/>
                </a:tc>
                <a:tc>
                  <a:txBody>
                    <a:bodyPr/>
                    <a:lstStyle/>
                    <a:p>
                      <a:pPr indent="0" lvl="0" marL="0" rtl="0" algn="ctr">
                        <a:spcBef>
                          <a:spcPts val="0"/>
                        </a:spcBef>
                        <a:spcAft>
                          <a:spcPts val="0"/>
                        </a:spcAft>
                        <a:buNone/>
                      </a:pPr>
                      <a:r>
                        <a:rPr lang="en" sz="900"/>
                        <a:t>77.40 </a:t>
                      </a:r>
                      <a:endParaRPr sz="900"/>
                    </a:p>
                  </a:txBody>
                  <a:tcPr marT="91425" marB="91425" marR="91425" marL="91425"/>
                </a:tc>
                <a:tc>
                  <a:txBody>
                    <a:bodyPr/>
                    <a:lstStyle/>
                    <a:p>
                      <a:pPr indent="0" lvl="0" marL="0" rtl="0" algn="ctr">
                        <a:spcBef>
                          <a:spcPts val="0"/>
                        </a:spcBef>
                        <a:spcAft>
                          <a:spcPts val="0"/>
                        </a:spcAft>
                        <a:buNone/>
                      </a:pPr>
                      <a:r>
                        <a:rPr lang="en" sz="900"/>
                        <a:t>$58,203</a:t>
                      </a:r>
                      <a:endParaRPr sz="900"/>
                    </a:p>
                  </a:txBody>
                  <a:tcPr marT="91425" marB="91425" marR="91425" marL="91425"/>
                </a:tc>
              </a:tr>
              <a:tr h="381000">
                <a:tc>
                  <a:txBody>
                    <a:bodyPr/>
                    <a:lstStyle/>
                    <a:p>
                      <a:pPr indent="0" lvl="0" marL="0" rtl="0" algn="l">
                        <a:spcBef>
                          <a:spcPts val="0"/>
                        </a:spcBef>
                        <a:spcAft>
                          <a:spcPts val="0"/>
                        </a:spcAft>
                        <a:buNone/>
                      </a:pPr>
                      <a:r>
                        <a:rPr lang="en" sz="900"/>
                        <a:t>Mauritius</a:t>
                      </a:r>
                      <a:endParaRPr sz="900"/>
                    </a:p>
                  </a:txBody>
                  <a:tcPr marT="91425" marB="91425" marR="91425" marL="91425"/>
                </a:tc>
                <a:tc>
                  <a:txBody>
                    <a:bodyPr/>
                    <a:lstStyle/>
                    <a:p>
                      <a:pPr indent="0" lvl="0" marL="0" rtl="0" algn="ctr">
                        <a:spcBef>
                          <a:spcPts val="0"/>
                        </a:spcBef>
                        <a:spcAft>
                          <a:spcPts val="0"/>
                        </a:spcAft>
                        <a:buNone/>
                      </a:pPr>
                      <a:r>
                        <a:rPr lang="en" sz="900"/>
                        <a:t>74.30</a:t>
                      </a:r>
                      <a:endParaRPr sz="900"/>
                    </a:p>
                  </a:txBody>
                  <a:tcPr marT="91425" marB="91425" marR="91425" marL="91425"/>
                </a:tc>
                <a:tc>
                  <a:txBody>
                    <a:bodyPr/>
                    <a:lstStyle/>
                    <a:p>
                      <a:pPr indent="0" lvl="0" marL="0" rtl="0" algn="ctr">
                        <a:spcBef>
                          <a:spcPts val="0"/>
                        </a:spcBef>
                        <a:spcAft>
                          <a:spcPts val="0"/>
                        </a:spcAft>
                        <a:buNone/>
                      </a:pPr>
                      <a:r>
                        <a:rPr lang="en" sz="900"/>
                        <a:t>$9,058</a:t>
                      </a:r>
                      <a:endParaRPr sz="900"/>
                    </a:p>
                  </a:txBody>
                  <a:tcPr marT="91425" marB="91425" marR="91425" marL="91425"/>
                </a:tc>
              </a:tr>
              <a:tr h="594325">
                <a:tc>
                  <a:txBody>
                    <a:bodyPr/>
                    <a:lstStyle/>
                    <a:p>
                      <a:pPr indent="0" lvl="0" marL="0" rtl="0" algn="l">
                        <a:spcBef>
                          <a:spcPts val="0"/>
                        </a:spcBef>
                        <a:spcAft>
                          <a:spcPts val="0"/>
                        </a:spcAft>
                        <a:buNone/>
                      </a:pPr>
                      <a:r>
                        <a:rPr lang="en" sz="900"/>
                        <a:t>Central African Republic</a:t>
                      </a:r>
                      <a:endParaRPr sz="900"/>
                    </a:p>
                  </a:txBody>
                  <a:tcPr marT="91425" marB="91425" marR="91425" marL="91425"/>
                </a:tc>
                <a:tc>
                  <a:txBody>
                    <a:bodyPr/>
                    <a:lstStyle/>
                    <a:p>
                      <a:pPr indent="0" lvl="0" marL="0" rtl="0" algn="ctr">
                        <a:spcBef>
                          <a:spcPts val="0"/>
                        </a:spcBef>
                        <a:spcAft>
                          <a:spcPts val="0"/>
                        </a:spcAft>
                        <a:buNone/>
                      </a:pPr>
                      <a:r>
                        <a:rPr lang="en" sz="900"/>
                        <a:t>54.60</a:t>
                      </a:r>
                      <a:endParaRPr sz="900"/>
                    </a:p>
                  </a:txBody>
                  <a:tcPr marT="91425" marB="91425" marR="91425" marL="91425"/>
                </a:tc>
                <a:tc>
                  <a:txBody>
                    <a:bodyPr/>
                    <a:lstStyle/>
                    <a:p>
                      <a:pPr indent="0" lvl="0" marL="0" rtl="0" algn="ctr">
                        <a:spcBef>
                          <a:spcPts val="0"/>
                        </a:spcBef>
                        <a:spcAft>
                          <a:spcPts val="0"/>
                        </a:spcAft>
                        <a:buNone/>
                      </a:pPr>
                      <a:r>
                        <a:rPr lang="en" sz="900"/>
                        <a:t>$414</a:t>
                      </a:r>
                      <a:endParaRPr sz="900"/>
                    </a:p>
                  </a:txBody>
                  <a:tcPr marT="91425" marB="91425" marR="91425" marL="91425"/>
                </a:tc>
              </a:tr>
            </a:tbl>
          </a:graphicData>
        </a:graphic>
      </p:graphicFrame>
      <p:sp>
        <p:nvSpPr>
          <p:cNvPr id="146" name="Google Shape;146;p15"/>
          <p:cNvSpPr txBox="1"/>
          <p:nvPr>
            <p:ph type="title"/>
          </p:nvPr>
        </p:nvSpPr>
        <p:spPr>
          <a:xfrm>
            <a:off x="391188" y="422575"/>
            <a:ext cx="7505700" cy="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Life Expectancy</a:t>
            </a:r>
            <a:endParaRPr sz="2100"/>
          </a:p>
        </p:txBody>
      </p:sp>
      <p:sp>
        <p:nvSpPr>
          <p:cNvPr id="147" name="Google Shape;147;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b="0" l="0" r="0" t="0"/>
          <a:stretch/>
        </p:blipFill>
        <p:spPr>
          <a:xfrm>
            <a:off x="2395850" y="702700"/>
            <a:ext cx="6437149" cy="3781574"/>
          </a:xfrm>
          <a:prstGeom prst="rect">
            <a:avLst/>
          </a:prstGeom>
          <a:noFill/>
          <a:ln>
            <a:noFill/>
          </a:ln>
        </p:spPr>
      </p:pic>
      <p:graphicFrame>
        <p:nvGraphicFramePr>
          <p:cNvPr id="153" name="Google Shape;153;p16"/>
          <p:cNvGraphicFramePr/>
          <p:nvPr/>
        </p:nvGraphicFramePr>
        <p:xfrm>
          <a:off x="459875" y="1141200"/>
          <a:ext cx="3000000" cy="3000000"/>
        </p:xfrm>
        <a:graphic>
          <a:graphicData uri="http://schemas.openxmlformats.org/drawingml/2006/table">
            <a:tbl>
              <a:tblPr>
                <a:noFill/>
                <a:tableStyleId>{D74592A4-DCFB-46D6-AA23-48F1E2CC745A}</a:tableStyleId>
              </a:tblPr>
              <a:tblGrid>
                <a:gridCol w="1038725"/>
                <a:gridCol w="821375"/>
              </a:tblGrid>
              <a:tr h="401850">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Region</a:t>
                      </a:r>
                      <a:endParaRPr b="1" sz="1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L.E.(2019)</a:t>
                      </a:r>
                      <a:endParaRPr b="1" sz="1100">
                        <a:latin typeface="Times New Roman"/>
                        <a:ea typeface="Times New Roman"/>
                        <a:cs typeface="Times New Roman"/>
                        <a:sym typeface="Times New Roman"/>
                      </a:endParaRPr>
                    </a:p>
                  </a:txBody>
                  <a:tcPr marT="91425" marB="91425" marR="91425" marL="91425"/>
                </a:tc>
              </a:tr>
              <a:tr h="401850">
                <a:tc>
                  <a:txBody>
                    <a:bodyPr/>
                    <a:lstStyle/>
                    <a:p>
                      <a:pPr indent="0" lvl="0" marL="0" rtl="0" algn="l">
                        <a:spcBef>
                          <a:spcPts val="0"/>
                        </a:spcBef>
                        <a:spcAft>
                          <a:spcPts val="0"/>
                        </a:spcAft>
                        <a:buNone/>
                      </a:pPr>
                      <a:r>
                        <a:rPr lang="en" sz="1000"/>
                        <a:t>World                         </a:t>
                      </a:r>
                      <a:endParaRPr sz="1000"/>
                    </a:p>
                  </a:txBody>
                  <a:tcPr marT="91425" marB="91425" marR="91425" marL="91425"/>
                </a:tc>
                <a:tc>
                  <a:txBody>
                    <a:bodyPr/>
                    <a:lstStyle/>
                    <a:p>
                      <a:pPr indent="0" lvl="0" marL="0" rtl="0" algn="l">
                        <a:spcBef>
                          <a:spcPts val="0"/>
                        </a:spcBef>
                        <a:spcAft>
                          <a:spcPts val="0"/>
                        </a:spcAft>
                        <a:buNone/>
                      </a:pPr>
                      <a:r>
                        <a:rPr lang="en" sz="1000">
                          <a:solidFill>
                            <a:srgbClr val="0B5394"/>
                          </a:solidFill>
                        </a:rPr>
                        <a:t>72.8</a:t>
                      </a:r>
                      <a:endParaRPr sz="1000">
                        <a:solidFill>
                          <a:srgbClr val="0B5394"/>
                        </a:solidFill>
                      </a:endParaRPr>
                    </a:p>
                  </a:txBody>
                  <a:tcPr marT="91425" marB="91425" marR="91425" marL="91425"/>
                </a:tc>
              </a:tr>
              <a:tr h="514350">
                <a:tc>
                  <a:txBody>
                    <a:bodyPr/>
                    <a:lstStyle/>
                    <a:p>
                      <a:pPr indent="0" lvl="0" marL="0" rtl="0" algn="l">
                        <a:spcBef>
                          <a:spcPts val="0"/>
                        </a:spcBef>
                        <a:spcAft>
                          <a:spcPts val="0"/>
                        </a:spcAft>
                        <a:buNone/>
                      </a:pPr>
                      <a:r>
                        <a:rPr lang="en" sz="1000"/>
                        <a:t>Sub-Saharan Africa            </a:t>
                      </a:r>
                      <a:endParaRPr sz="1000"/>
                    </a:p>
                  </a:txBody>
                  <a:tcPr marT="91425" marB="91425" marR="91425" marL="91425"/>
                </a:tc>
                <a:tc>
                  <a:txBody>
                    <a:bodyPr/>
                    <a:lstStyle/>
                    <a:p>
                      <a:pPr indent="0" lvl="0" marL="0" rtl="0" algn="l">
                        <a:spcBef>
                          <a:spcPts val="0"/>
                        </a:spcBef>
                        <a:spcAft>
                          <a:spcPts val="0"/>
                        </a:spcAft>
                        <a:buNone/>
                      </a:pPr>
                      <a:r>
                        <a:rPr lang="en" sz="1000">
                          <a:solidFill>
                            <a:srgbClr val="CC0000"/>
                          </a:solidFill>
                        </a:rPr>
                        <a:t>61.6</a:t>
                      </a:r>
                      <a:endParaRPr sz="1000">
                        <a:solidFill>
                          <a:srgbClr val="CC0000"/>
                        </a:solidFill>
                      </a:endParaRPr>
                    </a:p>
                  </a:txBody>
                  <a:tcPr marT="91425" marB="91425" marR="91425" marL="91425"/>
                </a:tc>
              </a:tr>
              <a:tr h="514350">
                <a:tc>
                  <a:txBody>
                    <a:bodyPr/>
                    <a:lstStyle/>
                    <a:p>
                      <a:pPr indent="0" lvl="0" marL="0" rtl="0" algn="l">
                        <a:spcBef>
                          <a:spcPts val="0"/>
                        </a:spcBef>
                        <a:spcAft>
                          <a:spcPts val="0"/>
                        </a:spcAft>
                        <a:buNone/>
                      </a:pPr>
                      <a:r>
                        <a:rPr lang="en" sz="1000"/>
                        <a:t>Middle East &amp; North Africa    </a:t>
                      </a:r>
                      <a:endParaRPr sz="1000"/>
                    </a:p>
                  </a:txBody>
                  <a:tcPr marT="91425" marB="91425" marR="91425" marL="91425"/>
                </a:tc>
                <a:tc>
                  <a:txBody>
                    <a:bodyPr/>
                    <a:lstStyle/>
                    <a:p>
                      <a:pPr indent="0" lvl="0" marL="0" rtl="0" algn="l">
                        <a:spcBef>
                          <a:spcPts val="0"/>
                        </a:spcBef>
                        <a:spcAft>
                          <a:spcPts val="0"/>
                        </a:spcAft>
                        <a:buNone/>
                      </a:pPr>
                      <a:r>
                        <a:rPr lang="en" sz="1000">
                          <a:solidFill>
                            <a:srgbClr val="0B5394"/>
                          </a:solidFill>
                        </a:rPr>
                        <a:t>74.3</a:t>
                      </a:r>
                      <a:endParaRPr sz="1000">
                        <a:solidFill>
                          <a:srgbClr val="0B5394"/>
                        </a:solidFill>
                      </a:endParaRPr>
                    </a:p>
                  </a:txBody>
                  <a:tcPr marT="91425" marB="91425" marR="91425" marL="91425"/>
                </a:tc>
              </a:tr>
              <a:tr h="514350">
                <a:tc>
                  <a:txBody>
                    <a:bodyPr/>
                    <a:lstStyle/>
                    <a:p>
                      <a:pPr indent="0" lvl="0" marL="0" rtl="0" algn="l">
                        <a:spcBef>
                          <a:spcPts val="0"/>
                        </a:spcBef>
                        <a:spcAft>
                          <a:spcPts val="0"/>
                        </a:spcAft>
                        <a:buNone/>
                      </a:pPr>
                      <a:r>
                        <a:rPr lang="en" sz="1000"/>
                        <a:t>Europe &amp; Central Asia         </a:t>
                      </a:r>
                      <a:endParaRPr sz="1000"/>
                    </a:p>
                  </a:txBody>
                  <a:tcPr marT="91425" marB="91425" marR="91425" marL="91425"/>
                </a:tc>
                <a:tc>
                  <a:txBody>
                    <a:bodyPr/>
                    <a:lstStyle/>
                    <a:p>
                      <a:pPr indent="0" lvl="0" marL="0" rtl="0" algn="l">
                        <a:spcBef>
                          <a:spcPts val="0"/>
                        </a:spcBef>
                        <a:spcAft>
                          <a:spcPts val="0"/>
                        </a:spcAft>
                        <a:buNone/>
                      </a:pPr>
                      <a:r>
                        <a:rPr lang="en" sz="1000">
                          <a:solidFill>
                            <a:srgbClr val="0B5394"/>
                          </a:solidFill>
                        </a:rPr>
                        <a:t>78.2</a:t>
                      </a:r>
                      <a:endParaRPr sz="1000">
                        <a:solidFill>
                          <a:srgbClr val="0B5394"/>
                        </a:solidFill>
                      </a:endParaRPr>
                    </a:p>
                  </a:txBody>
                  <a:tcPr marT="91425" marB="91425" marR="91425" marL="91425"/>
                </a:tc>
              </a:tr>
              <a:tr h="514350">
                <a:tc>
                  <a:txBody>
                    <a:bodyPr/>
                    <a:lstStyle/>
                    <a:p>
                      <a:pPr indent="0" lvl="0" marL="0" rtl="0" algn="l">
                        <a:spcBef>
                          <a:spcPts val="0"/>
                        </a:spcBef>
                        <a:spcAft>
                          <a:spcPts val="0"/>
                        </a:spcAft>
                        <a:buNone/>
                      </a:pPr>
                      <a:r>
                        <a:rPr lang="en" sz="1000"/>
                        <a:t>East Asia &amp; Pacific           </a:t>
                      </a:r>
                      <a:endParaRPr sz="1000"/>
                    </a:p>
                  </a:txBody>
                  <a:tcPr marT="91425" marB="91425" marR="91425" marL="91425"/>
                </a:tc>
                <a:tc>
                  <a:txBody>
                    <a:bodyPr/>
                    <a:lstStyle/>
                    <a:p>
                      <a:pPr indent="0" lvl="0" marL="0" rtl="0" algn="l">
                        <a:spcBef>
                          <a:spcPts val="0"/>
                        </a:spcBef>
                        <a:spcAft>
                          <a:spcPts val="0"/>
                        </a:spcAft>
                        <a:buNone/>
                      </a:pPr>
                      <a:r>
                        <a:rPr lang="en" sz="1000">
                          <a:solidFill>
                            <a:srgbClr val="0B5394"/>
                          </a:solidFill>
                        </a:rPr>
                        <a:t>76.2</a:t>
                      </a:r>
                      <a:endParaRPr sz="1000">
                        <a:solidFill>
                          <a:srgbClr val="0B5394"/>
                        </a:solidFill>
                      </a:endParaRPr>
                    </a:p>
                  </a:txBody>
                  <a:tcPr marT="91425" marB="91425" marR="91425" marL="91425"/>
                </a:tc>
              </a:tr>
            </a:tbl>
          </a:graphicData>
        </a:graphic>
      </p:graphicFrame>
      <p:sp>
        <p:nvSpPr>
          <p:cNvPr id="154" name="Google Shape;154;p16"/>
          <p:cNvSpPr txBox="1"/>
          <p:nvPr>
            <p:ph type="title"/>
          </p:nvPr>
        </p:nvSpPr>
        <p:spPr>
          <a:xfrm>
            <a:off x="459863" y="425425"/>
            <a:ext cx="7505700" cy="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Regions</a:t>
            </a:r>
            <a:endParaRPr sz="2200"/>
          </a:p>
        </p:txBody>
      </p:sp>
      <p:sp>
        <p:nvSpPr>
          <p:cNvPr id="155" name="Google Shape;155;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63" y="555825"/>
            <a:ext cx="7505700" cy="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Research Questions</a:t>
            </a:r>
            <a:endParaRPr sz="2100"/>
          </a:p>
        </p:txBody>
      </p:sp>
      <p:sp>
        <p:nvSpPr>
          <p:cNvPr id="161" name="Google Shape;161;p17"/>
          <p:cNvSpPr txBox="1"/>
          <p:nvPr>
            <p:ph idx="1" type="body"/>
          </p:nvPr>
        </p:nvSpPr>
        <p:spPr>
          <a:xfrm>
            <a:off x="819150" y="1361950"/>
            <a:ext cx="7505700" cy="30768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sz="2902"/>
              <a:t>Aim : Better understanding of the major determinants of life expectancy in SSA region for efficient policy-making process, especially those that are related to achieve the United Nation’s Sustainable Development Goals (SDG) before year 2030</a:t>
            </a:r>
            <a:endParaRPr b="1" sz="2902"/>
          </a:p>
          <a:p>
            <a:pPr indent="0" lvl="0" marL="0" rtl="0" algn="l">
              <a:spcBef>
                <a:spcPts val="1200"/>
              </a:spcBef>
              <a:spcAft>
                <a:spcPts val="0"/>
              </a:spcAft>
              <a:buNone/>
            </a:pPr>
            <a:r>
              <a:rPr lang="en" sz="2700"/>
              <a:t>Questions Answered in our Research</a:t>
            </a:r>
            <a:endParaRPr sz="2700"/>
          </a:p>
          <a:p>
            <a:pPr indent="-310038" lvl="0" marL="457200" rtl="0" algn="ctr">
              <a:lnSpc>
                <a:spcPct val="115000"/>
              </a:lnSpc>
              <a:spcBef>
                <a:spcPts val="1200"/>
              </a:spcBef>
              <a:spcAft>
                <a:spcPts val="0"/>
              </a:spcAft>
              <a:buSzPct val="100000"/>
              <a:buAutoNum type="arabicPeriod"/>
            </a:pPr>
            <a:r>
              <a:rPr lang="en" sz="2700"/>
              <a:t>What’s the Impact of Expenditure on Health and Education (% of GDP) on Life Expectancy?</a:t>
            </a:r>
            <a:endParaRPr sz="2700"/>
          </a:p>
          <a:p>
            <a:pPr indent="0" lvl="0" marL="457200" rtl="0" algn="ctr">
              <a:lnSpc>
                <a:spcPct val="115000"/>
              </a:lnSpc>
              <a:spcBef>
                <a:spcPts val="0"/>
              </a:spcBef>
              <a:spcAft>
                <a:spcPts val="0"/>
              </a:spcAft>
              <a:buNone/>
            </a:pPr>
            <a:r>
              <a:t/>
            </a:r>
            <a:endParaRPr sz="2700"/>
          </a:p>
          <a:p>
            <a:pPr indent="-310038" lvl="0" marL="457200" rtl="0" algn="ctr">
              <a:lnSpc>
                <a:spcPct val="115000"/>
              </a:lnSpc>
              <a:spcBef>
                <a:spcPts val="0"/>
              </a:spcBef>
              <a:spcAft>
                <a:spcPts val="0"/>
              </a:spcAft>
              <a:buSzPct val="100000"/>
              <a:buAutoNum type="arabicPeriod"/>
            </a:pPr>
            <a:r>
              <a:rPr lang="en" sz="2700"/>
              <a:t>How does prevalence of undernourishment and communicable disease affect Life Expectancy?</a:t>
            </a:r>
            <a:endParaRPr sz="2700"/>
          </a:p>
          <a:p>
            <a:pPr indent="0" lvl="0" marL="457200" rtl="0" algn="ctr">
              <a:lnSpc>
                <a:spcPct val="115000"/>
              </a:lnSpc>
              <a:spcBef>
                <a:spcPts val="0"/>
              </a:spcBef>
              <a:spcAft>
                <a:spcPts val="0"/>
              </a:spcAft>
              <a:buNone/>
            </a:pPr>
            <a:r>
              <a:t/>
            </a:r>
            <a:endParaRPr sz="2700"/>
          </a:p>
          <a:p>
            <a:pPr indent="-310038" lvl="0" marL="457200" rtl="0" algn="ctr">
              <a:lnSpc>
                <a:spcPct val="115000"/>
              </a:lnSpc>
              <a:spcBef>
                <a:spcPts val="0"/>
              </a:spcBef>
              <a:spcAft>
                <a:spcPts val="0"/>
              </a:spcAft>
              <a:buSzPct val="100000"/>
              <a:buAutoNum type="arabicPeriod"/>
            </a:pPr>
            <a:r>
              <a:rPr lang="en" sz="2700"/>
              <a:t>Do factors like corruption and unemployment rate impact life expectancy? If yes, quantify</a:t>
            </a:r>
            <a:endParaRPr sz="2700"/>
          </a:p>
          <a:p>
            <a:pPr indent="0" lvl="0" marL="457200" rtl="0" algn="ctr">
              <a:lnSpc>
                <a:spcPct val="115000"/>
              </a:lnSpc>
              <a:spcBef>
                <a:spcPts val="0"/>
              </a:spcBef>
              <a:spcAft>
                <a:spcPts val="0"/>
              </a:spcAft>
              <a:buNone/>
            </a:pPr>
            <a:r>
              <a:t/>
            </a:r>
            <a:endParaRPr sz="2700"/>
          </a:p>
          <a:p>
            <a:pPr indent="-310038" lvl="0" marL="457200" rtl="0" algn="ctr">
              <a:lnSpc>
                <a:spcPct val="115000"/>
              </a:lnSpc>
              <a:spcBef>
                <a:spcPts val="0"/>
              </a:spcBef>
              <a:spcAft>
                <a:spcPts val="0"/>
              </a:spcAft>
              <a:buSzPct val="100000"/>
              <a:buAutoNum type="arabicPeriod"/>
            </a:pPr>
            <a:r>
              <a:rPr lang="en" sz="2700"/>
              <a:t>Increase in CO2 emissions decrease life expectancy? Is it significant?</a:t>
            </a:r>
            <a:endParaRPr sz="2700"/>
          </a:p>
          <a:p>
            <a:pPr indent="0" lvl="0" marL="0" rtl="0" algn="l">
              <a:spcBef>
                <a:spcPts val="0"/>
              </a:spcBef>
              <a:spcAft>
                <a:spcPts val="1200"/>
              </a:spcAft>
              <a:buNone/>
            </a:pPr>
            <a:r>
              <a:t/>
            </a:r>
            <a:endParaRPr sz="1200"/>
          </a:p>
        </p:txBody>
      </p:sp>
      <p:sp>
        <p:nvSpPr>
          <p:cNvPr id="162" name="Google Shape;162;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845600"/>
            <a:ext cx="7505700" cy="5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Literature Review</a:t>
            </a:r>
            <a:endParaRPr sz="2500"/>
          </a:p>
        </p:txBody>
      </p:sp>
      <p:sp>
        <p:nvSpPr>
          <p:cNvPr id="168" name="Google Shape;168;p18"/>
          <p:cNvSpPr txBox="1"/>
          <p:nvPr>
            <p:ph idx="1" type="body"/>
          </p:nvPr>
        </p:nvSpPr>
        <p:spPr>
          <a:xfrm>
            <a:off x="760650" y="1608250"/>
            <a:ext cx="7564500" cy="2830500"/>
          </a:xfrm>
          <a:prstGeom prst="rect">
            <a:avLst/>
          </a:prstGeom>
        </p:spPr>
        <p:txBody>
          <a:bodyPr anchorCtr="0" anchor="t" bIns="91425" lIns="91425" spcFirstLastPara="1" rIns="91425" wrap="square" tIns="91425">
            <a:normAutofit/>
          </a:bodyPr>
          <a:lstStyle/>
          <a:p>
            <a:pPr indent="-311150" lvl="0" marL="457200" rtl="0" algn="l">
              <a:lnSpc>
                <a:spcPct val="125000"/>
              </a:lnSpc>
              <a:spcBef>
                <a:spcPts val="0"/>
              </a:spcBef>
              <a:spcAft>
                <a:spcPts val="0"/>
              </a:spcAft>
              <a:buSzPts val="1300"/>
              <a:buChar char="●"/>
            </a:pPr>
            <a:r>
              <a:rPr lang="en"/>
              <a:t>Random-Effects model (2000-2015) on panel data proved that clean drinkable water; sanitation, and clean environment; and improved living standard were key to higher life expectancy at birth of citizens in 8 Sub-Saharan African (SSA) countries </a:t>
            </a:r>
            <a:r>
              <a:rPr lang="en" sz="1100"/>
              <a:t>(Timothy, P. O. (2018).)</a:t>
            </a:r>
            <a:endParaRPr sz="1100"/>
          </a:p>
          <a:p>
            <a:pPr indent="0" lvl="0" marL="457200" rtl="0" algn="l">
              <a:lnSpc>
                <a:spcPct val="125000"/>
              </a:lnSpc>
              <a:spcBef>
                <a:spcPts val="0"/>
              </a:spcBef>
              <a:spcAft>
                <a:spcPts val="0"/>
              </a:spcAft>
              <a:buNone/>
            </a:pPr>
            <a:r>
              <a:t/>
            </a:r>
            <a:endParaRPr sz="1100"/>
          </a:p>
          <a:p>
            <a:pPr indent="-311150" lvl="0" marL="457200" rtl="0" algn="l">
              <a:lnSpc>
                <a:spcPct val="125000"/>
              </a:lnSpc>
              <a:spcBef>
                <a:spcPts val="0"/>
              </a:spcBef>
              <a:spcAft>
                <a:spcPts val="0"/>
              </a:spcAft>
              <a:buSzPts val="1300"/>
              <a:buChar char="●"/>
            </a:pPr>
            <a:r>
              <a:rPr lang="en"/>
              <a:t>Least Squares Dummy Variables analysis show that economic (GDP per capita) and educational development of population in 38 African countries have positive effect on life expectancy whereas in some cases country features might have positive or negative effect </a:t>
            </a:r>
            <a:r>
              <a:rPr lang="en" sz="1100"/>
              <a:t>(GUISAN, EXPOSITO, 2016)</a:t>
            </a:r>
            <a:endParaRPr sz="1100"/>
          </a:p>
          <a:p>
            <a:pPr indent="0" lvl="0" marL="457200" rtl="0" algn="l">
              <a:lnSpc>
                <a:spcPct val="125000"/>
              </a:lnSpc>
              <a:spcBef>
                <a:spcPts val="0"/>
              </a:spcBef>
              <a:spcAft>
                <a:spcPts val="0"/>
              </a:spcAft>
              <a:buNone/>
            </a:pPr>
            <a:r>
              <a:t/>
            </a:r>
            <a:endParaRPr sz="1100"/>
          </a:p>
          <a:p>
            <a:pPr indent="-311150" lvl="0" marL="457200" rtl="0" algn="l">
              <a:lnSpc>
                <a:spcPct val="125000"/>
              </a:lnSpc>
              <a:spcBef>
                <a:spcPts val="0"/>
              </a:spcBef>
              <a:spcAft>
                <a:spcPts val="0"/>
              </a:spcAft>
              <a:buSzPts val="1300"/>
              <a:buChar char="●"/>
            </a:pPr>
            <a:r>
              <a:rPr lang="en"/>
              <a:t>Pooled OLS study of impact of foreign aid on life expectancy in SSA countries proved to be positive but insignificant  </a:t>
            </a:r>
            <a:r>
              <a:rPr lang="en" sz="1000"/>
              <a:t>Rizzo, T. (2019)</a:t>
            </a:r>
            <a:r>
              <a:rPr lang="en" sz="1100"/>
              <a:t>)</a:t>
            </a:r>
            <a:endParaRPr sz="1100"/>
          </a:p>
        </p:txBody>
      </p:sp>
      <p:sp>
        <p:nvSpPr>
          <p:cNvPr id="169" name="Google Shape;169;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782950" y="548575"/>
            <a:ext cx="7505700" cy="5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Data</a:t>
            </a:r>
            <a:endParaRPr sz="2100"/>
          </a:p>
        </p:txBody>
      </p:sp>
      <p:sp>
        <p:nvSpPr>
          <p:cNvPr id="175" name="Google Shape;175;p19"/>
          <p:cNvSpPr txBox="1"/>
          <p:nvPr>
            <p:ph idx="1" type="body"/>
          </p:nvPr>
        </p:nvSpPr>
        <p:spPr>
          <a:xfrm>
            <a:off x="819150" y="1202575"/>
            <a:ext cx="7505700" cy="3236100"/>
          </a:xfrm>
          <a:prstGeom prst="rect">
            <a:avLst/>
          </a:prstGeom>
        </p:spPr>
        <p:txBody>
          <a:bodyPr anchorCtr="0" anchor="t" bIns="91425" lIns="91425" spcFirstLastPara="1" rIns="91425" wrap="square" tIns="91425">
            <a:normAutofit lnSpcReduction="20000"/>
          </a:bodyPr>
          <a:lstStyle/>
          <a:p>
            <a:pPr indent="-311150" lvl="0" marL="457200" rtl="0" algn="l">
              <a:lnSpc>
                <a:spcPct val="55000"/>
              </a:lnSpc>
              <a:spcBef>
                <a:spcPts val="0"/>
              </a:spcBef>
              <a:spcAft>
                <a:spcPts val="0"/>
              </a:spcAft>
              <a:buSzPts val="1300"/>
              <a:buChar char="●"/>
            </a:pPr>
            <a:r>
              <a:rPr lang="en"/>
              <a:t>Sub-Saharan African (SSA) countries - Low Life Expectancy &amp; Low GDP per capita</a:t>
            </a:r>
            <a:endParaRPr/>
          </a:p>
          <a:p>
            <a:pPr indent="0" lvl="0" marL="457200" rtl="0" algn="l">
              <a:lnSpc>
                <a:spcPct val="55000"/>
              </a:lnSpc>
              <a:spcBef>
                <a:spcPts val="1200"/>
              </a:spcBef>
              <a:spcAft>
                <a:spcPts val="0"/>
              </a:spcAft>
              <a:buNone/>
            </a:pPr>
            <a:r>
              <a:t/>
            </a:r>
            <a:endParaRPr/>
          </a:p>
          <a:p>
            <a:pPr indent="-311150" lvl="0" marL="457200" rtl="0" algn="l">
              <a:lnSpc>
                <a:spcPct val="55000"/>
              </a:lnSpc>
              <a:spcBef>
                <a:spcPts val="1200"/>
              </a:spcBef>
              <a:spcAft>
                <a:spcPts val="0"/>
              </a:spcAft>
              <a:buSzPts val="1300"/>
              <a:buChar char="●"/>
            </a:pPr>
            <a:r>
              <a:rPr lang="en"/>
              <a:t>Main Sources of data: </a:t>
            </a:r>
            <a:r>
              <a:rPr lang="en" u="sng">
                <a:solidFill>
                  <a:schemeClr val="hlink"/>
                </a:solidFill>
                <a:hlinkClick r:id="rId3"/>
              </a:rPr>
              <a:t>The World Data Bank</a:t>
            </a:r>
            <a:r>
              <a:rPr lang="en"/>
              <a:t> and  </a:t>
            </a:r>
            <a:r>
              <a:rPr lang="en" u="sng">
                <a:solidFill>
                  <a:schemeClr val="hlink"/>
                </a:solidFill>
                <a:hlinkClick r:id="rId4"/>
              </a:rPr>
              <a:t>Our World in Data</a:t>
            </a:r>
            <a:endParaRPr/>
          </a:p>
          <a:p>
            <a:pPr indent="0" lvl="0" marL="457200" rtl="0" algn="l">
              <a:lnSpc>
                <a:spcPct val="55000"/>
              </a:lnSpc>
              <a:spcBef>
                <a:spcPts val="1200"/>
              </a:spcBef>
              <a:spcAft>
                <a:spcPts val="0"/>
              </a:spcAft>
              <a:buNone/>
            </a:pPr>
            <a:r>
              <a:t/>
            </a:r>
            <a:endParaRPr/>
          </a:p>
          <a:p>
            <a:pPr indent="-311150" lvl="0" marL="457200" rtl="0" algn="l">
              <a:lnSpc>
                <a:spcPct val="55000"/>
              </a:lnSpc>
              <a:spcBef>
                <a:spcPts val="1200"/>
              </a:spcBef>
              <a:spcAft>
                <a:spcPts val="0"/>
              </a:spcAft>
              <a:buSzPts val="1300"/>
              <a:buChar char="●"/>
            </a:pPr>
            <a:r>
              <a:rPr lang="en"/>
              <a:t>Out of 40+ SSA countries, due to lot of missing values for the indicators chosen, we focused on only 19</a:t>
            </a:r>
            <a:endParaRPr/>
          </a:p>
          <a:p>
            <a:pPr indent="0" lvl="0" marL="457200" rtl="0" algn="l">
              <a:lnSpc>
                <a:spcPct val="55000"/>
              </a:lnSpc>
              <a:spcBef>
                <a:spcPts val="1200"/>
              </a:spcBef>
              <a:spcAft>
                <a:spcPts val="0"/>
              </a:spcAft>
              <a:buNone/>
            </a:pPr>
            <a:r>
              <a:rPr lang="en"/>
              <a:t>countries in that region</a:t>
            </a:r>
            <a:endParaRPr/>
          </a:p>
          <a:p>
            <a:pPr indent="0" lvl="0" marL="0" rtl="0" algn="l">
              <a:lnSpc>
                <a:spcPct val="55000"/>
              </a:lnSpc>
              <a:spcBef>
                <a:spcPts val="1200"/>
              </a:spcBef>
              <a:spcAft>
                <a:spcPts val="0"/>
              </a:spcAft>
              <a:buNone/>
            </a:pPr>
            <a:r>
              <a:t/>
            </a:r>
            <a:endParaRPr/>
          </a:p>
          <a:p>
            <a:pPr indent="-311150" lvl="0" marL="457200" rtl="0" algn="l">
              <a:lnSpc>
                <a:spcPct val="55000"/>
              </a:lnSpc>
              <a:spcBef>
                <a:spcPts val="1200"/>
              </a:spcBef>
              <a:spcAft>
                <a:spcPts val="0"/>
              </a:spcAft>
              <a:buSzPts val="1300"/>
              <a:buChar char="●"/>
            </a:pPr>
            <a:r>
              <a:rPr lang="en"/>
              <a:t>No record of CPIA data (corruption rating) for any country before 2005 </a:t>
            </a:r>
            <a:endParaRPr/>
          </a:p>
          <a:p>
            <a:pPr indent="0" lvl="0" marL="0" rtl="0" algn="l">
              <a:lnSpc>
                <a:spcPct val="55000"/>
              </a:lnSpc>
              <a:spcBef>
                <a:spcPts val="1200"/>
              </a:spcBef>
              <a:spcAft>
                <a:spcPts val="0"/>
              </a:spcAft>
              <a:buNone/>
            </a:pPr>
            <a:r>
              <a:t/>
            </a:r>
            <a:endParaRPr/>
          </a:p>
          <a:p>
            <a:pPr indent="-311150" lvl="0" marL="457200" rtl="0" algn="l">
              <a:lnSpc>
                <a:spcPct val="55000"/>
              </a:lnSpc>
              <a:spcBef>
                <a:spcPts val="1200"/>
              </a:spcBef>
              <a:spcAft>
                <a:spcPts val="0"/>
              </a:spcAft>
              <a:buSzPts val="1300"/>
              <a:buChar char="●"/>
            </a:pPr>
            <a:r>
              <a:rPr lang="en"/>
              <a:t>Avoided data after 2019 due to prevalence of COVID</a:t>
            </a:r>
            <a:endParaRPr/>
          </a:p>
          <a:p>
            <a:pPr indent="0" lvl="0" marL="0" rtl="0" algn="l">
              <a:lnSpc>
                <a:spcPct val="55000"/>
              </a:lnSpc>
              <a:spcBef>
                <a:spcPts val="1200"/>
              </a:spcBef>
              <a:spcAft>
                <a:spcPts val="0"/>
              </a:spcAft>
              <a:buNone/>
            </a:pPr>
            <a:r>
              <a:t/>
            </a:r>
            <a:endParaRPr/>
          </a:p>
          <a:p>
            <a:pPr indent="-311150" lvl="0" marL="457200" rtl="0" algn="l">
              <a:lnSpc>
                <a:spcPct val="55000"/>
              </a:lnSpc>
              <a:spcBef>
                <a:spcPts val="1200"/>
              </a:spcBef>
              <a:spcAft>
                <a:spcPts val="0"/>
              </a:spcAft>
              <a:buSzPts val="1300"/>
              <a:buChar char="●"/>
            </a:pPr>
            <a:r>
              <a:rPr lang="en"/>
              <a:t>Indicators like Sanitation, Water Supply and Living standards weren’t available for many countries</a:t>
            </a:r>
            <a:endParaRPr/>
          </a:p>
          <a:p>
            <a:pPr indent="0" lvl="0" marL="457200" rtl="0" algn="l">
              <a:lnSpc>
                <a:spcPct val="55000"/>
              </a:lnSpc>
              <a:spcBef>
                <a:spcPts val="1200"/>
              </a:spcBef>
              <a:spcAft>
                <a:spcPts val="0"/>
              </a:spcAft>
              <a:buNone/>
            </a:pPr>
            <a:r>
              <a:t/>
            </a:r>
            <a:endParaRPr/>
          </a:p>
          <a:p>
            <a:pPr indent="-311150" lvl="0" marL="457200" rtl="0" algn="l">
              <a:lnSpc>
                <a:spcPct val="55000"/>
              </a:lnSpc>
              <a:spcBef>
                <a:spcPts val="1200"/>
              </a:spcBef>
              <a:spcAft>
                <a:spcPts val="0"/>
              </a:spcAft>
              <a:buSzPts val="1300"/>
              <a:buChar char="●"/>
            </a:pPr>
            <a:r>
              <a:rPr lang="en"/>
              <a:t>Final panel data - N (countries) = 19 &amp; T (years) = 15 (2005-2019) </a:t>
            </a:r>
            <a:endParaRPr/>
          </a:p>
        </p:txBody>
      </p:sp>
      <p:sp>
        <p:nvSpPr>
          <p:cNvPr id="176" name="Google Shape;176;p19"/>
          <p:cNvSpPr txBox="1"/>
          <p:nvPr/>
        </p:nvSpPr>
        <p:spPr>
          <a:xfrm>
            <a:off x="756125" y="4438675"/>
            <a:ext cx="7941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50">
                <a:latin typeface="Calibri"/>
                <a:ea typeface="Calibri"/>
                <a:cs typeface="Calibri"/>
                <a:sym typeface="Calibri"/>
              </a:rPr>
              <a:t>[Benin,  Burkina Faso, Central African Republic, Cameroon, Ethiopia, Ghana, Kenya, Lesotho, Madagascar, Mali,  Mozambique, Mauritania, Malawi, Rwanda, Senegal, Sierra Leone, Chad, Togo, Tanzania]</a:t>
            </a:r>
            <a:endParaRPr sz="850">
              <a:latin typeface="Calibri"/>
              <a:ea typeface="Calibri"/>
              <a:cs typeface="Calibri"/>
              <a:sym typeface="Calibri"/>
            </a:endParaRPr>
          </a:p>
        </p:txBody>
      </p:sp>
      <p:sp>
        <p:nvSpPr>
          <p:cNvPr id="177" name="Google Shape;177;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468900"/>
            <a:ext cx="7505700" cy="5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Indicators</a:t>
            </a:r>
            <a:endParaRPr sz="2100"/>
          </a:p>
        </p:txBody>
      </p:sp>
      <p:graphicFrame>
        <p:nvGraphicFramePr>
          <p:cNvPr id="183" name="Google Shape;183;p20"/>
          <p:cNvGraphicFramePr/>
          <p:nvPr/>
        </p:nvGraphicFramePr>
        <p:xfrm>
          <a:off x="952500" y="1130400"/>
          <a:ext cx="3000000" cy="3000000"/>
        </p:xfrm>
        <a:graphic>
          <a:graphicData uri="http://schemas.openxmlformats.org/drawingml/2006/table">
            <a:tbl>
              <a:tblPr>
                <a:noFill/>
                <a:tableStyleId>{D74592A4-DCFB-46D6-AA23-48F1E2CC745A}</a:tableStyleId>
              </a:tblPr>
              <a:tblGrid>
                <a:gridCol w="2586875"/>
                <a:gridCol w="1543675"/>
                <a:gridCol w="3108450"/>
              </a:tblGrid>
              <a:tr h="381000">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Indicators</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C343D"/>
                    </a:solidFill>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Units </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C343D"/>
                    </a:solidFill>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Definitions</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C343D"/>
                    </a:solidFill>
                  </a:tcPr>
                </a:tc>
              </a:tr>
              <a:tr h="381000">
                <a:tc>
                  <a:txBody>
                    <a:bodyPr/>
                    <a:lstStyle/>
                    <a:p>
                      <a:pPr indent="0" lvl="0" marL="0" rtl="0" algn="l">
                        <a:spcBef>
                          <a:spcPts val="0"/>
                        </a:spcBef>
                        <a:spcAft>
                          <a:spcPts val="0"/>
                        </a:spcAft>
                        <a:buNone/>
                      </a:pPr>
                      <a:r>
                        <a:rPr lang="en" sz="1100">
                          <a:solidFill>
                            <a:srgbClr val="0C343D"/>
                          </a:solidFill>
                        </a:rPr>
                        <a:t>Prevalence of Undernourishment</a:t>
                      </a:r>
                      <a:endParaRPr sz="1100">
                        <a:solidFill>
                          <a:srgbClr val="0C343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 of population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 of undernourished population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en" sz="1100">
                          <a:solidFill>
                            <a:srgbClr val="0C343D"/>
                          </a:solidFill>
                        </a:rPr>
                        <a:t>Health Expenditure</a:t>
                      </a:r>
                      <a:endParaRPr sz="1100">
                        <a:solidFill>
                          <a:srgbClr val="0C343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 of GDP</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Gov expenditure on Health (% of GDP)</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en" sz="1100">
                          <a:solidFill>
                            <a:srgbClr val="0C343D"/>
                          </a:solidFill>
                        </a:rPr>
                        <a:t>Education Expenditure</a:t>
                      </a:r>
                      <a:endParaRPr sz="1100">
                        <a:solidFill>
                          <a:srgbClr val="0C343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 of GDP</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Gov expenditure on Education (% of GDP)</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en" sz="1100">
                          <a:solidFill>
                            <a:srgbClr val="0C343D"/>
                          </a:solidFill>
                        </a:rPr>
                        <a:t>Unemployment</a:t>
                      </a:r>
                      <a:endParaRPr sz="1100">
                        <a:solidFill>
                          <a:srgbClr val="0C343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 total labor force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 of unemployed but available labor force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en" sz="1100">
                          <a:solidFill>
                            <a:srgbClr val="0C343D"/>
                          </a:solidFill>
                        </a:rPr>
                        <a:t>Corruption</a:t>
                      </a:r>
                      <a:endParaRPr sz="1100">
                        <a:solidFill>
                          <a:srgbClr val="0C343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CPIA rating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Transparency, accountability, and corruption in the public sector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en" sz="1100">
                          <a:solidFill>
                            <a:srgbClr val="0C343D"/>
                          </a:solidFill>
                        </a:rPr>
                        <a:t>Disability-Adjusted Life Years (DALYs)</a:t>
                      </a:r>
                      <a:endParaRPr sz="1100">
                        <a:solidFill>
                          <a:srgbClr val="0C343D"/>
                        </a:solidFill>
                      </a:endParaRPr>
                    </a:p>
                    <a:p>
                      <a:pPr indent="0" lvl="0" marL="0" rtl="0" algn="l">
                        <a:spcBef>
                          <a:spcPts val="0"/>
                        </a:spcBef>
                        <a:spcAft>
                          <a:spcPts val="0"/>
                        </a:spcAft>
                        <a:buNone/>
                      </a:pPr>
                      <a:r>
                        <a:rPr lang="en" sz="1100">
                          <a:solidFill>
                            <a:srgbClr val="0C343D"/>
                          </a:solidFill>
                        </a:rPr>
                        <a:t>due to Communicable diseases</a:t>
                      </a:r>
                      <a:endParaRPr sz="1100">
                        <a:solidFill>
                          <a:srgbClr val="0C343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solidFill>
                            <a:srgbClr val="303030"/>
                          </a:solidFill>
                        </a:rPr>
                        <a:t>DALY</a:t>
                      </a:r>
                      <a:endParaRPr sz="1100">
                        <a:solidFill>
                          <a:srgbClr val="30303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One DALY equals one lost year of healthy life</a:t>
                      </a:r>
                      <a:endParaRPr sz="1100"/>
                    </a:p>
                    <a:p>
                      <a:pPr indent="0" lvl="0" marL="0" rtl="0" algn="l">
                        <a:spcBef>
                          <a:spcPts val="0"/>
                        </a:spcBef>
                        <a:spcAft>
                          <a:spcPts val="0"/>
                        </a:spcAft>
                        <a:buNone/>
                      </a:pPr>
                      <a:r>
                        <a:rPr lang="en" sz="1100"/>
                        <a:t>Per 100,000 individuals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en" sz="1100">
                          <a:solidFill>
                            <a:srgbClr val="0C343D"/>
                          </a:solidFill>
                        </a:rPr>
                        <a:t>Carbon dioxide emissions</a:t>
                      </a:r>
                      <a:endParaRPr sz="1100">
                        <a:solidFill>
                          <a:srgbClr val="0C343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Kiloton (kt)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Carbon dioxide emissions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bl>
          </a:graphicData>
        </a:graphic>
      </p:graphicFrame>
      <p:sp>
        <p:nvSpPr>
          <p:cNvPr id="184" name="Google Shape;18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19150" y="367450"/>
            <a:ext cx="7505700" cy="58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Descriptive Statistics of Variables</a:t>
            </a:r>
            <a:endParaRPr sz="2100"/>
          </a:p>
        </p:txBody>
      </p:sp>
      <p:graphicFrame>
        <p:nvGraphicFramePr>
          <p:cNvPr id="190" name="Google Shape;190;p21"/>
          <p:cNvGraphicFramePr/>
          <p:nvPr/>
        </p:nvGraphicFramePr>
        <p:xfrm>
          <a:off x="974463" y="1245919"/>
          <a:ext cx="3000000" cy="3000000"/>
        </p:xfrm>
        <a:graphic>
          <a:graphicData uri="http://schemas.openxmlformats.org/drawingml/2006/table">
            <a:tbl>
              <a:tblPr>
                <a:noFill/>
                <a:tableStyleId>{D74592A4-DCFB-46D6-AA23-48F1E2CC745A}</a:tableStyleId>
              </a:tblPr>
              <a:tblGrid>
                <a:gridCol w="1321575"/>
                <a:gridCol w="758325"/>
                <a:gridCol w="902550"/>
                <a:gridCol w="713700"/>
                <a:gridCol w="741150"/>
                <a:gridCol w="1225825"/>
                <a:gridCol w="769125"/>
                <a:gridCol w="694025"/>
              </a:tblGrid>
              <a:tr h="522050">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VARIABLE</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Unit</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N (Countries)</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T (Years)</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Mean</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Standard Deviation</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Minimum</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c>
                  <a:txBody>
                    <a:bodyPr/>
                    <a:lstStyle/>
                    <a:p>
                      <a:pPr indent="0" lvl="0" marL="0" rtl="0" algn="l">
                        <a:lnSpc>
                          <a:spcPct val="115000"/>
                        </a:lnSpc>
                        <a:spcBef>
                          <a:spcPts val="0"/>
                        </a:spcBef>
                        <a:spcAft>
                          <a:spcPts val="0"/>
                        </a:spcAft>
                        <a:buNone/>
                      </a:pPr>
                      <a:r>
                        <a:rPr b="1" lang="en" sz="1000">
                          <a:solidFill>
                            <a:schemeClr val="dk1"/>
                          </a:solidFill>
                          <a:latin typeface="Calibri"/>
                          <a:ea typeface="Calibri"/>
                          <a:cs typeface="Calibri"/>
                          <a:sym typeface="Calibri"/>
                        </a:rPr>
                        <a:t>Maximum</a:t>
                      </a:r>
                      <a:endParaRPr b="1" sz="1000">
                        <a:solidFill>
                          <a:schemeClr val="dk1"/>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C343D"/>
                    </a:solidFill>
                  </a:tcPr>
                </a:tc>
              </a:tr>
              <a:tr h="342825">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Undernourishment</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20.75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11.38</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3.1</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49.9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r h="342825">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CO2</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kiloton</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4724.74</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4687.9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120</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22280</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r h="342825">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Health</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5.45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2.55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2.39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20.41</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r h="342825">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Life-Expectancy</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Years</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57.99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6</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42.6</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69.02</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r h="342825">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Educ</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4.04</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1.76</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1.11</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12.33</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r h="342825">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Unemployment</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5.34</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5.56</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31.31</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r h="342825">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Corruption</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CPIA rating</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2.96</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0.47</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4</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r h="522050">
                <a:tc>
                  <a:txBody>
                    <a:bodyPr/>
                    <a:lstStyle/>
                    <a:p>
                      <a:pPr indent="0" lvl="0" marL="0" rtl="0" algn="l">
                        <a:lnSpc>
                          <a:spcPct val="115000"/>
                        </a:lnSpc>
                        <a:spcBef>
                          <a:spcPts val="0"/>
                        </a:spcBef>
                        <a:spcAft>
                          <a:spcPts val="0"/>
                        </a:spcAft>
                        <a:buNone/>
                      </a:pPr>
                      <a:r>
                        <a:rPr b="1" lang="en" sz="1100">
                          <a:solidFill>
                            <a:srgbClr val="202124"/>
                          </a:solidFill>
                          <a:latin typeface="Calibri"/>
                          <a:ea typeface="Calibri"/>
                          <a:cs typeface="Calibri"/>
                          <a:sym typeface="Calibri"/>
                        </a:rPr>
                        <a:t>Communicable</a:t>
                      </a:r>
                      <a:endParaRPr b="1" sz="1100">
                        <a:solidFill>
                          <a:srgbClr val="202124"/>
                        </a:solidFill>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Years</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8163658.8</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6727729.82</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626351.4</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40790843.</a:t>
                      </a:r>
                      <a:endParaRPr sz="10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F2CC"/>
                    </a:solidFill>
                  </a:tcPr>
                </a:tc>
              </a:tr>
            </a:tbl>
          </a:graphicData>
        </a:graphic>
      </p:graphicFrame>
      <p:sp>
        <p:nvSpPr>
          <p:cNvPr id="191" name="Google Shape;191;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