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9"/>
    <p:restoredTop sz="96126"/>
  </p:normalViewPr>
  <p:slideViewPr>
    <p:cSldViewPr snapToGrid="0">
      <p:cViewPr varScale="1">
        <p:scale>
          <a:sx n="116" d="100"/>
          <a:sy n="116" d="100"/>
        </p:scale>
        <p:origin x="6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F1CC4-7E92-4457-BFC6-CFCFCEF06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20121-ED75-4832-8587-BEB44E05C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Data on drug name, condition (disease), rating &amp; patient’s review</a:t>
          </a:r>
        </a:p>
      </dgm:t>
    </dgm:pt>
    <dgm:pt modelId="{79386205-DBF3-4E5B-A05A-682B815E2772}" type="parTrans" cxnId="{A3C69663-3102-4047-9066-A59B2651CF8A}">
      <dgm:prSet/>
      <dgm:spPr/>
      <dgm:t>
        <a:bodyPr/>
        <a:lstStyle/>
        <a:p>
          <a:endParaRPr lang="en-US"/>
        </a:p>
      </dgm:t>
    </dgm:pt>
    <dgm:pt modelId="{9F22E393-A0C3-470F-9F02-B21EF2C4B12F}" type="sibTrans" cxnId="{A3C69663-3102-4047-9066-A59B2651CF8A}">
      <dgm:prSet/>
      <dgm:spPr/>
      <dgm:t>
        <a:bodyPr/>
        <a:lstStyle/>
        <a:p>
          <a:endParaRPr lang="en-US"/>
        </a:p>
      </dgm:t>
    </dgm:pt>
    <dgm:pt modelId="{71384DF7-B561-4D7E-93E9-FA47E614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~215k reviews: split into train (75%) and test (25%) with 708 conditions</a:t>
          </a:r>
        </a:p>
      </dgm:t>
    </dgm:pt>
    <dgm:pt modelId="{D1399921-782D-43D3-BBAE-799C04BE8D32}" type="parTrans" cxnId="{2CEDBC53-2274-4A77-814B-25F6737A93D4}">
      <dgm:prSet/>
      <dgm:spPr/>
      <dgm:t>
        <a:bodyPr/>
        <a:lstStyle/>
        <a:p>
          <a:endParaRPr lang="en-US"/>
        </a:p>
      </dgm:t>
    </dgm:pt>
    <dgm:pt modelId="{76C0DA8F-5B7D-4390-9287-C165791246BD}" type="sibTrans" cxnId="{2CEDBC53-2274-4A77-814B-25F6737A93D4}">
      <dgm:prSet/>
      <dgm:spPr/>
      <dgm:t>
        <a:bodyPr/>
        <a:lstStyle/>
        <a:p>
          <a:endParaRPr lang="en-US"/>
        </a:p>
      </dgm:t>
    </dgm:pt>
    <dgm:pt modelId="{28A3C0CB-233B-43AA-B028-BB8A4DB53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Null Values only in conditions column (0.55%) </a:t>
          </a:r>
        </a:p>
      </dgm:t>
    </dgm:pt>
    <dgm:pt modelId="{5D4FE558-6BB5-4EB1-9126-275AAEE1F175}" type="parTrans" cxnId="{F18E2238-150A-4272-A674-3CC05FEC5037}">
      <dgm:prSet/>
      <dgm:spPr/>
      <dgm:t>
        <a:bodyPr/>
        <a:lstStyle/>
        <a:p>
          <a:endParaRPr lang="en-US"/>
        </a:p>
      </dgm:t>
    </dgm:pt>
    <dgm:pt modelId="{D9303C62-96EA-4660-B55B-7BC94E89629A}" type="sibTrans" cxnId="{F18E2238-150A-4272-A674-3CC05FEC5037}">
      <dgm:prSet/>
      <dgm:spPr/>
      <dgm:t>
        <a:bodyPr/>
        <a:lstStyle/>
        <a:p>
          <a:endParaRPr lang="en-US"/>
        </a:p>
      </dgm:t>
    </dgm:pt>
    <dgm:pt modelId="{EE565464-91EE-4CAE-9E04-3288A7C41C8B}" type="pres">
      <dgm:prSet presAssocID="{28CF1CC4-7E92-4457-BFC6-CFCFCEF06BB1}" presName="root" presStyleCnt="0">
        <dgm:presLayoutVars>
          <dgm:dir/>
          <dgm:resizeHandles val="exact"/>
        </dgm:presLayoutVars>
      </dgm:prSet>
      <dgm:spPr/>
    </dgm:pt>
    <dgm:pt modelId="{3C36BBFA-E314-44AE-9D78-E0F1750F93BB}" type="pres">
      <dgm:prSet presAssocID="{C6220121-ED75-4832-8587-BEB44E05C21A}" presName="compNode" presStyleCnt="0"/>
      <dgm:spPr/>
    </dgm:pt>
    <dgm:pt modelId="{B0D712DE-7871-4279-9A8B-A26D3A30BDBE}" type="pres">
      <dgm:prSet presAssocID="{C6220121-ED75-4832-8587-BEB44E05C21A}" presName="bgRect" presStyleLbl="bgShp" presStyleIdx="0" presStyleCnt="3"/>
      <dgm:spPr/>
    </dgm:pt>
    <dgm:pt modelId="{F9938015-F948-45C7-A50F-E96D11EEE9ED}" type="pres">
      <dgm:prSet presAssocID="{C6220121-ED75-4832-8587-BEB44E05C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6116FFA-A412-48A4-82FB-27F0F04EEF88}" type="pres">
      <dgm:prSet presAssocID="{C6220121-ED75-4832-8587-BEB44E05C21A}" presName="spaceRect" presStyleCnt="0"/>
      <dgm:spPr/>
    </dgm:pt>
    <dgm:pt modelId="{A91BC5F5-075C-44EC-A339-3E38145D0AE3}" type="pres">
      <dgm:prSet presAssocID="{C6220121-ED75-4832-8587-BEB44E05C21A}" presName="parTx" presStyleLbl="revTx" presStyleIdx="0" presStyleCnt="3">
        <dgm:presLayoutVars>
          <dgm:chMax val="0"/>
          <dgm:chPref val="0"/>
        </dgm:presLayoutVars>
      </dgm:prSet>
      <dgm:spPr/>
    </dgm:pt>
    <dgm:pt modelId="{19CBA698-3069-4903-9AC4-7B089858710D}" type="pres">
      <dgm:prSet presAssocID="{9F22E393-A0C3-470F-9F02-B21EF2C4B12F}" presName="sibTrans" presStyleCnt="0"/>
      <dgm:spPr/>
    </dgm:pt>
    <dgm:pt modelId="{2C6D5203-089E-4462-BC79-B9E81664C9A8}" type="pres">
      <dgm:prSet presAssocID="{71384DF7-B561-4D7E-93E9-FA47E6148E97}" presName="compNode" presStyleCnt="0"/>
      <dgm:spPr/>
    </dgm:pt>
    <dgm:pt modelId="{61D27D4C-039F-4AD8-9986-389A45D58033}" type="pres">
      <dgm:prSet presAssocID="{71384DF7-B561-4D7E-93E9-FA47E6148E97}" presName="bgRect" presStyleLbl="bgShp" presStyleIdx="1" presStyleCnt="3"/>
      <dgm:spPr/>
    </dgm:pt>
    <dgm:pt modelId="{097E9C19-6279-4129-862B-080F84111096}" type="pres">
      <dgm:prSet presAssocID="{71384DF7-B561-4D7E-93E9-FA47E6148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2CEF8F7-4F56-48A4-BBCB-24F074B71F40}" type="pres">
      <dgm:prSet presAssocID="{71384DF7-B561-4D7E-93E9-FA47E6148E97}" presName="spaceRect" presStyleCnt="0"/>
      <dgm:spPr/>
    </dgm:pt>
    <dgm:pt modelId="{E22E36C1-AFA8-4335-BA84-8A6F4F64879A}" type="pres">
      <dgm:prSet presAssocID="{71384DF7-B561-4D7E-93E9-FA47E6148E97}" presName="parTx" presStyleLbl="revTx" presStyleIdx="1" presStyleCnt="3">
        <dgm:presLayoutVars>
          <dgm:chMax val="0"/>
          <dgm:chPref val="0"/>
        </dgm:presLayoutVars>
      </dgm:prSet>
      <dgm:spPr/>
    </dgm:pt>
    <dgm:pt modelId="{A7FE0942-DBC4-45F3-9583-7519DC497B17}" type="pres">
      <dgm:prSet presAssocID="{76C0DA8F-5B7D-4390-9287-C165791246BD}" presName="sibTrans" presStyleCnt="0"/>
      <dgm:spPr/>
    </dgm:pt>
    <dgm:pt modelId="{DCCED411-31BD-4BB9-9BD9-DFBAFBF9219F}" type="pres">
      <dgm:prSet presAssocID="{28A3C0CB-233B-43AA-B028-BB8A4DB53929}" presName="compNode" presStyleCnt="0"/>
      <dgm:spPr/>
    </dgm:pt>
    <dgm:pt modelId="{4ED4AC67-2FF2-409D-A0A9-864A2C73D269}" type="pres">
      <dgm:prSet presAssocID="{28A3C0CB-233B-43AA-B028-BB8A4DB53929}" presName="bgRect" presStyleLbl="bgShp" presStyleIdx="2" presStyleCnt="3"/>
      <dgm:spPr/>
    </dgm:pt>
    <dgm:pt modelId="{4B1A470E-61B6-496F-B99F-75C28EB17DD4}" type="pres">
      <dgm:prSet presAssocID="{28A3C0CB-233B-43AA-B028-BB8A4DB53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3B15FB-8D7A-4823-9D90-BF83D67A5BCB}" type="pres">
      <dgm:prSet presAssocID="{28A3C0CB-233B-43AA-B028-BB8A4DB53929}" presName="spaceRect" presStyleCnt="0"/>
      <dgm:spPr/>
    </dgm:pt>
    <dgm:pt modelId="{269BC4C6-8324-4F49-B8E2-5E7D2D577F5D}" type="pres">
      <dgm:prSet presAssocID="{28A3C0CB-233B-43AA-B028-BB8A4DB539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52E515-E1E8-4F2E-8B41-8385FB82E297}" type="presOf" srcId="{28A3C0CB-233B-43AA-B028-BB8A4DB53929}" destId="{269BC4C6-8324-4F49-B8E2-5E7D2D577F5D}" srcOrd="0" destOrd="0" presId="urn:microsoft.com/office/officeart/2018/2/layout/IconVerticalSolidList"/>
    <dgm:cxn modelId="{F18E2238-150A-4272-A674-3CC05FEC5037}" srcId="{28CF1CC4-7E92-4457-BFC6-CFCFCEF06BB1}" destId="{28A3C0CB-233B-43AA-B028-BB8A4DB53929}" srcOrd="2" destOrd="0" parTransId="{5D4FE558-6BB5-4EB1-9126-275AAEE1F175}" sibTransId="{D9303C62-96EA-4660-B55B-7BC94E89629A}"/>
    <dgm:cxn modelId="{2CEDBC53-2274-4A77-814B-25F6737A93D4}" srcId="{28CF1CC4-7E92-4457-BFC6-CFCFCEF06BB1}" destId="{71384DF7-B561-4D7E-93E9-FA47E6148E97}" srcOrd="1" destOrd="0" parTransId="{D1399921-782D-43D3-BBAE-799C04BE8D32}" sibTransId="{76C0DA8F-5B7D-4390-9287-C165791246BD}"/>
    <dgm:cxn modelId="{A3C69663-3102-4047-9066-A59B2651CF8A}" srcId="{28CF1CC4-7E92-4457-BFC6-CFCFCEF06BB1}" destId="{C6220121-ED75-4832-8587-BEB44E05C21A}" srcOrd="0" destOrd="0" parTransId="{79386205-DBF3-4E5B-A05A-682B815E2772}" sibTransId="{9F22E393-A0C3-470F-9F02-B21EF2C4B12F}"/>
    <dgm:cxn modelId="{EA01019C-2F99-41F5-AFDC-1B7B76E2A656}" type="presOf" srcId="{71384DF7-B561-4D7E-93E9-FA47E6148E97}" destId="{E22E36C1-AFA8-4335-BA84-8A6F4F64879A}" srcOrd="0" destOrd="0" presId="urn:microsoft.com/office/officeart/2018/2/layout/IconVerticalSolidList"/>
    <dgm:cxn modelId="{77599DEA-322E-4126-8ABF-26167A211183}" type="presOf" srcId="{C6220121-ED75-4832-8587-BEB44E05C21A}" destId="{A91BC5F5-075C-44EC-A339-3E38145D0AE3}" srcOrd="0" destOrd="0" presId="urn:microsoft.com/office/officeart/2018/2/layout/IconVerticalSolidList"/>
    <dgm:cxn modelId="{8ABD60F7-1996-4D82-81FD-8605E02F2FC7}" type="presOf" srcId="{28CF1CC4-7E92-4457-BFC6-CFCFCEF06BB1}" destId="{EE565464-91EE-4CAE-9E04-3288A7C41C8B}" srcOrd="0" destOrd="0" presId="urn:microsoft.com/office/officeart/2018/2/layout/IconVerticalSolidList"/>
    <dgm:cxn modelId="{2706A1F8-BFF4-444B-ABCA-E819FF5512E4}" type="presParOf" srcId="{EE565464-91EE-4CAE-9E04-3288A7C41C8B}" destId="{3C36BBFA-E314-44AE-9D78-E0F1750F93BB}" srcOrd="0" destOrd="0" presId="urn:microsoft.com/office/officeart/2018/2/layout/IconVerticalSolidList"/>
    <dgm:cxn modelId="{961F3B19-D8BC-42A7-BEAE-82C6790A31DD}" type="presParOf" srcId="{3C36BBFA-E314-44AE-9D78-E0F1750F93BB}" destId="{B0D712DE-7871-4279-9A8B-A26D3A30BDBE}" srcOrd="0" destOrd="0" presId="urn:microsoft.com/office/officeart/2018/2/layout/IconVerticalSolidList"/>
    <dgm:cxn modelId="{75E55315-7FCB-4746-B1A5-FBEC97F00482}" type="presParOf" srcId="{3C36BBFA-E314-44AE-9D78-E0F1750F93BB}" destId="{F9938015-F948-45C7-A50F-E96D11EEE9ED}" srcOrd="1" destOrd="0" presId="urn:microsoft.com/office/officeart/2018/2/layout/IconVerticalSolidList"/>
    <dgm:cxn modelId="{15014B72-B234-4703-B826-DC7976A8DF05}" type="presParOf" srcId="{3C36BBFA-E314-44AE-9D78-E0F1750F93BB}" destId="{46116FFA-A412-48A4-82FB-27F0F04EEF88}" srcOrd="2" destOrd="0" presId="urn:microsoft.com/office/officeart/2018/2/layout/IconVerticalSolidList"/>
    <dgm:cxn modelId="{35ED8DDA-8F4C-407D-AFF5-01E7E19EF720}" type="presParOf" srcId="{3C36BBFA-E314-44AE-9D78-E0F1750F93BB}" destId="{A91BC5F5-075C-44EC-A339-3E38145D0AE3}" srcOrd="3" destOrd="0" presId="urn:microsoft.com/office/officeart/2018/2/layout/IconVerticalSolidList"/>
    <dgm:cxn modelId="{F8F99C5A-889A-4494-AB58-3EEBC52CD1C8}" type="presParOf" srcId="{EE565464-91EE-4CAE-9E04-3288A7C41C8B}" destId="{19CBA698-3069-4903-9AC4-7B089858710D}" srcOrd="1" destOrd="0" presId="urn:microsoft.com/office/officeart/2018/2/layout/IconVerticalSolidList"/>
    <dgm:cxn modelId="{6E43B857-BE6C-47A4-BCDB-5AC01D761B2D}" type="presParOf" srcId="{EE565464-91EE-4CAE-9E04-3288A7C41C8B}" destId="{2C6D5203-089E-4462-BC79-B9E81664C9A8}" srcOrd="2" destOrd="0" presId="urn:microsoft.com/office/officeart/2018/2/layout/IconVerticalSolidList"/>
    <dgm:cxn modelId="{D4C673E7-1402-442C-9FDC-59FA6E124D3C}" type="presParOf" srcId="{2C6D5203-089E-4462-BC79-B9E81664C9A8}" destId="{61D27D4C-039F-4AD8-9986-389A45D58033}" srcOrd="0" destOrd="0" presId="urn:microsoft.com/office/officeart/2018/2/layout/IconVerticalSolidList"/>
    <dgm:cxn modelId="{262CC208-5FA4-495C-BB8E-BC929BCBB186}" type="presParOf" srcId="{2C6D5203-089E-4462-BC79-B9E81664C9A8}" destId="{097E9C19-6279-4129-862B-080F84111096}" srcOrd="1" destOrd="0" presId="urn:microsoft.com/office/officeart/2018/2/layout/IconVerticalSolidList"/>
    <dgm:cxn modelId="{33797B31-A59D-4331-BB0B-BA531C86F9C6}" type="presParOf" srcId="{2C6D5203-089E-4462-BC79-B9E81664C9A8}" destId="{62CEF8F7-4F56-48A4-BBCB-24F074B71F40}" srcOrd="2" destOrd="0" presId="urn:microsoft.com/office/officeart/2018/2/layout/IconVerticalSolidList"/>
    <dgm:cxn modelId="{3900C828-88E1-442B-840C-429CB6D49872}" type="presParOf" srcId="{2C6D5203-089E-4462-BC79-B9E81664C9A8}" destId="{E22E36C1-AFA8-4335-BA84-8A6F4F64879A}" srcOrd="3" destOrd="0" presId="urn:microsoft.com/office/officeart/2018/2/layout/IconVerticalSolidList"/>
    <dgm:cxn modelId="{61E9CC92-4330-4907-9D40-C2B847C1013C}" type="presParOf" srcId="{EE565464-91EE-4CAE-9E04-3288A7C41C8B}" destId="{A7FE0942-DBC4-45F3-9583-7519DC497B17}" srcOrd="3" destOrd="0" presId="urn:microsoft.com/office/officeart/2018/2/layout/IconVerticalSolidList"/>
    <dgm:cxn modelId="{7624EB6C-7A95-468E-9A0B-6377D4FC9A3B}" type="presParOf" srcId="{EE565464-91EE-4CAE-9E04-3288A7C41C8B}" destId="{DCCED411-31BD-4BB9-9BD9-DFBAFBF9219F}" srcOrd="4" destOrd="0" presId="urn:microsoft.com/office/officeart/2018/2/layout/IconVerticalSolidList"/>
    <dgm:cxn modelId="{0C2AF253-AA1E-4F76-8592-7459D7879D08}" type="presParOf" srcId="{DCCED411-31BD-4BB9-9BD9-DFBAFBF9219F}" destId="{4ED4AC67-2FF2-409D-A0A9-864A2C73D269}" srcOrd="0" destOrd="0" presId="urn:microsoft.com/office/officeart/2018/2/layout/IconVerticalSolidList"/>
    <dgm:cxn modelId="{304D69E6-7F34-41CF-B1A7-699081079154}" type="presParOf" srcId="{DCCED411-31BD-4BB9-9BD9-DFBAFBF9219F}" destId="{4B1A470E-61B6-496F-B99F-75C28EB17DD4}" srcOrd="1" destOrd="0" presId="urn:microsoft.com/office/officeart/2018/2/layout/IconVerticalSolidList"/>
    <dgm:cxn modelId="{53920984-5A74-48A9-B51B-8DBB6941553C}" type="presParOf" srcId="{DCCED411-31BD-4BB9-9BD9-DFBAFBF9219F}" destId="{DB3B15FB-8D7A-4823-9D90-BF83D67A5BCB}" srcOrd="2" destOrd="0" presId="urn:microsoft.com/office/officeart/2018/2/layout/IconVerticalSolidList"/>
    <dgm:cxn modelId="{55D1F6DD-BCB4-42A8-89CD-9538834F9476}" type="presParOf" srcId="{DCCED411-31BD-4BB9-9BD9-DFBAFBF9219F}" destId="{269BC4C6-8324-4F49-B8E2-5E7D2D577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12DE-7871-4279-9A8B-A26D3A30BDBE}">
      <dsp:nvSpPr>
        <dsp:cNvPr id="0" name=""/>
        <dsp:cNvSpPr/>
      </dsp:nvSpPr>
      <dsp:spPr>
        <a:xfrm>
          <a:off x="0" y="47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8015-F948-45C7-A50F-E96D11EEE9ED}">
      <dsp:nvSpPr>
        <dsp:cNvPr id="0" name=""/>
        <dsp:cNvSpPr/>
      </dsp:nvSpPr>
      <dsp:spPr>
        <a:xfrm>
          <a:off x="339225" y="252796"/>
          <a:ext cx="616774" cy="616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C5F5-075C-44EC-A339-3E38145D0AE3}">
      <dsp:nvSpPr>
        <dsp:cNvPr id="0" name=""/>
        <dsp:cNvSpPr/>
      </dsp:nvSpPr>
      <dsp:spPr>
        <a:xfrm>
          <a:off x="1295226" y="47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Data on drug name, condition (disease), rating &amp; patient’s review</a:t>
          </a:r>
        </a:p>
      </dsp:txBody>
      <dsp:txXfrm>
        <a:off x="1295226" y="479"/>
        <a:ext cx="8191673" cy="1121408"/>
      </dsp:txXfrm>
    </dsp:sp>
    <dsp:sp modelId="{61D27D4C-039F-4AD8-9986-389A45D58033}">
      <dsp:nvSpPr>
        <dsp:cNvPr id="0" name=""/>
        <dsp:cNvSpPr/>
      </dsp:nvSpPr>
      <dsp:spPr>
        <a:xfrm>
          <a:off x="0" y="140223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9C19-6279-4129-862B-080F84111096}">
      <dsp:nvSpPr>
        <dsp:cNvPr id="0" name=""/>
        <dsp:cNvSpPr/>
      </dsp:nvSpPr>
      <dsp:spPr>
        <a:xfrm>
          <a:off x="339225" y="1654556"/>
          <a:ext cx="616774" cy="616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36C1-AFA8-4335-BA84-8A6F4F64879A}">
      <dsp:nvSpPr>
        <dsp:cNvPr id="0" name=""/>
        <dsp:cNvSpPr/>
      </dsp:nvSpPr>
      <dsp:spPr>
        <a:xfrm>
          <a:off x="1295226" y="140223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~215k reviews: split into train (75%) and test (25%) with 708 conditions</a:t>
          </a:r>
        </a:p>
      </dsp:txBody>
      <dsp:txXfrm>
        <a:off x="1295226" y="1402239"/>
        <a:ext cx="8191673" cy="1121408"/>
      </dsp:txXfrm>
    </dsp:sp>
    <dsp:sp modelId="{4ED4AC67-2FF2-409D-A0A9-864A2C73D269}">
      <dsp:nvSpPr>
        <dsp:cNvPr id="0" name=""/>
        <dsp:cNvSpPr/>
      </dsp:nvSpPr>
      <dsp:spPr>
        <a:xfrm>
          <a:off x="0" y="280399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470E-61B6-496F-B99F-75C28EB17DD4}">
      <dsp:nvSpPr>
        <dsp:cNvPr id="0" name=""/>
        <dsp:cNvSpPr/>
      </dsp:nvSpPr>
      <dsp:spPr>
        <a:xfrm>
          <a:off x="339225" y="3056316"/>
          <a:ext cx="616774" cy="616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4C6-8324-4F49-B8E2-5E7D2D577F5D}">
      <dsp:nvSpPr>
        <dsp:cNvPr id="0" name=""/>
        <dsp:cNvSpPr/>
      </dsp:nvSpPr>
      <dsp:spPr>
        <a:xfrm>
          <a:off x="1295226" y="280399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Null Values only in conditions column (0.55%) </a:t>
          </a:r>
        </a:p>
      </dsp:txBody>
      <dsp:txXfrm>
        <a:off x="1295226" y="2803999"/>
        <a:ext cx="8191673" cy="1121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47E404-D0BB-E822-CFA9-6B14EAE9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7" r="-1" b="188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F188E-9B37-5AF1-1013-7894E50E8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Drug Review Prediction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B177-AF67-2AB8-3F06-80E3A76F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Sonali Panigrahi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29C1-AF73-2BD6-C712-5111A98F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8" y="1688335"/>
            <a:ext cx="9496539" cy="409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C1488-3D03-16B9-2983-A6C5EC934500}"/>
              </a:ext>
            </a:extLst>
          </p:cNvPr>
          <p:cNvSpPr txBox="1"/>
          <p:nvPr/>
        </p:nvSpPr>
        <p:spPr>
          <a:xfrm>
            <a:off x="2207045" y="843312"/>
            <a:ext cx="795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cloud of the reviews with rating 1/10</a:t>
            </a:r>
          </a:p>
        </p:txBody>
      </p:sp>
    </p:spTree>
    <p:extLst>
      <p:ext uri="{BB962C8B-B14F-4D97-AF65-F5344CB8AC3E}">
        <p14:creationId xmlns:p14="http://schemas.microsoft.com/office/powerpoint/2010/main" val="24187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8D63E-FEFF-022D-6286-D4B45201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14" y="1597446"/>
            <a:ext cx="9265185" cy="467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8A53D-F332-71DB-2276-4C0BFC99C062}"/>
              </a:ext>
            </a:extLst>
          </p:cNvPr>
          <p:cNvSpPr txBox="1"/>
          <p:nvPr/>
        </p:nvSpPr>
        <p:spPr>
          <a:xfrm>
            <a:off x="1597446" y="694063"/>
            <a:ext cx="969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Word cloud of the reviews with rating equal to 10</a:t>
            </a:r>
          </a:p>
        </p:txBody>
      </p:sp>
    </p:spTree>
    <p:extLst>
      <p:ext uri="{BB962C8B-B14F-4D97-AF65-F5344CB8AC3E}">
        <p14:creationId xmlns:p14="http://schemas.microsoft.com/office/powerpoint/2010/main" val="41243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705D6-ADF9-19C0-A6FD-FD7103FF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3" y="1591784"/>
            <a:ext cx="9540607" cy="478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D9BE-B387-DD44-9A85-CD59BB623D69}"/>
              </a:ext>
            </a:extLst>
          </p:cNvPr>
          <p:cNvSpPr txBox="1"/>
          <p:nvPr/>
        </p:nvSpPr>
        <p:spPr>
          <a:xfrm>
            <a:off x="1850833" y="738130"/>
            <a:ext cx="962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D1D5DB"/>
                </a:solidFill>
                <a:latin typeface="Britannic Bold" panose="020B0903060703020204" pitchFamily="34" charset="77"/>
              </a:rPr>
              <a:t>This bar plot display 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Britannic Bold" panose="020B0903060703020204" pitchFamily="34" charset="77"/>
              </a:rPr>
              <a:t>the mean ratings of drugs over different years. It's a good visualization to see how the average ratings have changed over time. </a:t>
            </a:r>
            <a:endParaRPr lang="en-US" sz="2000" dirty="0"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8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C77AF-D2C7-70B6-F5C0-180BF74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4" y="1841436"/>
            <a:ext cx="10618960" cy="41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DAC1F-18FD-E17F-BE8F-8A39C3431B83}"/>
              </a:ext>
            </a:extLst>
          </p:cNvPr>
          <p:cNvSpPr txBox="1"/>
          <p:nvPr/>
        </p:nvSpPr>
        <p:spPr>
          <a:xfrm>
            <a:off x="1255923" y="638978"/>
            <a:ext cx="1043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This </a:t>
            </a:r>
            <a:r>
              <a:rPr lang="en-US" sz="2400" dirty="0" err="1">
                <a:latin typeface="Britannic Bold" panose="020B0903060703020204" pitchFamily="34" charset="77"/>
              </a:rPr>
              <a:t>barplot</a:t>
            </a:r>
            <a:r>
              <a:rPr lang="en-US" sz="2400" dirty="0">
                <a:latin typeface="Britannic Bold" panose="020B0903060703020204" pitchFamily="34" charset="77"/>
              </a:rPr>
              <a:t> show the top 10 conditions the people are suffering.</a:t>
            </a:r>
          </a:p>
        </p:txBody>
      </p:sp>
    </p:spTree>
    <p:extLst>
      <p:ext uri="{BB962C8B-B14F-4D97-AF65-F5344CB8AC3E}">
        <p14:creationId xmlns:p14="http://schemas.microsoft.com/office/powerpoint/2010/main" val="9234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1B3FD-BF66-E956-D7BA-2DD42420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83" y="1817782"/>
            <a:ext cx="9562641" cy="465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DA0B3-CCA5-D957-0749-86D6726D9A34}"/>
              </a:ext>
            </a:extLst>
          </p:cNvPr>
          <p:cNvSpPr txBox="1"/>
          <p:nvPr/>
        </p:nvSpPr>
        <p:spPr>
          <a:xfrm>
            <a:off x="1608463" y="947451"/>
            <a:ext cx="1012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Drugs used for Birth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86D2E-030F-4529-F5A2-6620CCBC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01650"/>
            <a:ext cx="9591101" cy="5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BFF-C4D3-681F-E607-00123BD4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2" y="1343064"/>
            <a:ext cx="8317735" cy="474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76665-8997-97E8-7049-657BF1F8D42E}"/>
              </a:ext>
            </a:extLst>
          </p:cNvPr>
          <p:cNvSpPr txBox="1"/>
          <p:nvPr/>
        </p:nvSpPr>
        <p:spPr>
          <a:xfrm>
            <a:off x="4373696" y="581006"/>
            <a:ext cx="84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Visualization of Useful Counts</a:t>
            </a:r>
          </a:p>
        </p:txBody>
      </p:sp>
    </p:spTree>
    <p:extLst>
      <p:ext uri="{BB962C8B-B14F-4D97-AF65-F5344CB8AC3E}">
        <p14:creationId xmlns:p14="http://schemas.microsoft.com/office/powerpoint/2010/main" val="331391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81F4-60A7-F7F6-1334-A8BA02DF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339621"/>
            <a:ext cx="4953000" cy="459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6AEA0-EAAC-EC99-20F1-D9769F6C6A0F}"/>
              </a:ext>
            </a:extLst>
          </p:cNvPr>
          <p:cNvSpPr txBox="1"/>
          <p:nvPr/>
        </p:nvSpPr>
        <p:spPr>
          <a:xfrm>
            <a:off x="2610998" y="594911"/>
            <a:ext cx="745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</a:t>
            </a:r>
            <a:r>
              <a:rPr lang="en-US" dirty="0"/>
              <a:t> </a:t>
            </a:r>
            <a:r>
              <a:rPr lang="en-US" sz="2400" dirty="0"/>
              <a:t>of</a:t>
            </a:r>
            <a:r>
              <a:rPr lang="en-US" dirty="0"/>
              <a:t> </a:t>
            </a:r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/>
              <a:t>Correlation</a:t>
            </a:r>
            <a:r>
              <a:rPr lang="en-US" dirty="0"/>
              <a:t> </a:t>
            </a:r>
            <a:r>
              <a:rPr lang="en-US" sz="2400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39217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C08A9-F110-00C3-699F-0CD6D9C1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&amp; LABEL PREPROCESSING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BA547F-AB00-C0A7-3E49-C730FFA3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NLP (Natural Language Preprocessing)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6E944-FF9F-4045-51F4-6FA05CEC9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Tokenization</a:t>
            </a:r>
          </a:p>
          <a:p>
            <a:r>
              <a:rPr lang="en-US" dirty="0"/>
              <a:t>Stemming</a:t>
            </a:r>
          </a:p>
          <a:p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Count Vectorization helps in preprocessing the labels.</a:t>
            </a:r>
          </a:p>
          <a:p>
            <a:r>
              <a:rPr lang="en-US" dirty="0"/>
              <a:t>Count vectorization converts the text data into numerical data.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B6C4D4-935C-C49D-933C-4AAC9A331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011680"/>
            <a:ext cx="4425696" cy="576304"/>
          </a:xfrm>
        </p:spPr>
        <p:txBody>
          <a:bodyPr/>
          <a:lstStyle/>
          <a:p>
            <a:r>
              <a:rPr lang="en-US" dirty="0"/>
              <a:t>LABEL PREPROCESSING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C9B7F8-7132-D5B9-57E4-76F2BE56D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411802"/>
          </a:xfrm>
        </p:spPr>
        <p:txBody>
          <a:bodyPr>
            <a:normAutofit/>
          </a:bodyPr>
          <a:lstStyle/>
          <a:p>
            <a:r>
              <a:rPr lang="en-US" dirty="0"/>
              <a:t>Filtered out conditions with </a:t>
            </a:r>
            <a:r>
              <a:rPr lang="en-US" dirty="0" err="1"/>
              <a:t>atleast</a:t>
            </a:r>
            <a:r>
              <a:rPr lang="en-US" dirty="0"/>
              <a:t> 20 reviews</a:t>
            </a:r>
          </a:p>
          <a:p>
            <a:r>
              <a:rPr lang="en-US" dirty="0" err="1"/>
              <a:t>Undersampled</a:t>
            </a:r>
            <a:r>
              <a:rPr lang="en-US" dirty="0"/>
              <a:t> condition with &gt; 200 reviews</a:t>
            </a:r>
          </a:p>
          <a:p>
            <a:r>
              <a:rPr lang="en-US" dirty="0"/>
              <a:t>Filtered out labels containing numeric values</a:t>
            </a:r>
          </a:p>
        </p:txBody>
      </p:sp>
    </p:spTree>
    <p:extLst>
      <p:ext uri="{BB962C8B-B14F-4D97-AF65-F5344CB8AC3E}">
        <p14:creationId xmlns:p14="http://schemas.microsoft.com/office/powerpoint/2010/main" val="30419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252E-5F6F-78E4-152A-4E6396CB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910730"/>
          </a:xfrm>
        </p:spPr>
        <p:txBody>
          <a:bodyPr/>
          <a:lstStyle/>
          <a:p>
            <a:r>
              <a:rPr lang="en-US" dirty="0"/>
              <a:t>NLP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F1A0-6326-A078-DA4F-26122B73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Tokenization:- It helps in splitting the text into individual words or tokens.</a:t>
            </a:r>
          </a:p>
          <a:p>
            <a:endParaRPr lang="en-US" dirty="0"/>
          </a:p>
          <a:p>
            <a:r>
              <a:rPr lang="en-US" dirty="0"/>
              <a:t>Stop Word &amp; Punctuation:- It helps in removing frequent occurring words which do not add any value while classification.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Stemming:-It helps in removing the prefixes and suffixes of a word.</a:t>
            </a:r>
          </a:p>
          <a:p>
            <a:pPr marL="0" indent="0">
              <a:buNone/>
            </a:pPr>
            <a:r>
              <a:rPr lang="en-US" dirty="0"/>
              <a:t>  for </a:t>
            </a:r>
            <a:r>
              <a:rPr lang="en-US" dirty="0" err="1"/>
              <a:t>eg</a:t>
            </a:r>
            <a:r>
              <a:rPr lang="en-US" dirty="0"/>
              <a:t>; “Beautiful”--</a:t>
            </a:r>
            <a:r>
              <a:rPr lang="en-US" dirty="0">
                <a:sym typeface="Wingdings" pitchFamily="2" charset="2"/>
              </a:rPr>
              <a:t> “Beauty”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EC91-06B1-2D41-F436-D3433C20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913-84F0-25CC-30F7-01682BBE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IBM Plex Sans" panose="020B0503050203000203" pitchFamily="34" charset="0"/>
              </a:rPr>
              <a:t>AI healthcare market, valued at $11 billion in 2021, is projected to be worth $187 billion in 2030.</a:t>
            </a:r>
          </a:p>
          <a:p>
            <a:r>
              <a:rPr lang="en-IN" dirty="0">
                <a:latin typeface="IBM Plex Sans" panose="020B0503050203000203" pitchFamily="34" charset="0"/>
              </a:rPr>
              <a:t>Applications of AI in HealthCare:</a:t>
            </a:r>
          </a:p>
          <a:p>
            <a:pPr lvl="1"/>
            <a:r>
              <a:rPr lang="en-US" dirty="0"/>
              <a:t>Radiology using Image Recognition</a:t>
            </a:r>
          </a:p>
          <a:p>
            <a:pPr lvl="1"/>
            <a:r>
              <a:rPr lang="en-US" dirty="0"/>
              <a:t>AI-assisted documentation</a:t>
            </a:r>
          </a:p>
          <a:p>
            <a:pPr lvl="1"/>
            <a:r>
              <a:rPr lang="en-US" dirty="0"/>
              <a:t>Robotic surgery</a:t>
            </a:r>
          </a:p>
          <a:p>
            <a:pPr lvl="1"/>
            <a:r>
              <a:rPr lang="en-US" dirty="0"/>
              <a:t>Fraud detection in the healthcare industry</a:t>
            </a:r>
          </a:p>
          <a:p>
            <a:pPr lvl="1"/>
            <a:r>
              <a:rPr lang="en-US" dirty="0"/>
              <a:t>NLP systems can convert spoken or handwritten medical notes into structured electronic health records (EHRs)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tients Condition Classification Using Drug Reviews.pptx">
            <a:extLst>
              <a:ext uri="{FF2B5EF4-FFF2-40B4-BE49-F238E27FC236}">
                <a16:creationId xmlns:a16="http://schemas.microsoft.com/office/drawing/2014/main" id="{41C6A163-4254-29DD-FA78-DFDC10D5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1" y="837282"/>
            <a:ext cx="9781754" cy="55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B456-D95E-5AE0-69F9-430086A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76831"/>
          </a:xfrm>
        </p:spPr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697B-47DF-E5CD-480D-00438C62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4 models to test the data.</a:t>
            </a:r>
          </a:p>
          <a:p>
            <a:pPr marL="0" indent="0">
              <a:buNone/>
            </a:pPr>
            <a:r>
              <a:rPr lang="en-US" dirty="0"/>
              <a:t> 1. Random Forest.</a:t>
            </a:r>
          </a:p>
          <a:p>
            <a:pPr marL="0" indent="0">
              <a:buNone/>
            </a:pPr>
            <a:r>
              <a:rPr lang="en-US" dirty="0"/>
              <a:t> 2. KNN Classifiers</a:t>
            </a:r>
          </a:p>
          <a:p>
            <a:pPr marL="0" indent="0">
              <a:buNone/>
            </a:pPr>
            <a:r>
              <a:rPr lang="en-US" dirty="0"/>
              <a:t> 3.Multinomial Naïve Bayes</a:t>
            </a:r>
          </a:p>
          <a:p>
            <a:pPr marL="0" indent="0">
              <a:buNone/>
            </a:pPr>
            <a:r>
              <a:rPr lang="en-US" dirty="0"/>
              <a:t> 4. SGD Classifiers.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A66B8-A1AC-9972-368E-6A733721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2"/>
          <a:stretch/>
        </p:blipFill>
        <p:spPr>
          <a:xfrm>
            <a:off x="2419121" y="958468"/>
            <a:ext cx="7772400" cy="57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EFF4-58BC-A376-F5F9-B38EB90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751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F2C73-C0AF-75FA-F430-C1CC10712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25825"/>
              </p:ext>
            </p:extLst>
          </p:nvPr>
        </p:nvGraphicFramePr>
        <p:xfrm>
          <a:off x="1587500" y="2160588"/>
          <a:ext cx="9486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0907463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1379555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41445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310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19128-9B40-3D0E-5D35-FE447FF87477}"/>
              </a:ext>
            </a:extLst>
          </p:cNvPr>
          <p:cNvSpPr txBox="1"/>
          <p:nvPr/>
        </p:nvSpPr>
        <p:spPr>
          <a:xfrm>
            <a:off x="4652790" y="1459468"/>
            <a:ext cx="28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51D5-095D-89C1-E202-3D0E4F0F061A}"/>
              </a:ext>
            </a:extLst>
          </p:cNvPr>
          <p:cNvSpPr txBox="1"/>
          <p:nvPr/>
        </p:nvSpPr>
        <p:spPr>
          <a:xfrm>
            <a:off x="4077312" y="4583171"/>
            <a:ext cx="439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test data for Random Forest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0906DF4-EB24-AEF7-12F8-DFBA9669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4799"/>
              </p:ext>
            </p:extLst>
          </p:nvPr>
        </p:nvGraphicFramePr>
        <p:xfrm>
          <a:off x="4340646" y="5223308"/>
          <a:ext cx="3800820" cy="150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10">
                  <a:extLst>
                    <a:ext uri="{9D8B030D-6E8A-4147-A177-3AD203B41FA5}">
                      <a16:colId xmlns:a16="http://schemas.microsoft.com/office/drawing/2014/main" val="1092074786"/>
                    </a:ext>
                  </a:extLst>
                </a:gridCol>
                <a:gridCol w="1900410">
                  <a:extLst>
                    <a:ext uri="{9D8B030D-6E8A-4147-A177-3AD203B41FA5}">
                      <a16:colId xmlns:a16="http://schemas.microsoft.com/office/drawing/2014/main" val="1741979301"/>
                    </a:ext>
                  </a:extLst>
                </a:gridCol>
              </a:tblGrid>
              <a:tr h="364448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40747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6631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r>
                        <a:rPr lang="en-US" dirty="0"/>
                        <a:t>Macro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65035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Micro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7734-F22C-0807-8C00-064058C0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A8FE-1B9D-BA76-117D-FF553F5F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2BF-D4A8-824B-1B9E-4C028E49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E4B8-2C0B-ED23-A325-9FCC7DB7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NLP &amp; Labels Preprocessing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Limitations and Future Works</a:t>
            </a:r>
          </a:p>
        </p:txBody>
      </p:sp>
    </p:spTree>
    <p:extLst>
      <p:ext uri="{BB962C8B-B14F-4D97-AF65-F5344CB8AC3E}">
        <p14:creationId xmlns:p14="http://schemas.microsoft.com/office/powerpoint/2010/main" val="72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4D-FB13-9FF5-89C9-E87A708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9D9-CF73-AB92-BD15-FB5BD7B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506-9E66-452E-6518-CE4A8F2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1B454-E236-3342-980F-CB1B84A79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291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C8E6-0A84-C397-278D-6B581FEF77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3071" y="2544896"/>
            <a:ext cx="9486900" cy="2335576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VISUALIZATION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41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E11-3180-F05E-6C7C-B57B7EB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72" y="354364"/>
            <a:ext cx="9097414" cy="68506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400" dirty="0">
                <a:latin typeface="+mn-lt"/>
              </a:rPr>
              <a:t>Top 20 drugs with a 10/10 rating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graph of a number of drugs&#10;&#10;Description automatically generated">
            <a:extLst>
              <a:ext uri="{FF2B5EF4-FFF2-40B4-BE49-F238E27FC236}">
                <a16:creationId xmlns:a16="http://schemas.microsoft.com/office/drawing/2014/main" id="{EB1D52E7-7026-6263-8F03-A18F9C5A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38" y="1039432"/>
            <a:ext cx="10486552" cy="546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58B79-9DB7-83F0-E060-81B5A31E3332}"/>
              </a:ext>
            </a:extLst>
          </p:cNvPr>
          <p:cNvSpPr txBox="1"/>
          <p:nvPr/>
        </p:nvSpPr>
        <p:spPr>
          <a:xfrm>
            <a:off x="1367371" y="5949108"/>
            <a:ext cx="10563895" cy="41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000" dirty="0">
                <a:latin typeface="IBM Plex Sans" panose="020B0503050203000203" pitchFamily="34" charset="0"/>
              </a:rPr>
              <a:t>T</a:t>
            </a:r>
            <a:endParaRPr lang="en-US" sz="2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3025EE3-D18D-E7A5-4644-7D7311DC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627094"/>
            <a:ext cx="1518561" cy="271630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IBM Plex Sans" panose="020B0503050203000203" pitchFamily="34" charset="0"/>
              </a:rPr>
            </a:b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976D7-8519-B391-8986-D92FDECD2694}"/>
              </a:ext>
            </a:extLst>
          </p:cNvPr>
          <p:cNvSpPr txBox="1"/>
          <p:nvPr/>
        </p:nvSpPr>
        <p:spPr>
          <a:xfrm>
            <a:off x="3211584" y="138714"/>
            <a:ext cx="57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20 drugs with the 1/10 rating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DF6D66-2C82-CA05-ED16-08830FF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0" y="1112704"/>
            <a:ext cx="10857124" cy="54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2F74E-04CD-681A-AAF6-D1AE6A17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3" y="1729649"/>
            <a:ext cx="9518573" cy="4252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3A05B-1881-63BF-1B64-EE46D5DA2700}"/>
              </a:ext>
            </a:extLst>
          </p:cNvPr>
          <p:cNvSpPr txBox="1"/>
          <p:nvPr/>
        </p:nvSpPr>
        <p:spPr>
          <a:xfrm>
            <a:off x="4247002" y="765673"/>
            <a:ext cx="53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DISTRIBUTION OF THE RATING</a:t>
            </a:r>
          </a:p>
        </p:txBody>
      </p:sp>
    </p:spTree>
    <p:extLst>
      <p:ext uri="{BB962C8B-B14F-4D97-AF65-F5344CB8AC3E}">
        <p14:creationId xmlns:p14="http://schemas.microsoft.com/office/powerpoint/2010/main" val="22132559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425</Words>
  <Application>Microsoft Macintosh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Britannic Bold</vt:lpstr>
      <vt:lpstr>IBM Plex Sans</vt:lpstr>
      <vt:lpstr>Neue Haas Grotesk Text Pro</vt:lpstr>
      <vt:lpstr>InterweaveVTI</vt:lpstr>
      <vt:lpstr>Drug Review Prediction</vt:lpstr>
      <vt:lpstr>AI in HealthCare</vt:lpstr>
      <vt:lpstr>Agenda</vt:lpstr>
      <vt:lpstr>Problem Statement</vt:lpstr>
      <vt:lpstr>Data</vt:lpstr>
      <vt:lpstr>EXPLORATORY DATA ANALYSIS VISUALIZATION </vt:lpstr>
      <vt:lpstr>Top 20 drugs with a 10/10 rating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NLP &amp; LABEL PREPROCESSING</vt:lpstr>
      <vt:lpstr>NLP Preprocessing </vt:lpstr>
      <vt:lpstr>PowerPoint Presentation</vt:lpstr>
      <vt:lpstr>Classification Models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 Prediction</dc:title>
  <dc:creator>Shritej Chavan</dc:creator>
  <cp:lastModifiedBy>sonali panigrahi</cp:lastModifiedBy>
  <cp:revision>6</cp:revision>
  <dcterms:created xsi:type="dcterms:W3CDTF">2023-08-24T08:19:05Z</dcterms:created>
  <dcterms:modified xsi:type="dcterms:W3CDTF">2023-08-25T09:19:01Z</dcterms:modified>
</cp:coreProperties>
</file>