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9144000" cy="6858000" type="screen4x3"/>
  <p:notesSz cx="9144000" cy="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5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962399" cy="342899"/>
          </a:xfrm>
          <a:prstGeom prst="rect">
            <a:avLst/>
          </a:prstGeom>
          <a:noFill/>
          <a:ln>
            <a:noFill/>
          </a:ln>
        </p:spPr>
        <p:txBody>
          <a:bodyPr lIns="91425" tIns="91425" rIns="91425" bIns="91425" anchor="t" anchorCtr="0"/>
          <a:lstStyle>
            <a:lvl1pPr marL="0" marR="0" indent="0" algn="l"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179483" y="0"/>
            <a:ext cx="3962399" cy="342899"/>
          </a:xfrm>
          <a:prstGeom prst="rect">
            <a:avLst/>
          </a:prstGeom>
          <a:noFill/>
          <a:ln>
            <a:noFill/>
          </a:ln>
        </p:spPr>
        <p:txBody>
          <a:bodyPr lIns="91425" tIns="91425" rIns="91425" bIns="91425" anchor="t" anchorCtr="0"/>
          <a:lstStyle>
            <a:lvl1pPr marL="0" marR="0" indent="0" algn="r"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2857500" y="514350"/>
            <a:ext cx="3429000" cy="25717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914400" y="3257550"/>
            <a:ext cx="7315200" cy="3086099"/>
          </a:xfrm>
          <a:prstGeom prst="rect">
            <a:avLst/>
          </a:prstGeom>
          <a:noFill/>
          <a:ln>
            <a:noFill/>
          </a:ln>
        </p:spPr>
        <p:txBody>
          <a:bodyPr lIns="91425" tIns="91425" rIns="91425" bIns="91425" anchor="t" anchorCtr="0"/>
          <a:lstStyle>
            <a:lvl1pPr marL="0" marR="0" indent="0" algn="l" rtl="0">
              <a:spcBef>
                <a:spcPts val="360"/>
              </a:spcBef>
              <a:spcAft>
                <a:spcPts val="0"/>
              </a:spcAft>
              <a:defRPr/>
            </a:lvl1pPr>
            <a:lvl2pPr marL="457200" marR="0" indent="0" algn="l" rtl="0">
              <a:spcBef>
                <a:spcPts val="360"/>
              </a:spcBef>
              <a:spcAft>
                <a:spcPts val="0"/>
              </a:spcAft>
              <a:defRPr/>
            </a:lvl2pPr>
            <a:lvl3pPr marL="914400" marR="0" indent="0" algn="l" rtl="0">
              <a:spcBef>
                <a:spcPts val="360"/>
              </a:spcBef>
              <a:spcAft>
                <a:spcPts val="0"/>
              </a:spcAft>
              <a:defRPr/>
            </a:lvl3pPr>
            <a:lvl4pPr marL="1371600" marR="0" indent="0" algn="l" rtl="0">
              <a:spcBef>
                <a:spcPts val="360"/>
              </a:spcBef>
              <a:spcAft>
                <a:spcPts val="0"/>
              </a:spcAft>
              <a:defRPr/>
            </a:lvl4pPr>
            <a:lvl5pPr marL="1828800" marR="0" indent="0" algn="l" rtl="0">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6513910"/>
            <a:ext cx="3962399" cy="342899"/>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457200" marR="0" indent="0" algn="l" rtl="0">
              <a:spcBef>
                <a:spcPts val="0"/>
              </a:spcBef>
              <a:spcAft>
                <a:spcPts val="0"/>
              </a:spcAft>
              <a:defRPr/>
            </a:lvl2pPr>
            <a:lvl3pPr marL="914400" marR="0" indent="0" algn="l" rtl="0">
              <a:spcBef>
                <a:spcPts val="0"/>
              </a:spcBef>
              <a:spcAft>
                <a:spcPts val="0"/>
              </a:spcAft>
              <a:defRPr/>
            </a:lvl3pPr>
            <a:lvl4pPr marL="1371600" marR="0" indent="0" algn="l" rtl="0">
              <a:spcBef>
                <a:spcPts val="0"/>
              </a:spcBef>
              <a:spcAft>
                <a:spcPts val="0"/>
              </a:spcAft>
              <a:defRPr/>
            </a:lvl4pPr>
            <a:lvl5pPr marL="1828800" marR="0" indent="0" algn="l" rtl="0">
              <a:spcBef>
                <a:spcPts val="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lvl1pPr marL="0" marR="0" indent="0" algn="r" rtl="0">
              <a:spcBef>
                <a:spcPts val="0"/>
              </a:spcBef>
              <a:spcAft>
                <a:spcPts val="0"/>
              </a:spcAft>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39790168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87" name="Shape 87"/>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Polls to pass the time.</a:t>
            </a:r>
          </a:p>
          <a:p>
            <a:pPr marL="0" marR="0" lvl="0" indent="0" algn="l" rtl="0">
              <a:spcBef>
                <a:spcPts val="33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330"/>
              </a:spcBef>
              <a:spcAft>
                <a:spcPts val="0"/>
              </a:spcAft>
              <a:buSzPct val="25000"/>
              <a:buNone/>
            </a:pPr>
            <a:r>
              <a:rPr lang="en-US" sz="1100" b="0" i="0" u="none" strike="noStrike" cap="none" baseline="0">
                <a:solidFill>
                  <a:schemeClr val="dk1"/>
                </a:solidFill>
                <a:latin typeface="Arial"/>
                <a:ea typeface="Arial"/>
                <a:cs typeface="Arial"/>
                <a:sym typeface="Arial"/>
              </a:rPr>
              <a:t>Which social networking sites do you currently use? (Facebook, LinkedIn, Google+, Twitter, Other)</a:t>
            </a:r>
          </a:p>
          <a:p>
            <a:pPr marL="0" marR="0" lvl="0" indent="0" algn="l" rtl="0">
              <a:spcBef>
                <a:spcPts val="33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330"/>
              </a:spcBef>
              <a:spcAft>
                <a:spcPts val="0"/>
              </a:spcAft>
              <a:buSzPct val="25000"/>
              <a:buNone/>
            </a:pPr>
            <a:r>
              <a:rPr lang="en-US" sz="1100" b="0" i="0" u="none" strike="noStrike" cap="none" baseline="0">
                <a:solidFill>
                  <a:schemeClr val="dk1"/>
                </a:solidFill>
                <a:latin typeface="Arial"/>
                <a:ea typeface="Arial"/>
                <a:cs typeface="Arial"/>
                <a:sym typeface="Arial"/>
              </a:rPr>
              <a:t>After results: That’s why we’re here today, to better understand the differences between these sites and how to be successful using LinkedIn. </a:t>
            </a:r>
          </a:p>
        </p:txBody>
      </p:sp>
      <p:sp>
        <p:nvSpPr>
          <p:cNvPr id="88" name="Shape 88"/>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537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0" name="Shape 190"/>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a:spcBef>
                <a:spcPts val="0"/>
              </a:spcBef>
              <a:buNone/>
            </a:pPr>
            <a:endParaRPr/>
          </a:p>
        </p:txBody>
      </p:sp>
      <p:sp>
        <p:nvSpPr>
          <p:cNvPr id="191" name="Shape 191"/>
          <p:cNvSpPr txBox="1">
            <a:spLocks noGrp="1"/>
          </p:cNvSpPr>
          <p:nvPr>
            <p:ph type="sldNum" idx="12"/>
          </p:nvPr>
        </p:nvSpPr>
        <p:spPr>
          <a:xfrm>
            <a:off x="5179483" y="6513910"/>
            <a:ext cx="3962399" cy="3428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270416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95" name="Shape 95"/>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WORKSHOP: QUICK OVERVIEW &amp; REVIEW OF ONLINE – 10 MINS</a:t>
            </a:r>
          </a:p>
        </p:txBody>
      </p:sp>
      <p:sp>
        <p:nvSpPr>
          <p:cNvPr id="96" name="Shape 96"/>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99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04" name="Shape 104"/>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SKIP FOR WORKSHOP   - SO HIDE SLIDE FOR PRESENTATION</a:t>
            </a:r>
          </a:p>
          <a:p>
            <a:pPr marL="0" marR="0" lvl="0" indent="0" algn="l" rtl="0">
              <a:spcBef>
                <a:spcPts val="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http://press.linkedin.com/about</a:t>
            </a:r>
          </a:p>
          <a:p>
            <a:pPr marL="0" marR="0" lvl="0" indent="0" algn="l" rtl="0">
              <a:spcBef>
                <a:spcPts val="0"/>
              </a:spcBef>
              <a:spcAft>
                <a:spcPts val="0"/>
              </a:spcAft>
              <a:buClr>
                <a:schemeClr val="dk1"/>
              </a:buClr>
              <a:buSzPct val="100000"/>
              <a:buFont typeface="Arial"/>
              <a:buChar char="•"/>
            </a:pPr>
            <a:r>
              <a:rPr lang="en-US" sz="1100" b="0" i="0" u="none" strike="noStrike" cap="none" baseline="0">
                <a:solidFill>
                  <a:schemeClr val="dk1"/>
                </a:solidFill>
                <a:latin typeface="Arial"/>
                <a:ea typeface="Arial"/>
                <a:cs typeface="Arial"/>
                <a:sym typeface="Arial"/>
              </a:rPr>
              <a:t> LinkedIn is a professional networking site with over 175 million users. It is a widely used resource in the U.S. with a global presence. We’ve had job seekers get connected to U.S. employers through contacts from their home countries. Your connections abroad can help you get connected in the U.S. for your job search! </a:t>
            </a:r>
          </a:p>
          <a:p>
            <a:pPr marL="0" marR="0" lvl="0" indent="0" algn="l" rtl="0">
              <a:spcBef>
                <a:spcPts val="0"/>
              </a:spcBef>
              <a:spcAft>
                <a:spcPts val="0"/>
              </a:spcAft>
              <a:buClr>
                <a:schemeClr val="dk1"/>
              </a:buClr>
              <a:buSzPct val="100000"/>
              <a:buFont typeface="Arial"/>
              <a:buChar char="•"/>
            </a:pPr>
            <a:r>
              <a:rPr lang="en-US" sz="1100" b="0" i="0" u="none" strike="noStrike" cap="none" baseline="0">
                <a:solidFill>
                  <a:schemeClr val="dk1"/>
                </a:solidFill>
                <a:latin typeface="Arial"/>
                <a:ea typeface="Arial"/>
                <a:cs typeface="Arial"/>
                <a:sym typeface="Arial"/>
              </a:rPr>
              <a:t> Individuals use the site to exchange information, ideas, and opportunities</a:t>
            </a:r>
          </a:p>
          <a:p>
            <a:pPr marL="0" marR="0" lvl="0" indent="0" algn="l" rtl="0">
              <a:spcBef>
                <a:spcPts val="0"/>
              </a:spcBef>
              <a:spcAft>
                <a:spcPts val="0"/>
              </a:spcAft>
              <a:buClr>
                <a:schemeClr val="dk1"/>
              </a:buClr>
              <a:buSzPct val="100000"/>
              <a:buFont typeface="Arial"/>
              <a:buChar char="•"/>
            </a:pPr>
            <a:r>
              <a:rPr lang="en-US" sz="1100" b="0" i="0" u="none" strike="noStrike" cap="none" baseline="0">
                <a:solidFill>
                  <a:schemeClr val="dk1"/>
                </a:solidFill>
                <a:latin typeface="Arial"/>
                <a:ea typeface="Arial"/>
                <a:cs typeface="Arial"/>
                <a:sym typeface="Arial"/>
              </a:rPr>
              <a:t> LinkedIn is a platform where you can stay informed about your contacts and industry; find the people &amp; knowledge you need to achieve your goals; control your professional identity online. </a:t>
            </a:r>
          </a:p>
          <a:p>
            <a:pPr marL="0" marR="0" lvl="0" indent="0" algn="l" rtl="0">
              <a:spcBef>
                <a:spcPts val="0"/>
              </a:spcBef>
              <a:spcAft>
                <a:spcPts val="0"/>
              </a:spcAft>
              <a:buClr>
                <a:schemeClr val="dk1"/>
              </a:buClr>
              <a:buSzPct val="100000"/>
              <a:buFont typeface="Arial"/>
              <a:buChar char="•"/>
            </a:pPr>
            <a:r>
              <a:rPr lang="en-US" sz="1100" b="0" i="0" u="none" strike="noStrike" cap="none" baseline="0">
                <a:solidFill>
                  <a:schemeClr val="dk1"/>
                </a:solidFill>
                <a:latin typeface="Arial"/>
                <a:ea typeface="Arial"/>
                <a:cs typeface="Arial"/>
                <a:sym typeface="Arial"/>
              </a:rPr>
              <a:t> Additionally, LinkedIn is both a job search tool and career development tool. </a:t>
            </a:r>
          </a:p>
          <a:p>
            <a:pPr marL="0" marR="0" lvl="0" indent="0" algn="l" rtl="0">
              <a:spcBef>
                <a:spcPts val="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Clr>
                <a:schemeClr val="dk1"/>
              </a:buClr>
              <a:buSzPct val="100000"/>
              <a:buFont typeface="Arial"/>
              <a:buChar char="•"/>
            </a:pPr>
            <a:r>
              <a:rPr lang="en-US" sz="1100" b="0" i="0" u="none" strike="noStrike" cap="none" baseline="0">
                <a:solidFill>
                  <a:schemeClr val="dk1"/>
                </a:solidFill>
                <a:latin typeface="Arial"/>
                <a:ea typeface="Arial"/>
                <a:cs typeface="Arial"/>
                <a:sym typeface="Arial"/>
              </a:rPr>
              <a:t> Like social networking sites, LinkedIn lets you connect to individuals online. However, etiquette and use of LinkedIn is very different from social networking sites. You should not use LinkedIn to make new friends, view photos, or post personal information. You should always make sure that you let strangers on LinkedIn know why you are requesting to connect– DO NOT CONNECT WITH STRANGERS WITHOUT A STATED PURPOSE. If you message a stranger in your field, however, it is appropriate to explain that you are looking to rebuild your career in the field and would like to connect with them for networking. </a:t>
            </a:r>
          </a:p>
          <a:p>
            <a:pPr marL="0" marR="0" lvl="0" indent="69850" algn="l" rtl="0">
              <a:spcBef>
                <a:spcPts val="0"/>
              </a:spcBef>
              <a:spcAft>
                <a:spcPts val="0"/>
              </a:spcAft>
              <a:buClr>
                <a:schemeClr val="dk1"/>
              </a:buClr>
              <a:buFont typeface="Calibri"/>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Clr>
                <a:schemeClr val="dk1"/>
              </a:buClr>
              <a:buSzPct val="100000"/>
              <a:buFont typeface="Arial"/>
              <a:buChar char="•"/>
            </a:pPr>
            <a:r>
              <a:rPr lang="en-US" sz="1100" b="1" i="0" u="none" strike="noStrike" cap="none" baseline="0">
                <a:solidFill>
                  <a:schemeClr val="dk1"/>
                </a:solidFill>
                <a:latin typeface="Arial"/>
                <a:ea typeface="Arial"/>
                <a:cs typeface="Arial"/>
                <a:sym typeface="Arial"/>
              </a:rPr>
              <a:t>Importantly, recruiters are increasingly using LinkedIn to find talent to fill hiring needs. </a:t>
            </a:r>
            <a:r>
              <a:rPr lang="en-US" sz="1100" b="0" i="0" u="none" strike="noStrike" cap="none" baseline="0">
                <a:solidFill>
                  <a:schemeClr val="dk1"/>
                </a:solidFill>
                <a:latin typeface="Arial"/>
                <a:ea typeface="Arial"/>
                <a:cs typeface="Arial"/>
                <a:sym typeface="Arial"/>
              </a:rPr>
              <a:t>Corporate recruiters and headhunters use LinkedIn as the first place they go to when looking to fill a professional level job. This means that they are looking on LinkedIn before they look anywhere else. Recruiters often use it to find passive candidates (those who are not actively in their job search) as well.</a:t>
            </a:r>
          </a:p>
        </p:txBody>
      </p:sp>
      <p:sp>
        <p:nvSpPr>
          <p:cNvPr id="105" name="Shape 105"/>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742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19" name="Shape 119"/>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Here you can see an example of a completed LinkedIn Profile. Diego is an UpGlo alumnus. </a:t>
            </a:r>
          </a:p>
          <a:p>
            <a:pPr marL="0" marR="0" lvl="0" indent="0" algn="l" rtl="0">
              <a:spcBef>
                <a:spcPts val="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As you see, his “Professional Headline” shows his current job. For current job seekers, this will show the job that you are looking to get. Before Diego got a job, he had written “Civil Engineer” as his professional title. He also lists his location and industry specialization, which is civil engineering. </a:t>
            </a:r>
          </a:p>
          <a:p>
            <a:pPr marL="0" marR="0" lvl="0" indent="0" algn="l" rtl="0">
              <a:spcBef>
                <a:spcPts val="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Next, you see Diego’s current positions, which includes his membership roles in associations. You should include any memberships you have in associations here as well. </a:t>
            </a:r>
          </a:p>
          <a:p>
            <a:pPr marL="0" marR="0" lvl="0" indent="0" algn="l" rtl="0">
              <a:spcBef>
                <a:spcPts val="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Then, you will see his past experience. This is where uploading your resume saves you a lot of time, and ensures that you have your accomplishments clearly stated. </a:t>
            </a:r>
          </a:p>
          <a:p>
            <a:pPr marL="0" marR="0" lvl="0" indent="0" algn="l" rtl="0">
              <a:spcBef>
                <a:spcPts val="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Education is the next section on LinkedIn. Here, you should list your education degrees from your home country. You should also include coursework that you may be currently doing to update your skills. For example, Diego has listed his continuing education courses at community colleges in the Chicago area. </a:t>
            </a:r>
          </a:p>
          <a:p>
            <a:pPr marL="0" marR="0" lvl="0" indent="0" algn="l" rtl="0">
              <a:spcBef>
                <a:spcPts val="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The next section is Recommendations, which as we will review, is a great way to become more visible online. </a:t>
            </a:r>
          </a:p>
        </p:txBody>
      </p:sp>
      <p:sp>
        <p:nvSpPr>
          <p:cNvPr id="120" name="Shape 120"/>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220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27" name="Shape 127"/>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1" i="0" u="none" strike="noStrike" cap="none" baseline="0">
                <a:solidFill>
                  <a:schemeClr val="dk1"/>
                </a:solidFill>
                <a:latin typeface="Arial"/>
                <a:ea typeface="Arial"/>
                <a:cs typeface="Arial"/>
                <a:sym typeface="Arial"/>
              </a:rPr>
              <a:t>WORKSHOP – EXPAND ON DEMO AND NEXT STEPS</a:t>
            </a:r>
          </a:p>
          <a:p>
            <a:pPr marL="0" marR="0" lvl="0" indent="0" algn="l" rtl="0">
              <a:spcBef>
                <a:spcPts val="0"/>
              </a:spcBef>
              <a:spcAft>
                <a:spcPts val="0"/>
              </a:spcAft>
              <a:buSzPct val="25000"/>
              <a:buNone/>
            </a:pPr>
            <a:r>
              <a:rPr lang="en-US" sz="1000" b="1" i="0" u="none" strike="noStrike" cap="none" baseline="0">
                <a:solidFill>
                  <a:schemeClr val="dk1"/>
                </a:solidFill>
                <a:latin typeface="Arial"/>
                <a:ea typeface="Arial"/>
                <a:cs typeface="Arial"/>
                <a:sym typeface="Arial"/>
              </a:rPr>
              <a:t>ENGAGE CLASS (THIS MAY BECOME TOO TIME CONSUMING, YOU MAY WANT TO CHOOSE A JS IN ADVANCE WHO HAS SIGNED UP FOR CLASS)</a:t>
            </a:r>
          </a:p>
          <a:p>
            <a:pPr marL="0" marR="0" lvl="0" indent="0" algn="l" rtl="0">
              <a:spcBef>
                <a:spcPts val="0"/>
              </a:spcBef>
              <a:spcAft>
                <a:spcPts val="0"/>
              </a:spcAft>
              <a:buNone/>
            </a:pPr>
            <a:endParaRPr sz="1000" b="1"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000" b="1" i="0" u="none" strike="noStrike" cap="none" baseline="0">
                <a:solidFill>
                  <a:schemeClr val="dk1"/>
                </a:solidFill>
                <a:latin typeface="Arial"/>
                <a:ea typeface="Arial"/>
                <a:cs typeface="Arial"/>
                <a:sym typeface="Arial"/>
              </a:rPr>
              <a:t>Expand your network:</a:t>
            </a:r>
          </a:p>
          <a:p>
            <a:pPr marL="0" marR="0" lvl="0" indent="0" algn="l" rtl="0">
              <a:spcBef>
                <a:spcPts val="0"/>
              </a:spcBef>
              <a:spcAft>
                <a:spcPts val="0"/>
              </a:spcAft>
              <a:buClr>
                <a:schemeClr val="dk1"/>
              </a:buClr>
              <a:buSzPct val="100000"/>
              <a:buFont typeface="Arial"/>
              <a:buChar char="•"/>
            </a:pPr>
            <a:r>
              <a:rPr lang="en-US" sz="1000" b="0" i="0" u="none" strike="noStrike" cap="none" baseline="0">
                <a:solidFill>
                  <a:schemeClr val="dk1"/>
                </a:solidFill>
                <a:latin typeface="Arial"/>
                <a:ea typeface="Arial"/>
                <a:cs typeface="Arial"/>
                <a:sym typeface="Arial"/>
              </a:rPr>
              <a:t> First, search for and invite past colleagues, alumni connections, fellow job seekers, and professionals in your network</a:t>
            </a:r>
          </a:p>
          <a:p>
            <a:pPr marL="0" marR="0" lvl="1" indent="0" algn="l" rtl="0">
              <a:spcBef>
                <a:spcPts val="0"/>
              </a:spcBef>
              <a:spcAft>
                <a:spcPts val="0"/>
              </a:spcAft>
              <a:buClr>
                <a:schemeClr val="dk1"/>
              </a:buClr>
              <a:buSzPct val="100000"/>
              <a:buFont typeface="Arial"/>
              <a:buChar char="•"/>
            </a:pPr>
            <a:r>
              <a:rPr lang="en-US" sz="1000" b="0" i="0" u="none" strike="noStrike" cap="none" baseline="0">
                <a:solidFill>
                  <a:schemeClr val="dk1"/>
                </a:solidFill>
                <a:latin typeface="Arial"/>
                <a:ea typeface="Arial"/>
                <a:cs typeface="Arial"/>
                <a:sym typeface="Arial"/>
              </a:rPr>
              <a:t> Second, try to import your webmail contacts to expand your network. Be careful when doing this, as this function will send non-personalized invitations to your address book in your email. </a:t>
            </a:r>
          </a:p>
          <a:p>
            <a:pPr marL="0" marR="0" lvl="1" indent="0" algn="l" rtl="0">
              <a:spcBef>
                <a:spcPts val="0"/>
              </a:spcBef>
              <a:spcAft>
                <a:spcPts val="0"/>
              </a:spcAft>
              <a:buClr>
                <a:schemeClr val="dk1"/>
              </a:buClr>
              <a:buSzPct val="100000"/>
              <a:buFont typeface="Arial"/>
              <a:buChar char="•"/>
            </a:pPr>
            <a:r>
              <a:rPr lang="en-US" sz="1000" b="0" i="0" u="none" strike="noStrike" cap="none" baseline="0">
                <a:solidFill>
                  <a:schemeClr val="dk1"/>
                </a:solidFill>
                <a:latin typeface="Arial"/>
                <a:ea typeface="Arial"/>
                <a:cs typeface="Arial"/>
                <a:sym typeface="Arial"/>
              </a:rPr>
              <a:t> Recommendations are an important part of completing your profile. You should have at least 3 recommendations from individuals who have worked with you and can provide you with a positive recommendation. Note that it is expected that you will write your recommender a positive recommendation in return. So keep in mind that proper online etiquette is that you will provide your recommender with a positive recommendation back as well. Also, your recommender must have a LinkedIn account in order to provide you with an online recommendation. We will review how to ask for a recommendation in a few minutes. </a:t>
            </a:r>
          </a:p>
          <a:p>
            <a:pPr marL="0" marR="0" lvl="0" indent="0" algn="l" rtl="0">
              <a:spcBef>
                <a:spcPts val="0"/>
              </a:spcBef>
              <a:spcAft>
                <a:spcPts val="0"/>
              </a:spcAft>
              <a:buSzPct val="25000"/>
              <a:buNone/>
            </a:pPr>
            <a:r>
              <a:rPr lang="en-US" sz="1000" b="1" i="0" u="none" strike="noStrike" cap="none" baseline="0">
                <a:solidFill>
                  <a:schemeClr val="dk1"/>
                </a:solidFill>
                <a:latin typeface="Arial"/>
                <a:ea typeface="Arial"/>
                <a:cs typeface="Arial"/>
                <a:sym typeface="Arial"/>
              </a:rPr>
              <a:t>Affinity groups:</a:t>
            </a:r>
          </a:p>
          <a:p>
            <a:pPr marL="0" marR="0" lvl="0" indent="0" algn="l" rtl="0">
              <a:spcBef>
                <a:spcPts val="0"/>
              </a:spcBef>
              <a:spcAft>
                <a:spcPts val="0"/>
              </a:spcAft>
              <a:buClr>
                <a:schemeClr val="dk1"/>
              </a:buClr>
              <a:buSzPct val="100000"/>
              <a:buFont typeface="Arial"/>
              <a:buChar char="•"/>
            </a:pPr>
            <a:r>
              <a:rPr lang="en-US" sz="1000" b="0" i="0" u="none" strike="noStrike" cap="none" baseline="0">
                <a:solidFill>
                  <a:schemeClr val="dk1"/>
                </a:solidFill>
                <a:latin typeface="Arial"/>
                <a:ea typeface="Arial"/>
                <a:cs typeface="Arial"/>
                <a:sym typeface="Arial"/>
              </a:rPr>
              <a:t> With affinity groups, try to find the 5+ most relevant affinity groups, you don’t need to join every one.  Participation is more important. Quality over quantity! </a:t>
            </a:r>
          </a:p>
          <a:p>
            <a:pPr marL="0" marR="0" lvl="0" indent="0" algn="l" rtl="0">
              <a:spcBef>
                <a:spcPts val="0"/>
              </a:spcBef>
              <a:spcAft>
                <a:spcPts val="0"/>
              </a:spcAft>
              <a:buClr>
                <a:schemeClr val="dk1"/>
              </a:buClr>
              <a:buSzPct val="100000"/>
              <a:buFont typeface="Arial"/>
              <a:buChar char="•"/>
            </a:pPr>
            <a:r>
              <a:rPr lang="en-US" sz="1000" b="0" i="0" u="none" strike="noStrike" cap="none" baseline="0">
                <a:solidFill>
                  <a:schemeClr val="dk1"/>
                </a:solidFill>
                <a:latin typeface="Arial"/>
                <a:ea typeface="Arial"/>
                <a:cs typeface="Arial"/>
                <a:sym typeface="Arial"/>
              </a:rPr>
              <a:t> Also target diversity groups you can join. </a:t>
            </a:r>
          </a:p>
          <a:p>
            <a:pPr marL="0" marR="0" lvl="0" indent="0" algn="l" rtl="0">
              <a:spcBef>
                <a:spcPts val="0"/>
              </a:spcBef>
              <a:spcAft>
                <a:spcPts val="0"/>
              </a:spcAft>
              <a:buSzPct val="25000"/>
              <a:buNone/>
            </a:pPr>
            <a:r>
              <a:rPr lang="en-US" sz="1000" b="1" i="0" u="none" strike="noStrike" cap="none" baseline="0">
                <a:solidFill>
                  <a:schemeClr val="dk1"/>
                </a:solidFill>
                <a:latin typeface="Arial"/>
                <a:ea typeface="Arial"/>
                <a:cs typeface="Arial"/>
                <a:sym typeface="Arial"/>
              </a:rPr>
              <a:t>Companies:</a:t>
            </a:r>
          </a:p>
          <a:p>
            <a:pPr marL="0" marR="0" lvl="0" indent="0" algn="l" rtl="0">
              <a:spcBef>
                <a:spcPts val="0"/>
              </a:spcBef>
              <a:spcAft>
                <a:spcPts val="0"/>
              </a:spcAft>
              <a:buClr>
                <a:schemeClr val="dk1"/>
              </a:buClr>
              <a:buSzPct val="100000"/>
              <a:buFont typeface="Arial"/>
              <a:buChar char="•"/>
            </a:pPr>
            <a:r>
              <a:rPr lang="en-US" sz="1000" b="0" i="0" u="none" strike="noStrike" cap="none" baseline="0">
                <a:solidFill>
                  <a:schemeClr val="dk1"/>
                </a:solidFill>
                <a:latin typeface="Arial"/>
                <a:ea typeface="Arial"/>
                <a:cs typeface="Arial"/>
                <a:sym typeface="Arial"/>
              </a:rPr>
              <a:t> Following companies can help you connect with employees in the company and can also provide you with the latest information on new trends within the company. This also allows you to easily search for jobs in the company. </a:t>
            </a:r>
          </a:p>
          <a:p>
            <a:pPr marL="0" marR="0" lvl="0" indent="0" algn="l" rtl="0">
              <a:spcBef>
                <a:spcPts val="0"/>
              </a:spcBef>
              <a:spcAft>
                <a:spcPts val="0"/>
              </a:spcAft>
              <a:buSzPct val="25000"/>
              <a:buNone/>
            </a:pPr>
            <a:r>
              <a:rPr lang="en-US" sz="1000" b="1" i="0" u="none" strike="noStrike" cap="none" baseline="0">
                <a:solidFill>
                  <a:schemeClr val="dk1"/>
                </a:solidFill>
                <a:latin typeface="Arial"/>
                <a:ea typeface="Arial"/>
                <a:cs typeface="Arial"/>
                <a:sym typeface="Arial"/>
              </a:rPr>
              <a:t>Participation:</a:t>
            </a:r>
          </a:p>
          <a:p>
            <a:pPr marL="0" marR="0" lvl="0" indent="0" algn="l" rtl="0">
              <a:spcBef>
                <a:spcPts val="0"/>
              </a:spcBef>
              <a:spcAft>
                <a:spcPts val="0"/>
              </a:spcAft>
              <a:buClr>
                <a:schemeClr val="dk1"/>
              </a:buClr>
              <a:buSzPct val="100000"/>
              <a:buFont typeface="Arial"/>
              <a:buChar char="•"/>
            </a:pPr>
            <a:r>
              <a:rPr lang="en-US" sz="1000" b="0" i="0" u="none" strike="noStrike" cap="none" baseline="0">
                <a:solidFill>
                  <a:schemeClr val="dk1"/>
                </a:solidFill>
                <a:latin typeface="Arial"/>
                <a:ea typeface="Arial"/>
                <a:cs typeface="Arial"/>
                <a:sym typeface="Arial"/>
              </a:rPr>
              <a:t> When you participate in discussions, make sure that you pay attention to grammar (try your best, use spell/grammar check). Also try to make insightful comments that show positively on your industry knowledge. Staying active in discussions helps you get noticed by recruiters and other LinkedIn users. </a:t>
            </a:r>
          </a:p>
        </p:txBody>
      </p:sp>
      <p:sp>
        <p:nvSpPr>
          <p:cNvPr id="128" name="Shape 128"/>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5</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7968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48" name="Shape 148"/>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baseline="0">
                <a:solidFill>
                  <a:schemeClr val="dk1"/>
                </a:solidFill>
                <a:latin typeface="Arial"/>
                <a:ea typeface="Arial"/>
                <a:cs typeface="Arial"/>
                <a:sym typeface="Arial"/>
              </a:rPr>
              <a:t>Joining groups is an important way to expand your network, get involved in discussions, and create your online presence. Online groups are very similar to professional associations, which can also be found on LinkedIn. As a reminder, professional associations are groups where individuals in a specific field gather to exchange resources, mingle, and learn about upcoming trends in the field. Professional associations often host networking events and seminars. You can often gain access to these associations for FREE by joining their LinkedIn group. Groups rarely verify if you are already a member and many use LinkedIn groups as a way to attract new members to join. </a:t>
            </a:r>
          </a:p>
          <a:p>
            <a:pPr marL="0" marR="0" lvl="0" indent="0" algn="l" rtl="0">
              <a:spcBef>
                <a:spcPts val="0"/>
              </a:spcBef>
              <a:spcAft>
                <a:spcPts val="0"/>
              </a:spcAft>
              <a:buNone/>
            </a:pPr>
            <a:endParaRPr sz="10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000" b="0" i="0" u="none" strike="noStrike" cap="none" baseline="0">
                <a:solidFill>
                  <a:schemeClr val="dk1"/>
                </a:solidFill>
                <a:latin typeface="Arial"/>
                <a:ea typeface="Arial"/>
                <a:cs typeface="Arial"/>
                <a:sym typeface="Arial"/>
              </a:rPr>
              <a:t>You can search for groups in a variety of ways. Here, you see two engineering groups that are organized by ethnicity (Society of Hispanic Professional Engineers) as well as gender (Society of Women Engineers). Now, let’s go through an example of how to search for a group in Public Accounting. </a:t>
            </a:r>
          </a:p>
          <a:p>
            <a:pPr marL="0" marR="0" lvl="0" indent="0" algn="l" rtl="0">
              <a:spcBef>
                <a:spcPts val="0"/>
              </a:spcBef>
              <a:spcAft>
                <a:spcPts val="0"/>
              </a:spcAft>
              <a:buNone/>
            </a:pPr>
            <a:endParaRPr sz="10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000" b="0" i="0" u="none" strike="noStrike" cap="none" baseline="0">
                <a:solidFill>
                  <a:schemeClr val="dk1"/>
                </a:solidFill>
                <a:latin typeface="Arial"/>
                <a:ea typeface="Arial"/>
                <a:cs typeface="Arial"/>
                <a:sym typeface="Arial"/>
              </a:rPr>
              <a:t>Switch to screen view for demo (takes a second to show on screens, slow)</a:t>
            </a:r>
          </a:p>
          <a:p>
            <a:pPr marL="0" marR="0" lvl="0" indent="0" algn="l" rtl="0">
              <a:spcBef>
                <a:spcPts val="0"/>
              </a:spcBef>
              <a:spcAft>
                <a:spcPts val="0"/>
              </a:spcAft>
              <a:buNone/>
            </a:pPr>
            <a:endParaRPr sz="1000" b="0" i="0" u="none" strike="noStrike" cap="none" baseline="0">
              <a:solidFill>
                <a:schemeClr val="dk1"/>
              </a:solidFill>
              <a:latin typeface="Arial"/>
              <a:ea typeface="Arial"/>
              <a:cs typeface="Arial"/>
              <a:sym typeface="Arial"/>
            </a:endParaRPr>
          </a:p>
          <a:p>
            <a:pPr marL="228600" marR="0" lvl="0" indent="-228600" algn="l" rtl="0">
              <a:spcBef>
                <a:spcPts val="0"/>
              </a:spcBef>
              <a:spcAft>
                <a:spcPts val="0"/>
              </a:spcAft>
              <a:buClr>
                <a:schemeClr val="dk1"/>
              </a:buClr>
              <a:buSzPct val="100000"/>
              <a:buFont typeface="Arial"/>
              <a:buAutoNum type="arabicPeriod"/>
            </a:pPr>
            <a:r>
              <a:rPr lang="en-US" sz="1000" b="0" i="0" u="none" strike="noStrike" cap="none" baseline="0">
                <a:solidFill>
                  <a:schemeClr val="dk1"/>
                </a:solidFill>
                <a:latin typeface="Arial"/>
                <a:ea typeface="Arial"/>
                <a:cs typeface="Arial"/>
                <a:sym typeface="Arial"/>
              </a:rPr>
              <a:t>Click on “groups” tab</a:t>
            </a:r>
          </a:p>
          <a:p>
            <a:pPr marL="228600" marR="0" lvl="0" indent="-228600" algn="l" rtl="0">
              <a:spcBef>
                <a:spcPts val="0"/>
              </a:spcBef>
              <a:spcAft>
                <a:spcPts val="0"/>
              </a:spcAft>
              <a:buClr>
                <a:schemeClr val="dk1"/>
              </a:buClr>
              <a:buSzPct val="100000"/>
              <a:buFont typeface="Arial"/>
              <a:buAutoNum type="arabicPeriod"/>
            </a:pPr>
            <a:r>
              <a:rPr lang="en-US" sz="1000" b="0" i="0" u="none" strike="noStrike" cap="none" baseline="0">
                <a:solidFill>
                  <a:schemeClr val="dk1"/>
                </a:solidFill>
                <a:latin typeface="Arial"/>
                <a:ea typeface="Arial"/>
                <a:cs typeface="Arial"/>
                <a:sym typeface="Arial"/>
              </a:rPr>
              <a:t>Search “public accounting” in search menu under “groups”</a:t>
            </a:r>
          </a:p>
          <a:p>
            <a:pPr marL="228600" marR="0" lvl="0" indent="-228600" algn="l" rtl="0">
              <a:spcBef>
                <a:spcPts val="0"/>
              </a:spcBef>
              <a:spcAft>
                <a:spcPts val="0"/>
              </a:spcAft>
              <a:buClr>
                <a:schemeClr val="dk1"/>
              </a:buClr>
              <a:buSzPct val="100000"/>
              <a:buFont typeface="Arial"/>
              <a:buAutoNum type="arabicPeriod"/>
            </a:pPr>
            <a:r>
              <a:rPr lang="en-US" sz="1000" b="0" i="0" u="none" strike="noStrike" cap="none" baseline="0">
                <a:solidFill>
                  <a:schemeClr val="dk1"/>
                </a:solidFill>
                <a:latin typeface="Arial"/>
                <a:ea typeface="Arial"/>
                <a:cs typeface="Arial"/>
                <a:sym typeface="Arial"/>
              </a:rPr>
              <a:t>Look through search results, paying careful attention to number of members in the group and recent activity for jobs and discussions. Remember that you want to find groups that are active and have many members for you to network with. </a:t>
            </a:r>
          </a:p>
          <a:p>
            <a:pPr marL="228600" marR="0" lvl="0" indent="-228600" algn="l" rtl="0">
              <a:spcBef>
                <a:spcPts val="0"/>
              </a:spcBef>
              <a:spcAft>
                <a:spcPts val="0"/>
              </a:spcAft>
              <a:buClr>
                <a:schemeClr val="dk1"/>
              </a:buClr>
              <a:buSzPct val="100000"/>
              <a:buFont typeface="Arial"/>
              <a:buAutoNum type="arabicPeriod"/>
            </a:pPr>
            <a:r>
              <a:rPr lang="en-US" sz="1000" b="0" i="0" u="none" strike="noStrike" cap="none" baseline="0">
                <a:solidFill>
                  <a:schemeClr val="dk1"/>
                </a:solidFill>
                <a:latin typeface="Arial"/>
                <a:ea typeface="Arial"/>
                <a:cs typeface="Arial"/>
                <a:sym typeface="Arial"/>
              </a:rPr>
              <a:t>Select the group and click “Join Group”</a:t>
            </a:r>
          </a:p>
          <a:p>
            <a:pPr marL="228600" marR="0" lvl="0" indent="-165100" algn="l" rtl="0">
              <a:spcBef>
                <a:spcPts val="0"/>
              </a:spcBef>
              <a:spcAft>
                <a:spcPts val="0"/>
              </a:spcAft>
              <a:buClr>
                <a:schemeClr val="dk1"/>
              </a:buClr>
              <a:buFont typeface="Calibri"/>
              <a:buNone/>
            </a:pPr>
            <a:endParaRPr sz="1000" b="0" i="0" u="none" strike="noStrike" cap="none" baseline="0">
              <a:solidFill>
                <a:schemeClr val="dk1"/>
              </a:solidFill>
              <a:latin typeface="Arial"/>
              <a:ea typeface="Arial"/>
              <a:cs typeface="Arial"/>
              <a:sym typeface="Arial"/>
            </a:endParaRPr>
          </a:p>
          <a:p>
            <a:pPr marL="228600" marR="0" lvl="0" indent="-228600" algn="l" rtl="0">
              <a:spcBef>
                <a:spcPts val="0"/>
              </a:spcBef>
              <a:spcAft>
                <a:spcPts val="0"/>
              </a:spcAft>
              <a:buSzPct val="25000"/>
              <a:buNone/>
            </a:pPr>
            <a:r>
              <a:rPr lang="en-US" sz="1000" b="0" i="0" u="none" strike="noStrike" cap="none" baseline="0">
                <a:solidFill>
                  <a:schemeClr val="dk1"/>
                </a:solidFill>
                <a:latin typeface="Arial"/>
                <a:ea typeface="Arial"/>
                <a:cs typeface="Arial"/>
                <a:sym typeface="Arial"/>
              </a:rPr>
              <a:t>Remember that you don’t want to join every group that you find! You want to be an active participant of the groups you join, so keep in mind that quality is more important than quantity.  Also, it is helpful to target bi-lingual and diversity groups, since many recruiters are searching for diversity and bi-lingual candidates. </a:t>
            </a:r>
          </a:p>
        </p:txBody>
      </p:sp>
      <p:sp>
        <p:nvSpPr>
          <p:cNvPr id="149" name="Shape 149"/>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6</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4252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66" name="Shape 16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228600" marR="0" lvl="0" indent="-22860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WORKSHOP ONLY – ENGAGE</a:t>
            </a:r>
          </a:p>
          <a:p>
            <a:pPr marL="228600" marR="0" lvl="0" indent="-228600" algn="l" rtl="0">
              <a:spcBef>
                <a:spcPts val="33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100" b="0" i="0" u="none" strike="noStrike" cap="none" baseline="0">
                <a:solidFill>
                  <a:schemeClr val="dk1"/>
                </a:solidFill>
                <a:latin typeface="Arial"/>
                <a:ea typeface="Arial"/>
                <a:cs typeface="Arial"/>
                <a:sym typeface="Arial"/>
              </a:rPr>
              <a:t>BRAINSHARK: - SEE IF THEY CAN SUBMIT QUESTIONS TO ASK UPGLO!</a:t>
            </a:r>
          </a:p>
          <a:p>
            <a:pPr marL="228600" marR="0" lvl="0" indent="-228600" algn="l" rtl="0">
              <a:spcBef>
                <a:spcPts val="330"/>
              </a:spcBef>
              <a:spcAft>
                <a:spcPts val="0"/>
              </a:spcAft>
              <a:buSzPct val="25000"/>
              <a:buNone/>
            </a:pPr>
            <a:r>
              <a:rPr lang="en-US" sz="1100" b="0" i="0" u="none" strike="noStrike" cap="none" baseline="0">
                <a:solidFill>
                  <a:schemeClr val="dk1"/>
                </a:solidFill>
                <a:latin typeface="Arial"/>
                <a:ea typeface="Arial"/>
                <a:cs typeface="Arial"/>
                <a:sym typeface="Arial"/>
              </a:rPr>
              <a:t> </a:t>
            </a:r>
          </a:p>
        </p:txBody>
      </p:sp>
      <p:sp>
        <p:nvSpPr>
          <p:cNvPr id="167" name="Shape 16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7</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7117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74" name="Shape 174"/>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baseline="0">
                <a:solidFill>
                  <a:schemeClr val="dk1"/>
                </a:solidFill>
                <a:latin typeface="Arial"/>
                <a:ea typeface="Arial"/>
                <a:cs typeface="Arial"/>
                <a:sym typeface="Arial"/>
              </a:rPr>
              <a:t>WORKSHOP – EXPAND – JUIA, DO YOU HAVE SOME TECHNIQUES?  TIPS?  STORIES FROM JS?  MUSE ATICLES?</a:t>
            </a:r>
          </a:p>
          <a:p>
            <a:pPr marL="0" marR="0" lvl="0" indent="0" algn="l" rtl="0">
              <a:spcBef>
                <a:spcPts val="0"/>
              </a:spcBef>
              <a:spcAft>
                <a:spcPts val="0"/>
              </a:spcAft>
              <a:buNone/>
            </a:pPr>
            <a:endParaRPr sz="10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000" b="0" i="0" u="none" strike="noStrike" cap="none" baseline="0">
                <a:solidFill>
                  <a:schemeClr val="dk1"/>
                </a:solidFill>
                <a:latin typeface="Arial"/>
                <a:ea typeface="Arial"/>
                <a:cs typeface="Arial"/>
                <a:sym typeface="Arial"/>
              </a:rPr>
              <a:t>You can use LinkedIn to target your job search online. One benefit of using LinkedIn is that you are able to see who you are already connected with that might work at a company that posts a job opening.  You can use the job tab at the top of your screen or search within groups for jobs. Let’s go through an example together. In this example, let’s search for a bilingual administrative job.  </a:t>
            </a:r>
          </a:p>
          <a:p>
            <a:pPr marL="0" marR="0" lvl="0" indent="0" algn="l" rtl="0">
              <a:spcBef>
                <a:spcPts val="0"/>
              </a:spcBef>
              <a:spcAft>
                <a:spcPts val="0"/>
              </a:spcAft>
              <a:buNone/>
            </a:pPr>
            <a:endParaRPr sz="10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None/>
            </a:pPr>
            <a:endParaRPr sz="10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000" b="0" i="0" u="none" strike="noStrike" cap="none" baseline="0">
                <a:solidFill>
                  <a:schemeClr val="dk1"/>
                </a:solidFill>
                <a:latin typeface="Arial"/>
                <a:ea typeface="Arial"/>
                <a:cs typeface="Arial"/>
                <a:sym typeface="Arial"/>
              </a:rPr>
              <a:t>BRAINSHARK:</a:t>
            </a:r>
          </a:p>
          <a:p>
            <a:pPr marL="0" marR="0" lvl="0" indent="0" algn="l" rtl="0">
              <a:spcBef>
                <a:spcPts val="0"/>
              </a:spcBef>
              <a:spcAft>
                <a:spcPts val="0"/>
              </a:spcAft>
              <a:buSzPct val="25000"/>
              <a:buNone/>
            </a:pPr>
            <a:r>
              <a:rPr lang="en-US" sz="1000" b="0" i="0" u="none" strike="noStrike" cap="none" baseline="0">
                <a:solidFill>
                  <a:schemeClr val="dk1"/>
                </a:solidFill>
                <a:latin typeface="Arial"/>
                <a:ea typeface="Arial"/>
                <a:cs typeface="Arial"/>
                <a:sym typeface="Arial"/>
              </a:rPr>
              <a:t>Switch to screen view for demo</a:t>
            </a:r>
          </a:p>
          <a:p>
            <a:pPr marL="228600" marR="0" lvl="0" indent="-228600" algn="l" rtl="0">
              <a:spcBef>
                <a:spcPts val="0"/>
              </a:spcBef>
              <a:spcAft>
                <a:spcPts val="0"/>
              </a:spcAft>
              <a:buClr>
                <a:schemeClr val="dk1"/>
              </a:buClr>
              <a:buSzPct val="100000"/>
              <a:buFont typeface="Arial"/>
              <a:buAutoNum type="arabicPeriod"/>
            </a:pPr>
            <a:r>
              <a:rPr lang="en-US" sz="1000" b="0" i="0" u="none" strike="noStrike" cap="none" baseline="0">
                <a:solidFill>
                  <a:schemeClr val="dk1"/>
                </a:solidFill>
                <a:latin typeface="Arial"/>
                <a:ea typeface="Arial"/>
                <a:cs typeface="Arial"/>
                <a:sym typeface="Arial"/>
              </a:rPr>
              <a:t>Click on “Jobs” tab</a:t>
            </a:r>
          </a:p>
          <a:p>
            <a:pPr marL="228600" marR="0" lvl="0" indent="-228600" algn="l" rtl="0">
              <a:spcBef>
                <a:spcPts val="0"/>
              </a:spcBef>
              <a:spcAft>
                <a:spcPts val="0"/>
              </a:spcAft>
              <a:buClr>
                <a:schemeClr val="dk1"/>
              </a:buClr>
              <a:buSzPct val="100000"/>
              <a:buFont typeface="Arial"/>
              <a:buAutoNum type="arabicPeriod"/>
            </a:pPr>
            <a:r>
              <a:rPr lang="en-US" sz="1000" b="0" i="0" u="none" strike="noStrike" cap="none" baseline="0">
                <a:solidFill>
                  <a:schemeClr val="dk1"/>
                </a:solidFill>
                <a:latin typeface="Arial"/>
                <a:ea typeface="Arial"/>
                <a:cs typeface="Arial"/>
                <a:sym typeface="Arial"/>
              </a:rPr>
              <a:t>Type “Administrative Assistant + Spanish” in the search bar</a:t>
            </a:r>
          </a:p>
          <a:p>
            <a:pPr marL="228600" marR="0" lvl="0" indent="-228600" algn="l" rtl="0">
              <a:spcBef>
                <a:spcPts val="0"/>
              </a:spcBef>
              <a:spcAft>
                <a:spcPts val="0"/>
              </a:spcAft>
              <a:buClr>
                <a:schemeClr val="dk1"/>
              </a:buClr>
              <a:buSzPct val="100000"/>
              <a:buFont typeface="Arial"/>
              <a:buAutoNum type="arabicPeriod"/>
            </a:pPr>
            <a:r>
              <a:rPr lang="en-US" sz="1000" b="0" i="0" u="none" strike="noStrike" cap="none" baseline="0">
                <a:solidFill>
                  <a:schemeClr val="dk1"/>
                </a:solidFill>
                <a:latin typeface="Arial"/>
                <a:ea typeface="Arial"/>
                <a:cs typeface="Arial"/>
                <a:sym typeface="Arial"/>
              </a:rPr>
              <a:t>Show results and scroll through to point out how you can see your connections for the positions</a:t>
            </a:r>
          </a:p>
          <a:p>
            <a:pPr marL="228600" marR="0" lvl="0" indent="-228600" algn="l" rtl="0">
              <a:spcBef>
                <a:spcPts val="0"/>
              </a:spcBef>
              <a:spcAft>
                <a:spcPts val="0"/>
              </a:spcAft>
              <a:buClr>
                <a:schemeClr val="dk1"/>
              </a:buClr>
              <a:buSzPct val="100000"/>
              <a:buFont typeface="Arial"/>
              <a:buAutoNum type="arabicPeriod"/>
            </a:pPr>
            <a:r>
              <a:rPr lang="en-US" sz="1000" b="0" i="0" u="none" strike="noStrike" cap="none" baseline="0">
                <a:solidFill>
                  <a:schemeClr val="dk1"/>
                </a:solidFill>
                <a:latin typeface="Arial"/>
                <a:ea typeface="Arial"/>
                <a:cs typeface="Arial"/>
                <a:sym typeface="Arial"/>
              </a:rPr>
              <a:t>Click on “X people in your network at X Company” to show how job seekers can see connections to company</a:t>
            </a:r>
          </a:p>
          <a:p>
            <a:pPr marL="228600" marR="0" lvl="0" indent="-228600" algn="l" rtl="0">
              <a:spcBef>
                <a:spcPts val="0"/>
              </a:spcBef>
              <a:spcAft>
                <a:spcPts val="0"/>
              </a:spcAft>
              <a:buClr>
                <a:schemeClr val="dk1"/>
              </a:buClr>
              <a:buSzPct val="100000"/>
              <a:buFont typeface="Arial"/>
              <a:buAutoNum type="arabicPeriod"/>
            </a:pPr>
            <a:r>
              <a:rPr lang="en-US" sz="1000" b="0" i="0" u="none" strike="noStrike" cap="none" baseline="0">
                <a:solidFill>
                  <a:schemeClr val="dk1"/>
                </a:solidFill>
                <a:latin typeface="Arial"/>
                <a:ea typeface="Arial"/>
                <a:cs typeface="Arial"/>
                <a:sym typeface="Arial"/>
              </a:rPr>
              <a:t>Click on “X members shared this job” to show how job seekers can figure out who to message about the job (or ask for more information from person)</a:t>
            </a:r>
          </a:p>
          <a:p>
            <a:pPr marL="228600" marR="0" lvl="0" indent="-228600" algn="l" rtl="0">
              <a:spcBef>
                <a:spcPts val="0"/>
              </a:spcBef>
              <a:spcAft>
                <a:spcPts val="0"/>
              </a:spcAft>
              <a:buClr>
                <a:schemeClr val="dk1"/>
              </a:buClr>
              <a:buSzPct val="100000"/>
              <a:buFont typeface="Arial"/>
              <a:buAutoNum type="arabicPeriod"/>
            </a:pPr>
            <a:r>
              <a:rPr lang="en-US" sz="1000" b="0" i="0" u="none" strike="noStrike" cap="none" baseline="0">
                <a:solidFill>
                  <a:schemeClr val="dk1"/>
                </a:solidFill>
                <a:latin typeface="Arial"/>
                <a:ea typeface="Arial"/>
                <a:cs typeface="Arial"/>
                <a:sym typeface="Arial"/>
              </a:rPr>
              <a:t>Also show on left side panel how you can narrow your search for location</a:t>
            </a:r>
          </a:p>
          <a:p>
            <a:pPr marL="228600" marR="0" lvl="0" indent="-228600" algn="l" rtl="0">
              <a:spcBef>
                <a:spcPts val="0"/>
              </a:spcBef>
              <a:spcAft>
                <a:spcPts val="0"/>
              </a:spcAft>
              <a:buSzPct val="25000"/>
              <a:buNone/>
            </a:pPr>
            <a:r>
              <a:rPr lang="en-US" sz="1000" b="1" i="0" u="none" strike="noStrike" cap="none" baseline="0">
                <a:solidFill>
                  <a:schemeClr val="dk1"/>
                </a:solidFill>
                <a:latin typeface="Arial"/>
                <a:ea typeface="Arial"/>
                <a:cs typeface="Arial"/>
                <a:sym typeface="Arial"/>
              </a:rPr>
              <a:t>*STAY ON WEBSITE</a:t>
            </a:r>
          </a:p>
          <a:p>
            <a:pPr marL="228600" marR="0" lvl="0" indent="-228600" algn="l" rtl="0">
              <a:spcBef>
                <a:spcPts val="0"/>
              </a:spcBef>
              <a:spcAft>
                <a:spcPts val="0"/>
              </a:spcAft>
              <a:buNone/>
            </a:pPr>
            <a:endParaRPr sz="10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1000" b="0" i="0" u="none" strike="noStrike" cap="none" baseline="0">
                <a:solidFill>
                  <a:schemeClr val="dk1"/>
                </a:solidFill>
                <a:latin typeface="Arial"/>
                <a:ea typeface="Arial"/>
                <a:cs typeface="Arial"/>
                <a:sym typeface="Arial"/>
              </a:rPr>
              <a:t>If you are first degree contacts with an employee at the company, you might feel comfortable asking your contact to help in your job application by giving an employee referral. This can increase your chances of being reviewed for the position. If you are a second degree contact with an employee at the company, you can ask your mutual connection to link you together so you can expand your network.  This might give you a valuable opportunity to ask questions about the company, interviewing process, or methods to be more competitive in the application process for the position. We will review how to ask for an introduction from a mutual connection in a few minutes. </a:t>
            </a:r>
          </a:p>
          <a:p>
            <a:pPr marL="0" marR="0" lvl="0" indent="0" algn="l" rtl="0">
              <a:spcBef>
                <a:spcPts val="0"/>
              </a:spcBef>
              <a:spcAft>
                <a:spcPts val="0"/>
              </a:spcAft>
              <a:buSzPct val="25000"/>
              <a:buNone/>
            </a:pPr>
            <a:r>
              <a:rPr lang="en-US" sz="1000" b="1" i="0" u="none" strike="noStrike" cap="none" baseline="0">
                <a:solidFill>
                  <a:schemeClr val="dk1"/>
                </a:solidFill>
                <a:latin typeface="Arial"/>
                <a:ea typeface="Arial"/>
                <a:cs typeface="Arial"/>
                <a:sym typeface="Arial"/>
              </a:rPr>
              <a:t>In summary, you can use the “Jobs” tab in groups to look at job opportunities through your new online network! </a:t>
            </a:r>
          </a:p>
        </p:txBody>
      </p:sp>
      <p:sp>
        <p:nvSpPr>
          <p:cNvPr id="175" name="Shape 175"/>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8</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543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82" name="Shape 182"/>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1" i="0" u="none" strike="noStrike" cap="none" baseline="0">
                <a:solidFill>
                  <a:schemeClr val="dk1"/>
                </a:solidFill>
                <a:latin typeface="Calibri"/>
                <a:ea typeface="Calibri"/>
                <a:cs typeface="Calibri"/>
                <a:sym typeface="Calibri"/>
              </a:rPr>
              <a:t>Part 2 – Taking it to the next level  (thinking this is where you’d focus the bulk of class, with some review from previous part)</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Profiles – Taken to the next level</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Key words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Making your profile found and marketable?</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Why recommendations and contacts are important?  (slide 13)</a:t>
            </a:r>
          </a:p>
          <a:p>
            <a:pPr marL="0" marR="0" lvl="0" indent="0" algn="l" rtl="0">
              <a:spcBef>
                <a:spcPts val="360"/>
              </a:spcBef>
              <a:spcAft>
                <a:spcPts val="0"/>
              </a:spcAft>
              <a:buSzPct val="25000"/>
              <a:buNone/>
            </a:pPr>
            <a:r>
              <a:rPr lang="en-US" sz="1200" b="1" i="0" u="sng" strike="noStrike" cap="none" baseline="0">
                <a:solidFill>
                  <a:schemeClr val="dk1"/>
                </a:solidFill>
                <a:latin typeface="Calibri"/>
                <a:ea typeface="Calibri"/>
                <a:cs typeface="Calibri"/>
                <a:sym typeface="Calibri"/>
              </a:rPr>
              <a:t>Recruiters &amp; What makes you found on Linkedin:</a:t>
            </a:r>
          </a:p>
          <a:p>
            <a:pPr marL="914400" marR="0" lvl="2"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Complete profile</a:t>
            </a:r>
          </a:p>
          <a:p>
            <a:pPr marL="914400" marR="0" lvl="2"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Keywords</a:t>
            </a:r>
          </a:p>
          <a:p>
            <a:pPr marL="914400" marR="0" lvl="2"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Connections</a:t>
            </a:r>
          </a:p>
          <a:p>
            <a:pPr marL="914400" marR="0" lvl="2"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Recommendations/Endorsements</a:t>
            </a:r>
          </a:p>
          <a:p>
            <a:pPr marL="914400" marR="0" lvl="2"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Groups </a:t>
            </a:r>
          </a:p>
          <a:p>
            <a:pPr marL="914400" marR="0" lvl="2"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Active comments / information sharing – keeps you on the radar…</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Make Recruiters find and want you?</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Expanding your connections beyond your contacts – how?</a:t>
            </a:r>
          </a:p>
          <a:p>
            <a:pPr marL="457200" marR="0" lvl="1"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Good and Bad Messaging – what might get you a response?</a:t>
            </a:r>
          </a:p>
          <a:p>
            <a:pPr marL="457200" marR="0" lvl="1"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 </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Job Search – </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Tips from LinkedIn &amp; The Muse Articles</a:t>
            </a: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Next Steps</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83" name="Shape 183"/>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9</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620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422566"/>
            <a:ext cx="7772400" cy="117788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7" name="Shape 17"/>
          <p:cNvSpPr txBox="1">
            <a:spLocks noGrp="1"/>
          </p:cNvSpPr>
          <p:nvPr>
            <p:ph type="subTitle" idx="1"/>
          </p:nvPr>
        </p:nvSpPr>
        <p:spPr>
          <a:xfrm>
            <a:off x="1371600" y="360045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F37021"/>
              </a:buClr>
              <a:buFont typeface="Arial"/>
              <a:buNone/>
              <a:defRPr/>
            </a:lvl1pPr>
            <a:lvl2pPr marL="457200" marR="0" indent="0" algn="ctr" rtl="0">
              <a:spcBef>
                <a:spcPts val="560"/>
              </a:spcBef>
              <a:spcAft>
                <a:spcPts val="0"/>
              </a:spcAft>
              <a:buClr>
                <a:srgbClr val="888888"/>
              </a:buClr>
              <a:buFont typeface="Arial"/>
              <a:buNone/>
              <a:defRPr/>
            </a:lvl2pPr>
            <a:lvl3pPr marL="914400" marR="0" indent="0" algn="ctr" rtl="0">
              <a:spcBef>
                <a:spcPts val="480"/>
              </a:spcBef>
              <a:spcAft>
                <a:spcPts val="0"/>
              </a:spcAft>
              <a:buClr>
                <a:srgbClr val="888888"/>
              </a:buClr>
              <a:buFont typeface="Arial"/>
              <a:buNone/>
              <a:defRPr/>
            </a:lvl3pPr>
            <a:lvl4pPr marL="1371600" marR="0" indent="0" algn="ctr" rtl="0">
              <a:spcBef>
                <a:spcPts val="400"/>
              </a:spcBef>
              <a:spcAft>
                <a:spcPts val="0"/>
              </a:spcAft>
              <a:buClr>
                <a:srgbClr val="888888"/>
              </a:buClr>
              <a:buFont typeface="Arial"/>
              <a:buNone/>
              <a:defRPr/>
            </a:lvl4pPr>
            <a:lvl5pPr marL="1828800" marR="0" indent="0" algn="ctr" rtl="0">
              <a:spcBef>
                <a:spcPts val="400"/>
              </a:spcBef>
              <a:spcAft>
                <a:spcPts val="0"/>
              </a:spcAft>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8" name="Shape 1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600" b="1" i="0" u="none" strike="noStrike" cap="none" baseline="0">
                <a:solidFill>
                  <a:srgbClr val="F3702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rner Photo">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84068" y="201168"/>
            <a:ext cx="7570519" cy="630935"/>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a:off x="665164" y="1200150"/>
            <a:ext cx="7089423" cy="2327274"/>
          </a:xfrm>
          <a:prstGeom prst="rect">
            <a:avLst/>
          </a:prstGeom>
          <a:noFill/>
          <a:ln>
            <a:noFill/>
          </a:ln>
        </p:spPr>
        <p:txBody>
          <a:bodyPr lIns="91425" tIns="91425" rIns="91425" bIns="91425" anchor="t" anchorCtr="0"/>
          <a:lstStyle>
            <a:lvl1pPr rtl="0">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a:spLocks noGrp="1"/>
          </p:cNvSpPr>
          <p:nvPr>
            <p:ph type="pic" idx="2"/>
          </p:nvPr>
        </p:nvSpPr>
        <p:spPr>
          <a:xfrm>
            <a:off x="5414962" y="3527425"/>
            <a:ext cx="3271836" cy="2422525"/>
          </a:xfrm>
          <a:prstGeom prst="rect">
            <a:avLst/>
          </a:prstGeom>
          <a:noFill/>
          <a:ln>
            <a:noFill/>
          </a:ln>
        </p:spPr>
      </p:sp>
      <p:sp>
        <p:nvSpPr>
          <p:cNvPr id="77" name="Shape 77"/>
          <p:cNvSpPr txBox="1">
            <a:spLocks noGrp="1"/>
          </p:cNvSpPr>
          <p:nvPr>
            <p:ph type="body" idx="3"/>
          </p:nvPr>
        </p:nvSpPr>
        <p:spPr>
          <a:xfrm>
            <a:off x="665162" y="3527425"/>
            <a:ext cx="4394200" cy="2422525"/>
          </a:xfrm>
          <a:prstGeom prst="rect">
            <a:avLst/>
          </a:prstGeom>
          <a:noFill/>
          <a:ln>
            <a:noFill/>
          </a:ln>
        </p:spPr>
        <p:txBody>
          <a:bodyPr lIns="91425" tIns="91425" rIns="91425" bIns="91425" anchor="t" anchorCtr="0"/>
          <a:lstStyle>
            <a:lvl1pPr rtl="0">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8" name="Shape 7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9" name="Shape 7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0" name="Shape 8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600" b="1" i="0" u="none" strike="noStrike" cap="none" baseline="0">
                <a:solidFill>
                  <a:srgbClr val="F3702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84068" y="201881"/>
            <a:ext cx="7570519" cy="629392"/>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buFont typeface="Arial"/>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600" b="1" i="0" u="none" strike="noStrike" cap="none" baseline="0">
                <a:solidFill>
                  <a:srgbClr val="F3702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84068" y="201168"/>
            <a:ext cx="7570519" cy="630935"/>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600" b="1" i="0" u="none" strike="noStrike" cap="none" baseline="0">
                <a:solidFill>
                  <a:srgbClr val="F3702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title"/>
          </p:nvPr>
        </p:nvSpPr>
        <p:spPr>
          <a:xfrm>
            <a:off x="184068" y="201168"/>
            <a:ext cx="7570519" cy="630935"/>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600" b="1" i="0" u="none" strike="noStrike" cap="none" baseline="0">
                <a:solidFill>
                  <a:srgbClr val="F3702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7" name="Shape 3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9" name="Shape 39"/>
          <p:cNvSpPr txBox="1">
            <a:spLocks noGrp="1"/>
          </p:cNvSpPr>
          <p:nvPr>
            <p:ph type="title"/>
          </p:nvPr>
        </p:nvSpPr>
        <p:spPr>
          <a:xfrm>
            <a:off x="184068" y="201168"/>
            <a:ext cx="7570519" cy="630935"/>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4"/>
          </p:nvPr>
        </p:nvSpPr>
        <p:spPr>
          <a:xfrm>
            <a:off x="4649787"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 name="Shape 4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600" b="1" i="0" u="none" strike="noStrike" cap="none" baseline="0">
                <a:solidFill>
                  <a:srgbClr val="F3702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776930" y="880237"/>
            <a:ext cx="5111750" cy="5257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2"/>
          </p:nvPr>
        </p:nvSpPr>
        <p:spPr>
          <a:xfrm>
            <a:off x="457200" y="1733797"/>
            <a:ext cx="3008313" cy="4392365"/>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7" name="Shape 47"/>
          <p:cNvSpPr txBox="1">
            <a:spLocks noGrp="1"/>
          </p:cNvSpPr>
          <p:nvPr>
            <p:ph type="title"/>
          </p:nvPr>
        </p:nvSpPr>
        <p:spPr>
          <a:xfrm>
            <a:off x="421575" y="880237"/>
            <a:ext cx="3043937" cy="605598"/>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600" b="1" i="0" u="none" strike="noStrike" cap="none" baseline="0">
                <a:solidFill>
                  <a:srgbClr val="F3702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ingle Picture">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84068" y="201168"/>
            <a:ext cx="7570519" cy="630935"/>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a:spLocks noGrp="1"/>
          </p:cNvSpPr>
          <p:nvPr>
            <p:ph type="pic" idx="2"/>
          </p:nvPr>
        </p:nvSpPr>
        <p:spPr>
          <a:xfrm>
            <a:off x="2434441" y="1128155"/>
            <a:ext cx="4417209" cy="3657600"/>
          </a:xfrm>
          <a:prstGeom prst="rect">
            <a:avLst/>
          </a:prstGeom>
          <a:noFill/>
          <a:ln>
            <a:noFill/>
          </a:ln>
        </p:spPr>
      </p:sp>
      <p:sp>
        <p:nvSpPr>
          <p:cNvPr id="54" name="Shape 54"/>
          <p:cNvSpPr txBox="1">
            <a:spLocks noGrp="1"/>
          </p:cNvSpPr>
          <p:nvPr>
            <p:ph type="body" idx="1"/>
          </p:nvPr>
        </p:nvSpPr>
        <p:spPr>
          <a:xfrm>
            <a:off x="2435225" y="4786312"/>
            <a:ext cx="4416424" cy="1222375"/>
          </a:xfrm>
          <a:prstGeom prst="rect">
            <a:avLst/>
          </a:prstGeom>
          <a:noFill/>
          <a:ln>
            <a:noFill/>
          </a:ln>
        </p:spPr>
        <p:txBody>
          <a:bodyPr lIns="91425" tIns="91425" rIns="91425" bIns="91425" anchor="t" anchorCtr="0"/>
          <a:lstStyle>
            <a:lvl1pPr rtl="0">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600" b="1" i="0" u="none" strike="noStrike" cap="none" baseline="0">
                <a:solidFill>
                  <a:srgbClr val="F3702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68312" y="576262"/>
            <a:ext cx="8001000" cy="823912"/>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0" name="Shape 60"/>
          <p:cNvSpPr txBox="1">
            <a:spLocks noGrp="1"/>
          </p:cNvSpPr>
          <p:nvPr>
            <p:ph type="body" idx="1"/>
          </p:nvPr>
        </p:nvSpPr>
        <p:spPr>
          <a:xfrm>
            <a:off x="914400" y="1854200"/>
            <a:ext cx="3924299" cy="45465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200" b="0" i="0" u="none" strike="noStrike" cap="none" baseline="0">
                <a:solidFill>
                  <a:srgbClr val="888888"/>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84068" y="201168"/>
            <a:ext cx="7570519" cy="630935"/>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457200" y="1770113"/>
            <a:ext cx="3735388" cy="3703637"/>
          </a:xfrm>
          <a:prstGeom prst="rect">
            <a:avLst/>
          </a:prstGeom>
          <a:noFill/>
          <a:ln>
            <a:noFill/>
          </a:ln>
        </p:spPr>
      </p:sp>
      <p:sp>
        <p:nvSpPr>
          <p:cNvPr id="67" name="Shape 67"/>
          <p:cNvSpPr>
            <a:spLocks noGrp="1"/>
          </p:cNvSpPr>
          <p:nvPr>
            <p:ph type="pic" idx="3"/>
          </p:nvPr>
        </p:nvSpPr>
        <p:spPr>
          <a:xfrm>
            <a:off x="4685505" y="1781988"/>
            <a:ext cx="3735388" cy="3703637"/>
          </a:xfrm>
          <a:prstGeom prst="rect">
            <a:avLst/>
          </a:prstGeom>
          <a:noFill/>
          <a:ln>
            <a:noFill/>
          </a:ln>
        </p:spPr>
      </p:sp>
      <p:sp>
        <p:nvSpPr>
          <p:cNvPr id="68" name="Shape 68"/>
          <p:cNvSpPr txBox="1">
            <a:spLocks noGrp="1"/>
          </p:cNvSpPr>
          <p:nvPr>
            <p:ph type="body" idx="1"/>
          </p:nvPr>
        </p:nvSpPr>
        <p:spPr>
          <a:xfrm>
            <a:off x="457200" y="5725975"/>
            <a:ext cx="3735388" cy="381000"/>
          </a:xfrm>
          <a:prstGeom prst="rect">
            <a:avLst/>
          </a:prstGeom>
          <a:noFill/>
          <a:ln>
            <a:noFill/>
          </a:ln>
        </p:spPr>
        <p:txBody>
          <a:bodyPr lIns="91425" tIns="91425" rIns="91425" bIns="91425" anchor="t" anchorCtr="0"/>
          <a:lstStyle>
            <a:lvl1pPr rtl="0">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4"/>
          </p:nvPr>
        </p:nvSpPr>
        <p:spPr>
          <a:xfrm>
            <a:off x="4685505" y="5702225"/>
            <a:ext cx="3735388" cy="381000"/>
          </a:xfrm>
          <a:prstGeom prst="rect">
            <a:avLst/>
          </a:prstGeom>
          <a:noFill/>
          <a:ln>
            <a:noFill/>
          </a:ln>
        </p:spPr>
        <p:txBody>
          <a:bodyPr lIns="91425" tIns="91425" rIns="91425" bIns="91425" anchor="t" anchorCtr="0"/>
          <a:lstStyle>
            <a:lvl1pPr rtl="0">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600" b="1" i="0" u="none" strike="noStrike" cap="none" baseline="0">
                <a:solidFill>
                  <a:srgbClr val="F37021"/>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spcAft>
                <a:spcPts val="0"/>
              </a:spcAft>
              <a:buNone/>
              <a:defRPr sz="1200" b="0" i="0" u="none" strike="noStrike" cap="none" baseline="0">
                <a:solidFill>
                  <a:srgbClr val="888888"/>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pic>
        <p:nvPicPr>
          <p:cNvPr id="14" name="Shape 14"/>
          <p:cNvPicPr preferRelativeResize="0"/>
          <p:nvPr/>
        </p:nvPicPr>
        <p:blipFill rotWithShape="1">
          <a:blip r:embed="rId12">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hyperlink" Target="http://bit.ly/1gUWQ8U" TargetMode="External"/><Relationship Id="rId3" Type="http://schemas.openxmlformats.org/officeDocument/2006/relationships/hyperlink" Target="http://bit.ly/1dqullp" TargetMode="External"/><Relationship Id="rId7" Type="http://schemas.openxmlformats.org/officeDocument/2006/relationships/hyperlink" Target="http://muse.cm/1ORYMQ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muse.cm/1fqTXtX" TargetMode="External"/><Relationship Id="rId5" Type="http://schemas.openxmlformats.org/officeDocument/2006/relationships/hyperlink" Target="http://muse.cm/1nYPEhO" TargetMode="External"/><Relationship Id="rId4" Type="http://schemas.openxmlformats.org/officeDocument/2006/relationships/hyperlink" Target="http://muse.cm/1ORSm4i" TargetMode="External"/><Relationship Id="rId9" Type="http://schemas.openxmlformats.org/officeDocument/2006/relationships/hyperlink" Target="http://muse.cm/1HeoOb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muse.cm/1nYPEhO"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linkd.in/1qnB5T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recruitin.net/" TargetMode="External"/><Relationship Id="rId4" Type="http://schemas.openxmlformats.org/officeDocument/2006/relationships/hyperlink" Target="https://bit.ly/Search-L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groups?gid=3700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Shape 82"/>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83" name="Shape 83"/>
          <p:cNvSpPr txBox="1"/>
          <p:nvPr/>
        </p:nvSpPr>
        <p:spPr>
          <a:xfrm>
            <a:off x="360362" y="3967162"/>
            <a:ext cx="8397874" cy="243143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000" b="1" i="0" u="none" strike="noStrike" cap="none" baseline="0">
                <a:solidFill>
                  <a:schemeClr val="lt1"/>
                </a:solidFill>
                <a:latin typeface="Arial"/>
                <a:ea typeface="Arial"/>
                <a:cs typeface="Arial"/>
                <a:sym typeface="Arial"/>
              </a:rPr>
              <a:t>LinkedIn</a:t>
            </a:r>
            <a:br>
              <a:rPr lang="en-US" sz="4000" b="1" i="0" u="none" strike="noStrike" cap="none" baseline="0">
                <a:solidFill>
                  <a:schemeClr val="lt1"/>
                </a:solidFill>
                <a:latin typeface="Arial"/>
                <a:ea typeface="Arial"/>
                <a:cs typeface="Arial"/>
                <a:sym typeface="Arial"/>
              </a:rPr>
            </a:br>
            <a:r>
              <a:rPr lang="en-US" sz="2400" b="1" i="1" u="none" strike="noStrike" cap="none" baseline="0">
                <a:solidFill>
                  <a:schemeClr val="lt1"/>
                </a:solidFill>
                <a:latin typeface="Arial"/>
                <a:ea typeface="Arial"/>
                <a:cs typeface="Arial"/>
                <a:sym typeface="Arial"/>
              </a:rPr>
              <a:t>How to market yourself, build connections, and get a job</a:t>
            </a:r>
          </a:p>
          <a:p>
            <a:pPr marL="0" marR="0" lvl="0" indent="0" algn="l" rtl="0">
              <a:spcBef>
                <a:spcPts val="0"/>
              </a:spcBef>
              <a:spcAft>
                <a:spcPts val="0"/>
              </a:spcAft>
              <a:buSzPct val="25000"/>
              <a:buNone/>
            </a:pPr>
            <a:r>
              <a:rPr lang="en-US" sz="2400" b="1" i="0" u="none" strike="noStrike" cap="none" baseline="0">
                <a:solidFill>
                  <a:schemeClr val="lt1"/>
                </a:solidFill>
                <a:latin typeface="Arial"/>
                <a:ea typeface="Arial"/>
                <a:cs typeface="Arial"/>
                <a:sym typeface="Arial"/>
              </a:rPr>
              <a:t> </a:t>
            </a:r>
          </a:p>
          <a:p>
            <a:pPr marL="0" marR="0" lvl="0" indent="0" algn="l" rtl="0">
              <a:spcBef>
                <a:spcPts val="0"/>
              </a:spcBef>
              <a:spcAft>
                <a:spcPts val="0"/>
              </a:spcAft>
              <a:buNone/>
            </a:pPr>
            <a:endParaRPr sz="4000" b="1" i="0" u="none" strike="noStrike" cap="none" baseline="0">
              <a:solidFill>
                <a:schemeClr val="lt1"/>
              </a:solidFill>
              <a:latin typeface="Arial"/>
              <a:ea typeface="Arial"/>
              <a:cs typeface="Arial"/>
              <a:sym typeface="Arial"/>
            </a:endParaRPr>
          </a:p>
          <a:p>
            <a:pPr marL="0" marR="0" lvl="0" indent="0" algn="l" rtl="0">
              <a:spcBef>
                <a:spcPts val="0"/>
              </a:spcBef>
              <a:spcAft>
                <a:spcPts val="0"/>
              </a:spcAft>
              <a:buSzPct val="25000"/>
              <a:buNone/>
            </a:pPr>
            <a:r>
              <a:rPr lang="en-US" sz="2400" b="1" i="0" u="none" strike="noStrike" cap="none" baseline="0">
                <a:solidFill>
                  <a:schemeClr val="lt1"/>
                </a:solidFill>
                <a:latin typeface="Arial"/>
                <a:ea typeface="Arial"/>
                <a:cs typeface="Arial"/>
                <a:sym typeface="Arial"/>
              </a:rPr>
              <a:t>2015</a:t>
            </a:r>
          </a:p>
        </p:txBody>
      </p:sp>
      <p:pic>
        <p:nvPicPr>
          <p:cNvPr id="84" name="Shape 84"/>
          <p:cNvPicPr preferRelativeResize="0"/>
          <p:nvPr/>
        </p:nvPicPr>
        <p:blipFill rotWithShape="1">
          <a:blip r:embed="rId4">
            <a:alphaModFix/>
          </a:blip>
          <a:srcRect/>
          <a:stretch/>
        </p:blipFill>
        <p:spPr>
          <a:xfrm>
            <a:off x="5300662" y="231775"/>
            <a:ext cx="3457574" cy="12287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84068" y="201881"/>
            <a:ext cx="7570499" cy="629400"/>
          </a:xfrm>
          <a:prstGeom prst="rect">
            <a:avLst/>
          </a:prstGeom>
        </p:spPr>
        <p:txBody>
          <a:bodyPr lIns="91425" tIns="91425" rIns="91425" bIns="91425" anchor="ctr" anchorCtr="0">
            <a:noAutofit/>
          </a:bodyPr>
          <a:lstStyle/>
          <a:p>
            <a:pPr>
              <a:spcBef>
                <a:spcPts val="0"/>
              </a:spcBef>
              <a:buNone/>
            </a:pPr>
            <a:r>
              <a:rPr lang="en-US" sz="2800" b="1">
                <a:solidFill>
                  <a:srgbClr val="F37021"/>
                </a:solidFill>
              </a:rPr>
              <a:t>Helpful Links</a:t>
            </a:r>
          </a:p>
        </p:txBody>
      </p:sp>
      <p:sp>
        <p:nvSpPr>
          <p:cNvPr id="186" name="Shape 18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rtl="0">
              <a:lnSpc>
                <a:spcPct val="150000"/>
              </a:lnSpc>
              <a:spcBef>
                <a:spcPts val="0"/>
              </a:spcBef>
              <a:spcAft>
                <a:spcPts val="1000"/>
              </a:spcAft>
              <a:buClr>
                <a:schemeClr val="dk1"/>
              </a:buClr>
              <a:buSzPct val="61111"/>
              <a:buFont typeface="Arial"/>
              <a:buNone/>
            </a:pPr>
            <a:r>
              <a:rPr lang="en-US" sz="1800"/>
              <a:t>Research Breaks Down the Perfect Profile Photo</a:t>
            </a:r>
            <a:r>
              <a:rPr lang="en-US" sz="1800">
                <a:solidFill>
                  <a:schemeClr val="dk1"/>
                </a:solidFill>
              </a:rPr>
              <a:t>:</a:t>
            </a:r>
            <a:r>
              <a:rPr lang="en-US" sz="1800">
                <a:solidFill>
                  <a:schemeClr val="dk1"/>
                </a:solidFill>
                <a:hlinkClick r:id="rId3"/>
              </a:rPr>
              <a:t> </a:t>
            </a:r>
            <a:r>
              <a:rPr lang="en-US" sz="1800" u="sng">
                <a:solidFill>
                  <a:schemeClr val="hlink"/>
                </a:solidFill>
                <a:hlinkClick r:id="rId3"/>
              </a:rPr>
              <a:t>http://bit.ly/1dqullp</a:t>
            </a:r>
          </a:p>
          <a:p>
            <a:pPr marL="0" lvl="0" indent="0" rtl="0">
              <a:lnSpc>
                <a:spcPct val="150000"/>
              </a:lnSpc>
              <a:spcBef>
                <a:spcPts val="0"/>
              </a:spcBef>
              <a:spcAft>
                <a:spcPts val="1000"/>
              </a:spcAft>
              <a:buNone/>
            </a:pPr>
            <a:r>
              <a:rPr lang="en-US" sz="1800"/>
              <a:t>5 Ways to Get the Most Out of LinkedIn Groups</a:t>
            </a:r>
            <a:r>
              <a:rPr lang="en-US" sz="1800">
                <a:solidFill>
                  <a:schemeClr val="dk1"/>
                </a:solidFill>
              </a:rPr>
              <a:t>: </a:t>
            </a:r>
            <a:r>
              <a:rPr lang="en-US" sz="1800" u="sng">
                <a:solidFill>
                  <a:schemeClr val="hlink"/>
                </a:solidFill>
                <a:hlinkClick r:id="rId4"/>
              </a:rPr>
              <a:t>http://muse.cm/1ORSm4i</a:t>
            </a:r>
          </a:p>
          <a:p>
            <a:pPr marL="0" lvl="0" indent="0" rtl="0">
              <a:lnSpc>
                <a:spcPct val="150000"/>
              </a:lnSpc>
              <a:spcBef>
                <a:spcPts val="0"/>
              </a:spcBef>
              <a:spcAft>
                <a:spcPts val="1000"/>
              </a:spcAft>
              <a:buNone/>
            </a:pPr>
            <a:r>
              <a:rPr lang="en-US" sz="1800">
                <a:solidFill>
                  <a:schemeClr val="dk1"/>
                </a:solidFill>
              </a:rPr>
              <a:t>4 Key Elements of a LinkedIn Summary: </a:t>
            </a:r>
            <a:r>
              <a:rPr lang="en-US" sz="1800" u="sng">
                <a:solidFill>
                  <a:schemeClr val="hlink"/>
                </a:solidFill>
                <a:hlinkClick r:id="rId5"/>
              </a:rPr>
              <a:t>http://muse.cm/1nYPEhO</a:t>
            </a:r>
          </a:p>
          <a:p>
            <a:pPr marL="0" lvl="0" indent="0" rtl="0">
              <a:lnSpc>
                <a:spcPct val="150000"/>
              </a:lnSpc>
              <a:spcBef>
                <a:spcPts val="0"/>
              </a:spcBef>
              <a:spcAft>
                <a:spcPts val="1000"/>
              </a:spcAft>
              <a:buClr>
                <a:schemeClr val="dk1"/>
              </a:buClr>
              <a:buSzPct val="61111"/>
              <a:buFont typeface="Arial"/>
              <a:buNone/>
            </a:pPr>
            <a:r>
              <a:rPr lang="en-US" sz="1800">
                <a:solidFill>
                  <a:schemeClr val="dk1"/>
                </a:solidFill>
              </a:rPr>
              <a:t>Updating Your LinkedIn Headline: </a:t>
            </a:r>
            <a:r>
              <a:rPr lang="en-US" sz="1800" u="sng">
                <a:solidFill>
                  <a:schemeClr val="hlink"/>
                </a:solidFill>
                <a:hlinkClick r:id="rId6"/>
              </a:rPr>
              <a:t>http://muse.cm/1fqTXtX</a:t>
            </a:r>
          </a:p>
          <a:p>
            <a:pPr marL="0" indent="0" rtl="0">
              <a:lnSpc>
                <a:spcPct val="150000"/>
              </a:lnSpc>
              <a:spcBef>
                <a:spcPts val="0"/>
              </a:spcBef>
              <a:spcAft>
                <a:spcPts val="1000"/>
              </a:spcAft>
              <a:buNone/>
            </a:pPr>
            <a:r>
              <a:rPr lang="en-US" sz="1800"/>
              <a:t>9 Email Templates for Your Job Search: </a:t>
            </a:r>
            <a:r>
              <a:rPr lang="en-US" sz="1800" u="sng">
                <a:solidFill>
                  <a:schemeClr val="hlink"/>
                </a:solidFill>
                <a:hlinkClick r:id="rId7"/>
              </a:rPr>
              <a:t>http://muse.cm/1ORYMQG</a:t>
            </a:r>
          </a:p>
          <a:p>
            <a:pPr marL="0" indent="0" rtl="0">
              <a:lnSpc>
                <a:spcPct val="150000"/>
              </a:lnSpc>
              <a:spcBef>
                <a:spcPts val="0"/>
              </a:spcBef>
              <a:spcAft>
                <a:spcPts val="1000"/>
              </a:spcAft>
              <a:buNone/>
            </a:pPr>
            <a:r>
              <a:rPr lang="en-US" sz="1800"/>
              <a:t>LinkedIn Premium vs. Free Accounts: </a:t>
            </a:r>
            <a:r>
              <a:rPr lang="en-US" sz="1800" u="sng">
                <a:solidFill>
                  <a:schemeClr val="hlink"/>
                </a:solidFill>
                <a:hlinkClick r:id="rId8"/>
              </a:rPr>
              <a:t>http://bit.ly/1gUWQ8U</a:t>
            </a:r>
          </a:p>
          <a:p>
            <a:pPr marL="0" indent="0">
              <a:lnSpc>
                <a:spcPct val="150000"/>
              </a:lnSpc>
              <a:spcBef>
                <a:spcPts val="0"/>
              </a:spcBef>
              <a:spcAft>
                <a:spcPts val="1000"/>
              </a:spcAft>
              <a:buNone/>
            </a:pPr>
            <a:r>
              <a:rPr lang="en-US" sz="1800"/>
              <a:t>10 Message Templates for LinkedIn Requests: </a:t>
            </a:r>
            <a:r>
              <a:rPr lang="en-US" sz="1800" u="sng">
                <a:solidFill>
                  <a:schemeClr val="hlink"/>
                </a:solidFill>
                <a:hlinkClick r:id="rId9"/>
              </a:rPr>
              <a:t>http://muse.cm/1HeoObG</a:t>
            </a:r>
          </a:p>
        </p:txBody>
      </p:sp>
      <p:sp>
        <p:nvSpPr>
          <p:cNvPr id="187" name="Shape 187"/>
          <p:cNvSpPr txBox="1">
            <a:spLocks noGrp="1"/>
          </p:cNvSpPr>
          <p:nvPr>
            <p:ph type="sldNum" idx="12"/>
          </p:nvPr>
        </p:nvSpPr>
        <p:spPr>
          <a:xfrm>
            <a:off x="6553200" y="6356350"/>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84150" y="201613"/>
            <a:ext cx="7570788" cy="630236"/>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i="0" u="none" strike="noStrike" cap="none" baseline="0">
                <a:solidFill>
                  <a:srgbClr val="F37021"/>
                </a:solidFill>
                <a:latin typeface="Arial"/>
                <a:ea typeface="Arial"/>
                <a:cs typeface="Arial"/>
                <a:sym typeface="Arial"/>
              </a:rPr>
              <a:t>Agenda</a:t>
            </a:r>
          </a:p>
        </p:txBody>
      </p:sp>
      <p:sp>
        <p:nvSpPr>
          <p:cNvPr id="91" name="Shape 91"/>
          <p:cNvSpPr txBox="1">
            <a:spLocks noGrp="1"/>
          </p:cNvSpPr>
          <p:nvPr>
            <p:ph type="body" idx="1"/>
          </p:nvPr>
        </p:nvSpPr>
        <p:spPr>
          <a:xfrm>
            <a:off x="457200" y="1612900"/>
            <a:ext cx="8229600" cy="54134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2400" b="1" i="0" u="none" strike="noStrike" cap="none" baseline="0">
                <a:solidFill>
                  <a:schemeClr val="dk1"/>
                </a:solidFill>
                <a:latin typeface="Arial"/>
                <a:ea typeface="Arial"/>
                <a:cs typeface="Arial"/>
                <a:sym typeface="Arial"/>
              </a:rPr>
              <a:t>LinkedIn Overview</a:t>
            </a:r>
          </a:p>
          <a:p>
            <a:pPr marL="342900" marR="0" lvl="0" indent="-342900" algn="l" rtl="0">
              <a:lnSpc>
                <a:spcPct val="90000"/>
              </a:lnSpc>
              <a:spcBef>
                <a:spcPts val="2400"/>
              </a:spcBef>
              <a:spcAft>
                <a:spcPts val="0"/>
              </a:spcAft>
              <a:buClr>
                <a:schemeClr val="dk1"/>
              </a:buClr>
              <a:buSzPct val="100000"/>
              <a:buFont typeface="Arial"/>
              <a:buChar char="•"/>
            </a:pPr>
            <a:r>
              <a:rPr lang="en-US" sz="2400" b="1" i="0" u="none" strike="noStrike" cap="none" baseline="0">
                <a:solidFill>
                  <a:schemeClr val="dk1"/>
                </a:solidFill>
                <a:latin typeface="Arial"/>
                <a:ea typeface="Arial"/>
                <a:cs typeface="Arial"/>
                <a:sym typeface="Arial"/>
              </a:rPr>
              <a:t>Profiles Review &amp; Crit</a:t>
            </a:r>
            <a:r>
              <a:rPr lang="en-US" sz="2400" b="1">
                <a:solidFill>
                  <a:schemeClr val="dk1"/>
                </a:solidFill>
              </a:rPr>
              <a:t>ique</a:t>
            </a:r>
          </a:p>
          <a:p>
            <a:pPr marL="342900" marR="0" lvl="0" indent="-342900" algn="l" rtl="0">
              <a:lnSpc>
                <a:spcPct val="90000"/>
              </a:lnSpc>
              <a:spcBef>
                <a:spcPts val="2400"/>
              </a:spcBef>
              <a:spcAft>
                <a:spcPts val="0"/>
              </a:spcAft>
              <a:buClr>
                <a:schemeClr val="dk1"/>
              </a:buClr>
              <a:buSzPct val="100000"/>
              <a:buFont typeface="Arial"/>
              <a:buChar char="•"/>
            </a:pPr>
            <a:r>
              <a:rPr lang="en-US" sz="2400" b="1">
                <a:solidFill>
                  <a:schemeClr val="dk1"/>
                </a:solidFill>
              </a:rPr>
              <a:t>How Recruiters Find You</a:t>
            </a:r>
          </a:p>
          <a:p>
            <a:pPr marL="342900" marR="0" lvl="0" indent="-342900" algn="l" rtl="0">
              <a:lnSpc>
                <a:spcPct val="90000"/>
              </a:lnSpc>
              <a:spcBef>
                <a:spcPts val="2400"/>
              </a:spcBef>
              <a:spcAft>
                <a:spcPts val="0"/>
              </a:spcAft>
              <a:buClr>
                <a:schemeClr val="dk1"/>
              </a:buClr>
              <a:buSzPct val="100000"/>
              <a:buFont typeface="Arial"/>
              <a:buChar char="•"/>
            </a:pPr>
            <a:r>
              <a:rPr lang="en-US" sz="2400" b="1">
                <a:solidFill>
                  <a:schemeClr val="dk1"/>
                </a:solidFill>
              </a:rPr>
              <a:t>Targeting Companies and People</a:t>
            </a:r>
          </a:p>
          <a:p>
            <a:pPr marL="342900" marR="0" lvl="0" indent="-342900" algn="l" rtl="0">
              <a:lnSpc>
                <a:spcPct val="90000"/>
              </a:lnSpc>
              <a:spcBef>
                <a:spcPts val="2400"/>
              </a:spcBef>
              <a:spcAft>
                <a:spcPts val="0"/>
              </a:spcAft>
              <a:buClr>
                <a:schemeClr val="dk1"/>
              </a:buClr>
              <a:buSzPct val="100000"/>
              <a:buFont typeface="Arial"/>
              <a:buChar char="•"/>
            </a:pPr>
            <a:r>
              <a:rPr lang="en-US" sz="2400" b="1">
                <a:solidFill>
                  <a:schemeClr val="dk1"/>
                </a:solidFill>
              </a:rPr>
              <a:t>Making Connections </a:t>
            </a:r>
          </a:p>
          <a:p>
            <a:pPr marL="342900" marR="0" lvl="0" indent="-342900" algn="l" rtl="0">
              <a:lnSpc>
                <a:spcPct val="90000"/>
              </a:lnSpc>
              <a:spcBef>
                <a:spcPts val="2400"/>
              </a:spcBef>
              <a:spcAft>
                <a:spcPts val="0"/>
              </a:spcAft>
              <a:buClr>
                <a:schemeClr val="dk1"/>
              </a:buClr>
              <a:buSzPct val="100000"/>
              <a:buFont typeface="Arial"/>
              <a:buChar char="•"/>
            </a:pPr>
            <a:r>
              <a:rPr lang="en-US" sz="2400" b="1">
                <a:solidFill>
                  <a:schemeClr val="dk1"/>
                </a:solidFill>
              </a:rPr>
              <a:t>Creating Your Action Plan</a:t>
            </a:r>
          </a:p>
        </p:txBody>
      </p:sp>
      <p:sp>
        <p:nvSpPr>
          <p:cNvPr id="92" name="Shape 9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600" b="1" i="0" u="none" strike="noStrike" cap="none" baseline="0">
                <a:solidFill>
                  <a:srgbClr val="F37021"/>
                </a:solidFill>
                <a:latin typeface="Arial"/>
                <a:ea typeface="Arial"/>
                <a:cs typeface="Arial"/>
                <a:sym typeface="Arial"/>
              </a:rPr>
              <a:t>2</a:t>
            </a:fld>
            <a:endParaRPr lang="en-US" sz="1600" b="1" i="0" u="none" strike="noStrike" cap="none" baseline="0">
              <a:solidFill>
                <a:srgbClr val="F3702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184150" y="201613"/>
            <a:ext cx="7570788" cy="630236"/>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i="0" u="none" strike="noStrike" cap="none" baseline="0">
                <a:solidFill>
                  <a:srgbClr val="F37021"/>
                </a:solidFill>
                <a:latin typeface="Arial"/>
                <a:ea typeface="Arial"/>
                <a:cs typeface="Arial"/>
                <a:sym typeface="Arial"/>
              </a:rPr>
              <a:t>LinkedIn:</a:t>
            </a:r>
            <a:r>
              <a:rPr lang="en-US" sz="2800" b="1">
                <a:solidFill>
                  <a:srgbClr val="F37021"/>
                </a:solidFill>
              </a:rPr>
              <a:t>Overview</a:t>
            </a:r>
          </a:p>
        </p:txBody>
      </p:sp>
      <p:sp>
        <p:nvSpPr>
          <p:cNvPr id="99" name="Shape 99"/>
          <p:cNvSpPr txBox="1">
            <a:spLocks noGrp="1"/>
          </p:cNvSpPr>
          <p:nvPr>
            <p:ph type="body" idx="1"/>
          </p:nvPr>
        </p:nvSpPr>
        <p:spPr>
          <a:xfrm>
            <a:off x="0" y="1809750"/>
            <a:ext cx="8686800" cy="5216400"/>
          </a:xfrm>
          <a:prstGeom prst="rect">
            <a:avLst/>
          </a:prstGeom>
          <a:noFill/>
          <a:ln>
            <a:noFill/>
          </a:ln>
        </p:spPr>
        <p:txBody>
          <a:bodyPr lIns="91425" tIns="45700" rIns="91425" bIns="45700" anchor="t" anchorCtr="0">
            <a:noAutofit/>
          </a:bodyPr>
          <a:lstStyle/>
          <a:p>
            <a:pPr marL="342900" marR="0" lvl="0" indent="-355600" algn="l" rtl="0">
              <a:lnSpc>
                <a:spcPct val="90000"/>
              </a:lnSpc>
              <a:spcBef>
                <a:spcPts val="0"/>
              </a:spcBef>
              <a:spcAft>
                <a:spcPts val="0"/>
              </a:spcAft>
              <a:buClr>
                <a:schemeClr val="dk1"/>
              </a:buClr>
              <a:buSzPct val="100000"/>
              <a:buFont typeface="Arial"/>
              <a:buChar char="•"/>
            </a:pPr>
            <a:r>
              <a:rPr lang="en-US" sz="2400" b="1" i="0" u="none" strike="noStrike" cap="none" baseline="0">
                <a:solidFill>
                  <a:schemeClr val="dk1"/>
                </a:solidFill>
                <a:latin typeface="Arial"/>
                <a:ea typeface="Arial"/>
                <a:cs typeface="Arial"/>
                <a:sym typeface="Arial"/>
              </a:rPr>
              <a:t>Professional networking site used by 313 Million People</a:t>
            </a:r>
          </a:p>
          <a:p>
            <a:pPr marL="342900" marR="0" lvl="0" indent="-355600" algn="l" rtl="0">
              <a:lnSpc>
                <a:spcPct val="90000"/>
              </a:lnSpc>
              <a:spcBef>
                <a:spcPts val="2200"/>
              </a:spcBef>
              <a:spcAft>
                <a:spcPts val="0"/>
              </a:spcAft>
              <a:buClr>
                <a:schemeClr val="dk1"/>
              </a:buClr>
              <a:buSzPct val="100000"/>
              <a:buFont typeface="Arial"/>
              <a:buChar char="•"/>
            </a:pPr>
            <a:r>
              <a:rPr lang="en-US" sz="2400" b="1">
                <a:solidFill>
                  <a:schemeClr val="dk1"/>
                </a:solidFill>
              </a:rPr>
              <a:t>How it should be used:</a:t>
            </a:r>
          </a:p>
          <a:p>
            <a:pPr marR="0" lvl="1" algn="l" rtl="0">
              <a:lnSpc>
                <a:spcPct val="90000"/>
              </a:lnSpc>
              <a:spcBef>
                <a:spcPts val="2200"/>
              </a:spcBef>
              <a:spcAft>
                <a:spcPts val="0"/>
              </a:spcAft>
              <a:buClr>
                <a:schemeClr val="dk1"/>
              </a:buClr>
              <a:buSzPct val="100000"/>
              <a:buFont typeface="Arial"/>
              <a:buChar char="–"/>
            </a:pPr>
            <a:r>
              <a:rPr lang="en-US" sz="2200">
                <a:solidFill>
                  <a:schemeClr val="dk1"/>
                </a:solidFill>
              </a:rPr>
              <a:t>N</a:t>
            </a:r>
            <a:r>
              <a:rPr lang="en-US" sz="2200" b="0" i="0" u="none" strike="noStrike" cap="none" baseline="0">
                <a:solidFill>
                  <a:schemeClr val="dk1"/>
                </a:solidFill>
                <a:latin typeface="Arial"/>
                <a:ea typeface="Arial"/>
                <a:cs typeface="Arial"/>
                <a:sym typeface="Arial"/>
              </a:rPr>
              <a:t>ot used for making new friends, connecting with strangers, viewing photos, or posting personal information</a:t>
            </a:r>
          </a:p>
          <a:p>
            <a:pPr marR="0" lvl="1" algn="l" rtl="0">
              <a:lnSpc>
                <a:spcPct val="100000"/>
              </a:lnSpc>
              <a:spcBef>
                <a:spcPts val="2200"/>
              </a:spcBef>
              <a:spcAft>
                <a:spcPts val="0"/>
              </a:spcAft>
              <a:buClr>
                <a:schemeClr val="dk1"/>
              </a:buClr>
              <a:buSzPct val="100000"/>
              <a:buFont typeface="Arial"/>
              <a:buChar char="–"/>
            </a:pPr>
            <a:r>
              <a:rPr lang="en-US" sz="2200">
                <a:solidFill>
                  <a:schemeClr val="dk1"/>
                </a:solidFill>
              </a:rPr>
              <a:t>Connect with individuals, research companies, build an online presence, apply to jobs</a:t>
            </a:r>
          </a:p>
          <a:p>
            <a:pPr marL="342900" marR="0" lvl="0" indent="-355600" algn="l" rtl="0">
              <a:lnSpc>
                <a:spcPct val="90000"/>
              </a:lnSpc>
              <a:spcBef>
                <a:spcPts val="2200"/>
              </a:spcBef>
              <a:spcAft>
                <a:spcPts val="0"/>
              </a:spcAft>
              <a:buClr>
                <a:schemeClr val="dk1"/>
              </a:buClr>
              <a:buSzPct val="100000"/>
              <a:buFont typeface="Arial"/>
              <a:buChar char="•"/>
            </a:pPr>
            <a:r>
              <a:rPr lang="en-US" sz="2400" b="1" i="0" u="none" strike="noStrike" cap="none" baseline="0">
                <a:solidFill>
                  <a:schemeClr val="dk1"/>
                </a:solidFill>
                <a:latin typeface="Arial"/>
                <a:ea typeface="Arial"/>
                <a:cs typeface="Arial"/>
                <a:sym typeface="Arial"/>
              </a:rPr>
              <a:t>Recruiters</a:t>
            </a:r>
            <a:r>
              <a:rPr lang="en-US" sz="2400" b="1">
                <a:solidFill>
                  <a:schemeClr val="dk1"/>
                </a:solidFill>
              </a:rPr>
              <a:t> &amp;</a:t>
            </a:r>
            <a:r>
              <a:rPr lang="en-US" sz="2400" b="1" i="0" u="none" strike="noStrike" cap="none" baseline="0">
                <a:solidFill>
                  <a:schemeClr val="dk1"/>
                </a:solidFill>
                <a:latin typeface="Arial"/>
                <a:ea typeface="Arial"/>
                <a:cs typeface="Arial"/>
                <a:sym typeface="Arial"/>
              </a:rPr>
              <a:t> Hiri</a:t>
            </a:r>
            <a:r>
              <a:rPr lang="en-US" sz="2400" b="1">
                <a:solidFill>
                  <a:schemeClr val="dk1"/>
                </a:solidFill>
              </a:rPr>
              <a:t>ng Managers</a:t>
            </a:r>
            <a:r>
              <a:rPr lang="en-US" sz="2400" b="1" i="0" u="none" strike="noStrike" cap="none" baseline="0">
                <a:solidFill>
                  <a:schemeClr val="dk1"/>
                </a:solidFill>
                <a:latin typeface="Arial"/>
                <a:ea typeface="Arial"/>
                <a:cs typeface="Arial"/>
                <a:sym typeface="Arial"/>
              </a:rPr>
              <a:t> use LinkedIn </a:t>
            </a:r>
            <a:r>
              <a:rPr lang="en-US" sz="2400" b="1">
                <a:solidFill>
                  <a:schemeClr val="dk1"/>
                </a:solidFill>
              </a:rPr>
              <a:t>to find </a:t>
            </a:r>
            <a:r>
              <a:rPr lang="en-US" sz="2400" b="1" i="0" u="none" strike="noStrike" cap="none" baseline="0">
                <a:solidFill>
                  <a:schemeClr val="dk1"/>
                </a:solidFill>
                <a:latin typeface="Arial"/>
                <a:ea typeface="Arial"/>
                <a:cs typeface="Arial"/>
                <a:sym typeface="Arial"/>
              </a:rPr>
              <a:t>talent </a:t>
            </a:r>
          </a:p>
          <a:p>
            <a:pPr marL="342900" marR="0" lvl="0" indent="-355600" algn="l" rtl="0">
              <a:lnSpc>
                <a:spcPct val="90000"/>
              </a:lnSpc>
              <a:spcBef>
                <a:spcPts val="2200"/>
              </a:spcBef>
              <a:spcAft>
                <a:spcPts val="0"/>
              </a:spcAft>
              <a:buClr>
                <a:schemeClr val="dk1"/>
              </a:buClr>
              <a:buSzPct val="100000"/>
              <a:buFont typeface="Arial"/>
              <a:buChar char="•"/>
            </a:pPr>
            <a:r>
              <a:rPr lang="en-US" sz="2400" b="1">
                <a:solidFill>
                  <a:schemeClr val="dk1"/>
                </a:solidFill>
              </a:rPr>
              <a:t>How do you use LinkedIn? </a:t>
            </a:r>
          </a:p>
          <a:p>
            <a:pPr marL="342900" marR="0" lvl="0" indent="-190500" algn="l" rtl="0">
              <a:lnSpc>
                <a:spcPct val="90000"/>
              </a:lnSpc>
              <a:spcBef>
                <a:spcPts val="240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a:p>
            <a:pPr marL="342900" marR="0" lvl="0" indent="-190500" algn="l" rtl="0">
              <a:lnSpc>
                <a:spcPct val="90000"/>
              </a:lnSpc>
              <a:spcBef>
                <a:spcPts val="240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p:txBody>
      </p:sp>
      <p:sp>
        <p:nvSpPr>
          <p:cNvPr id="100" name="Shape 100"/>
          <p:cNvSpPr txBox="1">
            <a:spLocks noGrp="1"/>
          </p:cNvSpPr>
          <p:nvPr>
            <p:ph type="sldNum" idx="12"/>
          </p:nvPr>
        </p:nvSpPr>
        <p:spPr>
          <a:xfrm>
            <a:off x="3602037" y="6356350"/>
            <a:ext cx="5084761"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600" b="1" i="0" u="none" strike="noStrike" cap="none" baseline="0">
                <a:solidFill>
                  <a:srgbClr val="F37021"/>
                </a:solidFill>
                <a:latin typeface="Arial"/>
                <a:ea typeface="Arial"/>
                <a:cs typeface="Arial"/>
                <a:sym typeface="Arial"/>
              </a:rPr>
              <a:t>3</a:t>
            </a:fld>
            <a:endParaRPr lang="en-US" sz="1600" b="1" i="0" u="none" strike="noStrike" cap="none" baseline="0">
              <a:solidFill>
                <a:srgbClr val="F37021"/>
              </a:solidFill>
              <a:latin typeface="Arial"/>
              <a:ea typeface="Arial"/>
              <a:cs typeface="Arial"/>
              <a:sym typeface="Arial"/>
            </a:endParaRPr>
          </a:p>
        </p:txBody>
      </p:sp>
      <p:pic>
        <p:nvPicPr>
          <p:cNvPr id="101" name="Shape 101"/>
          <p:cNvPicPr preferRelativeResize="0"/>
          <p:nvPr/>
        </p:nvPicPr>
        <p:blipFill rotWithShape="1">
          <a:blip r:embed="rId3">
            <a:alphaModFix/>
          </a:blip>
          <a:srcRect/>
          <a:stretch/>
        </p:blipFill>
        <p:spPr>
          <a:xfrm>
            <a:off x="3271787" y="1030238"/>
            <a:ext cx="2143199" cy="5811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84150" y="201613"/>
            <a:ext cx="7570788" cy="630236"/>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i="0" u="none" strike="noStrike" cap="none" baseline="0">
                <a:solidFill>
                  <a:srgbClr val="F37021"/>
                </a:solidFill>
                <a:latin typeface="Arial"/>
                <a:ea typeface="Arial"/>
                <a:cs typeface="Arial"/>
                <a:sym typeface="Arial"/>
              </a:rPr>
              <a:t>Profile </a:t>
            </a:r>
            <a:r>
              <a:rPr lang="en-US" sz="2800" b="1">
                <a:solidFill>
                  <a:srgbClr val="F37021"/>
                </a:solidFill>
              </a:rPr>
              <a:t>Review </a:t>
            </a:r>
            <a:r>
              <a:rPr lang="en-US" sz="2800" b="1" i="0" u="none" strike="noStrike" cap="none" baseline="0">
                <a:solidFill>
                  <a:srgbClr val="F37021"/>
                </a:solidFill>
                <a:latin typeface="Arial"/>
                <a:ea typeface="Arial"/>
                <a:cs typeface="Arial"/>
                <a:sym typeface="Arial"/>
              </a:rPr>
              <a:t> </a:t>
            </a:r>
          </a:p>
        </p:txBody>
      </p:sp>
      <p:sp>
        <p:nvSpPr>
          <p:cNvPr id="108" name="Shape 10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600" b="1" i="0" u="none" strike="noStrike" cap="none" baseline="0">
                <a:solidFill>
                  <a:srgbClr val="F37021"/>
                </a:solidFill>
                <a:latin typeface="Arial"/>
                <a:ea typeface="Arial"/>
                <a:cs typeface="Arial"/>
                <a:sym typeface="Arial"/>
              </a:rPr>
              <a:t>4</a:t>
            </a:fld>
            <a:endParaRPr lang="en-US" sz="1600" b="1" i="0" u="none" strike="noStrike" cap="none" baseline="0">
              <a:solidFill>
                <a:srgbClr val="F37021"/>
              </a:solidFill>
              <a:latin typeface="Arial"/>
              <a:ea typeface="Arial"/>
              <a:cs typeface="Arial"/>
              <a:sym typeface="Arial"/>
            </a:endParaRPr>
          </a:p>
        </p:txBody>
      </p:sp>
      <p:sp>
        <p:nvSpPr>
          <p:cNvPr id="109" name="Shape 109"/>
          <p:cNvSpPr txBox="1"/>
          <p:nvPr/>
        </p:nvSpPr>
        <p:spPr>
          <a:xfrm>
            <a:off x="286475" y="1258600"/>
            <a:ext cx="1599899" cy="365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u="sng">
                <a:solidFill>
                  <a:schemeClr val="dk1"/>
                </a:solidFill>
              </a:rPr>
              <a:t>Picture</a:t>
            </a:r>
            <a:r>
              <a:rPr lang="en-US" sz="2000" b="1">
                <a:solidFill>
                  <a:schemeClr val="dk1"/>
                </a:solidFill>
              </a:rPr>
              <a:t>	</a:t>
            </a:r>
            <a:r>
              <a:rPr lang="en-US" sz="2000">
                <a:solidFill>
                  <a:schemeClr val="dk1"/>
                </a:solidFill>
              </a:rPr>
              <a:t>	</a:t>
            </a: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SzPct val="25000"/>
              <a:buNone/>
            </a:pPr>
            <a:r>
              <a:rPr lang="en-US" sz="2000">
                <a:solidFill>
                  <a:schemeClr val="dk1"/>
                </a:solidFill>
              </a:rPr>
              <a:t> </a:t>
            </a: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SzPct val="25000"/>
              <a:buNone/>
            </a:pPr>
            <a:r>
              <a:rPr lang="en-US" sz="2000">
                <a:solidFill>
                  <a:schemeClr val="dk1"/>
                </a:solidFill>
              </a:rPr>
              <a:t> </a:t>
            </a:r>
          </a:p>
        </p:txBody>
      </p:sp>
      <p:pic>
        <p:nvPicPr>
          <p:cNvPr id="110" name="Shape 110"/>
          <p:cNvPicPr preferRelativeResize="0"/>
          <p:nvPr/>
        </p:nvPicPr>
        <p:blipFill rotWithShape="1">
          <a:blip r:embed="rId3">
            <a:alphaModFix/>
          </a:blip>
          <a:srcRect r="65034"/>
          <a:stretch/>
        </p:blipFill>
        <p:spPr>
          <a:xfrm>
            <a:off x="385375" y="1776100"/>
            <a:ext cx="2048225" cy="2038350"/>
          </a:xfrm>
          <a:prstGeom prst="rect">
            <a:avLst/>
          </a:prstGeom>
          <a:noFill/>
          <a:ln>
            <a:noFill/>
          </a:ln>
        </p:spPr>
      </p:pic>
      <p:sp>
        <p:nvSpPr>
          <p:cNvPr id="111" name="Shape 111"/>
          <p:cNvSpPr txBox="1"/>
          <p:nvPr/>
        </p:nvSpPr>
        <p:spPr>
          <a:xfrm>
            <a:off x="4741525" y="1258600"/>
            <a:ext cx="1599899" cy="365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u="sng">
                <a:solidFill>
                  <a:schemeClr val="dk1"/>
                </a:solidFill>
              </a:rPr>
              <a:t>Headline</a:t>
            </a:r>
            <a:r>
              <a:rPr lang="en-US" sz="2000" b="1">
                <a:solidFill>
                  <a:schemeClr val="dk1"/>
                </a:solidFill>
              </a:rPr>
              <a:t>	</a:t>
            </a: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SzPct val="25000"/>
              <a:buNone/>
            </a:pPr>
            <a:r>
              <a:rPr lang="en-US" sz="2000">
                <a:solidFill>
                  <a:schemeClr val="dk1"/>
                </a:solidFill>
              </a:rPr>
              <a:t> </a:t>
            </a: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SzPct val="25000"/>
              <a:buNone/>
            </a:pPr>
            <a:r>
              <a:rPr lang="en-US" sz="2000">
                <a:solidFill>
                  <a:schemeClr val="dk1"/>
                </a:solidFill>
              </a:rPr>
              <a:t> </a:t>
            </a: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SzPct val="25000"/>
              <a:buNone/>
            </a:pPr>
            <a:r>
              <a:rPr lang="en-US" sz="2000">
                <a:solidFill>
                  <a:schemeClr val="dk1"/>
                </a:solidFill>
              </a:rPr>
              <a:t> </a:t>
            </a:r>
          </a:p>
        </p:txBody>
      </p:sp>
      <p:sp>
        <p:nvSpPr>
          <p:cNvPr id="112" name="Shape 112"/>
          <p:cNvSpPr txBox="1"/>
          <p:nvPr/>
        </p:nvSpPr>
        <p:spPr>
          <a:xfrm>
            <a:off x="4741525" y="1784675"/>
            <a:ext cx="4402499" cy="2194200"/>
          </a:xfrm>
          <a:prstGeom prst="rect">
            <a:avLst/>
          </a:prstGeom>
          <a:noFill/>
          <a:ln>
            <a:noFill/>
          </a:ln>
        </p:spPr>
        <p:txBody>
          <a:bodyPr lIns="91425" tIns="91425" rIns="91425" bIns="91425" anchor="ctr" anchorCtr="0">
            <a:noAutofit/>
          </a:bodyPr>
          <a:lstStyle/>
          <a:p>
            <a:pPr marL="457200" lvl="0" indent="-342900" rtl="0">
              <a:spcBef>
                <a:spcPts val="0"/>
              </a:spcBef>
              <a:spcAft>
                <a:spcPts val="1000"/>
              </a:spcAft>
              <a:buClr>
                <a:schemeClr val="dk1"/>
              </a:buClr>
              <a:buSzPct val="100000"/>
              <a:buFont typeface="Arial"/>
              <a:buChar char="●"/>
            </a:pPr>
            <a:r>
              <a:rPr lang="en-US" sz="1800">
                <a:solidFill>
                  <a:schemeClr val="dk1"/>
                </a:solidFill>
              </a:rPr>
              <a:t>Go</a:t>
            </a:r>
            <a:r>
              <a:rPr lang="en-US" sz="1800"/>
              <a:t>od: PMP Project Manager - Known for successfully leading multi-million dollar projects in developing countries</a:t>
            </a:r>
          </a:p>
          <a:p>
            <a:pPr marL="457200" lvl="0" indent="-342900" rtl="0">
              <a:spcBef>
                <a:spcPts val="0"/>
              </a:spcBef>
              <a:buClr>
                <a:schemeClr val="dk1"/>
              </a:buClr>
              <a:buSzPct val="100000"/>
              <a:buFont typeface="Arial"/>
              <a:buChar char="●"/>
            </a:pPr>
            <a:r>
              <a:rPr lang="en-US" sz="1800">
                <a:solidFill>
                  <a:schemeClr val="dk1"/>
                </a:solidFill>
              </a:rPr>
              <a:t>Needs Improvement: Job Seeker in Project Management</a:t>
            </a:r>
          </a:p>
        </p:txBody>
      </p:sp>
      <p:sp>
        <p:nvSpPr>
          <p:cNvPr id="113" name="Shape 113"/>
          <p:cNvSpPr txBox="1"/>
          <p:nvPr/>
        </p:nvSpPr>
        <p:spPr>
          <a:xfrm>
            <a:off x="184150" y="4083700"/>
            <a:ext cx="1599899" cy="365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u="sng">
                <a:solidFill>
                  <a:schemeClr val="dk1"/>
                </a:solidFill>
              </a:rPr>
              <a:t>Summary </a:t>
            </a: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SzPct val="25000"/>
              <a:buNone/>
            </a:pPr>
            <a:r>
              <a:rPr lang="en-US" sz="2000">
                <a:solidFill>
                  <a:schemeClr val="dk1"/>
                </a:solidFill>
              </a:rPr>
              <a:t> </a:t>
            </a: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None/>
            </a:pPr>
            <a:endParaRPr sz="2000">
              <a:solidFill>
                <a:schemeClr val="dk1"/>
              </a:solidFill>
            </a:endParaRPr>
          </a:p>
          <a:p>
            <a:pPr lvl="0" rtl="0">
              <a:spcBef>
                <a:spcPts val="0"/>
              </a:spcBef>
              <a:buSzPct val="25000"/>
              <a:buNone/>
            </a:pPr>
            <a:r>
              <a:rPr lang="en-US" sz="2000">
                <a:solidFill>
                  <a:schemeClr val="dk1"/>
                </a:solidFill>
              </a:rPr>
              <a:t> </a:t>
            </a: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SzPct val="25000"/>
              <a:buNone/>
            </a:pPr>
            <a:r>
              <a:rPr lang="en-US" sz="2000">
                <a:solidFill>
                  <a:schemeClr val="dk1"/>
                </a:solidFill>
              </a:rPr>
              <a:t> </a:t>
            </a:r>
          </a:p>
        </p:txBody>
      </p:sp>
      <p:sp>
        <p:nvSpPr>
          <p:cNvPr id="114" name="Shape 114"/>
          <p:cNvSpPr txBox="1"/>
          <p:nvPr/>
        </p:nvSpPr>
        <p:spPr>
          <a:xfrm>
            <a:off x="286475" y="4539925"/>
            <a:ext cx="8318100" cy="1304100"/>
          </a:xfrm>
          <a:prstGeom prst="rect">
            <a:avLst/>
          </a:prstGeom>
          <a:noFill/>
          <a:ln>
            <a:noFill/>
          </a:ln>
        </p:spPr>
        <p:txBody>
          <a:bodyPr lIns="91425" tIns="91425" rIns="91425" bIns="91425" anchor="ctr" anchorCtr="0">
            <a:noAutofit/>
          </a:bodyPr>
          <a:lstStyle/>
          <a:p>
            <a:pPr marL="457200" lvl="0" indent="-342900" rtl="0">
              <a:spcBef>
                <a:spcPts val="0"/>
              </a:spcBef>
              <a:buClr>
                <a:srgbClr val="000000"/>
              </a:buClr>
              <a:buSzPct val="100000"/>
              <a:buFont typeface="Arial"/>
              <a:buChar char="●"/>
            </a:pPr>
            <a:r>
              <a:rPr lang="en-US" sz="1800"/>
              <a:t>Engaging &amp; Original</a:t>
            </a:r>
          </a:p>
          <a:p>
            <a:pPr marL="457200" lvl="0" indent="-342900" rtl="0">
              <a:spcBef>
                <a:spcPts val="0"/>
              </a:spcBef>
              <a:buClr>
                <a:srgbClr val="000000"/>
              </a:buClr>
              <a:buSzPct val="100000"/>
              <a:buFont typeface="Arial"/>
              <a:buChar char="●"/>
            </a:pPr>
            <a:r>
              <a:rPr lang="en-US" sz="1800"/>
              <a:t>Written in the 1</a:t>
            </a:r>
            <a:r>
              <a:rPr lang="en-US" sz="1800" baseline="30000"/>
              <a:t>st</a:t>
            </a:r>
            <a:r>
              <a:rPr lang="en-US" sz="1800"/>
              <a:t> person</a:t>
            </a:r>
          </a:p>
          <a:p>
            <a:pPr marL="457200" lvl="0" indent="-342900" rtl="0">
              <a:spcBef>
                <a:spcPts val="0"/>
              </a:spcBef>
              <a:buClr>
                <a:srgbClr val="000000"/>
              </a:buClr>
              <a:buSzPct val="100000"/>
              <a:buFont typeface="Arial"/>
              <a:buChar char="●"/>
            </a:pPr>
            <a:r>
              <a:rPr lang="en-US" sz="1800"/>
              <a:t>Audience Specific - write like you’re having a conversation with someone</a:t>
            </a:r>
          </a:p>
          <a:p>
            <a:pPr marL="457200" lvl="0" indent="-342900" rtl="0">
              <a:spcBef>
                <a:spcPts val="0"/>
              </a:spcBef>
              <a:buClr>
                <a:srgbClr val="000000"/>
              </a:buClr>
              <a:buSzPct val="100000"/>
              <a:buFont typeface="Arial"/>
              <a:buChar char="●"/>
            </a:pPr>
            <a:r>
              <a:rPr lang="en-US" sz="1800"/>
              <a:t>Has a call to action/next steps</a:t>
            </a:r>
          </a:p>
          <a:p>
            <a:pPr marL="457200" lvl="0" indent="-342900" rtl="0">
              <a:spcBef>
                <a:spcPts val="0"/>
              </a:spcBef>
              <a:buClr>
                <a:srgbClr val="000000"/>
              </a:buClr>
              <a:buSzPct val="100000"/>
              <a:buFont typeface="Arial"/>
              <a:buChar char="●"/>
            </a:pPr>
            <a:r>
              <a:rPr lang="en-US" sz="1800"/>
              <a:t>Tips &amp; Examples: </a:t>
            </a:r>
            <a:r>
              <a:rPr lang="en-US" sz="1800" u="sng">
                <a:solidFill>
                  <a:schemeClr val="hlink"/>
                </a:solidFill>
                <a:hlinkClick r:id="rId4"/>
              </a:rPr>
              <a:t>http://muse.cm/1nYPEhO</a:t>
            </a:r>
          </a:p>
        </p:txBody>
      </p:sp>
      <p:sp>
        <p:nvSpPr>
          <p:cNvPr id="115" name="Shape 115"/>
          <p:cNvSpPr txBox="1"/>
          <p:nvPr/>
        </p:nvSpPr>
        <p:spPr>
          <a:xfrm>
            <a:off x="184150" y="6100150"/>
            <a:ext cx="8129400" cy="365099"/>
          </a:xfrm>
          <a:prstGeom prst="rect">
            <a:avLst/>
          </a:prstGeom>
          <a:noFill/>
          <a:ln>
            <a:noFill/>
          </a:ln>
        </p:spPr>
        <p:txBody>
          <a:bodyPr lIns="91425" tIns="91425" rIns="91425" bIns="91425" anchor="t" anchorCtr="0">
            <a:noAutofit/>
          </a:bodyPr>
          <a:lstStyle/>
          <a:p>
            <a:pPr algn="ctr">
              <a:spcBef>
                <a:spcPts val="0"/>
              </a:spcBef>
              <a:buNone/>
            </a:pPr>
            <a:r>
              <a:rPr lang="en-US" sz="2000">
                <a:solidFill>
                  <a:srgbClr val="F37021"/>
                </a:solidFill>
              </a:rPr>
              <a:t>Who Will Volunteer to Have Their Profile Critiqued by the Group?</a:t>
            </a:r>
          </a:p>
        </p:txBody>
      </p:sp>
      <p:pic>
        <p:nvPicPr>
          <p:cNvPr id="116" name="Shape 116"/>
          <p:cNvPicPr preferRelativeResize="0"/>
          <p:nvPr/>
        </p:nvPicPr>
        <p:blipFill>
          <a:blip r:embed="rId5">
            <a:alphaModFix/>
          </a:blip>
          <a:stretch>
            <a:fillRect/>
          </a:stretch>
        </p:blipFill>
        <p:spPr>
          <a:xfrm>
            <a:off x="2512800" y="1776100"/>
            <a:ext cx="2020150" cy="20383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84150" y="201613"/>
            <a:ext cx="7570788" cy="630236"/>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a:solidFill>
                  <a:srgbClr val="F37021"/>
                </a:solidFill>
              </a:rPr>
              <a:t>How Do Recruiters Find You?  </a:t>
            </a:r>
          </a:p>
        </p:txBody>
      </p:sp>
      <p:sp>
        <p:nvSpPr>
          <p:cNvPr id="123" name="Shape 12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600" b="1" i="0" u="none" strike="noStrike" cap="none" baseline="0">
                <a:solidFill>
                  <a:srgbClr val="F37021"/>
                </a:solidFill>
                <a:latin typeface="Arial"/>
                <a:ea typeface="Arial"/>
                <a:cs typeface="Arial"/>
                <a:sym typeface="Arial"/>
              </a:rPr>
              <a:t>5</a:t>
            </a:fld>
            <a:endParaRPr lang="en-US" sz="1600" b="1" i="0" u="none" strike="noStrike" cap="none" baseline="0">
              <a:solidFill>
                <a:srgbClr val="F37021"/>
              </a:solidFill>
              <a:latin typeface="Arial"/>
              <a:ea typeface="Arial"/>
              <a:cs typeface="Arial"/>
              <a:sym typeface="Arial"/>
            </a:endParaRPr>
          </a:p>
        </p:txBody>
      </p:sp>
      <p:sp>
        <p:nvSpPr>
          <p:cNvPr id="124" name="Shape 124"/>
          <p:cNvSpPr/>
          <p:nvPr/>
        </p:nvSpPr>
        <p:spPr>
          <a:xfrm>
            <a:off x="184150" y="1212103"/>
            <a:ext cx="8653199" cy="5250000"/>
          </a:xfrm>
          <a:prstGeom prst="rect">
            <a:avLst/>
          </a:prstGeom>
          <a:noFill/>
          <a:ln>
            <a:noFill/>
          </a:ln>
        </p:spPr>
        <p:txBody>
          <a:bodyPr lIns="91425" tIns="45700" rIns="91425" bIns="45700" anchor="t" anchorCtr="0">
            <a:noAutofit/>
          </a:bodyPr>
          <a:lstStyle/>
          <a:p>
            <a:pPr marL="457200" marR="0" lvl="0" indent="-381000" algn="l" rtl="0">
              <a:lnSpc>
                <a:spcPct val="100000"/>
              </a:lnSpc>
              <a:spcBef>
                <a:spcPts val="0"/>
              </a:spcBef>
              <a:spcAft>
                <a:spcPts val="0"/>
              </a:spcAft>
              <a:buClr>
                <a:srgbClr val="000000"/>
              </a:buClr>
              <a:buSzPct val="100000"/>
              <a:buFont typeface="Arial"/>
              <a:buAutoNum type="arabicPeriod"/>
            </a:pPr>
            <a:r>
              <a:rPr lang="en-US" sz="2400" b="1">
                <a:solidFill>
                  <a:schemeClr val="dk1"/>
                </a:solidFill>
              </a:rPr>
              <a:t>Keywords/Boolean Searches</a:t>
            </a:r>
          </a:p>
          <a:p>
            <a:pPr marL="914400" marR="0" lvl="1" indent="-342900" algn="l" rtl="0">
              <a:lnSpc>
                <a:spcPct val="100000"/>
              </a:lnSpc>
              <a:spcBef>
                <a:spcPts val="0"/>
              </a:spcBef>
              <a:spcAft>
                <a:spcPts val="0"/>
              </a:spcAft>
              <a:buClr>
                <a:srgbClr val="000000"/>
              </a:buClr>
              <a:buSzPct val="100000"/>
              <a:buFont typeface="Arial"/>
              <a:buChar char="○"/>
            </a:pPr>
            <a:r>
              <a:rPr lang="en-US" sz="1800">
                <a:solidFill>
                  <a:srgbClr val="222222"/>
                </a:solidFill>
              </a:rPr>
              <a:t>Boolean - A type of search that allows users to combine keywords with operators</a:t>
            </a:r>
            <a:r>
              <a:rPr lang="en-US" sz="1800" b="1">
                <a:solidFill>
                  <a:srgbClr val="222222"/>
                </a:solidFill>
              </a:rPr>
              <a:t> </a:t>
            </a:r>
            <a:r>
              <a:rPr lang="en-US" sz="1800">
                <a:solidFill>
                  <a:srgbClr val="222222"/>
                </a:solidFill>
              </a:rPr>
              <a:t>such as AND, NOT and OR to get more relevant results</a:t>
            </a:r>
          </a:p>
          <a:p>
            <a:pPr marL="914400" lvl="1" indent="-342900" rtl="0">
              <a:spcBef>
                <a:spcPts val="0"/>
              </a:spcBef>
              <a:buClr>
                <a:srgbClr val="000000"/>
              </a:buClr>
              <a:buSzPct val="100000"/>
              <a:buFont typeface="Arial"/>
              <a:buChar char="○"/>
            </a:pPr>
            <a:r>
              <a:rPr lang="en-US" sz="1800" b="1" u="sng">
                <a:solidFill>
                  <a:schemeClr val="hlink"/>
                </a:solidFill>
                <a:hlinkClick r:id="rId3"/>
              </a:rPr>
              <a:t>http://linkd.in/1qnB5T0</a:t>
            </a:r>
            <a:r>
              <a:rPr lang="en-US" sz="1800" b="1">
                <a:solidFill>
                  <a:srgbClr val="0000FF"/>
                </a:solidFill>
              </a:rPr>
              <a:t> </a:t>
            </a:r>
            <a:r>
              <a:rPr lang="en-US" sz="1800"/>
              <a:t>- Basic boolean search tips from LinkedIn</a:t>
            </a:r>
          </a:p>
          <a:p>
            <a:pPr marL="914400" lvl="1" indent="-342900" rtl="0">
              <a:spcBef>
                <a:spcPts val="0"/>
              </a:spcBef>
              <a:buClr>
                <a:srgbClr val="000000"/>
              </a:buClr>
              <a:buSzPct val="100000"/>
              <a:buFont typeface="Arial"/>
              <a:buChar char="○"/>
            </a:pPr>
            <a:r>
              <a:rPr lang="en-US" sz="1800" b="1" u="sng">
                <a:solidFill>
                  <a:schemeClr val="hlink"/>
                </a:solidFill>
                <a:hlinkClick r:id="rId4"/>
              </a:rPr>
              <a:t>https://bit.ly/Search-LI</a:t>
            </a:r>
            <a:r>
              <a:rPr lang="en-US"/>
              <a:t> </a:t>
            </a:r>
            <a:r>
              <a:rPr lang="en-US" sz="1800"/>
              <a:t>- Google driven LinkedIn profile search</a:t>
            </a:r>
          </a:p>
          <a:p>
            <a:pPr marL="914400" lvl="1" indent="-342900" rtl="0">
              <a:lnSpc>
                <a:spcPct val="100000"/>
              </a:lnSpc>
              <a:spcBef>
                <a:spcPts val="0"/>
              </a:spcBef>
              <a:buClr>
                <a:srgbClr val="000000"/>
              </a:buClr>
              <a:buSzPct val="100000"/>
              <a:buFont typeface="Arial"/>
              <a:buChar char="○"/>
            </a:pPr>
            <a:r>
              <a:rPr lang="en-US" sz="1800" b="1" u="sng">
                <a:solidFill>
                  <a:schemeClr val="hlink"/>
                </a:solidFill>
                <a:hlinkClick r:id="rId5"/>
              </a:rPr>
              <a:t>http://recruitin.net/</a:t>
            </a:r>
            <a:r>
              <a:rPr lang="en-US" sz="1800">
                <a:solidFill>
                  <a:schemeClr val="dk1"/>
                </a:solidFill>
              </a:rPr>
              <a:t> - Helps you create boolean searches</a:t>
            </a:r>
          </a:p>
          <a:p>
            <a:pPr marL="457200" lvl="0" indent="0" rtl="0">
              <a:lnSpc>
                <a:spcPct val="100000"/>
              </a:lnSpc>
              <a:spcBef>
                <a:spcPts val="0"/>
              </a:spcBef>
              <a:buNone/>
            </a:pPr>
            <a:endParaRPr sz="1800">
              <a:solidFill>
                <a:schemeClr val="dk1"/>
              </a:solidFill>
            </a:endParaRPr>
          </a:p>
          <a:p>
            <a:pPr marL="457200" marR="0" lvl="0" indent="-381000" algn="l" rtl="0">
              <a:lnSpc>
                <a:spcPct val="115000"/>
              </a:lnSpc>
              <a:spcBef>
                <a:spcPts val="0"/>
              </a:spcBef>
              <a:spcAft>
                <a:spcPts val="0"/>
              </a:spcAft>
              <a:buClr>
                <a:schemeClr val="dk1"/>
              </a:buClr>
              <a:buSzPct val="100000"/>
              <a:buFont typeface="Arial"/>
              <a:buAutoNum type="arabicPeriod"/>
            </a:pPr>
            <a:r>
              <a:rPr lang="en-US" sz="2400" b="1">
                <a:solidFill>
                  <a:schemeClr val="dk1"/>
                </a:solidFill>
              </a:rPr>
              <a:t>Filters</a:t>
            </a:r>
          </a:p>
          <a:p>
            <a:pPr marL="914400" marR="0" lvl="1" indent="-342900" algn="l" rtl="0">
              <a:lnSpc>
                <a:spcPct val="100000"/>
              </a:lnSpc>
              <a:spcBef>
                <a:spcPts val="0"/>
              </a:spcBef>
              <a:spcAft>
                <a:spcPts val="0"/>
              </a:spcAft>
              <a:buClr>
                <a:srgbClr val="000000"/>
              </a:buClr>
              <a:buSzPct val="100000"/>
              <a:buFont typeface="Arial"/>
              <a:buChar char="○"/>
            </a:pPr>
            <a:r>
              <a:rPr lang="en-US" sz="1800">
                <a:solidFill>
                  <a:schemeClr val="dk1"/>
                </a:solidFill>
              </a:rPr>
              <a:t>Groups (Diversity!)</a:t>
            </a:r>
          </a:p>
          <a:p>
            <a:pPr marL="914400" marR="0" lvl="1" indent="-342900" algn="l" rtl="0">
              <a:lnSpc>
                <a:spcPct val="100000"/>
              </a:lnSpc>
              <a:spcBef>
                <a:spcPts val="0"/>
              </a:spcBef>
              <a:spcAft>
                <a:spcPts val="0"/>
              </a:spcAft>
              <a:buClr>
                <a:srgbClr val="000000"/>
              </a:buClr>
              <a:buSzPct val="100000"/>
              <a:buFont typeface="Arial"/>
              <a:buChar char="○"/>
            </a:pPr>
            <a:r>
              <a:rPr lang="en-US" sz="1800">
                <a:solidFill>
                  <a:schemeClr val="dk1"/>
                </a:solidFill>
              </a:rPr>
              <a:t>Degree of Connections</a:t>
            </a:r>
          </a:p>
          <a:p>
            <a:pPr marL="914400" marR="0" lvl="1" indent="-342900" algn="l" rtl="0">
              <a:lnSpc>
                <a:spcPct val="100000"/>
              </a:lnSpc>
              <a:spcBef>
                <a:spcPts val="0"/>
              </a:spcBef>
              <a:spcAft>
                <a:spcPts val="0"/>
              </a:spcAft>
              <a:buClr>
                <a:srgbClr val="000000"/>
              </a:buClr>
              <a:buSzPct val="100000"/>
              <a:buFont typeface="Arial"/>
              <a:buChar char="○"/>
            </a:pPr>
            <a:r>
              <a:rPr lang="en-US" sz="1800">
                <a:solidFill>
                  <a:schemeClr val="dk1"/>
                </a:solidFill>
              </a:rPr>
              <a:t>Years of Experience, Last LinkedIn Activity, etc. </a:t>
            </a:r>
          </a:p>
          <a:p>
            <a:pPr marL="914400" marR="0" lvl="1" indent="-342900" algn="l" rtl="0">
              <a:lnSpc>
                <a:spcPct val="200000"/>
              </a:lnSpc>
              <a:spcBef>
                <a:spcPts val="0"/>
              </a:spcBef>
              <a:spcAft>
                <a:spcPts val="0"/>
              </a:spcAft>
              <a:buClr>
                <a:srgbClr val="000000"/>
              </a:buClr>
              <a:buSzPct val="100000"/>
              <a:buFont typeface="Arial"/>
              <a:buChar char="○"/>
            </a:pPr>
            <a:r>
              <a:rPr lang="en-US" sz="1800">
                <a:solidFill>
                  <a:schemeClr val="dk1"/>
                </a:solidFill>
              </a:rPr>
              <a:t>Companies you’re following</a:t>
            </a:r>
          </a:p>
          <a:p>
            <a:pPr marL="457200" marR="0" lvl="0" indent="-381000" algn="l" rtl="0">
              <a:lnSpc>
                <a:spcPct val="200000"/>
              </a:lnSpc>
              <a:spcBef>
                <a:spcPts val="0"/>
              </a:spcBef>
              <a:spcAft>
                <a:spcPts val="0"/>
              </a:spcAft>
              <a:buClr>
                <a:schemeClr val="dk1"/>
              </a:buClr>
              <a:buSzPct val="100000"/>
              <a:buFont typeface="Arial"/>
              <a:buAutoNum type="arabicPeriod"/>
            </a:pPr>
            <a:r>
              <a:rPr lang="en-US" sz="2400" b="1">
                <a:solidFill>
                  <a:schemeClr val="dk1"/>
                </a:solidFill>
              </a:rPr>
              <a:t>Profile Visibility/Security Settings</a:t>
            </a:r>
          </a:p>
          <a:p>
            <a:pPr marL="457200" marR="0" lvl="0" indent="-381000" algn="l" rtl="0">
              <a:lnSpc>
                <a:spcPct val="200000"/>
              </a:lnSpc>
              <a:spcBef>
                <a:spcPts val="0"/>
              </a:spcBef>
              <a:spcAft>
                <a:spcPts val="0"/>
              </a:spcAft>
              <a:buClr>
                <a:schemeClr val="dk1"/>
              </a:buClr>
              <a:buSzPct val="100000"/>
              <a:buFont typeface="Arial"/>
              <a:buAutoNum type="arabicPeriod"/>
            </a:pPr>
            <a:r>
              <a:rPr lang="en-US" sz="2400" b="1">
                <a:solidFill>
                  <a:schemeClr val="dk1"/>
                </a:solidFill>
              </a:rPr>
              <a:t>Marketing Consistency (email, name, picture, etc.)</a:t>
            </a:r>
          </a:p>
          <a:p>
            <a:pPr marR="0" lvl="0" algn="l" rtl="0">
              <a:spcBef>
                <a:spcPts val="0"/>
              </a:spcBef>
              <a:spcAft>
                <a:spcPts val="0"/>
              </a:spcAft>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84150" y="201613"/>
            <a:ext cx="7570788" cy="630236"/>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a:solidFill>
                  <a:srgbClr val="F37021"/>
                </a:solidFill>
              </a:rPr>
              <a:t>Targeting Companies</a:t>
            </a:r>
          </a:p>
        </p:txBody>
      </p:sp>
      <p:sp>
        <p:nvSpPr>
          <p:cNvPr id="131" name="Shape 131"/>
          <p:cNvSpPr txBox="1">
            <a:spLocks noGrp="1"/>
          </p:cNvSpPr>
          <p:nvPr>
            <p:ph type="sldNum" idx="12"/>
          </p:nvPr>
        </p:nvSpPr>
        <p:spPr>
          <a:xfrm>
            <a:off x="3602037" y="6356350"/>
            <a:ext cx="5084761"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600" b="1" i="0" u="none" strike="noStrike" cap="none" baseline="0">
                <a:solidFill>
                  <a:srgbClr val="F37021"/>
                </a:solidFill>
                <a:latin typeface="Arial"/>
                <a:ea typeface="Arial"/>
                <a:cs typeface="Arial"/>
                <a:sym typeface="Arial"/>
              </a:rPr>
              <a:t>6</a:t>
            </a:fld>
            <a:endParaRPr lang="en-US" sz="1600" b="1" i="0" u="none" strike="noStrike" cap="none" baseline="0">
              <a:solidFill>
                <a:srgbClr val="F37021"/>
              </a:solidFill>
              <a:latin typeface="Arial"/>
              <a:ea typeface="Arial"/>
              <a:cs typeface="Arial"/>
              <a:sym typeface="Arial"/>
            </a:endParaRPr>
          </a:p>
        </p:txBody>
      </p:sp>
      <p:sp>
        <p:nvSpPr>
          <p:cNvPr id="132" name="Shape 132"/>
          <p:cNvSpPr txBox="1"/>
          <p:nvPr/>
        </p:nvSpPr>
        <p:spPr>
          <a:xfrm>
            <a:off x="184150" y="954750"/>
            <a:ext cx="7971899" cy="1408799"/>
          </a:xfrm>
          <a:prstGeom prst="rect">
            <a:avLst/>
          </a:prstGeom>
          <a:noFill/>
          <a:ln>
            <a:noFill/>
          </a:ln>
        </p:spPr>
        <p:txBody>
          <a:bodyPr lIns="91425" tIns="91425" rIns="91425" bIns="91425" anchor="t" anchorCtr="0">
            <a:noAutofit/>
          </a:bodyPr>
          <a:lstStyle/>
          <a:p>
            <a:pPr rtl="0">
              <a:spcBef>
                <a:spcPts val="0"/>
              </a:spcBef>
              <a:buNone/>
            </a:pPr>
            <a:r>
              <a:rPr lang="en-US" sz="1800"/>
              <a:t>You want to work at PG&amp;E. How do you use LinkedIn? </a:t>
            </a:r>
          </a:p>
          <a:p>
            <a:pPr marL="0" lvl="0" indent="0">
              <a:spcBef>
                <a:spcPts val="0"/>
              </a:spcBef>
              <a:buNone/>
            </a:pPr>
            <a:r>
              <a:rPr lang="en-US" sz="1800"/>
              <a:t>  	</a:t>
            </a:r>
          </a:p>
        </p:txBody>
      </p:sp>
      <p:pic>
        <p:nvPicPr>
          <p:cNvPr id="133" name="Shape 133"/>
          <p:cNvPicPr preferRelativeResize="0"/>
          <p:nvPr/>
        </p:nvPicPr>
        <p:blipFill>
          <a:blip r:embed="rId3">
            <a:alphaModFix/>
          </a:blip>
          <a:stretch>
            <a:fillRect/>
          </a:stretch>
        </p:blipFill>
        <p:spPr>
          <a:xfrm>
            <a:off x="107950" y="1668200"/>
            <a:ext cx="5834181" cy="4836325"/>
          </a:xfrm>
          <a:prstGeom prst="rect">
            <a:avLst/>
          </a:prstGeom>
          <a:noFill/>
          <a:ln>
            <a:noFill/>
          </a:ln>
        </p:spPr>
      </p:pic>
      <p:cxnSp>
        <p:nvCxnSpPr>
          <p:cNvPr id="134" name="Shape 134"/>
          <p:cNvCxnSpPr/>
          <p:nvPr/>
        </p:nvCxnSpPr>
        <p:spPr>
          <a:xfrm>
            <a:off x="5809050" y="2806075"/>
            <a:ext cx="617099" cy="0"/>
          </a:xfrm>
          <a:prstGeom prst="straightConnector1">
            <a:avLst/>
          </a:prstGeom>
          <a:noFill/>
          <a:ln w="19050" cap="flat">
            <a:solidFill>
              <a:schemeClr val="dk2"/>
            </a:solidFill>
            <a:prstDash val="solid"/>
            <a:round/>
            <a:headEnd type="none" w="lg" len="lg"/>
            <a:tailEnd type="triangle" w="lg" len="lg"/>
          </a:ln>
        </p:spPr>
      </p:cxnSp>
      <p:cxnSp>
        <p:nvCxnSpPr>
          <p:cNvPr id="135" name="Shape 135"/>
          <p:cNvCxnSpPr/>
          <p:nvPr/>
        </p:nvCxnSpPr>
        <p:spPr>
          <a:xfrm>
            <a:off x="5885250" y="1891675"/>
            <a:ext cx="617099" cy="0"/>
          </a:xfrm>
          <a:prstGeom prst="straightConnector1">
            <a:avLst/>
          </a:prstGeom>
          <a:noFill/>
          <a:ln w="19050" cap="flat">
            <a:solidFill>
              <a:schemeClr val="dk2"/>
            </a:solidFill>
            <a:prstDash val="solid"/>
            <a:round/>
            <a:headEnd type="none" w="lg" len="lg"/>
            <a:tailEnd type="triangle" w="lg" len="lg"/>
          </a:ln>
        </p:spPr>
      </p:cxnSp>
      <p:cxnSp>
        <p:nvCxnSpPr>
          <p:cNvPr id="136" name="Shape 136"/>
          <p:cNvCxnSpPr/>
          <p:nvPr/>
        </p:nvCxnSpPr>
        <p:spPr>
          <a:xfrm>
            <a:off x="5649025" y="4086400"/>
            <a:ext cx="868499" cy="599"/>
          </a:xfrm>
          <a:prstGeom prst="straightConnector1">
            <a:avLst/>
          </a:prstGeom>
          <a:noFill/>
          <a:ln w="19050" cap="flat">
            <a:solidFill>
              <a:schemeClr val="dk2"/>
            </a:solidFill>
            <a:prstDash val="solid"/>
            <a:round/>
            <a:headEnd type="none" w="lg" len="lg"/>
            <a:tailEnd type="triangle" w="lg" len="lg"/>
          </a:ln>
        </p:spPr>
      </p:cxnSp>
      <p:cxnSp>
        <p:nvCxnSpPr>
          <p:cNvPr id="137" name="Shape 137"/>
          <p:cNvCxnSpPr/>
          <p:nvPr/>
        </p:nvCxnSpPr>
        <p:spPr>
          <a:xfrm>
            <a:off x="5149525" y="5080675"/>
            <a:ext cx="1402799" cy="4500"/>
          </a:xfrm>
          <a:prstGeom prst="straightConnector1">
            <a:avLst/>
          </a:prstGeom>
          <a:noFill/>
          <a:ln w="19050" cap="flat">
            <a:solidFill>
              <a:schemeClr val="dk2"/>
            </a:solidFill>
            <a:prstDash val="solid"/>
            <a:round/>
            <a:headEnd type="none" w="lg" len="lg"/>
            <a:tailEnd type="triangle" w="lg" len="lg"/>
          </a:ln>
        </p:spPr>
      </p:cxnSp>
      <p:sp>
        <p:nvSpPr>
          <p:cNvPr id="138" name="Shape 138"/>
          <p:cNvSpPr txBox="1"/>
          <p:nvPr/>
        </p:nvSpPr>
        <p:spPr>
          <a:xfrm>
            <a:off x="6552325" y="1541300"/>
            <a:ext cx="2517899" cy="279299"/>
          </a:xfrm>
          <a:prstGeom prst="rect">
            <a:avLst/>
          </a:prstGeom>
          <a:noFill/>
          <a:ln>
            <a:noFill/>
          </a:ln>
        </p:spPr>
        <p:txBody>
          <a:bodyPr lIns="91425" tIns="91425" rIns="91425" bIns="91425" anchor="t" anchorCtr="0">
            <a:noAutofit/>
          </a:bodyPr>
          <a:lstStyle/>
          <a:p>
            <a:pPr>
              <a:spcBef>
                <a:spcPts val="0"/>
              </a:spcBef>
              <a:buNone/>
            </a:pPr>
            <a:r>
              <a:rPr lang="en-US"/>
              <a:t>Following can help you show up in recruiter searches</a:t>
            </a:r>
          </a:p>
        </p:txBody>
      </p:sp>
      <p:sp>
        <p:nvSpPr>
          <p:cNvPr id="139" name="Shape 139"/>
          <p:cNvSpPr txBox="1"/>
          <p:nvPr/>
        </p:nvSpPr>
        <p:spPr>
          <a:xfrm>
            <a:off x="6601825" y="2318725"/>
            <a:ext cx="2517899" cy="365099"/>
          </a:xfrm>
          <a:prstGeom prst="rect">
            <a:avLst/>
          </a:prstGeom>
          <a:noFill/>
          <a:ln>
            <a:noFill/>
          </a:ln>
        </p:spPr>
        <p:txBody>
          <a:bodyPr lIns="91425" tIns="91425" rIns="91425" bIns="91425" anchor="t" anchorCtr="0">
            <a:noAutofit/>
          </a:bodyPr>
          <a:lstStyle/>
          <a:p>
            <a:pPr>
              <a:spcBef>
                <a:spcPts val="0"/>
              </a:spcBef>
              <a:buNone/>
            </a:pPr>
            <a:r>
              <a:rPr lang="en-US"/>
              <a:t>See what connections you have for referrals or informational interviews (visible for companies, jobs, groups, etc.)</a:t>
            </a:r>
          </a:p>
        </p:txBody>
      </p:sp>
      <p:cxnSp>
        <p:nvCxnSpPr>
          <p:cNvPr id="140" name="Shape 140"/>
          <p:cNvCxnSpPr/>
          <p:nvPr/>
        </p:nvCxnSpPr>
        <p:spPr>
          <a:xfrm>
            <a:off x="1610950" y="6356350"/>
            <a:ext cx="4816199" cy="900"/>
          </a:xfrm>
          <a:prstGeom prst="straightConnector1">
            <a:avLst/>
          </a:prstGeom>
          <a:noFill/>
          <a:ln w="19050" cap="flat">
            <a:solidFill>
              <a:schemeClr val="dk2"/>
            </a:solidFill>
            <a:prstDash val="solid"/>
            <a:round/>
            <a:headEnd type="none" w="lg" len="lg"/>
            <a:tailEnd type="triangle" w="lg" len="lg"/>
          </a:ln>
        </p:spPr>
      </p:cxnSp>
      <p:cxnSp>
        <p:nvCxnSpPr>
          <p:cNvPr id="141" name="Shape 141"/>
          <p:cNvCxnSpPr/>
          <p:nvPr/>
        </p:nvCxnSpPr>
        <p:spPr>
          <a:xfrm>
            <a:off x="1069050" y="3877325"/>
            <a:ext cx="5439599" cy="2699"/>
          </a:xfrm>
          <a:prstGeom prst="straightConnector1">
            <a:avLst/>
          </a:prstGeom>
          <a:noFill/>
          <a:ln w="19050" cap="flat">
            <a:solidFill>
              <a:schemeClr val="dk2"/>
            </a:solidFill>
            <a:prstDash val="solid"/>
            <a:round/>
            <a:headEnd type="none" w="lg" len="lg"/>
            <a:tailEnd type="triangle" w="lg" len="lg"/>
          </a:ln>
        </p:spPr>
      </p:cxnSp>
      <p:sp>
        <p:nvSpPr>
          <p:cNvPr id="142" name="Shape 142"/>
          <p:cNvSpPr txBox="1"/>
          <p:nvPr/>
        </p:nvSpPr>
        <p:spPr>
          <a:xfrm>
            <a:off x="6578550" y="3624850"/>
            <a:ext cx="1725300" cy="365099"/>
          </a:xfrm>
          <a:prstGeom prst="rect">
            <a:avLst/>
          </a:prstGeom>
          <a:noFill/>
          <a:ln>
            <a:noFill/>
          </a:ln>
        </p:spPr>
        <p:txBody>
          <a:bodyPr lIns="91425" tIns="91425" rIns="91425" bIns="91425" anchor="t" anchorCtr="0">
            <a:noAutofit/>
          </a:bodyPr>
          <a:lstStyle/>
          <a:p>
            <a:pPr lvl="0" rtl="0">
              <a:spcBef>
                <a:spcPts val="0"/>
              </a:spcBef>
              <a:buNone/>
            </a:pPr>
            <a:r>
              <a:rPr lang="en-US"/>
              <a:t>Discover keywords</a:t>
            </a:r>
          </a:p>
        </p:txBody>
      </p:sp>
      <p:sp>
        <p:nvSpPr>
          <p:cNvPr id="143" name="Shape 143"/>
          <p:cNvSpPr txBox="1"/>
          <p:nvPr/>
        </p:nvSpPr>
        <p:spPr>
          <a:xfrm>
            <a:off x="6559225" y="3913750"/>
            <a:ext cx="2644199" cy="365099"/>
          </a:xfrm>
          <a:prstGeom prst="rect">
            <a:avLst/>
          </a:prstGeom>
          <a:noFill/>
          <a:ln>
            <a:noFill/>
          </a:ln>
        </p:spPr>
        <p:txBody>
          <a:bodyPr lIns="91425" tIns="91425" rIns="91425" bIns="91425" anchor="t" anchorCtr="0">
            <a:noAutofit/>
          </a:bodyPr>
          <a:lstStyle/>
          <a:p>
            <a:pPr lvl="0" rtl="0">
              <a:spcBef>
                <a:spcPts val="0"/>
              </a:spcBef>
              <a:buNone/>
            </a:pPr>
            <a:r>
              <a:rPr lang="en-US"/>
              <a:t>Find Jobs</a:t>
            </a:r>
          </a:p>
        </p:txBody>
      </p:sp>
      <p:sp>
        <p:nvSpPr>
          <p:cNvPr id="144" name="Shape 144"/>
          <p:cNvSpPr txBox="1"/>
          <p:nvPr/>
        </p:nvSpPr>
        <p:spPr>
          <a:xfrm>
            <a:off x="6552325" y="4900375"/>
            <a:ext cx="2644199" cy="365099"/>
          </a:xfrm>
          <a:prstGeom prst="rect">
            <a:avLst/>
          </a:prstGeom>
          <a:noFill/>
          <a:ln>
            <a:noFill/>
          </a:ln>
        </p:spPr>
        <p:txBody>
          <a:bodyPr lIns="91425" tIns="91425" rIns="91425" bIns="91425" anchor="t" anchorCtr="0">
            <a:noAutofit/>
          </a:bodyPr>
          <a:lstStyle/>
          <a:p>
            <a:pPr lvl="0" rtl="0">
              <a:spcBef>
                <a:spcPts val="0"/>
              </a:spcBef>
              <a:buNone/>
            </a:pPr>
            <a:r>
              <a:rPr lang="en-US"/>
              <a:t>Find new companies</a:t>
            </a:r>
          </a:p>
        </p:txBody>
      </p:sp>
      <p:sp>
        <p:nvSpPr>
          <p:cNvPr id="145" name="Shape 145"/>
          <p:cNvSpPr txBox="1"/>
          <p:nvPr/>
        </p:nvSpPr>
        <p:spPr>
          <a:xfrm>
            <a:off x="6438175" y="5991250"/>
            <a:ext cx="2705699" cy="365099"/>
          </a:xfrm>
          <a:prstGeom prst="rect">
            <a:avLst/>
          </a:prstGeom>
          <a:noFill/>
          <a:ln>
            <a:noFill/>
          </a:ln>
        </p:spPr>
        <p:txBody>
          <a:bodyPr lIns="91425" tIns="91425" rIns="91425" bIns="91425" anchor="t" anchorCtr="0">
            <a:noAutofit/>
          </a:bodyPr>
          <a:lstStyle/>
          <a:p>
            <a:pPr lvl="0" rtl="0">
              <a:spcBef>
                <a:spcPts val="0"/>
              </a:spcBef>
              <a:buNone/>
            </a:pPr>
            <a:r>
              <a:rPr lang="en-US"/>
              <a:t>Engage. It will help recruiters find you</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84150" y="201613"/>
            <a:ext cx="7570788" cy="630236"/>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a:solidFill>
                  <a:srgbClr val="F37021"/>
                </a:solidFill>
              </a:rPr>
              <a:t>Targeting People</a:t>
            </a:r>
          </a:p>
        </p:txBody>
      </p:sp>
      <p:sp>
        <p:nvSpPr>
          <p:cNvPr id="152" name="Shape 152"/>
          <p:cNvSpPr txBox="1">
            <a:spLocks noGrp="1"/>
          </p:cNvSpPr>
          <p:nvPr>
            <p:ph type="body" idx="1"/>
          </p:nvPr>
        </p:nvSpPr>
        <p:spPr>
          <a:xfrm>
            <a:off x="0" y="831850"/>
            <a:ext cx="9144000" cy="6026149"/>
          </a:xfrm>
          <a:prstGeom prst="rect">
            <a:avLst/>
          </a:prstGeom>
          <a:noFill/>
          <a:ln>
            <a:noFill/>
          </a:ln>
        </p:spPr>
        <p:txBody>
          <a:bodyPr lIns="91425" tIns="45700" rIns="91425" bIns="45700" anchor="t" anchorCtr="0">
            <a:noAutofit/>
          </a:bodyPr>
          <a:lstStyle/>
          <a:p>
            <a:pPr marL="342900" marR="0" lvl="0" indent="-342900" algn="ctr" rtl="0">
              <a:spcBef>
                <a:spcPts val="0"/>
              </a:spcBef>
              <a:spcAft>
                <a:spcPts val="0"/>
              </a:spcAft>
              <a:buClr>
                <a:schemeClr val="dk1"/>
              </a:buClr>
              <a:buFont typeface="Arial"/>
              <a:buNone/>
            </a:pPr>
            <a:endParaRPr sz="4000" b="0" i="0" u="none" strike="noStrike" cap="none" baseline="0">
              <a:solidFill>
                <a:schemeClr val="dk1"/>
              </a:solidFill>
              <a:latin typeface="Arial"/>
              <a:ea typeface="Arial"/>
              <a:cs typeface="Arial"/>
              <a:sym typeface="Arial"/>
            </a:endParaRPr>
          </a:p>
          <a:p>
            <a:pPr marL="342900" marR="0" lvl="0" indent="-342900" algn="ctr" rtl="0">
              <a:spcBef>
                <a:spcPts val="800"/>
              </a:spcBef>
              <a:spcAft>
                <a:spcPts val="0"/>
              </a:spcAft>
              <a:buClr>
                <a:schemeClr val="dk1"/>
              </a:buClr>
              <a:buFont typeface="Arial"/>
              <a:buNone/>
            </a:pPr>
            <a:endParaRPr sz="4000" b="0" i="0" u="none" strike="noStrike" cap="none" baseline="0">
              <a:solidFill>
                <a:schemeClr val="dk1"/>
              </a:solidFill>
              <a:latin typeface="Arial"/>
              <a:ea typeface="Arial"/>
              <a:cs typeface="Arial"/>
              <a:sym typeface="Arial"/>
            </a:endParaRPr>
          </a:p>
          <a:p>
            <a:pPr marL="342900" marR="0" lvl="0" indent="-342900" algn="ctr" rtl="0">
              <a:spcBef>
                <a:spcPts val="800"/>
              </a:spcBef>
              <a:spcAft>
                <a:spcPts val="0"/>
              </a:spcAft>
              <a:buClr>
                <a:srgbClr val="F37021"/>
              </a:buClr>
              <a:buFont typeface="Arial"/>
              <a:buNone/>
            </a:pPr>
            <a:endParaRPr/>
          </a:p>
          <a:p>
            <a:pPr marL="342900" marR="0" lvl="0" indent="-342900" algn="ctr" rtl="0">
              <a:spcBef>
                <a:spcPts val="640"/>
              </a:spcBef>
              <a:spcAft>
                <a:spcPts val="0"/>
              </a:spcAft>
              <a:buClr>
                <a:schemeClr val="dk1"/>
              </a:buClr>
              <a:buFont typeface="Arial"/>
              <a:buNone/>
            </a:pPr>
            <a:endParaRPr sz="3200" b="0" i="0" u="none" strike="noStrike" cap="none" baseline="0">
              <a:solidFill>
                <a:schemeClr val="dk1"/>
              </a:solidFill>
              <a:latin typeface="Arial"/>
              <a:ea typeface="Arial"/>
              <a:cs typeface="Arial"/>
              <a:sym typeface="Arial"/>
            </a:endParaRPr>
          </a:p>
          <a:p>
            <a:pPr marL="342900" marR="0" lvl="0" indent="-190500" algn="ctr" rtl="0">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p:txBody>
      </p:sp>
      <p:sp>
        <p:nvSpPr>
          <p:cNvPr id="153" name="Shape 1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600" b="1" i="0" u="none" strike="noStrike" cap="none" baseline="0">
                <a:solidFill>
                  <a:srgbClr val="F37021"/>
                </a:solidFill>
                <a:latin typeface="Arial"/>
                <a:ea typeface="Arial"/>
                <a:cs typeface="Arial"/>
                <a:sym typeface="Arial"/>
              </a:rPr>
              <a:t>7</a:t>
            </a:fld>
            <a:endParaRPr lang="en-US" sz="1600" b="1" i="0" u="none" strike="noStrike" cap="none" baseline="0">
              <a:solidFill>
                <a:srgbClr val="F37021"/>
              </a:solidFill>
              <a:latin typeface="Arial"/>
              <a:ea typeface="Arial"/>
              <a:cs typeface="Arial"/>
              <a:sym typeface="Arial"/>
            </a:endParaRPr>
          </a:p>
        </p:txBody>
      </p:sp>
      <p:pic>
        <p:nvPicPr>
          <p:cNvPr id="154" name="Shape 154"/>
          <p:cNvPicPr preferRelativeResize="0"/>
          <p:nvPr/>
        </p:nvPicPr>
        <p:blipFill>
          <a:blip r:embed="rId3">
            <a:alphaModFix/>
          </a:blip>
          <a:stretch>
            <a:fillRect/>
          </a:stretch>
        </p:blipFill>
        <p:spPr>
          <a:xfrm>
            <a:off x="0" y="903850"/>
            <a:ext cx="6368974" cy="5883275"/>
          </a:xfrm>
          <a:prstGeom prst="rect">
            <a:avLst/>
          </a:prstGeom>
          <a:noFill/>
          <a:ln>
            <a:noFill/>
          </a:ln>
        </p:spPr>
      </p:pic>
      <p:sp>
        <p:nvSpPr>
          <p:cNvPr id="155" name="Shape 155"/>
          <p:cNvSpPr/>
          <p:nvPr/>
        </p:nvSpPr>
        <p:spPr>
          <a:xfrm>
            <a:off x="0" y="2155075"/>
            <a:ext cx="1443899" cy="244500"/>
          </a:xfrm>
          <a:prstGeom prst="rect">
            <a:avLst/>
          </a:prstGeom>
          <a:noFill/>
          <a:ln w="9525" cap="flat">
            <a:solidFill>
              <a:srgbClr val="CC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56" name="Shape 156"/>
          <p:cNvSpPr/>
          <p:nvPr/>
        </p:nvSpPr>
        <p:spPr>
          <a:xfrm>
            <a:off x="2273575" y="3413600"/>
            <a:ext cx="1021499" cy="244500"/>
          </a:xfrm>
          <a:prstGeom prst="rect">
            <a:avLst/>
          </a:prstGeom>
          <a:noFill/>
          <a:ln w="9525" cap="flat">
            <a:solidFill>
              <a:srgbClr val="CC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57" name="Shape 157"/>
          <p:cNvSpPr/>
          <p:nvPr/>
        </p:nvSpPr>
        <p:spPr>
          <a:xfrm>
            <a:off x="3295075" y="4660475"/>
            <a:ext cx="360900" cy="244500"/>
          </a:xfrm>
          <a:prstGeom prst="rect">
            <a:avLst/>
          </a:prstGeom>
          <a:noFill/>
          <a:ln w="9525" cap="flat">
            <a:solidFill>
              <a:srgbClr val="CC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58" name="Shape 158"/>
          <p:cNvCxnSpPr/>
          <p:nvPr/>
        </p:nvCxnSpPr>
        <p:spPr>
          <a:xfrm>
            <a:off x="1520100" y="2277325"/>
            <a:ext cx="5160300" cy="0"/>
          </a:xfrm>
          <a:prstGeom prst="straightConnector1">
            <a:avLst/>
          </a:prstGeom>
          <a:noFill/>
          <a:ln w="19050" cap="flat">
            <a:solidFill>
              <a:schemeClr val="dk2"/>
            </a:solidFill>
            <a:prstDash val="solid"/>
            <a:round/>
            <a:headEnd type="none" w="lg" len="lg"/>
            <a:tailEnd type="triangle" w="lg" len="lg"/>
          </a:ln>
        </p:spPr>
      </p:cxnSp>
      <p:cxnSp>
        <p:nvCxnSpPr>
          <p:cNvPr id="159" name="Shape 159"/>
          <p:cNvCxnSpPr>
            <a:stCxn id="156" idx="3"/>
          </p:cNvCxnSpPr>
          <p:nvPr/>
        </p:nvCxnSpPr>
        <p:spPr>
          <a:xfrm>
            <a:off x="3295074" y="3535850"/>
            <a:ext cx="3388200" cy="3900"/>
          </a:xfrm>
          <a:prstGeom prst="straightConnector1">
            <a:avLst/>
          </a:prstGeom>
          <a:noFill/>
          <a:ln w="19050" cap="flat">
            <a:solidFill>
              <a:schemeClr val="dk2"/>
            </a:solidFill>
            <a:prstDash val="solid"/>
            <a:round/>
            <a:headEnd type="none" w="lg" len="lg"/>
            <a:tailEnd type="triangle" w="lg" len="lg"/>
          </a:ln>
        </p:spPr>
      </p:cxnSp>
      <p:cxnSp>
        <p:nvCxnSpPr>
          <p:cNvPr id="160" name="Shape 160"/>
          <p:cNvCxnSpPr/>
          <p:nvPr/>
        </p:nvCxnSpPr>
        <p:spPr>
          <a:xfrm>
            <a:off x="3655975" y="4781825"/>
            <a:ext cx="3153300" cy="1800"/>
          </a:xfrm>
          <a:prstGeom prst="straightConnector1">
            <a:avLst/>
          </a:prstGeom>
          <a:noFill/>
          <a:ln w="19050" cap="flat">
            <a:solidFill>
              <a:schemeClr val="dk2"/>
            </a:solidFill>
            <a:prstDash val="solid"/>
            <a:round/>
            <a:headEnd type="none" w="lg" len="lg"/>
            <a:tailEnd type="triangle" w="lg" len="lg"/>
          </a:ln>
        </p:spPr>
      </p:cxnSp>
      <p:sp>
        <p:nvSpPr>
          <p:cNvPr id="161" name="Shape 161"/>
          <p:cNvSpPr txBox="1"/>
          <p:nvPr/>
        </p:nvSpPr>
        <p:spPr>
          <a:xfrm>
            <a:off x="6756600" y="2094775"/>
            <a:ext cx="2644199" cy="365099"/>
          </a:xfrm>
          <a:prstGeom prst="rect">
            <a:avLst/>
          </a:prstGeom>
          <a:noFill/>
          <a:ln>
            <a:noFill/>
          </a:ln>
        </p:spPr>
        <p:txBody>
          <a:bodyPr lIns="91425" tIns="91425" rIns="91425" bIns="91425" anchor="t" anchorCtr="0">
            <a:noAutofit/>
          </a:bodyPr>
          <a:lstStyle/>
          <a:p>
            <a:pPr lvl="0" rtl="0">
              <a:spcBef>
                <a:spcPts val="0"/>
              </a:spcBef>
              <a:buNone/>
            </a:pPr>
            <a:r>
              <a:rPr lang="en-US"/>
              <a:t>Use filters to save time and improve searches</a:t>
            </a:r>
          </a:p>
        </p:txBody>
      </p:sp>
      <p:sp>
        <p:nvSpPr>
          <p:cNvPr id="162" name="Shape 162"/>
          <p:cNvSpPr txBox="1"/>
          <p:nvPr/>
        </p:nvSpPr>
        <p:spPr>
          <a:xfrm>
            <a:off x="6757500" y="3246450"/>
            <a:ext cx="2386499" cy="365099"/>
          </a:xfrm>
          <a:prstGeom prst="rect">
            <a:avLst/>
          </a:prstGeom>
          <a:noFill/>
          <a:ln>
            <a:noFill/>
          </a:ln>
        </p:spPr>
        <p:txBody>
          <a:bodyPr lIns="91425" tIns="91425" rIns="91425" bIns="91425" anchor="t" anchorCtr="0">
            <a:noAutofit/>
          </a:bodyPr>
          <a:lstStyle/>
          <a:p>
            <a:pPr lvl="0" rtl="0">
              <a:spcBef>
                <a:spcPts val="0"/>
              </a:spcBef>
              <a:buNone/>
            </a:pPr>
            <a:r>
              <a:rPr lang="en-US"/>
              <a:t>Evaluate targets by the strength of the connection you have </a:t>
            </a:r>
          </a:p>
        </p:txBody>
      </p:sp>
      <p:sp>
        <p:nvSpPr>
          <p:cNvPr id="163" name="Shape 163"/>
          <p:cNvSpPr txBox="1"/>
          <p:nvPr/>
        </p:nvSpPr>
        <p:spPr>
          <a:xfrm>
            <a:off x="6733050" y="4600175"/>
            <a:ext cx="2258399" cy="365099"/>
          </a:xfrm>
          <a:prstGeom prst="rect">
            <a:avLst/>
          </a:prstGeom>
          <a:noFill/>
          <a:ln>
            <a:noFill/>
          </a:ln>
        </p:spPr>
        <p:txBody>
          <a:bodyPr lIns="91425" tIns="91425" rIns="91425" bIns="91425" anchor="t" anchorCtr="0">
            <a:noAutofit/>
          </a:bodyPr>
          <a:lstStyle/>
          <a:p>
            <a:pPr lvl="0" rtl="0">
              <a:spcBef>
                <a:spcPts val="0"/>
              </a:spcBef>
              <a:buNone/>
            </a:pPr>
            <a:r>
              <a:rPr lang="en-US"/>
              <a:t>Find similar types of people to expand your search to other companies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84150" y="201613"/>
            <a:ext cx="7570788" cy="630236"/>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a:solidFill>
                  <a:srgbClr val="F37021"/>
                </a:solidFill>
              </a:rPr>
              <a:t>Making Connections</a:t>
            </a:r>
          </a:p>
        </p:txBody>
      </p:sp>
      <p:sp>
        <p:nvSpPr>
          <p:cNvPr id="170" name="Shape 170"/>
          <p:cNvSpPr txBox="1">
            <a:spLocks noGrp="1"/>
          </p:cNvSpPr>
          <p:nvPr>
            <p:ph type="body" idx="1"/>
          </p:nvPr>
        </p:nvSpPr>
        <p:spPr>
          <a:xfrm>
            <a:off x="387350" y="1611850"/>
            <a:ext cx="8229600" cy="4526100"/>
          </a:xfrm>
          <a:prstGeom prst="rect">
            <a:avLst/>
          </a:prstGeom>
          <a:noFill/>
          <a:ln>
            <a:noFill/>
          </a:ln>
        </p:spPr>
        <p:txBody>
          <a:bodyPr lIns="91425" tIns="45700" rIns="91425" bIns="45700" anchor="t" anchorCtr="0">
            <a:noAutofit/>
          </a:bodyPr>
          <a:lstStyle/>
          <a:p>
            <a:pPr marL="342900" marR="0" lvl="0" indent="-342900" algn="l" rtl="0">
              <a:lnSpc>
                <a:spcPct val="200000"/>
              </a:lnSpc>
              <a:spcBef>
                <a:spcPts val="480"/>
              </a:spcBef>
              <a:spcAft>
                <a:spcPts val="0"/>
              </a:spcAft>
              <a:buClr>
                <a:schemeClr val="dk1"/>
              </a:buClr>
              <a:buSzPct val="100000"/>
              <a:buFont typeface="Arial"/>
              <a:buChar char="●"/>
            </a:pPr>
            <a:r>
              <a:rPr lang="en-US" sz="2400" b="1" dirty="0"/>
              <a:t>Remember, not everyone wants to network</a:t>
            </a:r>
          </a:p>
          <a:p>
            <a:pPr indent="-342900">
              <a:spcBef>
                <a:spcPts val="480"/>
              </a:spcBef>
              <a:buSzPct val="100000"/>
              <a:buFont typeface="Arial"/>
              <a:buChar char="●"/>
            </a:pPr>
            <a:r>
              <a:rPr lang="en-US" sz="2400" b="1" dirty="0">
                <a:solidFill>
                  <a:schemeClr val="dk1"/>
                </a:solidFill>
              </a:rPr>
              <a:t>Only connect to people you know, who you’ve met in person, or to connections of people in your </a:t>
            </a:r>
            <a:r>
              <a:rPr lang="en-US" sz="2400" b="1" dirty="0" smtClean="0">
                <a:solidFill>
                  <a:schemeClr val="dk1"/>
                </a:solidFill>
              </a:rPr>
              <a:t>network</a:t>
            </a:r>
          </a:p>
          <a:p>
            <a:pPr lvl="1" indent="482600">
              <a:buSzPct val="100000"/>
              <a:buFont typeface="Arial"/>
              <a:buChar char="○"/>
            </a:pPr>
            <a:r>
              <a:rPr lang="en-US" sz="1800" dirty="0"/>
              <a:t>Yes: </a:t>
            </a:r>
            <a:r>
              <a:rPr lang="en-US" sz="1800" dirty="0" err="1"/>
              <a:t>UpGlo</a:t>
            </a:r>
            <a:r>
              <a:rPr lang="en-US" sz="1800" dirty="0"/>
              <a:t> volunteers, staff, friends, family, former colleagues</a:t>
            </a:r>
          </a:p>
          <a:p>
            <a:pPr lvl="1" indent="482600">
              <a:buSzPct val="100000"/>
              <a:buFont typeface="Arial"/>
              <a:buChar char="○"/>
            </a:pPr>
            <a:r>
              <a:rPr lang="en-US" sz="1800" dirty="0"/>
              <a:t>No (mostly): Hiring Managers who you are currently interviewing with, Strangers you don’t have a connection to </a:t>
            </a:r>
          </a:p>
          <a:p>
            <a:pPr indent="-342900">
              <a:spcBef>
                <a:spcPts val="480"/>
              </a:spcBef>
              <a:buSzPct val="100000"/>
              <a:buFont typeface="Arial"/>
              <a:buChar char="●"/>
            </a:pPr>
            <a:endParaRPr lang="en-US" sz="2400" b="1" dirty="0" smtClean="0"/>
          </a:p>
          <a:p>
            <a:pPr indent="-342900">
              <a:spcBef>
                <a:spcPts val="480"/>
              </a:spcBef>
              <a:buSzPct val="100000"/>
              <a:buFont typeface="Arial"/>
              <a:buChar char="●"/>
            </a:pPr>
            <a:r>
              <a:rPr lang="en-US" sz="2400" b="1" dirty="0" smtClean="0"/>
              <a:t>Always </a:t>
            </a:r>
            <a:r>
              <a:rPr lang="en-US" sz="2400" b="1" dirty="0"/>
              <a:t>send a personalized note </a:t>
            </a:r>
          </a:p>
          <a:p>
            <a:pPr marL="1028700" lvl="1" indent="-285750">
              <a:buSzPct val="100000"/>
              <a:buFont typeface="Courier New" panose="02070309020205020404" pitchFamily="49" charset="0"/>
              <a:buChar char="o"/>
            </a:pPr>
            <a:r>
              <a:rPr lang="en-US" sz="1800" dirty="0" smtClean="0"/>
              <a:t>Let </a:t>
            </a:r>
            <a:r>
              <a:rPr lang="en-US" sz="1800" dirty="0"/>
              <a:t>them know how you found them and why you want to connect</a:t>
            </a:r>
          </a:p>
          <a:p>
            <a:pPr marL="0" indent="0" rtl="0">
              <a:spcBef>
                <a:spcPts val="0"/>
              </a:spcBef>
              <a:buNone/>
            </a:pPr>
            <a:endParaRPr sz="2400" dirty="0"/>
          </a:p>
          <a:p>
            <a:pPr marL="0" lvl="0" indent="0" algn="ctr" rtl="0">
              <a:spcBef>
                <a:spcPts val="0"/>
              </a:spcBef>
              <a:buNone/>
            </a:pPr>
            <a:r>
              <a:rPr lang="en-US" sz="2400" dirty="0">
                <a:solidFill>
                  <a:srgbClr val="FF0000"/>
                </a:solidFill>
              </a:rPr>
              <a:t>Before asking for job referrals you must build a relationship (accepting your connection ≠ relationship)</a:t>
            </a:r>
          </a:p>
          <a:p>
            <a:pPr marL="342900" marR="0" lvl="0" indent="-190500" algn="l" rtl="0">
              <a:spcBef>
                <a:spcPts val="480"/>
              </a:spcBef>
              <a:spcAft>
                <a:spcPts val="0"/>
              </a:spcAft>
              <a:buClr>
                <a:schemeClr val="dk1"/>
              </a:buClr>
              <a:buFont typeface="Arial"/>
              <a:buNone/>
            </a:pPr>
            <a:endParaRPr sz="2400" dirty="0">
              <a:solidFill>
                <a:schemeClr val="dk1"/>
              </a:solidFill>
            </a:endParaRPr>
          </a:p>
        </p:txBody>
      </p:sp>
      <p:sp>
        <p:nvSpPr>
          <p:cNvPr id="171" name="Shape 1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600" b="1" i="0" u="none" strike="noStrike" cap="none" baseline="0">
                <a:solidFill>
                  <a:srgbClr val="F37021"/>
                </a:solidFill>
                <a:latin typeface="Arial"/>
                <a:ea typeface="Arial"/>
                <a:cs typeface="Arial"/>
                <a:sym typeface="Arial"/>
              </a:rPr>
              <a:t>8</a:t>
            </a:fld>
            <a:endParaRPr lang="en-US" sz="1600" b="1" i="0" u="none" strike="noStrike" cap="none" baseline="0">
              <a:solidFill>
                <a:srgbClr val="F37021"/>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84068" y="201881"/>
            <a:ext cx="7570519" cy="629392"/>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a:solidFill>
                  <a:srgbClr val="F37021"/>
                </a:solidFill>
              </a:rPr>
              <a:t>Plan Your LinkedIn Activities </a:t>
            </a:r>
          </a:p>
        </p:txBody>
      </p:sp>
      <p:sp>
        <p:nvSpPr>
          <p:cNvPr id="178" name="Shape 1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600" b="1" i="0" u="none" strike="noStrike" cap="none" baseline="0">
                <a:solidFill>
                  <a:srgbClr val="F37021"/>
                </a:solidFill>
                <a:latin typeface="Arial"/>
                <a:ea typeface="Arial"/>
                <a:cs typeface="Arial"/>
                <a:sym typeface="Arial"/>
              </a:rPr>
              <a:t>9</a:t>
            </a:fld>
            <a:endParaRPr lang="en-US" sz="1600" b="1" i="0" u="none" strike="noStrike" cap="none" baseline="0">
              <a:solidFill>
                <a:srgbClr val="F37021"/>
              </a:solidFill>
              <a:latin typeface="Arial"/>
              <a:ea typeface="Arial"/>
              <a:cs typeface="Arial"/>
              <a:sym typeface="Arial"/>
            </a:endParaRPr>
          </a:p>
        </p:txBody>
      </p:sp>
      <p:sp>
        <p:nvSpPr>
          <p:cNvPr id="179" name="Shape 179"/>
          <p:cNvSpPr txBox="1">
            <a:spLocks noGrp="1"/>
          </p:cNvSpPr>
          <p:nvPr>
            <p:ph type="body" idx="1"/>
          </p:nvPr>
        </p:nvSpPr>
        <p:spPr>
          <a:xfrm>
            <a:off x="387350" y="1611850"/>
            <a:ext cx="8229600" cy="4526100"/>
          </a:xfrm>
          <a:prstGeom prst="rect">
            <a:avLst/>
          </a:prstGeom>
          <a:noFill/>
          <a:ln>
            <a:noFill/>
          </a:ln>
        </p:spPr>
        <p:txBody>
          <a:bodyPr lIns="91425" tIns="45700" rIns="91425" bIns="45700" anchor="t" anchorCtr="0">
            <a:noAutofit/>
          </a:bodyPr>
          <a:lstStyle/>
          <a:p>
            <a:pPr marL="342900" marR="0" lvl="0" indent="-342900" algn="l" rtl="0">
              <a:lnSpc>
                <a:spcPct val="200000"/>
              </a:lnSpc>
              <a:spcBef>
                <a:spcPts val="480"/>
              </a:spcBef>
              <a:spcAft>
                <a:spcPts val="0"/>
              </a:spcAft>
              <a:buClr>
                <a:schemeClr val="dk1"/>
              </a:buClr>
              <a:buSzPct val="100000"/>
              <a:buFont typeface="Arial"/>
              <a:buChar char="●"/>
            </a:pPr>
            <a:r>
              <a:rPr lang="en-US" sz="2400" b="1" dirty="0"/>
              <a:t>Create daily, weekly, monthly goals</a:t>
            </a:r>
          </a:p>
          <a:p>
            <a:pPr marL="342900" marR="0" lvl="0" indent="-342900" algn="l" rtl="0">
              <a:lnSpc>
                <a:spcPct val="100000"/>
              </a:lnSpc>
              <a:spcBef>
                <a:spcPts val="480"/>
              </a:spcBef>
              <a:spcAft>
                <a:spcPts val="0"/>
              </a:spcAft>
              <a:buClr>
                <a:schemeClr val="dk1"/>
              </a:buClr>
              <a:buSzPct val="100000"/>
              <a:buFont typeface="Arial"/>
              <a:buChar char="●"/>
            </a:pPr>
            <a:r>
              <a:rPr lang="en-US" sz="2400" b="1" dirty="0">
                <a:solidFill>
                  <a:schemeClr val="dk1"/>
                </a:solidFill>
              </a:rPr>
              <a:t>Update your profile, and let your </a:t>
            </a:r>
            <a:r>
              <a:rPr lang="en-US" sz="2400" b="1" dirty="0" smtClean="0">
                <a:solidFill>
                  <a:schemeClr val="dk1"/>
                </a:solidFill>
              </a:rPr>
              <a:t>Job Coach review </a:t>
            </a:r>
            <a:endParaRPr lang="en-US" sz="2400" b="1" dirty="0">
              <a:solidFill>
                <a:schemeClr val="dk1"/>
              </a:solidFill>
            </a:endParaRPr>
          </a:p>
          <a:p>
            <a:pPr marL="0" marR="0" lvl="0" indent="0" algn="l" rtl="0">
              <a:lnSpc>
                <a:spcPct val="100000"/>
              </a:lnSpc>
              <a:spcBef>
                <a:spcPts val="480"/>
              </a:spcBef>
              <a:spcAft>
                <a:spcPts val="0"/>
              </a:spcAft>
              <a:buNone/>
            </a:pPr>
            <a:endParaRPr sz="2400" b="1" dirty="0">
              <a:solidFill>
                <a:schemeClr val="dk1"/>
              </a:solidFill>
            </a:endParaRPr>
          </a:p>
          <a:p>
            <a:pPr marL="342900" marR="0" lvl="0" indent="-342900" algn="l" rtl="0">
              <a:lnSpc>
                <a:spcPct val="100000"/>
              </a:lnSpc>
              <a:spcBef>
                <a:spcPts val="480"/>
              </a:spcBef>
              <a:spcAft>
                <a:spcPts val="0"/>
              </a:spcAft>
              <a:buClr>
                <a:schemeClr val="dk1"/>
              </a:buClr>
              <a:buSzPct val="100000"/>
              <a:buFont typeface="Arial"/>
              <a:buChar char="●"/>
            </a:pPr>
            <a:r>
              <a:rPr lang="en-US" sz="2400" b="1" dirty="0">
                <a:solidFill>
                  <a:schemeClr val="dk1"/>
                </a:solidFill>
              </a:rPr>
              <a:t>Join the </a:t>
            </a:r>
            <a:r>
              <a:rPr lang="en-US" sz="2400" b="1" dirty="0" smtClean="0">
                <a:solidFill>
                  <a:schemeClr val="dk1"/>
                </a:solidFill>
              </a:rPr>
              <a:t>Global Talent Idaho group </a:t>
            </a:r>
            <a:endParaRPr lang="en-US" sz="2400" b="1" dirty="0">
              <a:solidFill>
                <a:schemeClr val="dk1"/>
              </a:solidFill>
            </a:endParaRPr>
          </a:p>
          <a:p>
            <a:pPr lvl="1" indent="457200">
              <a:spcBef>
                <a:spcPts val="480"/>
              </a:spcBef>
              <a:buSzPct val="100000"/>
              <a:buFont typeface="Arial"/>
              <a:buChar char="○"/>
            </a:pPr>
            <a:r>
              <a:rPr lang="en-US" sz="2200" u="sng" dirty="0" smtClean="0">
                <a:solidFill>
                  <a:schemeClr val="hlink"/>
                </a:solidFill>
                <a:hlinkClick r:id="rId3"/>
              </a:rPr>
              <a:t>https</a:t>
            </a:r>
            <a:r>
              <a:rPr lang="en-US" sz="2200" u="sng" dirty="0">
                <a:solidFill>
                  <a:schemeClr val="hlink"/>
                </a:solidFill>
                <a:hlinkClick r:id="rId3"/>
              </a:rPr>
              <a:t>://www.linkedin.com/groups/8364320</a:t>
            </a:r>
            <a:endParaRPr lang="en-US" sz="2200" u="sng" dirty="0">
              <a:solidFill>
                <a:schemeClr val="hlink"/>
              </a:solidFill>
              <a:hlinkClick r:id="rId3"/>
            </a:endParaRPr>
          </a:p>
          <a:p>
            <a:pPr marL="0" marR="0" lvl="0" indent="0" algn="l" rtl="0">
              <a:lnSpc>
                <a:spcPct val="100000"/>
              </a:lnSpc>
              <a:spcBef>
                <a:spcPts val="480"/>
              </a:spcBef>
              <a:spcAft>
                <a:spcPts val="0"/>
              </a:spcAft>
              <a:buNone/>
            </a:pPr>
            <a:endParaRPr sz="2200" dirty="0">
              <a:solidFill>
                <a:schemeClr val="dk1"/>
              </a:solidFill>
            </a:endParaRPr>
          </a:p>
          <a:p>
            <a:pPr marL="342900" marR="0" lvl="0" indent="-342900" algn="l" rtl="0">
              <a:spcBef>
                <a:spcPts val="480"/>
              </a:spcBef>
              <a:spcAft>
                <a:spcPts val="0"/>
              </a:spcAft>
              <a:buClr>
                <a:schemeClr val="dk1"/>
              </a:buClr>
              <a:buSzPct val="100000"/>
              <a:buFont typeface="Arial"/>
              <a:buChar char="●"/>
            </a:pPr>
            <a:r>
              <a:rPr lang="en-US" sz="2400" b="1" dirty="0">
                <a:solidFill>
                  <a:schemeClr val="dk1"/>
                </a:solidFill>
              </a:rPr>
              <a:t>Follow your Action Plan</a:t>
            </a:r>
          </a:p>
          <a:p>
            <a:pPr marL="0" lvl="0" indent="0" algn="ctr" rtl="0">
              <a:spcBef>
                <a:spcPts val="0"/>
              </a:spcBef>
              <a:buNone/>
            </a:pPr>
            <a:endParaRPr sz="2400" dirty="0">
              <a:solidFill>
                <a:srgbClr val="FF0000"/>
              </a:solidFill>
            </a:endParaRPr>
          </a:p>
          <a:p>
            <a:pPr marL="342900" marR="0" lvl="0" indent="-190500" algn="l" rtl="0">
              <a:spcBef>
                <a:spcPts val="480"/>
              </a:spcBef>
              <a:spcAft>
                <a:spcPts val="0"/>
              </a:spcAft>
              <a:buClr>
                <a:schemeClr val="dk1"/>
              </a:buClr>
              <a:buFont typeface="Arial"/>
              <a:buNone/>
            </a:pPr>
            <a:endParaRPr sz="2400" dirty="0">
              <a:solidFill>
                <a:schemeClr val="dk1"/>
              </a:solidFill>
            </a:endParaRPr>
          </a:p>
        </p:txBody>
      </p:sp>
    </p:spTree>
  </p:cSld>
  <p:clrMapOvr>
    <a:masterClrMapping/>
  </p:clrMapOvr>
  <p:transition spd="slow">
    <p:cut/>
  </p:transition>
</p:sld>
</file>

<file path=ppt/theme/theme1.xml><?xml version="1.0" encoding="utf-8"?>
<a:theme xmlns:a="http://schemas.openxmlformats.org/drawingml/2006/main" name="Template_PowerPoin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BF3B2C6B6FCD44A39AAE5ECDC14FFB" ma:contentTypeVersion="3" ma:contentTypeDescription="Create a new document." ma:contentTypeScope="" ma:versionID="9075df43d6b8cb4cb40aa423dad47671">
  <xsd:schema xmlns:xsd="http://www.w3.org/2001/XMLSchema" xmlns:xs="http://www.w3.org/2001/XMLSchema" xmlns:p="http://schemas.microsoft.com/office/2006/metadata/properties" xmlns:ns2="7b5ca128-f832-40e8-ac05-01e66c4ce55a" xmlns:ns3="770c3df5-decc-4479-b6a0-96038672403b" targetNamespace="http://schemas.microsoft.com/office/2006/metadata/properties" ma:root="true" ma:fieldsID="f1b796e40f225e5d21652cd6c53dea99" ns2:_="" ns3:_="">
    <xsd:import namespace="7b5ca128-f832-40e8-ac05-01e66c4ce55a"/>
    <xsd:import namespace="770c3df5-decc-4479-b6a0-96038672403b"/>
    <xsd:element name="properties">
      <xsd:complexType>
        <xsd:sequence>
          <xsd:element name="documentManagement">
            <xsd:complexType>
              <xsd:all>
                <xsd:element ref="ns2: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5ca128-f832-40e8-ac05-01e66c4ce55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70c3df5-decc-4479-b6a0-96038672403b"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83EA3C-2C9E-4D0A-B1D7-6A59070982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5ca128-f832-40e8-ac05-01e66c4ce55a"/>
    <ds:schemaRef ds:uri="770c3df5-decc-4479-b6a0-9603867240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3AF292-7B75-4180-984F-EC6E344495BD}">
  <ds:schemaRefs>
    <ds:schemaRef ds:uri="7b5ca128-f832-40e8-ac05-01e66c4ce55a"/>
    <ds:schemaRef ds:uri="http://schemas.microsoft.com/office/2006/documentManagement/types"/>
    <ds:schemaRef ds:uri="http://purl.org/dc/dcmitype/"/>
    <ds:schemaRef ds:uri="http://schemas.microsoft.com/office/2006/metadata/properties"/>
    <ds:schemaRef ds:uri="http://schemas.microsoft.com/office/infopath/2007/PartnerControls"/>
    <ds:schemaRef ds:uri="http://purl.org/dc/terms/"/>
    <ds:schemaRef ds:uri="http://schemas.openxmlformats.org/package/2006/metadata/core-properties"/>
    <ds:schemaRef ds:uri="770c3df5-decc-4479-b6a0-96038672403b"/>
    <ds:schemaRef ds:uri="http://www.w3.org/XML/1998/namespace"/>
    <ds:schemaRef ds:uri="http://purl.org/dc/elements/1.1/"/>
  </ds:schemaRefs>
</ds:datastoreItem>
</file>

<file path=customXml/itemProps3.xml><?xml version="1.0" encoding="utf-8"?>
<ds:datastoreItem xmlns:ds="http://schemas.openxmlformats.org/officeDocument/2006/customXml" ds:itemID="{A68E1620-9071-4572-A408-13D3A1D754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TotalTime>
  <Words>2342</Words>
  <Application>Microsoft Office PowerPoint</Application>
  <PresentationFormat>On-screen Show (4:3)</PresentationFormat>
  <Paragraphs>245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Template_PowerPoint</vt:lpstr>
      <vt:lpstr>PowerPoint Presentation</vt:lpstr>
      <vt:lpstr>Agenda</vt:lpstr>
      <vt:lpstr>LinkedIn:Overview</vt:lpstr>
      <vt:lpstr>Profile Review  </vt:lpstr>
      <vt:lpstr>How Do Recruiters Find You?  </vt:lpstr>
      <vt:lpstr>Targeting Companies</vt:lpstr>
      <vt:lpstr>Targeting People</vt:lpstr>
      <vt:lpstr>Making Connections</vt:lpstr>
      <vt:lpstr>Plan Your LinkedIn Activities </vt:lpstr>
      <vt:lpstr>Helpful 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 Chahla</dc:creator>
  <cp:lastModifiedBy>Gina Finley</cp:lastModifiedBy>
  <cp:revision>3</cp:revision>
  <dcterms:modified xsi:type="dcterms:W3CDTF">2016-03-16T23:49:02Z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0x01010061BF3B2C6B6FCD44A39AAE5ECDC14FFB</vt:lpwstr>
  </property>
</Properties>
</file>