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60" r:id="rId3"/>
    <p:sldId id="283" r:id="rId4"/>
    <p:sldId id="291" r:id="rId5"/>
    <p:sldId id="258" r:id="rId6"/>
    <p:sldId id="276" r:id="rId7"/>
    <p:sldId id="261" r:id="rId8"/>
    <p:sldId id="263" r:id="rId9"/>
    <p:sldId id="277" r:id="rId10"/>
    <p:sldId id="262" r:id="rId11"/>
    <p:sldId id="264" r:id="rId12"/>
    <p:sldId id="278" r:id="rId13"/>
    <p:sldId id="279" r:id="rId14"/>
    <p:sldId id="289" r:id="rId15"/>
    <p:sldId id="281" r:id="rId16"/>
    <p:sldId id="282" r:id="rId17"/>
    <p:sldId id="275" r:id="rId18"/>
    <p:sldId id="286" r:id="rId19"/>
    <p:sldId id="284" r:id="rId20"/>
    <p:sldId id="265" r:id="rId21"/>
    <p:sldId id="290" r:id="rId22"/>
    <p:sldId id="267" r:id="rId23"/>
    <p:sldId id="287" r:id="rId24"/>
    <p:sldId id="288" r:id="rId25"/>
    <p:sldId id="273" r:id="rId26"/>
    <p:sldId id="274" r:id="rId2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76" d="100"/>
          <a:sy n="76" d="100"/>
        </p:scale>
        <p:origin x="132"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F6CC2213-BC49-42C8-BD35-939BA4A94061}" type="datetimeFigureOut">
              <a:rPr lang="en-US" smtClean="0"/>
              <a:t>5/31/2016</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59EDFA17-5B3E-44EC-8F0B-9ED856AF7CF7}" type="slidenum">
              <a:rPr lang="en-US" smtClean="0"/>
              <a:t>‹#›</a:t>
            </a:fld>
            <a:endParaRPr lang="en-US"/>
          </a:p>
        </p:txBody>
      </p:sp>
    </p:spTree>
    <p:extLst>
      <p:ext uri="{BB962C8B-B14F-4D97-AF65-F5344CB8AC3E}">
        <p14:creationId xmlns:p14="http://schemas.microsoft.com/office/powerpoint/2010/main" val="3760092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58E5E86-8031-4E1A-823C-126E5D371A82}" type="datetimeFigureOut">
              <a:rPr lang="en-US" smtClean="0"/>
              <a:t>5/31/2016</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D2DFFD34-FC98-4A31-B399-F7C49A75AAC0}" type="slidenum">
              <a:rPr lang="en-US" smtClean="0"/>
              <a:t>‹#›</a:t>
            </a:fld>
            <a:endParaRPr lang="en-US"/>
          </a:p>
        </p:txBody>
      </p:sp>
    </p:spTree>
    <p:extLst>
      <p:ext uri="{BB962C8B-B14F-4D97-AF65-F5344CB8AC3E}">
        <p14:creationId xmlns:p14="http://schemas.microsoft.com/office/powerpoint/2010/main" val="289621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1</a:t>
            </a:fld>
            <a:endParaRPr lang="en-US"/>
          </a:p>
        </p:txBody>
      </p:sp>
    </p:spTree>
    <p:extLst>
      <p:ext uri="{BB962C8B-B14F-4D97-AF65-F5344CB8AC3E}">
        <p14:creationId xmlns:p14="http://schemas.microsoft.com/office/powerpoint/2010/main" val="2863377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10</a:t>
            </a:fld>
            <a:endParaRPr lang="en-US"/>
          </a:p>
        </p:txBody>
      </p:sp>
    </p:spTree>
    <p:extLst>
      <p:ext uri="{BB962C8B-B14F-4D97-AF65-F5344CB8AC3E}">
        <p14:creationId xmlns:p14="http://schemas.microsoft.com/office/powerpoint/2010/main" val="149116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read the sentences back to yourself, are those words that you would use in a conversation over coffee.  Even though people think they are being genuine in conversational voice, you might not say out loud what you would think to write.  Most people write more formally than they speak.</a:t>
            </a:r>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11</a:t>
            </a:fld>
            <a:endParaRPr lang="en-US"/>
          </a:p>
        </p:txBody>
      </p:sp>
    </p:spTree>
    <p:extLst>
      <p:ext uri="{BB962C8B-B14F-4D97-AF65-F5344CB8AC3E}">
        <p14:creationId xmlns:p14="http://schemas.microsoft.com/office/powerpoint/2010/main" val="102369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smtClean="0"/>
              <a:t>After</a:t>
            </a:r>
            <a:r>
              <a:rPr lang="en-US" baseline="0" dirty="0" smtClean="0"/>
              <a:t> first paragraph, explain that the area to explain how to contact you is so far down towards the bottom of your profile page that you don’t want to make it hard to find your information. </a:t>
            </a:r>
            <a:r>
              <a:rPr lang="en-US" dirty="0" smtClean="0"/>
              <a:t>Consider a video resume or introduction</a:t>
            </a:r>
          </a:p>
          <a:p>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12</a:t>
            </a:fld>
            <a:endParaRPr lang="en-US"/>
          </a:p>
        </p:txBody>
      </p:sp>
    </p:spTree>
    <p:extLst>
      <p:ext uri="{BB962C8B-B14F-4D97-AF65-F5344CB8AC3E}">
        <p14:creationId xmlns:p14="http://schemas.microsoft.com/office/powerpoint/2010/main" val="3886021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story</a:t>
            </a:r>
            <a:r>
              <a:rPr lang="en-US" baseline="0" dirty="0" smtClean="0"/>
              <a:t> about your childhood. </a:t>
            </a:r>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13</a:t>
            </a:fld>
            <a:endParaRPr lang="en-US"/>
          </a:p>
        </p:txBody>
      </p:sp>
    </p:spTree>
    <p:extLst>
      <p:ext uri="{BB962C8B-B14F-4D97-AF65-F5344CB8AC3E}">
        <p14:creationId xmlns:p14="http://schemas.microsoft.com/office/powerpoint/2010/main" val="255393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story</a:t>
            </a:r>
            <a:r>
              <a:rPr lang="en-US" baseline="0" dirty="0" smtClean="0"/>
              <a:t> about your childhood. </a:t>
            </a:r>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14</a:t>
            </a:fld>
            <a:endParaRPr lang="en-US"/>
          </a:p>
        </p:txBody>
      </p:sp>
    </p:spTree>
    <p:extLst>
      <p:ext uri="{BB962C8B-B14F-4D97-AF65-F5344CB8AC3E}">
        <p14:creationId xmlns:p14="http://schemas.microsoft.com/office/powerpoint/2010/main" val="381373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15</a:t>
            </a:fld>
            <a:endParaRPr lang="en-US"/>
          </a:p>
        </p:txBody>
      </p:sp>
    </p:spTree>
    <p:extLst>
      <p:ext uri="{BB962C8B-B14F-4D97-AF65-F5344CB8AC3E}">
        <p14:creationId xmlns:p14="http://schemas.microsoft.com/office/powerpoint/2010/main" val="1314085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16</a:t>
            </a:fld>
            <a:endParaRPr lang="en-US"/>
          </a:p>
        </p:txBody>
      </p:sp>
    </p:spTree>
    <p:extLst>
      <p:ext uri="{BB962C8B-B14F-4D97-AF65-F5344CB8AC3E}">
        <p14:creationId xmlns:p14="http://schemas.microsoft.com/office/powerpoint/2010/main" val="348003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17</a:t>
            </a:fld>
            <a:endParaRPr lang="en-US"/>
          </a:p>
        </p:txBody>
      </p:sp>
    </p:spTree>
    <p:extLst>
      <p:ext uri="{BB962C8B-B14F-4D97-AF65-F5344CB8AC3E}">
        <p14:creationId xmlns:p14="http://schemas.microsoft.com/office/powerpoint/2010/main" val="3495102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18</a:t>
            </a:fld>
            <a:endParaRPr lang="en-US"/>
          </a:p>
        </p:txBody>
      </p:sp>
    </p:spTree>
    <p:extLst>
      <p:ext uri="{BB962C8B-B14F-4D97-AF65-F5344CB8AC3E}">
        <p14:creationId xmlns:p14="http://schemas.microsoft.com/office/powerpoint/2010/main" val="3137172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19</a:t>
            </a:fld>
            <a:endParaRPr lang="en-US"/>
          </a:p>
        </p:txBody>
      </p:sp>
    </p:spTree>
    <p:extLst>
      <p:ext uri="{BB962C8B-B14F-4D97-AF65-F5344CB8AC3E}">
        <p14:creationId xmlns:p14="http://schemas.microsoft.com/office/powerpoint/2010/main" val="40456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2</a:t>
            </a:fld>
            <a:endParaRPr lang="en-US"/>
          </a:p>
        </p:txBody>
      </p:sp>
    </p:spTree>
    <p:extLst>
      <p:ext uri="{BB962C8B-B14F-4D97-AF65-F5344CB8AC3E}">
        <p14:creationId xmlns:p14="http://schemas.microsoft.com/office/powerpoint/2010/main" val="3888147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20</a:t>
            </a:fld>
            <a:endParaRPr lang="en-US"/>
          </a:p>
        </p:txBody>
      </p:sp>
    </p:spTree>
    <p:extLst>
      <p:ext uri="{BB962C8B-B14F-4D97-AF65-F5344CB8AC3E}">
        <p14:creationId xmlns:p14="http://schemas.microsoft.com/office/powerpoint/2010/main" val="3148277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21</a:t>
            </a:fld>
            <a:endParaRPr lang="en-US"/>
          </a:p>
        </p:txBody>
      </p:sp>
    </p:spTree>
    <p:extLst>
      <p:ext uri="{BB962C8B-B14F-4D97-AF65-F5344CB8AC3E}">
        <p14:creationId xmlns:p14="http://schemas.microsoft.com/office/powerpoint/2010/main" val="421193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LinkedIn tries to force</a:t>
            </a:r>
            <a:r>
              <a:rPr lang="en-US" baseline="0" dirty="0" smtClean="0"/>
              <a:t> to follow their template.  But, because of so many complaints that one size does not fit all, they have loosened their editing capabilities so that you have a lot more power in how you appear.</a:t>
            </a:r>
          </a:p>
          <a:p>
            <a:endParaRPr lang="en-US" baseline="0" dirty="0" smtClean="0"/>
          </a:p>
          <a:p>
            <a:r>
              <a:rPr lang="en-US" baseline="0" dirty="0" smtClean="0"/>
              <a:t>Story about student who was identified as a dining services employee rather than an MS ME student.</a:t>
            </a:r>
          </a:p>
          <a:p>
            <a:endParaRPr lang="en-US" baseline="0" dirty="0" smtClean="0"/>
          </a:p>
          <a:p>
            <a:r>
              <a:rPr lang="en-US" baseline="0" dirty="0" smtClean="0"/>
              <a:t>Doesn’t matter if it’s paid or not, how long it is, an official project or an independent project</a:t>
            </a:r>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22</a:t>
            </a:fld>
            <a:endParaRPr lang="en-US"/>
          </a:p>
        </p:txBody>
      </p:sp>
    </p:spTree>
    <p:extLst>
      <p:ext uri="{BB962C8B-B14F-4D97-AF65-F5344CB8AC3E}">
        <p14:creationId xmlns:p14="http://schemas.microsoft.com/office/powerpoint/2010/main" val="3555362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01CD0E-104D-4EB9-8705-057DDD29B516}" type="slidenum">
              <a:rPr lang="en-US" smtClean="0"/>
              <a:t>23</a:t>
            </a:fld>
            <a:endParaRPr lang="en-US"/>
          </a:p>
        </p:txBody>
      </p:sp>
    </p:spTree>
    <p:extLst>
      <p:ext uri="{BB962C8B-B14F-4D97-AF65-F5344CB8AC3E}">
        <p14:creationId xmlns:p14="http://schemas.microsoft.com/office/powerpoint/2010/main" val="3859226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non-academic co-curricular involvement</a:t>
            </a:r>
          </a:p>
        </p:txBody>
      </p:sp>
      <p:sp>
        <p:nvSpPr>
          <p:cNvPr id="4" name="Slide Number Placeholder 3"/>
          <p:cNvSpPr>
            <a:spLocks noGrp="1"/>
          </p:cNvSpPr>
          <p:nvPr>
            <p:ph type="sldNum" sz="quarter" idx="10"/>
          </p:nvPr>
        </p:nvSpPr>
        <p:spPr/>
        <p:txBody>
          <a:bodyPr/>
          <a:lstStyle/>
          <a:p>
            <a:fld id="{9F01CD0E-104D-4EB9-8705-057DDD29B516}" type="slidenum">
              <a:rPr lang="en-US" smtClean="0"/>
              <a:t>24</a:t>
            </a:fld>
            <a:endParaRPr lang="en-US"/>
          </a:p>
        </p:txBody>
      </p:sp>
    </p:spTree>
    <p:extLst>
      <p:ext uri="{BB962C8B-B14F-4D97-AF65-F5344CB8AC3E}">
        <p14:creationId xmlns:p14="http://schemas.microsoft.com/office/powerpoint/2010/main" val="572130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25</a:t>
            </a:fld>
            <a:endParaRPr lang="en-US"/>
          </a:p>
        </p:txBody>
      </p:sp>
    </p:spTree>
    <p:extLst>
      <p:ext uri="{BB962C8B-B14F-4D97-AF65-F5344CB8AC3E}">
        <p14:creationId xmlns:p14="http://schemas.microsoft.com/office/powerpoint/2010/main" val="586568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26</a:t>
            </a:fld>
            <a:endParaRPr lang="en-US"/>
          </a:p>
        </p:txBody>
      </p:sp>
    </p:spTree>
    <p:extLst>
      <p:ext uri="{BB962C8B-B14F-4D97-AF65-F5344CB8AC3E}">
        <p14:creationId xmlns:p14="http://schemas.microsoft.com/office/powerpoint/2010/main" val="178413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3</a:t>
            </a:fld>
            <a:endParaRPr lang="en-US"/>
          </a:p>
        </p:txBody>
      </p:sp>
    </p:spTree>
    <p:extLst>
      <p:ext uri="{BB962C8B-B14F-4D97-AF65-F5344CB8AC3E}">
        <p14:creationId xmlns:p14="http://schemas.microsoft.com/office/powerpoint/2010/main" val="83734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4</a:t>
            </a:fld>
            <a:endParaRPr lang="en-US"/>
          </a:p>
        </p:txBody>
      </p:sp>
    </p:spTree>
    <p:extLst>
      <p:ext uri="{BB962C8B-B14F-4D97-AF65-F5344CB8AC3E}">
        <p14:creationId xmlns:p14="http://schemas.microsoft.com/office/powerpoint/2010/main" val="277828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5</a:t>
            </a:fld>
            <a:endParaRPr lang="en-US"/>
          </a:p>
        </p:txBody>
      </p:sp>
    </p:spTree>
    <p:extLst>
      <p:ext uri="{BB962C8B-B14F-4D97-AF65-F5344CB8AC3E}">
        <p14:creationId xmlns:p14="http://schemas.microsoft.com/office/powerpoint/2010/main" val="1967756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don’t have the opportunity for a professional photo, best practice is for you to stand up against a white or very light covered wall.  You are encouraged to smile, wear professional clothing, and the photo should be from the bottom of your shoulders, up.</a:t>
            </a:r>
            <a:endParaRPr lang="en-US" dirty="0"/>
          </a:p>
        </p:txBody>
      </p:sp>
      <p:sp>
        <p:nvSpPr>
          <p:cNvPr id="4" name="Slide Number Placeholder 3"/>
          <p:cNvSpPr>
            <a:spLocks noGrp="1"/>
          </p:cNvSpPr>
          <p:nvPr>
            <p:ph type="sldNum" sz="quarter" idx="10"/>
          </p:nvPr>
        </p:nvSpPr>
        <p:spPr/>
        <p:txBody>
          <a:bodyPr/>
          <a:lstStyle/>
          <a:p>
            <a:fld id="{9F01CD0E-104D-4EB9-8705-057DDD29B516}" type="slidenum">
              <a:rPr lang="en-US" smtClean="0"/>
              <a:t>6</a:t>
            </a:fld>
            <a:endParaRPr lang="en-US"/>
          </a:p>
        </p:txBody>
      </p:sp>
    </p:spTree>
    <p:extLst>
      <p:ext uri="{BB962C8B-B14F-4D97-AF65-F5344CB8AC3E}">
        <p14:creationId xmlns:p14="http://schemas.microsoft.com/office/powerpoint/2010/main" val="290149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7</a:t>
            </a:fld>
            <a:endParaRPr lang="en-US"/>
          </a:p>
        </p:txBody>
      </p:sp>
    </p:spTree>
    <p:extLst>
      <p:ext uri="{BB962C8B-B14F-4D97-AF65-F5344CB8AC3E}">
        <p14:creationId xmlns:p14="http://schemas.microsoft.com/office/powerpoint/2010/main" val="1970881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8</a:t>
            </a:fld>
            <a:endParaRPr lang="en-US"/>
          </a:p>
        </p:txBody>
      </p:sp>
    </p:spTree>
    <p:extLst>
      <p:ext uri="{BB962C8B-B14F-4D97-AF65-F5344CB8AC3E}">
        <p14:creationId xmlns:p14="http://schemas.microsoft.com/office/powerpoint/2010/main" val="1653692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1CD0E-104D-4EB9-8705-057DDD29B516}" type="slidenum">
              <a:rPr lang="en-US" smtClean="0"/>
              <a:t>9</a:t>
            </a:fld>
            <a:endParaRPr lang="en-US"/>
          </a:p>
        </p:txBody>
      </p:sp>
    </p:spTree>
    <p:extLst>
      <p:ext uri="{BB962C8B-B14F-4D97-AF65-F5344CB8AC3E}">
        <p14:creationId xmlns:p14="http://schemas.microsoft.com/office/powerpoint/2010/main" val="373862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2B4D3D-E854-46E6-9B62-65A2E3A26862}"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150186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B4D3D-E854-46E6-9B62-65A2E3A26862}"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52663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B4D3D-E854-46E6-9B62-65A2E3A26862}"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402920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B4D3D-E854-46E6-9B62-65A2E3A26862}"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106685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B4D3D-E854-46E6-9B62-65A2E3A26862}"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129484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2B4D3D-E854-46E6-9B62-65A2E3A26862}"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83946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2B4D3D-E854-46E6-9B62-65A2E3A26862}"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409134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2B4D3D-E854-46E6-9B62-65A2E3A26862}"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273467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B4D3D-E854-46E6-9B62-65A2E3A26862}"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47157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B4D3D-E854-46E6-9B62-65A2E3A26862}"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277650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B4D3D-E854-46E6-9B62-65A2E3A26862}"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53FE3-2ACD-4E99-97CA-E3F9C73A03AA}" type="slidenum">
              <a:rPr lang="en-US" smtClean="0"/>
              <a:t>‹#›</a:t>
            </a:fld>
            <a:endParaRPr lang="en-US"/>
          </a:p>
        </p:txBody>
      </p:sp>
    </p:spTree>
    <p:extLst>
      <p:ext uri="{BB962C8B-B14F-4D97-AF65-F5344CB8AC3E}">
        <p14:creationId xmlns:p14="http://schemas.microsoft.com/office/powerpoint/2010/main" val="171577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B4D3D-E854-46E6-9B62-65A2E3A26862}"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53FE3-2ACD-4E99-97CA-E3F9C73A03AA}" type="slidenum">
              <a:rPr lang="en-US" smtClean="0"/>
              <a:t>‹#›</a:t>
            </a:fld>
            <a:endParaRPr lang="en-US"/>
          </a:p>
        </p:txBody>
      </p:sp>
    </p:spTree>
    <p:extLst>
      <p:ext uri="{BB962C8B-B14F-4D97-AF65-F5344CB8AC3E}">
        <p14:creationId xmlns:p14="http://schemas.microsoft.com/office/powerpoint/2010/main" val="332439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www.mtu.edu/care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mailto:jjstudent@mtu.edu" TargetMode="External"/><Relationship Id="rId4" Type="http://schemas.openxmlformats.org/officeDocument/2006/relationships/hyperlink" Target="http://www.mtu.edu/caree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mtu.edu/caree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mtu.edu/caree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www.mtu.edu/care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www.mtu.edu/care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www.mtu.edu/care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mailto:aebrecht@mtu.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www.mtu.edu/care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rmkalurk@mtu.edu"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www.mtu.edu/care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mtu.edu/care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www.mtu.edu/care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gif"/><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www.mtu.edu/care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411" y="728658"/>
            <a:ext cx="5915026" cy="5195759"/>
          </a:xfrm>
          <a:prstGeom prst="rect">
            <a:avLst/>
          </a:prstGeom>
        </p:spPr>
      </p:pic>
      <p:sp>
        <p:nvSpPr>
          <p:cNvPr id="14" name="Rectangle 13"/>
          <p:cNvSpPr/>
          <p:nvPr/>
        </p:nvSpPr>
        <p:spPr>
          <a:xfrm rot="5400000">
            <a:off x="7793729" y="-1079843"/>
            <a:ext cx="641159" cy="61702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rot="5400000">
            <a:off x="7957258" y="-1476124"/>
            <a:ext cx="605645" cy="6461764"/>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6" name="Rectangle 15"/>
          <p:cNvSpPr/>
          <p:nvPr/>
        </p:nvSpPr>
        <p:spPr>
          <a:xfrm rot="5400000">
            <a:off x="7781359" y="-2620322"/>
            <a:ext cx="1622919" cy="712724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extBox 1"/>
          <p:cNvSpPr txBox="1"/>
          <p:nvPr/>
        </p:nvSpPr>
        <p:spPr>
          <a:xfrm>
            <a:off x="4846320" y="196600"/>
            <a:ext cx="6644643" cy="1569660"/>
          </a:xfrm>
          <a:prstGeom prst="rect">
            <a:avLst/>
          </a:prstGeom>
          <a:noFill/>
        </p:spPr>
        <p:txBody>
          <a:bodyPr wrap="square" rtlCol="0">
            <a:spAutoFit/>
          </a:bodyPr>
          <a:lstStyle/>
          <a:p>
            <a:pPr algn="ctr"/>
            <a:r>
              <a:rPr lang="en-US" sz="3200" b="1" dirty="0" smtClean="0">
                <a:solidFill>
                  <a:prstClr val="white"/>
                </a:solidFill>
                <a:cs typeface="Times New Roman" panose="02020603050405020304" pitchFamily="18" charset="0"/>
              </a:rPr>
              <a:t>Step 1</a:t>
            </a:r>
          </a:p>
          <a:p>
            <a:pPr algn="ctr"/>
            <a:r>
              <a:rPr lang="en-US" sz="3200" b="1" dirty="0" smtClean="0">
                <a:solidFill>
                  <a:prstClr val="white"/>
                </a:solidFill>
                <a:cs typeface="Times New Roman" panose="02020603050405020304" pitchFamily="18" charset="0"/>
              </a:rPr>
              <a:t>Creating a Compelling and Effective LinkedIn Profile</a:t>
            </a:r>
            <a:endParaRPr lang="en-US" sz="3200" b="1" dirty="0">
              <a:solidFill>
                <a:prstClr val="white"/>
              </a:solidFill>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8308869" y="2765455"/>
            <a:ext cx="3046548" cy="3046548"/>
          </a:xfrm>
          <a:prstGeom prst="rect">
            <a:avLst/>
          </a:prstGeom>
        </p:spPr>
      </p:pic>
      <p:sp>
        <p:nvSpPr>
          <p:cNvPr id="8" name="TextBox 7"/>
          <p:cNvSpPr txBox="1"/>
          <p:nvPr/>
        </p:nvSpPr>
        <p:spPr>
          <a:xfrm>
            <a:off x="2933700" y="6047529"/>
            <a:ext cx="9258299" cy="646331"/>
          </a:xfrm>
          <a:prstGeom prst="rect">
            <a:avLst/>
          </a:prstGeom>
          <a:noFill/>
        </p:spPr>
        <p:txBody>
          <a:bodyPr wrap="square" rtlCol="0">
            <a:spAutoFit/>
          </a:bodyPr>
          <a:lstStyle/>
          <a:p>
            <a:r>
              <a:rPr lang="en-US" sz="3600" b="1" dirty="0" smtClean="0"/>
              <a:t>Career Services – LinkedIn Learning Module 1</a:t>
            </a:r>
            <a:endParaRPr lang="en-US" sz="3600" b="1" dirty="0"/>
          </a:p>
        </p:txBody>
      </p:sp>
    </p:spTree>
    <p:extLst>
      <p:ext uri="{BB962C8B-B14F-4D97-AF65-F5344CB8AC3E}">
        <p14:creationId xmlns:p14="http://schemas.microsoft.com/office/powerpoint/2010/main" val="1030776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6615091" y="-4205305"/>
            <a:ext cx="1379835"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5" y="220782"/>
            <a:ext cx="9492875" cy="1074612"/>
          </a:xfrm>
        </p:spPr>
        <p:txBody>
          <a:bodyPr>
            <a:normAutofit fontScale="90000"/>
          </a:bodyPr>
          <a:lstStyle/>
          <a:p>
            <a:r>
              <a:rPr lang="en-US" b="1" dirty="0" smtClean="0">
                <a:solidFill>
                  <a:schemeClr val="bg1"/>
                </a:solidFill>
              </a:rPr>
              <a:t>Customize Your URL </a:t>
            </a:r>
            <a:r>
              <a:rPr lang="en-US" b="1" dirty="0">
                <a:solidFill>
                  <a:schemeClr val="bg1"/>
                </a:solidFill>
              </a:rPr>
              <a:t/>
            </a:r>
            <a:br>
              <a:rPr lang="en-US" b="1" dirty="0">
                <a:solidFill>
                  <a:schemeClr val="bg1"/>
                </a:solidFill>
              </a:rPr>
            </a:br>
            <a:r>
              <a:rPr lang="en-US" sz="2700" b="1" dirty="0" smtClean="0">
                <a:solidFill>
                  <a:schemeClr val="bg1"/>
                </a:solidFill>
              </a:rPr>
              <a:t>Make your profile look more professional, and easier to share and be found by claiming your vanity URL.</a:t>
            </a:r>
            <a:r>
              <a:rPr lang="en-US" sz="2200" dirty="0" smtClean="0">
                <a:solidFill>
                  <a:schemeClr val="bg1"/>
                </a:solidFill>
              </a:rPr>
              <a:t/>
            </a:r>
            <a:br>
              <a:rPr lang="en-US" sz="2200" dirty="0" smtClean="0">
                <a:solidFill>
                  <a:schemeClr val="bg1"/>
                </a:solidFill>
              </a:rPr>
            </a:br>
            <a:endParaRPr lang="en-US" sz="2200" dirty="0">
              <a:solidFill>
                <a:schemeClr val="bg1"/>
              </a:solidFill>
            </a:endParaRPr>
          </a:p>
        </p:txBody>
      </p:sp>
      <p:sp>
        <p:nvSpPr>
          <p:cNvPr id="4" name="Content Placeholder 3"/>
          <p:cNvSpPr>
            <a:spLocks noGrp="1"/>
          </p:cNvSpPr>
          <p:nvPr>
            <p:ph idx="1"/>
          </p:nvPr>
        </p:nvSpPr>
        <p:spPr>
          <a:xfrm>
            <a:off x="297920" y="2506662"/>
            <a:ext cx="7660747" cy="4351338"/>
          </a:xfrm>
        </p:spPr>
        <p:txBody>
          <a:bodyPr/>
          <a:lstStyle/>
          <a:p>
            <a:r>
              <a:rPr lang="en-US" dirty="0" smtClean="0"/>
              <a:t>On your profile page, click on the blue flower to update your profile settings</a:t>
            </a:r>
          </a:p>
          <a:p>
            <a:pPr marL="0" indent="0">
              <a:buNone/>
            </a:pPr>
            <a:endParaRPr lang="en-US" dirty="0"/>
          </a:p>
          <a:p>
            <a:pPr marL="0" indent="0">
              <a:buNone/>
            </a:pPr>
            <a:endParaRPr lang="en-US" dirty="0" smtClean="0"/>
          </a:p>
          <a:p>
            <a:r>
              <a:rPr lang="en-US" dirty="0" smtClean="0"/>
              <a:t>Then, in the upper right hand corner, select the editing pen to take off the numbers from your URL.  It will then look nice and clean and less confusing.</a:t>
            </a:r>
          </a:p>
          <a:p>
            <a:pPr marL="0" indent="0">
              <a:buNone/>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920" y="3353598"/>
            <a:ext cx="11612970" cy="9883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3024" y="4488656"/>
            <a:ext cx="4457866" cy="1993107"/>
          </a:xfrm>
          <a:prstGeom prst="rect">
            <a:avLst/>
          </a:prstGeom>
        </p:spPr>
      </p:pic>
    </p:spTree>
    <p:extLst>
      <p:ext uri="{BB962C8B-B14F-4D97-AF65-F5344CB8AC3E}">
        <p14:creationId xmlns:p14="http://schemas.microsoft.com/office/powerpoint/2010/main" val="182336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76211" y="256674"/>
            <a:ext cx="5502442" cy="707886"/>
          </a:xfrm>
          <a:prstGeom prst="rect">
            <a:avLst/>
          </a:prstGeom>
          <a:noFill/>
        </p:spPr>
        <p:txBody>
          <a:bodyPr wrap="square" rtlCol="0">
            <a:spAutoFit/>
          </a:bodyPr>
          <a:lstStyle/>
          <a:p>
            <a:pPr algn="ctr"/>
            <a:r>
              <a:rPr lang="en-US" sz="4000" b="1" dirty="0" smtClean="0"/>
              <a:t>A Compelling Summary</a:t>
            </a:r>
            <a:endParaRPr lang="en-US" sz="4000" b="1" dirty="0"/>
          </a:p>
        </p:txBody>
      </p:sp>
      <p:sp>
        <p:nvSpPr>
          <p:cNvPr id="4" name="TextBox 3"/>
          <p:cNvSpPr txBox="1"/>
          <p:nvPr/>
        </p:nvSpPr>
        <p:spPr>
          <a:xfrm>
            <a:off x="3271103" y="1362808"/>
            <a:ext cx="8373979" cy="5416868"/>
          </a:xfrm>
          <a:prstGeom prst="rect">
            <a:avLst/>
          </a:prstGeom>
          <a:noFill/>
        </p:spPr>
        <p:txBody>
          <a:bodyPr wrap="square" rtlCol="0">
            <a:spAutoFit/>
          </a:bodyPr>
          <a:lstStyle/>
          <a:p>
            <a:r>
              <a:rPr lang="en-US" sz="3200" dirty="0" smtClean="0"/>
              <a:t>The summary is really your virtual handshake and personal introduction that you might have in a face-to-face networking opportunity. You want to use the same genuine, conversational voice that you would use if you were meeting someone over coffee – personal and descriptive – just tell your reader what you do…and maybe a little bit of why.  </a:t>
            </a:r>
          </a:p>
          <a:p>
            <a:r>
              <a:rPr lang="en-US" sz="4400" b="1" dirty="0" smtClean="0"/>
              <a:t>           No selling – just telling! </a:t>
            </a:r>
          </a:p>
          <a:p>
            <a:pPr marL="285750" indent="-285750">
              <a:buFont typeface="Arial" panose="020B0604020202020204" pitchFamily="34" charset="0"/>
              <a:buChar char="•"/>
            </a:pPr>
            <a:endParaRPr lang="en-US" sz="2200" dirty="0"/>
          </a:p>
          <a:p>
            <a:endParaRPr lang="en-US" sz="2400" dirty="0"/>
          </a:p>
        </p:txBody>
      </p:sp>
      <p:pic>
        <p:nvPicPr>
          <p:cNvPr id="7" name="Picture 6"/>
          <p:cNvPicPr>
            <a:picLocks noChangeAspect="1"/>
          </p:cNvPicPr>
          <p:nvPr/>
        </p:nvPicPr>
        <p:blipFill>
          <a:blip r:embed="rId5"/>
          <a:stretch>
            <a:fillRect/>
          </a:stretch>
        </p:blipFill>
        <p:spPr>
          <a:xfrm>
            <a:off x="1703941" y="2771750"/>
            <a:ext cx="1556101" cy="1556101"/>
          </a:xfrm>
          <a:prstGeom prst="rect">
            <a:avLst/>
          </a:prstGeom>
        </p:spPr>
      </p:pic>
    </p:spTree>
    <p:extLst>
      <p:ext uri="{BB962C8B-B14F-4D97-AF65-F5344CB8AC3E}">
        <p14:creationId xmlns:p14="http://schemas.microsoft.com/office/powerpoint/2010/main" val="420935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76211" y="256674"/>
            <a:ext cx="5502442" cy="707886"/>
          </a:xfrm>
          <a:prstGeom prst="rect">
            <a:avLst/>
          </a:prstGeom>
          <a:noFill/>
        </p:spPr>
        <p:txBody>
          <a:bodyPr wrap="square" rtlCol="0">
            <a:spAutoFit/>
          </a:bodyPr>
          <a:lstStyle/>
          <a:p>
            <a:pPr algn="ctr"/>
            <a:r>
              <a:rPr lang="en-US" sz="4000" b="1" dirty="0" smtClean="0"/>
              <a:t>A Compelling Summary </a:t>
            </a:r>
            <a:endParaRPr lang="en-US" sz="4000" b="1" dirty="0"/>
          </a:p>
        </p:txBody>
      </p:sp>
      <p:sp>
        <p:nvSpPr>
          <p:cNvPr id="4" name="TextBox 3"/>
          <p:cNvSpPr txBox="1"/>
          <p:nvPr/>
        </p:nvSpPr>
        <p:spPr>
          <a:xfrm>
            <a:off x="1811000" y="1350208"/>
            <a:ext cx="9974599" cy="4770537"/>
          </a:xfrm>
          <a:prstGeom prst="rect">
            <a:avLst/>
          </a:prstGeom>
          <a:noFill/>
        </p:spPr>
        <p:txBody>
          <a:bodyPr wrap="square" rtlCol="0">
            <a:spAutoFit/>
          </a:bodyPr>
          <a:lstStyle/>
          <a:p>
            <a:r>
              <a:rPr lang="en-US" sz="3600" dirty="0" smtClean="0"/>
              <a:t>        </a:t>
            </a:r>
            <a:r>
              <a:rPr lang="en-US" sz="3600" b="1" dirty="0" smtClean="0"/>
              <a:t>First Paragraph </a:t>
            </a:r>
            <a:r>
              <a:rPr lang="en-US" sz="3600" dirty="0" smtClean="0"/>
              <a:t>– short summary, including that you’re looking for a job, and how to contact you.</a:t>
            </a:r>
          </a:p>
          <a:p>
            <a:endParaRPr lang="en-US" sz="2000" dirty="0" smtClean="0"/>
          </a:p>
          <a:p>
            <a:r>
              <a:rPr lang="en-US" sz="3600" dirty="0" smtClean="0"/>
              <a:t>“I am a second year chemical engineering student at Michigan Tech seeking a summer 2016 internship.  Please contact me at </a:t>
            </a:r>
            <a:r>
              <a:rPr lang="en-US" sz="3600" dirty="0" smtClean="0">
                <a:hlinkClick r:id="rId5"/>
              </a:rPr>
              <a:t>jjstudent@mtu.edu</a:t>
            </a:r>
            <a:r>
              <a:rPr lang="en-US" sz="3600" dirty="0" smtClean="0"/>
              <a:t> </a:t>
            </a:r>
          </a:p>
          <a:p>
            <a:r>
              <a:rPr lang="en-US" sz="3600" dirty="0" smtClean="0"/>
              <a:t>or 906-123-4567”</a:t>
            </a:r>
          </a:p>
          <a:p>
            <a:pPr marL="342900" indent="-342900">
              <a:buFont typeface="Arial" panose="020B0604020202020204" pitchFamily="34" charset="0"/>
              <a:buChar char="•"/>
            </a:pPr>
            <a:endParaRPr lang="en-US" sz="2200" dirty="0"/>
          </a:p>
          <a:p>
            <a:endParaRPr lang="en-US" sz="22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48195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76211" y="256674"/>
            <a:ext cx="5502442" cy="707886"/>
          </a:xfrm>
          <a:prstGeom prst="rect">
            <a:avLst/>
          </a:prstGeom>
          <a:noFill/>
        </p:spPr>
        <p:txBody>
          <a:bodyPr wrap="square" rtlCol="0">
            <a:spAutoFit/>
          </a:bodyPr>
          <a:lstStyle/>
          <a:p>
            <a:pPr algn="ctr"/>
            <a:r>
              <a:rPr lang="en-US" sz="4000" b="1" dirty="0" smtClean="0"/>
              <a:t>A Compelling Summary </a:t>
            </a:r>
            <a:endParaRPr lang="en-US" sz="4000" b="1" dirty="0"/>
          </a:p>
        </p:txBody>
      </p:sp>
      <p:sp>
        <p:nvSpPr>
          <p:cNvPr id="4" name="TextBox 3"/>
          <p:cNvSpPr txBox="1"/>
          <p:nvPr/>
        </p:nvSpPr>
        <p:spPr>
          <a:xfrm>
            <a:off x="1770921" y="1332758"/>
            <a:ext cx="10231133" cy="4462760"/>
          </a:xfrm>
          <a:prstGeom prst="rect">
            <a:avLst/>
          </a:prstGeom>
          <a:noFill/>
        </p:spPr>
        <p:txBody>
          <a:bodyPr wrap="square" rtlCol="0">
            <a:spAutoFit/>
          </a:bodyPr>
          <a:lstStyle/>
          <a:p>
            <a:r>
              <a:rPr lang="en-US" sz="3200" b="1" dirty="0" smtClean="0"/>
              <a:t>            Second Paragraph - </a:t>
            </a:r>
            <a:r>
              <a:rPr lang="en-US" sz="3200" dirty="0" smtClean="0"/>
              <a:t>provides more detail about you…</a:t>
            </a:r>
          </a:p>
          <a:p>
            <a:endParaRPr lang="en-US" sz="1200" dirty="0" smtClean="0"/>
          </a:p>
          <a:p>
            <a:endParaRPr lang="en-US" sz="1200" dirty="0" smtClean="0"/>
          </a:p>
          <a:p>
            <a:r>
              <a:rPr lang="en-US" sz="3200" dirty="0" smtClean="0"/>
              <a:t>You might want to start with the background of why you do what you do – why you are passionate about what you are studying (without saying “I’m passionate”).  A story about your “Aha!” moment will immediately grab attention. </a:t>
            </a:r>
          </a:p>
          <a:p>
            <a:endParaRPr lang="en-US" sz="3200" dirty="0"/>
          </a:p>
          <a:p>
            <a:endParaRPr lang="en-US" sz="2200" dirty="0"/>
          </a:p>
          <a:p>
            <a:endParaRPr lang="en-US" sz="22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973832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76211" y="256674"/>
            <a:ext cx="5502442" cy="707886"/>
          </a:xfrm>
          <a:prstGeom prst="rect">
            <a:avLst/>
          </a:prstGeom>
          <a:noFill/>
        </p:spPr>
        <p:txBody>
          <a:bodyPr wrap="square" rtlCol="0">
            <a:spAutoFit/>
          </a:bodyPr>
          <a:lstStyle/>
          <a:p>
            <a:pPr algn="ctr"/>
            <a:r>
              <a:rPr lang="en-US" sz="4000" b="1" dirty="0" smtClean="0"/>
              <a:t>A Compelling Summary </a:t>
            </a:r>
            <a:endParaRPr lang="en-US" sz="4000" b="1" dirty="0"/>
          </a:p>
        </p:txBody>
      </p:sp>
      <p:sp>
        <p:nvSpPr>
          <p:cNvPr id="4" name="TextBox 3"/>
          <p:cNvSpPr txBox="1"/>
          <p:nvPr/>
        </p:nvSpPr>
        <p:spPr>
          <a:xfrm>
            <a:off x="1781970" y="1166074"/>
            <a:ext cx="9563727" cy="4247317"/>
          </a:xfrm>
          <a:prstGeom prst="rect">
            <a:avLst/>
          </a:prstGeom>
          <a:noFill/>
        </p:spPr>
        <p:txBody>
          <a:bodyPr wrap="square" rtlCol="0">
            <a:spAutoFit/>
          </a:bodyPr>
          <a:lstStyle/>
          <a:p>
            <a:endParaRPr lang="en-US" sz="2200" dirty="0"/>
          </a:p>
          <a:p>
            <a:r>
              <a:rPr lang="en-US" sz="3600" b="1" dirty="0" smtClean="0"/>
              <a:t>       Third </a:t>
            </a:r>
            <a:r>
              <a:rPr lang="en-US" sz="3600" b="1" dirty="0"/>
              <a:t>Paragraph </a:t>
            </a:r>
            <a:r>
              <a:rPr lang="en-US" sz="3600" dirty="0"/>
              <a:t>– follows up with </a:t>
            </a:r>
            <a:r>
              <a:rPr lang="en-US" sz="3600" dirty="0" smtClean="0"/>
              <a:t>what </a:t>
            </a:r>
            <a:r>
              <a:rPr lang="en-US" sz="3600" dirty="0"/>
              <a:t>you’re doing to follow your “passion.” </a:t>
            </a:r>
            <a:endParaRPr lang="en-US" sz="3600" dirty="0" smtClean="0"/>
          </a:p>
          <a:p>
            <a:endParaRPr lang="en-US" sz="1200" dirty="0"/>
          </a:p>
          <a:p>
            <a:r>
              <a:rPr lang="en-US" sz="2800" dirty="0" smtClean="0"/>
              <a:t>Describe and highlight the hands-on experiences that relates to your industry, whether that be an internship/co-op, enterprise, or course work projects.  Ensure you talk about what you worked on, the problem you were trying to solve, or the goal you were trying to achieve. Include the scope, challenges, and results.</a:t>
            </a:r>
            <a:endParaRPr lang="en-US" sz="22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7681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76211" y="256674"/>
            <a:ext cx="5502442" cy="707886"/>
          </a:xfrm>
          <a:prstGeom prst="rect">
            <a:avLst/>
          </a:prstGeom>
          <a:noFill/>
        </p:spPr>
        <p:txBody>
          <a:bodyPr wrap="square" rtlCol="0">
            <a:spAutoFit/>
          </a:bodyPr>
          <a:lstStyle/>
          <a:p>
            <a:pPr algn="ctr"/>
            <a:r>
              <a:rPr lang="en-US" sz="4000" b="1" dirty="0" smtClean="0"/>
              <a:t>A Compelling Summary </a:t>
            </a:r>
            <a:endParaRPr lang="en-US" sz="4000" b="1" dirty="0"/>
          </a:p>
        </p:txBody>
      </p:sp>
      <p:sp>
        <p:nvSpPr>
          <p:cNvPr id="4" name="TextBox 3"/>
          <p:cNvSpPr txBox="1"/>
          <p:nvPr/>
        </p:nvSpPr>
        <p:spPr>
          <a:xfrm>
            <a:off x="1735912" y="1415962"/>
            <a:ext cx="10333240" cy="3662541"/>
          </a:xfrm>
          <a:prstGeom prst="rect">
            <a:avLst/>
          </a:prstGeom>
          <a:noFill/>
        </p:spPr>
        <p:txBody>
          <a:bodyPr wrap="square" rtlCol="0">
            <a:spAutoFit/>
          </a:bodyPr>
          <a:lstStyle/>
          <a:p>
            <a:r>
              <a:rPr lang="en-US" sz="3600" b="1" dirty="0" smtClean="0"/>
              <a:t>        Fourth Paragraph </a:t>
            </a:r>
            <a:r>
              <a:rPr lang="en-US" sz="3600" dirty="0" smtClean="0"/>
              <a:t>– icing on the cake</a:t>
            </a:r>
          </a:p>
          <a:p>
            <a:endParaRPr lang="en-US" sz="1200" dirty="0" smtClean="0"/>
          </a:p>
          <a:p>
            <a:r>
              <a:rPr lang="en-US" sz="3200" dirty="0" smtClean="0"/>
              <a:t>Tell about your co-curricular involvement, on campus or within the community.  Highlight any teamwork you’ve been involved with or leadership positions you’ve held.  These experiences have helped you develop strong interpersonal, communication, organizational, and collaborative skills.</a:t>
            </a:r>
            <a:endParaRPr lang="en-US" sz="32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5200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76211" y="256674"/>
            <a:ext cx="5502442" cy="707886"/>
          </a:xfrm>
          <a:prstGeom prst="rect">
            <a:avLst/>
          </a:prstGeom>
          <a:noFill/>
        </p:spPr>
        <p:txBody>
          <a:bodyPr wrap="square" rtlCol="0">
            <a:spAutoFit/>
          </a:bodyPr>
          <a:lstStyle/>
          <a:p>
            <a:pPr algn="ctr"/>
            <a:r>
              <a:rPr lang="en-US" sz="4000" b="1" dirty="0" smtClean="0"/>
              <a:t>A Compelling Summary </a:t>
            </a:r>
            <a:endParaRPr lang="en-US" sz="4000" b="1" dirty="0"/>
          </a:p>
        </p:txBody>
      </p:sp>
      <p:sp>
        <p:nvSpPr>
          <p:cNvPr id="4" name="TextBox 3"/>
          <p:cNvSpPr txBox="1"/>
          <p:nvPr/>
        </p:nvSpPr>
        <p:spPr>
          <a:xfrm>
            <a:off x="1718119" y="1424759"/>
            <a:ext cx="9960534" cy="3754874"/>
          </a:xfrm>
          <a:prstGeom prst="rect">
            <a:avLst/>
          </a:prstGeom>
          <a:noFill/>
        </p:spPr>
        <p:txBody>
          <a:bodyPr wrap="square" rtlCol="0">
            <a:spAutoFit/>
          </a:bodyPr>
          <a:lstStyle/>
          <a:p>
            <a:r>
              <a:rPr lang="en-US" sz="3600" b="1" dirty="0" smtClean="0"/>
              <a:t>           Optional Fifth Paragraph</a:t>
            </a:r>
          </a:p>
          <a:p>
            <a:endParaRPr lang="en-US" sz="1200" dirty="0" smtClean="0"/>
          </a:p>
          <a:p>
            <a:r>
              <a:rPr lang="en-US" sz="3200" dirty="0" smtClean="0"/>
              <a:t>If there is room at the bottom, you can create a list of keywords relevant to your field of study/industry</a:t>
            </a:r>
          </a:p>
          <a:p>
            <a:pPr marL="342900" indent="-342900">
              <a:buFont typeface="Arial" panose="020B0604020202020204" pitchFamily="34" charset="0"/>
              <a:buChar char="•"/>
            </a:pPr>
            <a:endParaRPr lang="en-US" sz="3600" dirty="0"/>
          </a:p>
          <a:p>
            <a:r>
              <a:rPr lang="en-US" sz="3600" dirty="0"/>
              <a:t>k</a:t>
            </a:r>
            <a:r>
              <a:rPr lang="en-US" sz="3600" dirty="0" smtClean="0"/>
              <a:t>eyword | keyword | keyword | keyword</a:t>
            </a:r>
          </a:p>
          <a:p>
            <a:endParaRPr lang="en-US" sz="22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39560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76211" y="256674"/>
            <a:ext cx="5502442" cy="707886"/>
          </a:xfrm>
          <a:prstGeom prst="rect">
            <a:avLst/>
          </a:prstGeom>
          <a:noFill/>
        </p:spPr>
        <p:txBody>
          <a:bodyPr wrap="square" rtlCol="0">
            <a:spAutoFit/>
          </a:bodyPr>
          <a:lstStyle/>
          <a:p>
            <a:pPr algn="ctr"/>
            <a:r>
              <a:rPr lang="en-US" sz="4000" b="1" dirty="0" smtClean="0"/>
              <a:t>Additional Summary Tips</a:t>
            </a:r>
            <a:endParaRPr lang="en-US" sz="4000" b="1" dirty="0"/>
          </a:p>
        </p:txBody>
      </p:sp>
      <p:sp>
        <p:nvSpPr>
          <p:cNvPr id="2" name="TextBox 1"/>
          <p:cNvSpPr txBox="1"/>
          <p:nvPr/>
        </p:nvSpPr>
        <p:spPr>
          <a:xfrm>
            <a:off x="2110627" y="1516500"/>
            <a:ext cx="9998278" cy="4524315"/>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smtClean="0"/>
              <a:t>Write in first person</a:t>
            </a:r>
            <a:endParaRPr lang="en-US" sz="2400" dirty="0"/>
          </a:p>
          <a:p>
            <a:pPr marL="342900" indent="-342900">
              <a:buFont typeface="Wingdings" panose="05000000000000000000" pitchFamily="2" charset="2"/>
              <a:buChar char="§"/>
            </a:pPr>
            <a:r>
              <a:rPr lang="en-US" sz="2400" b="1" dirty="0" smtClean="0"/>
              <a:t>Apply keywords … carefully </a:t>
            </a:r>
            <a:r>
              <a:rPr lang="en-US" sz="2400" dirty="0" smtClean="0"/>
              <a:t>– Keywords are effective but they need to be placed within the context of your story as it outlines your experience.  </a:t>
            </a:r>
          </a:p>
          <a:p>
            <a:pPr marL="342900" indent="-342900">
              <a:buFont typeface="Wingdings" panose="05000000000000000000" pitchFamily="2" charset="2"/>
              <a:buChar char="§"/>
            </a:pPr>
            <a:r>
              <a:rPr lang="en-US" sz="2400" b="1" dirty="0" smtClean="0"/>
              <a:t>Use numerous paragraphs </a:t>
            </a:r>
            <a:r>
              <a:rPr lang="en-US" sz="2400" dirty="0" smtClean="0"/>
              <a:t>that are conversational bullets.  This allows the reader to segment a lot of information about you.  This always seems more readable than a large group of text.</a:t>
            </a:r>
            <a:endParaRPr lang="en-US" sz="2400" dirty="0"/>
          </a:p>
          <a:p>
            <a:pPr marL="342900" indent="-342900">
              <a:buFont typeface="Wingdings" panose="05000000000000000000" pitchFamily="2" charset="2"/>
              <a:buChar char="§"/>
            </a:pPr>
            <a:r>
              <a:rPr lang="en-US" sz="2400" b="1" dirty="0" smtClean="0"/>
              <a:t>Again, just tell – no need to sell. </a:t>
            </a:r>
            <a:r>
              <a:rPr lang="en-US" sz="2400" dirty="0" smtClean="0"/>
              <a:t>Avoid words and phrases like - extensive experience, organized, good communication skills, results driven, responsible, effective.  Your great summary of your experience shows that and your respect your reader to deduce your fit for their needs because of all the evidence you’ve provided.</a:t>
            </a:r>
            <a:endParaRPr lang="en-US" sz="2400" dirty="0"/>
          </a:p>
          <a:p>
            <a:pPr marL="342900" indent="-342900">
              <a:buFont typeface="Wingdings" panose="05000000000000000000" pitchFamily="2" charset="2"/>
              <a:buChar char="§"/>
            </a:pPr>
            <a:r>
              <a:rPr lang="en-US" sz="2400" b="1" dirty="0" smtClean="0"/>
              <a:t>Keep revising</a:t>
            </a:r>
            <a:endParaRPr lang="en-US" sz="2400" b="1" dirty="0"/>
          </a:p>
        </p:txBody>
      </p:sp>
    </p:spTree>
    <p:extLst>
      <p:ext uri="{BB962C8B-B14F-4D97-AF65-F5344CB8AC3E}">
        <p14:creationId xmlns:p14="http://schemas.microsoft.com/office/powerpoint/2010/main" val="27531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6607471" y="-4197685"/>
            <a:ext cx="1395075"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369400"/>
            <a:ext cx="8935784" cy="639812"/>
          </a:xfrm>
        </p:spPr>
        <p:txBody>
          <a:bodyPr>
            <a:normAutofit fontScale="90000"/>
          </a:bodyPr>
          <a:lstStyle/>
          <a:p>
            <a:r>
              <a:rPr lang="en-US" b="1" dirty="0" smtClean="0">
                <a:solidFill>
                  <a:schemeClr val="bg1"/>
                </a:solidFill>
                <a:latin typeface="+mn-lt"/>
              </a:rPr>
              <a:t>Add your resume and rich media in your summary section!</a:t>
            </a:r>
            <a:endParaRPr lang="en-US" b="1" dirty="0">
              <a:solidFill>
                <a:schemeClr val="bg1"/>
              </a:solidFill>
              <a:latin typeface="+mn-lt"/>
            </a:endParaRPr>
          </a:p>
        </p:txBody>
      </p:sp>
      <p:sp>
        <p:nvSpPr>
          <p:cNvPr id="4" name="TextBox 3"/>
          <p:cNvSpPr txBox="1"/>
          <p:nvPr/>
        </p:nvSpPr>
        <p:spPr>
          <a:xfrm>
            <a:off x="297920" y="2687517"/>
            <a:ext cx="11474980" cy="2862322"/>
          </a:xfrm>
          <a:prstGeom prst="rect">
            <a:avLst/>
          </a:prstGeom>
          <a:noFill/>
        </p:spPr>
        <p:txBody>
          <a:bodyPr wrap="square" rtlCol="0">
            <a:spAutoFit/>
          </a:bodyPr>
          <a:lstStyle/>
          <a:p>
            <a:r>
              <a:rPr lang="en-US" sz="3600" dirty="0" smtClean="0"/>
              <a:t>Most readers can’t spend the time reading your full profile initially.   Once they’re intrigued by your resume, they may want to download your resume before returning to read more of your profile. You want to make it easy for them to find it. </a:t>
            </a:r>
          </a:p>
        </p:txBody>
      </p:sp>
    </p:spTree>
    <p:extLst>
      <p:ext uri="{BB962C8B-B14F-4D97-AF65-F5344CB8AC3E}">
        <p14:creationId xmlns:p14="http://schemas.microsoft.com/office/powerpoint/2010/main" val="196616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1"/>
            <a:ext cx="1236428" cy="1088056"/>
          </a:xfrm>
          <a:prstGeom prst="rect">
            <a:avLst/>
          </a:prstGeom>
          <a:ln>
            <a:noFill/>
          </a:ln>
        </p:spPr>
      </p:pic>
      <p:sp>
        <p:nvSpPr>
          <p:cNvPr id="12" name="Rectangle 11"/>
          <p:cNvSpPr/>
          <p:nvPr/>
        </p:nvSpPr>
        <p:spPr>
          <a:xfrm rot="5400000">
            <a:off x="6777959" y="-4368174"/>
            <a:ext cx="1054099"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187056"/>
            <a:ext cx="8051800" cy="639812"/>
          </a:xfrm>
        </p:spPr>
        <p:txBody>
          <a:bodyPr>
            <a:normAutofit fontScale="90000"/>
          </a:bodyPr>
          <a:lstStyle/>
          <a:p>
            <a:r>
              <a:rPr lang="en-US" b="1" dirty="0" smtClean="0">
                <a:solidFill>
                  <a:schemeClr val="bg1"/>
                </a:solidFill>
              </a:rPr>
              <a:t>Summary Examples</a:t>
            </a:r>
            <a:endParaRPr lang="en-US" b="1" dirty="0">
              <a:solidFill>
                <a:schemeClr val="bg1"/>
              </a:solidFill>
            </a:endParaRPr>
          </a:p>
        </p:txBody>
      </p:sp>
      <p:sp>
        <p:nvSpPr>
          <p:cNvPr id="3" name="TextBox 2"/>
          <p:cNvSpPr txBox="1"/>
          <p:nvPr/>
        </p:nvSpPr>
        <p:spPr>
          <a:xfrm>
            <a:off x="297920" y="1241156"/>
            <a:ext cx="11500380" cy="5701561"/>
          </a:xfrm>
          <a:prstGeom prst="rect">
            <a:avLst/>
          </a:prstGeom>
          <a:noFill/>
        </p:spPr>
        <p:txBody>
          <a:bodyPr wrap="square" rtlCol="0">
            <a:spAutoFit/>
          </a:bodyPr>
          <a:lstStyle/>
          <a:p>
            <a:r>
              <a:rPr lang="en-US" sz="1650" dirty="0"/>
              <a:t>I am a Mechanical Engineering student, graduating in May 2015, looking for Full-Time Employment. Please contact me at </a:t>
            </a:r>
            <a:r>
              <a:rPr lang="en-US" sz="1650" dirty="0" smtClean="0">
                <a:hlinkClick r:id="rId4"/>
              </a:rPr>
              <a:t>aebrecht@mtu.edu</a:t>
            </a:r>
            <a:r>
              <a:rPr lang="en-US" sz="1650" dirty="0" smtClean="0"/>
              <a:t> or 906-123-4567.</a:t>
            </a:r>
          </a:p>
          <a:p>
            <a:endParaRPr lang="en-US" sz="1650" dirty="0"/>
          </a:p>
          <a:p>
            <a:r>
              <a:rPr lang="en-US" sz="1650" dirty="0"/>
              <a:t>A FARM GIRL BECOMES AN ENGINEER</a:t>
            </a:r>
          </a:p>
          <a:p>
            <a:r>
              <a:rPr lang="en-US" sz="1650" dirty="0"/>
              <a:t>I grew up on a 120-acre fruit and vegetable farm in Grand Rapids, MI, and am no stranger to hard work.  I worked long hours operating machinery to plant, harvest, sort and clean produce and sold all our crops in my family's store – just some of the work I did as the daughter of a self-employed farmer. I had to work just as hard at Michigan Tech, as it’s got a reputation for a demanding and hands-on curriculum, and I’m really proud of my 3.70 GPA.  I also added internship experience and campus leadership experience that has helped me develop strong teamwork, project management, communication and leadership skills, that I believe have prepared me to make a valuable contribution to your company. I’m really ready to work hard and exceed your expectations</a:t>
            </a:r>
            <a:r>
              <a:rPr lang="en-US" sz="1650" dirty="0" smtClean="0"/>
              <a:t>!</a:t>
            </a:r>
          </a:p>
          <a:p>
            <a:endParaRPr lang="en-US" sz="1650" dirty="0"/>
          </a:p>
          <a:p>
            <a:r>
              <a:rPr lang="en-US" sz="1650" dirty="0"/>
              <a:t>In the summer of 2014, I worked at Ford Motor Company as a Design engineering intern where I created an original design for the console mats for the newly designed 2017 Escape. I also worked at John Deere as a manufacturing (operations) engineering intern in the summer of 2013 where I developed a logistics procedure to outsource paint stripping in the seeding factory and coordinated off-site training for 550 employees.  </a:t>
            </a:r>
            <a:endParaRPr lang="en-US" sz="1650" dirty="0" smtClean="0"/>
          </a:p>
          <a:p>
            <a:endParaRPr lang="en-US" sz="1650" dirty="0"/>
          </a:p>
          <a:p>
            <a:r>
              <a:rPr lang="en-US" sz="1650" dirty="0"/>
              <a:t>One of the most rewarding experiences I’ve had at MTU has been my 3 years as a member of the Aerospace Enterprise Engineering Program, where I got work on a satellite funded by the US Air Force that will actually be launched into space in 2016. </a:t>
            </a:r>
          </a:p>
          <a:p>
            <a:r>
              <a:rPr lang="en-US" sz="1650" dirty="0"/>
              <a:t>An accomplishment I’m really proud of is that I founded an official student org called Silver Wings (SW).  “SW is a national, professional organization dedicated to creating proactive, knowledgeable, and effective civic leaders through community service and education about national defense.” I’m now president of a 20 member group, working toward national recognition.</a:t>
            </a:r>
          </a:p>
          <a:p>
            <a:endParaRPr lang="en-US" dirty="0"/>
          </a:p>
        </p:txBody>
      </p:sp>
    </p:spTree>
    <p:extLst>
      <p:ext uri="{BB962C8B-B14F-4D97-AF65-F5344CB8AC3E}">
        <p14:creationId xmlns:p14="http://schemas.microsoft.com/office/powerpoint/2010/main" val="177901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754001" y="1855054"/>
            <a:ext cx="9194800" cy="3754874"/>
          </a:xfrm>
          <a:prstGeom prst="rect">
            <a:avLst/>
          </a:prstGeom>
          <a:noFill/>
        </p:spPr>
        <p:txBody>
          <a:bodyPr wrap="square" rtlCol="0">
            <a:spAutoFit/>
          </a:bodyPr>
          <a:lstStyle/>
          <a:p>
            <a:pPr marL="285750" indent="-285750">
              <a:spcBef>
                <a:spcPct val="0"/>
              </a:spcBef>
              <a:spcAft>
                <a:spcPct val="25000"/>
              </a:spcAft>
              <a:buFont typeface="Arial" panose="020B0604020202020204" pitchFamily="34" charset="0"/>
              <a:buChar char="•"/>
            </a:pPr>
            <a:r>
              <a:rPr lang="en-US" sz="2800" dirty="0"/>
              <a:t>LinkedIn is </a:t>
            </a:r>
            <a:r>
              <a:rPr lang="en-US" sz="2800" dirty="0" smtClean="0"/>
              <a:t>an</a:t>
            </a:r>
            <a:r>
              <a:rPr lang="en-US" sz="2800" b="1" i="1" dirty="0"/>
              <a:t> </a:t>
            </a:r>
            <a:r>
              <a:rPr lang="en-US" sz="2800" b="1" i="1" dirty="0" smtClean="0"/>
              <a:t>online network</a:t>
            </a:r>
            <a:r>
              <a:rPr lang="en-US" sz="2800" dirty="0"/>
              <a:t> for business </a:t>
            </a:r>
            <a:r>
              <a:rPr lang="en-US" sz="2800" dirty="0" smtClean="0"/>
              <a:t>professionals (that includes students, too! </a:t>
            </a:r>
            <a:r>
              <a:rPr lang="en-US" sz="2800" dirty="0"/>
              <a:t>It's different than other social networking sites  because it's </a:t>
            </a:r>
            <a:r>
              <a:rPr lang="en-US" sz="2800" b="1" i="1" dirty="0"/>
              <a:t>designed specifically for professional networking </a:t>
            </a:r>
            <a:r>
              <a:rPr lang="en-US" sz="2800" dirty="0"/>
              <a:t>-- finding a job, discovering sales leads, connecting with potential business </a:t>
            </a:r>
            <a:r>
              <a:rPr lang="en-US" sz="2800" dirty="0" smtClean="0"/>
              <a:t>partners. </a:t>
            </a:r>
            <a:r>
              <a:rPr lang="en-US" sz="2800" dirty="0"/>
              <a:t> </a:t>
            </a:r>
            <a:endParaRPr lang="en-US" sz="2800" dirty="0" smtClean="0"/>
          </a:p>
          <a:p>
            <a:pPr marL="285750" indent="-285750">
              <a:spcBef>
                <a:spcPct val="0"/>
              </a:spcBef>
              <a:spcAft>
                <a:spcPct val="25000"/>
              </a:spcAft>
              <a:buFont typeface="Arial" panose="020B0604020202020204" pitchFamily="34" charset="0"/>
              <a:buChar char="•"/>
            </a:pPr>
            <a:r>
              <a:rPr lang="en-US" sz="2800" dirty="0" smtClean="0"/>
              <a:t>93% of recruiters are using LinkedIn to find their future employees</a:t>
            </a:r>
          </a:p>
          <a:p>
            <a:pPr marL="285750" indent="-285750">
              <a:spcBef>
                <a:spcPct val="0"/>
              </a:spcBef>
              <a:spcAft>
                <a:spcPct val="25000"/>
              </a:spcAft>
              <a:buFont typeface="Arial" panose="020B0604020202020204" pitchFamily="34" charset="0"/>
              <a:buChar char="•"/>
            </a:pPr>
            <a:r>
              <a:rPr lang="en-US" sz="2800" dirty="0" smtClean="0"/>
              <a:t>Almost 100% use to initially screen applicants </a:t>
            </a:r>
            <a:endParaRPr lang="en-US" sz="2800" dirty="0"/>
          </a:p>
        </p:txBody>
      </p:sp>
      <p:pic>
        <p:nvPicPr>
          <p:cNvPr id="4" name="Picture 3"/>
          <p:cNvPicPr>
            <a:picLocks noChangeAspect="1"/>
          </p:cNvPicPr>
          <p:nvPr/>
        </p:nvPicPr>
        <p:blipFill>
          <a:blip r:embed="rId5"/>
          <a:stretch>
            <a:fillRect/>
          </a:stretch>
        </p:blipFill>
        <p:spPr>
          <a:xfrm>
            <a:off x="6558757" y="286790"/>
            <a:ext cx="4014327" cy="1364297"/>
          </a:xfrm>
          <a:prstGeom prst="rect">
            <a:avLst/>
          </a:prstGeom>
        </p:spPr>
      </p:pic>
    </p:spTree>
    <p:extLst>
      <p:ext uri="{BB962C8B-B14F-4D97-AF65-F5344CB8AC3E}">
        <p14:creationId xmlns:p14="http://schemas.microsoft.com/office/powerpoint/2010/main" val="2825631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1" y="153100"/>
            <a:ext cx="1027960" cy="904605"/>
          </a:xfrm>
          <a:prstGeom prst="rect">
            <a:avLst/>
          </a:prstGeom>
          <a:ln>
            <a:noFill/>
          </a:ln>
        </p:spPr>
      </p:pic>
      <p:sp>
        <p:nvSpPr>
          <p:cNvPr id="12" name="Rectangle 11"/>
          <p:cNvSpPr/>
          <p:nvPr/>
        </p:nvSpPr>
        <p:spPr>
          <a:xfrm rot="5400000">
            <a:off x="6777959" y="-4368174"/>
            <a:ext cx="1054099"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198911"/>
            <a:ext cx="8051800" cy="639812"/>
          </a:xfrm>
        </p:spPr>
        <p:txBody>
          <a:bodyPr>
            <a:normAutofit fontScale="90000"/>
          </a:bodyPr>
          <a:lstStyle/>
          <a:p>
            <a:r>
              <a:rPr lang="en-US" b="1" dirty="0" smtClean="0">
                <a:solidFill>
                  <a:schemeClr val="bg1"/>
                </a:solidFill>
              </a:rPr>
              <a:t>Summary Examples</a:t>
            </a:r>
            <a:endParaRPr lang="en-US" b="1" dirty="0">
              <a:solidFill>
                <a:schemeClr val="bg1"/>
              </a:solidFill>
            </a:endParaRPr>
          </a:p>
        </p:txBody>
      </p:sp>
      <p:sp>
        <p:nvSpPr>
          <p:cNvPr id="3" name="TextBox 2"/>
          <p:cNvSpPr txBox="1"/>
          <p:nvPr/>
        </p:nvSpPr>
        <p:spPr>
          <a:xfrm>
            <a:off x="297921" y="1076276"/>
            <a:ext cx="11741680" cy="5909310"/>
          </a:xfrm>
          <a:prstGeom prst="rect">
            <a:avLst/>
          </a:prstGeom>
          <a:noFill/>
        </p:spPr>
        <p:txBody>
          <a:bodyPr wrap="square" rtlCol="0">
            <a:spAutoFit/>
          </a:bodyPr>
          <a:lstStyle/>
          <a:p>
            <a:r>
              <a:rPr lang="en-US" sz="1500" dirty="0"/>
              <a:t>Electrical Engineer with experience in Communication Systems, Signal Processing, RF, low-level C, and assembly programming, looking for entry level job. 123-456-7890 | aszajna@mtu.edu.</a:t>
            </a:r>
          </a:p>
          <a:p>
            <a:r>
              <a:rPr lang="en-US" sz="1500" dirty="0"/>
              <a:t> </a:t>
            </a:r>
          </a:p>
          <a:p>
            <a:r>
              <a:rPr lang="en-US" sz="1500" dirty="0"/>
              <a:t>I've spent my life making stuff: computers, my 76 Mustang, or performing and creating music. I was good at math, so I was drawn to engineering, but I don't think math is enough. I believe that, for a designer, human perception has to drive technology - because it’s worthless without people wanting to use it. “Begin with the End in Mind,” is a line I've intentionally tried to straddle by doing so many different things. I'm not just an engineer - I’m also a musician, a camper, hiker, fisherman, and gear head. So, while I’ll proudly wear the label “geek,” these other things define me in so many other ways, and they get me out of the lab and from behind my computer, keep me real, and I think, a better engineer.</a:t>
            </a:r>
          </a:p>
          <a:p>
            <a:r>
              <a:rPr lang="en-US" sz="1500" dirty="0"/>
              <a:t> </a:t>
            </a:r>
          </a:p>
          <a:p>
            <a:r>
              <a:rPr lang="en-US" sz="1500" dirty="0"/>
              <a:t>I just graduated from Michigan Tech with a BS in Electrical Engineering and was fortunate to get a lot of hands-on experience: </a:t>
            </a:r>
          </a:p>
          <a:p>
            <a:r>
              <a:rPr lang="en-US" sz="1500" dirty="0"/>
              <a:t> </a:t>
            </a:r>
          </a:p>
          <a:p>
            <a:pPr marL="285750" lvl="0" indent="-285750">
              <a:buFont typeface="Arial" panose="020B0604020202020204" pitchFamily="34" charset="0"/>
              <a:buChar char="•"/>
            </a:pPr>
            <a:r>
              <a:rPr lang="en-US" sz="1500" dirty="0"/>
              <a:t>In the summer of 2013, I interned at Motorola Solutions working in both the RF and power supply groups to develop a commercial, rack-mounted, radio repeater.</a:t>
            </a:r>
          </a:p>
          <a:p>
            <a:r>
              <a:rPr lang="en-US" sz="1500" dirty="0"/>
              <a:t> </a:t>
            </a:r>
          </a:p>
          <a:p>
            <a:pPr marL="285750" lvl="0" indent="-285750">
              <a:buFont typeface="Arial" panose="020B0604020202020204" pitchFamily="34" charset="0"/>
              <a:buChar char="•"/>
            </a:pPr>
            <a:r>
              <a:rPr lang="en-US" sz="1500" dirty="0"/>
              <a:t>In the summer of 2014, I went to the University of Connecticut to work on implementing a localization algorithm utilizing PCs and underwater acoustic communications. I also developed a procedure for comparing acoustic modem performance – published in IEEE MASS 2014.</a:t>
            </a:r>
          </a:p>
          <a:p>
            <a:r>
              <a:rPr lang="en-US" sz="1500" dirty="0"/>
              <a:t> </a:t>
            </a:r>
          </a:p>
          <a:p>
            <a:pPr marL="285750" lvl="0" indent="-285750">
              <a:buFont typeface="Arial" panose="020B0604020202020204" pitchFamily="34" charset="0"/>
              <a:buChar char="•"/>
            </a:pPr>
            <a:r>
              <a:rPr lang="en-US" sz="1500" dirty="0"/>
              <a:t>In my senior year at Michigan Tech, I did research in the Wireless Positioning Lab, where I developed and executed a procedure for taking near-ground wireless channel measurements and comparing them with analytic models – accepted to IEEE VTC Fall 2015.</a:t>
            </a:r>
          </a:p>
          <a:p>
            <a:r>
              <a:rPr lang="en-US" sz="1500" dirty="0"/>
              <a:t> </a:t>
            </a:r>
          </a:p>
          <a:p>
            <a:r>
              <a:rPr lang="en-US" sz="1500" dirty="0"/>
              <a:t>Making stuff with lots of other really smart and excited people helped me develop all those “soft” skills that drive the implementation of my technical skills. </a:t>
            </a:r>
          </a:p>
          <a:p>
            <a:r>
              <a:rPr lang="en-US" sz="1500" dirty="0"/>
              <a:t> </a:t>
            </a:r>
          </a:p>
          <a:p>
            <a:r>
              <a:rPr lang="en-US" sz="1500" dirty="0"/>
              <a:t>While I’ve had opportunities to work in the Midwest, the West Coast is where I belong, so my search is there, and I’m ready to go.</a:t>
            </a:r>
          </a:p>
          <a:p>
            <a:endParaRPr lang="en-US" dirty="0"/>
          </a:p>
        </p:txBody>
      </p:sp>
    </p:spTree>
    <p:extLst>
      <p:ext uri="{BB962C8B-B14F-4D97-AF65-F5344CB8AC3E}">
        <p14:creationId xmlns:p14="http://schemas.microsoft.com/office/powerpoint/2010/main" val="373545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014508" cy="892767"/>
          </a:xfrm>
          <a:prstGeom prst="rect">
            <a:avLst/>
          </a:prstGeom>
          <a:ln>
            <a:noFill/>
          </a:ln>
        </p:spPr>
      </p:pic>
      <p:sp>
        <p:nvSpPr>
          <p:cNvPr id="12" name="Rectangle 11"/>
          <p:cNvSpPr/>
          <p:nvPr/>
        </p:nvSpPr>
        <p:spPr>
          <a:xfrm rot="5400000">
            <a:off x="6777959" y="-4368174"/>
            <a:ext cx="1054099"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187056"/>
            <a:ext cx="8051800" cy="639812"/>
          </a:xfrm>
        </p:spPr>
        <p:txBody>
          <a:bodyPr>
            <a:normAutofit fontScale="90000"/>
          </a:bodyPr>
          <a:lstStyle/>
          <a:p>
            <a:r>
              <a:rPr lang="en-US" b="1" dirty="0" smtClean="0">
                <a:solidFill>
                  <a:schemeClr val="bg1"/>
                </a:solidFill>
              </a:rPr>
              <a:t>Summary Examples</a:t>
            </a:r>
            <a:endParaRPr lang="en-US" b="1" dirty="0">
              <a:solidFill>
                <a:schemeClr val="bg1"/>
              </a:solidFill>
            </a:endParaRPr>
          </a:p>
        </p:txBody>
      </p:sp>
      <p:sp>
        <p:nvSpPr>
          <p:cNvPr id="4" name="TextBox 3"/>
          <p:cNvSpPr txBox="1"/>
          <p:nvPr/>
        </p:nvSpPr>
        <p:spPr>
          <a:xfrm>
            <a:off x="297920" y="1103996"/>
            <a:ext cx="11756920" cy="5863144"/>
          </a:xfrm>
          <a:prstGeom prst="rect">
            <a:avLst/>
          </a:prstGeom>
          <a:noFill/>
        </p:spPr>
        <p:txBody>
          <a:bodyPr wrap="square" rtlCol="0">
            <a:spAutoFit/>
          </a:bodyPr>
          <a:lstStyle/>
          <a:p>
            <a:r>
              <a:rPr lang="en-US" sz="1500" dirty="0"/>
              <a:t>I am currently pursuing my MS in Mechanical Engineering at Michigan Technological University, with a specialization in Engines, Hybrid </a:t>
            </a:r>
            <a:r>
              <a:rPr lang="en-US" sz="1500" dirty="0" smtClean="0"/>
              <a:t>Vehicles, and </a:t>
            </a:r>
            <a:r>
              <a:rPr lang="en-US" sz="1500" dirty="0"/>
              <a:t>Powertrains. I am looking for a full-time job in Mechanical Engineering, starting from May 2016. You can contact me at </a:t>
            </a:r>
            <a:r>
              <a:rPr lang="en-US" sz="1500" dirty="0" smtClean="0">
                <a:hlinkClick r:id="rId4"/>
              </a:rPr>
              <a:t>rmkalurk@mtu.edu</a:t>
            </a:r>
            <a:r>
              <a:rPr lang="en-US" sz="1500" dirty="0" smtClean="0"/>
              <a:t> or 906-123-4567.</a:t>
            </a:r>
            <a:r>
              <a:rPr lang="en-US" sz="1500" dirty="0"/>
              <a:t/>
            </a:r>
            <a:br>
              <a:rPr lang="en-US" sz="1500" dirty="0"/>
            </a:br>
            <a:r>
              <a:rPr lang="en-US" sz="1500" dirty="0"/>
              <a:t/>
            </a:r>
            <a:br>
              <a:rPr lang="en-US" sz="1500" dirty="0"/>
            </a:br>
            <a:r>
              <a:rPr lang="en-US" sz="1500" dirty="0"/>
              <a:t>I have completed 2 semesters at MTU with a GPA of 3.81/4.0, and I have 1 more semester to graduate (expected, May 2016). I completed my Bachelors in Mechanical Engineering from University of Pune, India, securing a GPA of 3.68/4.0. </a:t>
            </a:r>
          </a:p>
          <a:p>
            <a:r>
              <a:rPr lang="en-US" sz="1500" dirty="0"/>
              <a:t> </a:t>
            </a:r>
          </a:p>
          <a:p>
            <a:r>
              <a:rPr lang="en-US" sz="1500" dirty="0"/>
              <a:t>I am currently doing my co-op (8 months) at Kohler Engines, WI</a:t>
            </a:r>
            <a:r>
              <a:rPr lang="en-US" sz="1500" dirty="0" smtClean="0"/>
              <a:t>., </a:t>
            </a:r>
            <a:r>
              <a:rPr lang="en-US" sz="1500" dirty="0"/>
              <a:t>where I am working as an Application Engineer. Before </a:t>
            </a:r>
            <a:r>
              <a:rPr lang="en-US" sz="1500" dirty="0" smtClean="0"/>
              <a:t>coming to the U.S. to pursue my MS degree, I </a:t>
            </a:r>
            <a:r>
              <a:rPr lang="en-US" sz="1500" dirty="0"/>
              <a:t>worked as a full-time Design Engineer at Tata Technologies, Pune, India, where I </a:t>
            </a:r>
            <a:r>
              <a:rPr lang="en-US" sz="1500" dirty="0" smtClean="0"/>
              <a:t>designed </a:t>
            </a:r>
            <a:r>
              <a:rPr lang="en-US" sz="1500" dirty="0"/>
              <a:t>the front suspensions of vehicles. I have completed two manufacturing internships, in Toyota Motors, Bangalore, India and </a:t>
            </a:r>
            <a:r>
              <a:rPr lang="en-US" sz="1500" dirty="0" err="1"/>
              <a:t>Rivolta</a:t>
            </a:r>
            <a:r>
              <a:rPr lang="en-US" sz="1500" dirty="0"/>
              <a:t> Auto Industries, Pune, India, respectively, during my undergrad. </a:t>
            </a:r>
            <a:r>
              <a:rPr lang="en-US" sz="1500" dirty="0" smtClean="0"/>
              <a:t>These industry helped </a:t>
            </a:r>
            <a:r>
              <a:rPr lang="en-US" sz="1500" dirty="0"/>
              <a:t>me hone my understanding and knowledge in automotive manufacturing processes and trained me well in practicing </a:t>
            </a:r>
            <a:r>
              <a:rPr lang="en-US" sz="1500" dirty="0" smtClean="0"/>
              <a:t>quality </a:t>
            </a:r>
            <a:r>
              <a:rPr lang="en-US" sz="1500" dirty="0"/>
              <a:t>control and waste </a:t>
            </a:r>
            <a:r>
              <a:rPr lang="en-US" sz="1500" dirty="0" smtClean="0"/>
              <a:t>control.</a:t>
            </a:r>
            <a:r>
              <a:rPr lang="en-US" sz="1500" dirty="0"/>
              <a:t/>
            </a:r>
            <a:br>
              <a:rPr lang="en-US" sz="1500" dirty="0"/>
            </a:br>
            <a:r>
              <a:rPr lang="en-US" sz="1500" dirty="0"/>
              <a:t/>
            </a:r>
            <a:br>
              <a:rPr lang="en-US" sz="1500" dirty="0"/>
            </a:br>
            <a:r>
              <a:rPr lang="en-US" sz="1500" dirty="0"/>
              <a:t>At MTU, I am working on a graduate research project on designing, </a:t>
            </a:r>
            <a:r>
              <a:rPr lang="en-US" sz="1500" dirty="0" smtClean="0"/>
              <a:t>installation, </a:t>
            </a:r>
            <a:r>
              <a:rPr lang="en-US" sz="1500" dirty="0"/>
              <a:t>and experimental analysis of an Auxiliary Power Unit (generator-set) on a </a:t>
            </a:r>
            <a:r>
              <a:rPr lang="en-US" sz="1500" dirty="0" smtClean="0"/>
              <a:t>big-rig truck </a:t>
            </a:r>
            <a:r>
              <a:rPr lang="en-US" sz="1500" dirty="0"/>
              <a:t>for HVAC </a:t>
            </a:r>
            <a:r>
              <a:rPr lang="en-US" sz="1500" dirty="0" smtClean="0"/>
              <a:t>applications to be used during </a:t>
            </a:r>
            <a:r>
              <a:rPr lang="en-US" sz="1500" dirty="0"/>
              <a:t>driver off-duty conditions. In my undergrad senior year, my team mates and I designed and fabricated a prototype Briquetting Machine using a 2hp motor, to make small pellets for eco-friendly combustion purposes.</a:t>
            </a:r>
            <a:br>
              <a:rPr lang="en-US" sz="1500" dirty="0"/>
            </a:br>
            <a:r>
              <a:rPr lang="en-US" sz="1500" dirty="0"/>
              <a:t/>
            </a:r>
            <a:br>
              <a:rPr lang="en-US" sz="1500" dirty="0"/>
            </a:br>
            <a:r>
              <a:rPr lang="en-US" sz="1500" dirty="0"/>
              <a:t>I am well-versed with the following design </a:t>
            </a:r>
            <a:r>
              <a:rPr lang="en-US" sz="1500" dirty="0" err="1"/>
              <a:t>softwares</a:t>
            </a:r>
            <a:r>
              <a:rPr lang="en-US" sz="1500" dirty="0"/>
              <a:t> - CAD, Pro-E, </a:t>
            </a:r>
            <a:r>
              <a:rPr lang="en-US" sz="1500" dirty="0" err="1"/>
              <a:t>Catia</a:t>
            </a:r>
            <a:r>
              <a:rPr lang="en-US" sz="1500" dirty="0"/>
              <a:t> V5, </a:t>
            </a:r>
            <a:r>
              <a:rPr lang="en-US" sz="1500" dirty="0" err="1"/>
              <a:t>MatLAB</a:t>
            </a:r>
            <a:r>
              <a:rPr lang="en-US" sz="1500" dirty="0"/>
              <a:t>, Simulink and have basic knowledge of </a:t>
            </a:r>
            <a:r>
              <a:rPr lang="en-US" sz="1500" dirty="0" err="1"/>
              <a:t>Ansys</a:t>
            </a:r>
            <a:r>
              <a:rPr lang="en-US" sz="1500" dirty="0"/>
              <a:t>. I am </a:t>
            </a:r>
            <a:r>
              <a:rPr lang="en-US" sz="1500" dirty="0" smtClean="0"/>
              <a:t>a Career Ambassador with Michigan Tech’s Career Services. </a:t>
            </a:r>
            <a:r>
              <a:rPr lang="en-US" sz="1500" dirty="0"/>
              <a:t> </a:t>
            </a:r>
            <a:br>
              <a:rPr lang="en-US" sz="1500" dirty="0"/>
            </a:br>
            <a:r>
              <a:rPr lang="en-US" sz="1500" dirty="0"/>
              <a:t/>
            </a:r>
            <a:br>
              <a:rPr lang="en-US" sz="1500" dirty="0"/>
            </a:br>
            <a:r>
              <a:rPr lang="en-US" sz="1500" dirty="0"/>
              <a:t>Strengths:</a:t>
            </a:r>
            <a:br>
              <a:rPr lang="en-US" sz="1500" dirty="0"/>
            </a:br>
            <a:r>
              <a:rPr lang="en-US" sz="1500" dirty="0"/>
              <a:t>1) Customer Relations</a:t>
            </a:r>
            <a:br>
              <a:rPr lang="en-US" sz="1500" dirty="0"/>
            </a:br>
            <a:r>
              <a:rPr lang="en-US" sz="1500" dirty="0"/>
              <a:t>2) </a:t>
            </a:r>
            <a:r>
              <a:rPr lang="en-US" sz="1500" dirty="0" smtClean="0"/>
              <a:t>Strong Communication </a:t>
            </a:r>
            <a:r>
              <a:rPr lang="en-US" sz="1500" dirty="0"/>
              <a:t>Skills</a:t>
            </a:r>
            <a:br>
              <a:rPr lang="en-US" sz="1500" dirty="0"/>
            </a:br>
            <a:r>
              <a:rPr lang="en-US" sz="1500" dirty="0"/>
              <a:t>3) Ability to work in extreme environments</a:t>
            </a:r>
            <a:br>
              <a:rPr lang="en-US" sz="1500" dirty="0"/>
            </a:br>
            <a:r>
              <a:rPr lang="en-US" sz="1500" dirty="0"/>
              <a:t>4) Hands-on work in </a:t>
            </a:r>
            <a:r>
              <a:rPr lang="en-US" sz="1500" dirty="0" smtClean="0"/>
              <a:t>Engines</a:t>
            </a:r>
            <a:endParaRPr lang="en-US" sz="1500" dirty="0"/>
          </a:p>
        </p:txBody>
      </p:sp>
    </p:spTree>
    <p:extLst>
      <p:ext uri="{BB962C8B-B14F-4D97-AF65-F5344CB8AC3E}">
        <p14:creationId xmlns:p14="http://schemas.microsoft.com/office/powerpoint/2010/main" val="1863239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5400000">
            <a:off x="6777959" y="-4220402"/>
            <a:ext cx="1054099"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328969"/>
            <a:ext cx="8051800" cy="639812"/>
          </a:xfrm>
        </p:spPr>
        <p:txBody>
          <a:bodyPr>
            <a:normAutofit fontScale="90000"/>
          </a:bodyPr>
          <a:lstStyle/>
          <a:p>
            <a:r>
              <a:rPr lang="en-US" b="1" dirty="0" smtClean="0">
                <a:solidFill>
                  <a:schemeClr val="bg1"/>
                </a:solidFill>
              </a:rPr>
              <a:t>Experience – relevant FIRST!</a:t>
            </a:r>
            <a:endParaRPr lang="en-US" b="1" dirty="0">
              <a:solidFill>
                <a:schemeClr val="bg1"/>
              </a:solidFill>
            </a:endParaRPr>
          </a:p>
        </p:txBody>
      </p:sp>
      <p:sp>
        <p:nvSpPr>
          <p:cNvPr id="4" name="TextBox 3"/>
          <p:cNvSpPr txBox="1"/>
          <p:nvPr/>
        </p:nvSpPr>
        <p:spPr>
          <a:xfrm>
            <a:off x="297920" y="1948579"/>
            <a:ext cx="11640080" cy="4955203"/>
          </a:xfrm>
          <a:prstGeom prst="rect">
            <a:avLst/>
          </a:prstGeom>
          <a:noFill/>
        </p:spPr>
        <p:txBody>
          <a:bodyPr wrap="square" rtlCol="0">
            <a:spAutoFit/>
          </a:bodyPr>
          <a:lstStyle/>
          <a:p>
            <a:endParaRPr lang="en-US" sz="1200" dirty="0" smtClean="0"/>
          </a:p>
          <a:p>
            <a:r>
              <a:rPr lang="en-US" sz="3200" b="1" dirty="0" smtClean="0"/>
              <a:t>Company Name:</a:t>
            </a:r>
          </a:p>
          <a:p>
            <a:pPr marL="342900" indent="-342900">
              <a:buFont typeface="Wingdings" panose="05000000000000000000" pitchFamily="2" charset="2"/>
              <a:buChar char="§"/>
            </a:pPr>
            <a:r>
              <a:rPr lang="en-US" sz="2400" dirty="0" smtClean="0"/>
              <a:t>Internship or Co-op company</a:t>
            </a:r>
          </a:p>
          <a:p>
            <a:pPr marL="342900" indent="-342900">
              <a:buFont typeface="Wingdings" panose="05000000000000000000" pitchFamily="2" charset="2"/>
              <a:buChar char="§"/>
            </a:pPr>
            <a:r>
              <a:rPr lang="en-US" sz="2400" dirty="0" smtClean="0"/>
              <a:t>Michigan Tech University for your project work…enterprise…research…classroom projects</a:t>
            </a:r>
          </a:p>
          <a:p>
            <a:pPr marL="342900" indent="-342900">
              <a:buFont typeface="Wingdings" panose="05000000000000000000" pitchFamily="2" charset="2"/>
              <a:buChar char="§"/>
            </a:pPr>
            <a:r>
              <a:rPr lang="en-US" sz="2400" dirty="0" smtClean="0"/>
              <a:t>Independent projects</a:t>
            </a:r>
          </a:p>
          <a:p>
            <a:endParaRPr lang="en-US" sz="800" dirty="0"/>
          </a:p>
          <a:p>
            <a:r>
              <a:rPr lang="en-US" sz="3200" b="1" dirty="0" smtClean="0"/>
              <a:t>Description:</a:t>
            </a:r>
          </a:p>
          <a:p>
            <a:pPr marL="342900" indent="-342900">
              <a:buFont typeface="Wingdings" panose="05000000000000000000" pitchFamily="2" charset="2"/>
              <a:buChar char="§"/>
            </a:pPr>
            <a:r>
              <a:rPr lang="en-US" sz="2400" dirty="0" smtClean="0"/>
              <a:t>Make sure that you highlight your experiences that relate to industry needs, first.</a:t>
            </a:r>
          </a:p>
          <a:p>
            <a:pPr marL="342900" indent="-342900">
              <a:buFont typeface="Wingdings" panose="05000000000000000000" pitchFamily="2" charset="2"/>
              <a:buChar char="§"/>
            </a:pPr>
            <a:r>
              <a:rPr lang="en-US" sz="2400" dirty="0" smtClean="0"/>
              <a:t>Cut and paste from your resume or your resume addendum.  You will no doubt have more room on your LinkedIn profile than on your resume to give lengthy, detailed descriptions of your hands-on experience.</a:t>
            </a:r>
          </a:p>
          <a:p>
            <a:endParaRPr lang="en-US" sz="800" dirty="0"/>
          </a:p>
          <a:p>
            <a:r>
              <a:rPr lang="en-US" sz="3200" b="1" dirty="0" smtClean="0"/>
              <a:t>Add relevant rich media:</a:t>
            </a:r>
          </a:p>
          <a:p>
            <a:pPr marL="342900" indent="-342900">
              <a:buFont typeface="Wingdings" panose="05000000000000000000" pitchFamily="2" charset="2"/>
              <a:buChar char="§"/>
            </a:pPr>
            <a:r>
              <a:rPr lang="en-US" sz="2000" dirty="0" smtClean="0"/>
              <a:t>Technical reports, images of posters, video, </a:t>
            </a:r>
            <a:r>
              <a:rPr lang="en-US" sz="2000" dirty="0" err="1" smtClean="0"/>
              <a:t>etc</a:t>
            </a:r>
            <a:r>
              <a:rPr lang="en-US" sz="2000" dirty="0" smtClean="0"/>
              <a:t>…</a:t>
            </a:r>
          </a:p>
        </p:txBody>
      </p:sp>
    </p:spTree>
    <p:extLst>
      <p:ext uri="{BB962C8B-B14F-4D97-AF65-F5344CB8AC3E}">
        <p14:creationId xmlns:p14="http://schemas.microsoft.com/office/powerpoint/2010/main" val="1070465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6777959" y="-4368174"/>
            <a:ext cx="1054099"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218236"/>
            <a:ext cx="8051800" cy="639812"/>
          </a:xfrm>
        </p:spPr>
        <p:txBody>
          <a:bodyPr>
            <a:normAutofit fontScale="90000"/>
          </a:bodyPr>
          <a:lstStyle/>
          <a:p>
            <a:r>
              <a:rPr lang="en-US" b="1" dirty="0" smtClean="0">
                <a:solidFill>
                  <a:schemeClr val="bg1"/>
                </a:solidFill>
              </a:rPr>
              <a:t>Education</a:t>
            </a:r>
            <a:endParaRPr lang="en-US" b="1" dirty="0">
              <a:solidFill>
                <a:schemeClr val="bg1"/>
              </a:solidFill>
            </a:endParaRPr>
          </a:p>
        </p:txBody>
      </p:sp>
      <p:sp>
        <p:nvSpPr>
          <p:cNvPr id="4" name="TextBox 3"/>
          <p:cNvSpPr txBox="1"/>
          <p:nvPr/>
        </p:nvSpPr>
        <p:spPr>
          <a:xfrm>
            <a:off x="297920" y="2731096"/>
            <a:ext cx="11728980" cy="4031873"/>
          </a:xfrm>
          <a:prstGeom prst="rect">
            <a:avLst/>
          </a:prstGeom>
          <a:noFill/>
        </p:spPr>
        <p:txBody>
          <a:bodyPr wrap="square" rtlCol="0">
            <a:spAutoFit/>
          </a:bodyPr>
          <a:lstStyle/>
          <a:p>
            <a:pPr marL="342900" indent="-342900">
              <a:buFont typeface="Wingdings" panose="05000000000000000000" pitchFamily="2" charset="2"/>
              <a:buChar char="§"/>
            </a:pPr>
            <a:r>
              <a:rPr lang="en-US" sz="3200" dirty="0" smtClean="0"/>
              <a:t>Michigan Technological University </a:t>
            </a:r>
          </a:p>
          <a:p>
            <a:pPr marL="342900" indent="-342900">
              <a:buFont typeface="Wingdings" panose="05000000000000000000" pitchFamily="2" charset="2"/>
              <a:buChar char="§"/>
            </a:pPr>
            <a:r>
              <a:rPr lang="en-US" sz="3200" dirty="0" smtClean="0"/>
              <a:t>Your degree</a:t>
            </a:r>
          </a:p>
          <a:p>
            <a:pPr marL="342900" indent="-342900">
              <a:buFont typeface="Wingdings" panose="05000000000000000000" pitchFamily="2" charset="2"/>
              <a:buChar char="§"/>
            </a:pPr>
            <a:r>
              <a:rPr lang="en-US" sz="3200" dirty="0" smtClean="0"/>
              <a:t>Your expected graduation year</a:t>
            </a:r>
          </a:p>
          <a:p>
            <a:pPr marL="342900" indent="-342900">
              <a:buFont typeface="Wingdings" panose="05000000000000000000" pitchFamily="2" charset="2"/>
              <a:buChar char="§"/>
            </a:pPr>
            <a:r>
              <a:rPr lang="en-US" sz="3200" dirty="0" smtClean="0"/>
              <a:t>Field of Study – your minor or concentration</a:t>
            </a:r>
          </a:p>
          <a:p>
            <a:pPr marL="342900" indent="-342900">
              <a:buFont typeface="Wingdings" panose="05000000000000000000" pitchFamily="2" charset="2"/>
              <a:buChar char="§"/>
            </a:pPr>
            <a:r>
              <a:rPr lang="en-US" sz="3200" dirty="0" smtClean="0"/>
              <a:t>Grade –  class status</a:t>
            </a:r>
          </a:p>
          <a:p>
            <a:pPr marL="342900" indent="-342900">
              <a:buFont typeface="Wingdings" panose="05000000000000000000" pitchFamily="2" charset="2"/>
              <a:buChar char="§"/>
            </a:pPr>
            <a:r>
              <a:rPr lang="en-US" sz="3200" dirty="0" smtClean="0"/>
              <a:t>Add co-curricular involvement, including leadership</a:t>
            </a:r>
          </a:p>
          <a:p>
            <a:pPr marL="342900" indent="-342900">
              <a:buFont typeface="Wingdings" panose="05000000000000000000" pitchFamily="2" charset="2"/>
              <a:buChar char="§"/>
            </a:pPr>
            <a:r>
              <a:rPr lang="en-US" sz="3200" dirty="0" smtClean="0"/>
              <a:t>Description – this can include your GPA &amp; field/industry related coursework </a:t>
            </a:r>
            <a:endParaRPr lang="en-US" sz="3200" dirty="0"/>
          </a:p>
        </p:txBody>
      </p:sp>
    </p:spTree>
    <p:extLst>
      <p:ext uri="{BB962C8B-B14F-4D97-AF65-F5344CB8AC3E}">
        <p14:creationId xmlns:p14="http://schemas.microsoft.com/office/powerpoint/2010/main" val="2665252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2" name="Rectangle 11"/>
          <p:cNvSpPr/>
          <p:nvPr/>
        </p:nvSpPr>
        <p:spPr>
          <a:xfrm rot="5400000">
            <a:off x="6777959" y="-4368174"/>
            <a:ext cx="1054099"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7" y="198911"/>
            <a:ext cx="8051800" cy="639812"/>
          </a:xfrm>
        </p:spPr>
        <p:txBody>
          <a:bodyPr>
            <a:normAutofit fontScale="90000"/>
          </a:bodyPr>
          <a:lstStyle/>
          <a:p>
            <a:r>
              <a:rPr lang="en-US" b="1" dirty="0" smtClean="0">
                <a:solidFill>
                  <a:schemeClr val="bg1"/>
                </a:solidFill>
              </a:rPr>
              <a:t>The Rest</a:t>
            </a:r>
            <a:endParaRPr lang="en-US" b="1" dirty="0">
              <a:solidFill>
                <a:schemeClr val="bg1"/>
              </a:solidFill>
            </a:endParaRPr>
          </a:p>
        </p:txBody>
      </p:sp>
      <p:sp>
        <p:nvSpPr>
          <p:cNvPr id="3" name="TextBox 2"/>
          <p:cNvSpPr txBox="1"/>
          <p:nvPr/>
        </p:nvSpPr>
        <p:spPr>
          <a:xfrm>
            <a:off x="160760" y="1378288"/>
            <a:ext cx="11787400" cy="4770537"/>
          </a:xfrm>
          <a:prstGeom prst="rect">
            <a:avLst/>
          </a:prstGeom>
          <a:noFill/>
        </p:spPr>
        <p:txBody>
          <a:bodyPr wrap="square" rtlCol="0">
            <a:spAutoFit/>
          </a:bodyPr>
          <a:lstStyle/>
          <a:p>
            <a:r>
              <a:rPr lang="en-US" sz="2600" dirty="0" smtClean="0"/>
              <a:t>	     Fill in the fields that are not directly relevant to your field, but that describe more about you.  Tell about your volunteer passions, causes, and organizations you belong to.  These might be commonalities between you and a potential employer and a great way to make your initial connection (you can mention it in your personal invitation to connect).  </a:t>
            </a:r>
          </a:p>
          <a:p>
            <a:endParaRPr lang="en-US" sz="800" dirty="0"/>
          </a:p>
          <a:p>
            <a:r>
              <a:rPr lang="en-US" sz="2600" dirty="0" smtClean="0"/>
              <a:t>Move each section to location of your prioritization (again, think of importance to your reader).  Many of these categories you should have already covered much higher in your profile, but because every reader chooses a different place to start, repetition is good!</a:t>
            </a:r>
          </a:p>
          <a:p>
            <a:endParaRPr lang="en-US" sz="1600" dirty="0" smtClean="0"/>
          </a:p>
          <a:p>
            <a:r>
              <a:rPr lang="en-US" sz="2600" b="1" dirty="0" smtClean="0"/>
              <a:t>Other sections to consider:</a:t>
            </a:r>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4186777382"/>
              </p:ext>
            </p:extLst>
          </p:nvPr>
        </p:nvGraphicFramePr>
        <p:xfrm>
          <a:off x="229339" y="5795626"/>
          <a:ext cx="11650241" cy="1188720"/>
        </p:xfrm>
        <a:graphic>
          <a:graphicData uri="http://schemas.openxmlformats.org/drawingml/2006/table">
            <a:tbl>
              <a:tblPr firstRow="1" bandRow="1">
                <a:tableStyleId>{5C22544A-7EE6-4342-B048-85BDC9FD1C3A}</a:tableStyleId>
              </a:tblPr>
              <a:tblGrid>
                <a:gridCol w="4412640"/>
                <a:gridCol w="3750053"/>
                <a:gridCol w="3487548"/>
              </a:tblGrid>
              <a:tr h="800318">
                <a:tc>
                  <a:txBody>
                    <a:bodyPr/>
                    <a:lstStyle/>
                    <a:p>
                      <a:pPr marL="285750" indent="-285750">
                        <a:buFont typeface="Wingdings" panose="05000000000000000000" pitchFamily="2" charset="2"/>
                        <a:buChar char="§"/>
                      </a:pPr>
                      <a:r>
                        <a:rPr lang="en-US" sz="2400" b="0" dirty="0" smtClean="0">
                          <a:solidFill>
                            <a:schemeClr val="tx1"/>
                          </a:solidFill>
                        </a:rPr>
                        <a:t>Volunteering Opportunities</a:t>
                      </a:r>
                    </a:p>
                    <a:p>
                      <a:pPr marL="285750" indent="-285750">
                        <a:buFont typeface="Wingdings" panose="05000000000000000000" pitchFamily="2" charset="2"/>
                        <a:buChar char="§"/>
                      </a:pPr>
                      <a:r>
                        <a:rPr lang="en-US" sz="2400" b="0" dirty="0" smtClean="0">
                          <a:solidFill>
                            <a:schemeClr val="tx1"/>
                          </a:solidFill>
                        </a:rPr>
                        <a:t>Organizations</a:t>
                      </a:r>
                    </a:p>
                    <a:p>
                      <a:endParaRPr lang="en-US" sz="2400" b="0" dirty="0">
                        <a:solidFill>
                          <a:schemeClr val="tx1"/>
                        </a:solidFill>
                      </a:endParaRPr>
                    </a:p>
                  </a:txBody>
                  <a:tcPr>
                    <a:noFill/>
                  </a:tcPr>
                </a:tc>
                <a:tc>
                  <a:txBody>
                    <a:bodyPr/>
                    <a:lstStyle/>
                    <a:p>
                      <a:pPr marL="285750" indent="-285750">
                        <a:buFont typeface="Wingdings" panose="05000000000000000000" pitchFamily="2" charset="2"/>
                        <a:buChar char="§"/>
                      </a:pPr>
                      <a:r>
                        <a:rPr lang="en-US" sz="2400" b="0" dirty="0" smtClean="0">
                          <a:solidFill>
                            <a:schemeClr val="tx1"/>
                          </a:solidFill>
                        </a:rPr>
                        <a:t>Honors and Awards</a:t>
                      </a:r>
                    </a:p>
                    <a:p>
                      <a:pPr marL="285750" indent="-285750">
                        <a:buFont typeface="Wingdings" panose="05000000000000000000" pitchFamily="2" charset="2"/>
                        <a:buChar char="§"/>
                      </a:pPr>
                      <a:r>
                        <a:rPr lang="en-US" sz="2400" b="0" dirty="0" smtClean="0">
                          <a:solidFill>
                            <a:schemeClr val="tx1"/>
                          </a:solidFill>
                        </a:rPr>
                        <a:t>Test Scores</a:t>
                      </a:r>
                    </a:p>
                    <a:p>
                      <a:endParaRPr lang="en-US" sz="2400" b="0" dirty="0">
                        <a:solidFill>
                          <a:schemeClr val="tx1"/>
                        </a:solidFill>
                      </a:endParaRPr>
                    </a:p>
                  </a:txBody>
                  <a:tcPr>
                    <a:noFill/>
                  </a:tcPr>
                </a:tc>
                <a:tc>
                  <a:txBody>
                    <a:bodyPr/>
                    <a:lstStyle/>
                    <a:p>
                      <a:pPr marL="285750" indent="-285750">
                        <a:buFont typeface="Wingdings" panose="05000000000000000000" pitchFamily="2" charset="2"/>
                        <a:buChar char="§"/>
                      </a:pPr>
                      <a:r>
                        <a:rPr lang="en-US" sz="2400" b="0" dirty="0" smtClean="0">
                          <a:solidFill>
                            <a:schemeClr val="tx1"/>
                          </a:solidFill>
                        </a:rPr>
                        <a:t>Publications</a:t>
                      </a:r>
                    </a:p>
                    <a:p>
                      <a:pPr marL="285750" indent="-285750">
                        <a:buFont typeface="Wingdings" panose="05000000000000000000" pitchFamily="2" charset="2"/>
                        <a:buChar char="§"/>
                      </a:pPr>
                      <a:r>
                        <a:rPr lang="en-US" sz="2400" b="0" dirty="0" smtClean="0">
                          <a:solidFill>
                            <a:schemeClr val="tx1"/>
                          </a:solidFill>
                        </a:rPr>
                        <a:t>Patents</a:t>
                      </a:r>
                    </a:p>
                    <a:p>
                      <a:endParaRPr lang="en-US" sz="2400" b="0" dirty="0">
                        <a:solidFill>
                          <a:schemeClr val="tx1"/>
                        </a:solidFill>
                      </a:endParaRPr>
                    </a:p>
                  </a:txBody>
                  <a:tcPr>
                    <a:noFill/>
                  </a:tcPr>
                </a:tc>
              </a:tr>
            </a:tbl>
          </a:graphicData>
        </a:graphic>
      </p:graphicFrame>
    </p:spTree>
    <p:extLst>
      <p:ext uri="{BB962C8B-B14F-4D97-AF65-F5344CB8AC3E}">
        <p14:creationId xmlns:p14="http://schemas.microsoft.com/office/powerpoint/2010/main" val="1030669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53" y="238418"/>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6777960" y="-4359941"/>
            <a:ext cx="1054099"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7" y="195289"/>
            <a:ext cx="8051800" cy="639812"/>
          </a:xfrm>
        </p:spPr>
        <p:txBody>
          <a:bodyPr>
            <a:normAutofit fontScale="90000"/>
          </a:bodyPr>
          <a:lstStyle/>
          <a:p>
            <a:r>
              <a:rPr lang="en-US" b="1" dirty="0" smtClean="0">
                <a:solidFill>
                  <a:schemeClr val="bg1"/>
                </a:solidFill>
              </a:rPr>
              <a:t>Remember Your Profile Priorities!</a:t>
            </a:r>
            <a:endParaRPr lang="en-US" b="1" dirty="0">
              <a:solidFill>
                <a:schemeClr val="bg1"/>
              </a:solidFill>
            </a:endParaRPr>
          </a:p>
        </p:txBody>
      </p:sp>
      <p:sp>
        <p:nvSpPr>
          <p:cNvPr id="5" name="TextBox 4"/>
          <p:cNvSpPr txBox="1"/>
          <p:nvPr/>
        </p:nvSpPr>
        <p:spPr>
          <a:xfrm>
            <a:off x="165100" y="1948579"/>
            <a:ext cx="11760201" cy="4585871"/>
          </a:xfrm>
          <a:prstGeom prst="rect">
            <a:avLst/>
          </a:prstGeom>
          <a:noFill/>
        </p:spPr>
        <p:txBody>
          <a:bodyPr wrap="square" rtlCol="0">
            <a:spAutoFit/>
          </a:bodyPr>
          <a:lstStyle/>
          <a:p>
            <a:r>
              <a:rPr lang="en-US" sz="2800" b="1" dirty="0" err="1" smtClean="0"/>
              <a:t>Topfold</a:t>
            </a:r>
            <a:endParaRPr lang="en-US" sz="2800" b="1" dirty="0" smtClean="0"/>
          </a:p>
          <a:p>
            <a:r>
              <a:rPr lang="en-US" sz="2400" dirty="0" smtClean="0"/>
              <a:t>Ensure your headline describes exactly who you are, including your specialties, and that you have a professional photo</a:t>
            </a:r>
            <a:endParaRPr lang="en-US" sz="2400" dirty="0"/>
          </a:p>
          <a:p>
            <a:endParaRPr lang="en-US" sz="800" dirty="0" smtClean="0"/>
          </a:p>
          <a:p>
            <a:r>
              <a:rPr lang="en-US" sz="2800" b="1" dirty="0" smtClean="0"/>
              <a:t>Summary</a:t>
            </a:r>
          </a:p>
          <a:p>
            <a:r>
              <a:rPr lang="en-US" sz="2400" dirty="0" smtClean="0"/>
              <a:t>The first line should tell your reader who you are, what you want, and how they can contact you. After that, </a:t>
            </a:r>
            <a:r>
              <a:rPr lang="en-US" sz="2400" dirty="0"/>
              <a:t>m</a:t>
            </a:r>
            <a:r>
              <a:rPr lang="en-US" sz="2400" dirty="0" smtClean="0"/>
              <a:t>ake sure your summary is more of a story that answers, “Tell me about yourself?” “Why do you do what you do?” and “Why do you love it?”  Tell about your “Aha!” moment.  Remember to describe the accomplishments you are most proud of.</a:t>
            </a:r>
          </a:p>
          <a:p>
            <a:endParaRPr lang="en-US" sz="800" b="1" dirty="0" smtClean="0"/>
          </a:p>
          <a:p>
            <a:r>
              <a:rPr lang="en-US" sz="2800" b="1" dirty="0" smtClean="0"/>
              <a:t>Experience</a:t>
            </a:r>
          </a:p>
          <a:p>
            <a:r>
              <a:rPr lang="en-US" sz="2400" dirty="0"/>
              <a:t>Make this </a:t>
            </a:r>
            <a:r>
              <a:rPr lang="en-US" sz="2400" dirty="0" smtClean="0"/>
              <a:t>functional - not chronological.  Include relevant work and projects that describe your hands-on experience and makes them know you can do the work.</a:t>
            </a:r>
            <a:endParaRPr lang="en-US" dirty="0"/>
          </a:p>
        </p:txBody>
      </p:sp>
    </p:spTree>
    <p:extLst>
      <p:ext uri="{BB962C8B-B14F-4D97-AF65-F5344CB8AC3E}">
        <p14:creationId xmlns:p14="http://schemas.microsoft.com/office/powerpoint/2010/main" val="402817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6615091" y="-4205305"/>
            <a:ext cx="1379835"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405538"/>
            <a:ext cx="9519984" cy="639812"/>
          </a:xfrm>
        </p:spPr>
        <p:txBody>
          <a:bodyPr>
            <a:noAutofit/>
          </a:bodyPr>
          <a:lstStyle/>
          <a:p>
            <a:r>
              <a:rPr lang="en-US" sz="3600" b="1" dirty="0" smtClean="0">
                <a:solidFill>
                  <a:schemeClr val="bg1"/>
                </a:solidFill>
              </a:rPr>
              <a:t>Next Lunch-n-Learn…</a:t>
            </a:r>
            <a:br>
              <a:rPr lang="en-US" sz="3600" b="1" dirty="0" smtClean="0">
                <a:solidFill>
                  <a:schemeClr val="bg1"/>
                </a:solidFill>
              </a:rPr>
            </a:br>
            <a:r>
              <a:rPr lang="en-US" sz="3600" b="1" dirty="0" smtClean="0">
                <a:solidFill>
                  <a:schemeClr val="bg1"/>
                </a:solidFill>
              </a:rPr>
              <a:t>How to How to use LinkedIn in Your Job Search</a:t>
            </a:r>
            <a:endParaRPr lang="en-US" sz="3600" b="1" dirty="0">
              <a:solidFill>
                <a:schemeClr val="bg1"/>
              </a:solidFill>
            </a:endParaRPr>
          </a:p>
        </p:txBody>
      </p:sp>
      <p:sp>
        <p:nvSpPr>
          <p:cNvPr id="6" name="TextBox 5"/>
          <p:cNvSpPr txBox="1"/>
          <p:nvPr/>
        </p:nvSpPr>
        <p:spPr>
          <a:xfrm>
            <a:off x="297921" y="2851632"/>
            <a:ext cx="4243842" cy="3970318"/>
          </a:xfrm>
          <a:prstGeom prst="rect">
            <a:avLst/>
          </a:prstGeom>
          <a:noFill/>
        </p:spPr>
        <p:txBody>
          <a:bodyPr wrap="square" rtlCol="0">
            <a:spAutoFit/>
          </a:bodyPr>
          <a:lstStyle/>
          <a:p>
            <a:r>
              <a:rPr lang="en-US" sz="2800" b="1" dirty="0" smtClean="0"/>
              <a:t>We invite you to visit Career Services for help </a:t>
            </a:r>
            <a:r>
              <a:rPr lang="en-US" sz="2800" b="1" smtClean="0"/>
              <a:t>with LinkedIn or </a:t>
            </a:r>
            <a:r>
              <a:rPr lang="en-US" sz="2800" b="1" dirty="0" smtClean="0"/>
              <a:t>any of your job search needs!</a:t>
            </a:r>
            <a:endParaRPr lang="en-US" sz="2800" b="1" dirty="0"/>
          </a:p>
          <a:p>
            <a:endParaRPr lang="en-US" sz="2800" dirty="0" smtClean="0"/>
          </a:p>
          <a:p>
            <a:r>
              <a:rPr lang="en-US" sz="2800" dirty="0" smtClean="0"/>
              <a:t>220 Administration Building</a:t>
            </a:r>
            <a:endParaRPr lang="en-US" sz="2800" dirty="0"/>
          </a:p>
          <a:p>
            <a:r>
              <a:rPr lang="en-US" sz="2800" dirty="0" smtClean="0"/>
              <a:t>career@mtu.edu</a:t>
            </a:r>
            <a:endParaRPr lang="en-US" sz="2800" dirty="0"/>
          </a:p>
          <a:p>
            <a:r>
              <a:rPr lang="en-US" sz="2800" dirty="0" smtClean="0"/>
              <a:t>906.487.2313</a:t>
            </a:r>
          </a:p>
          <a:p>
            <a:r>
              <a:rPr lang="en-US" sz="2800" dirty="0" smtClean="0"/>
              <a:t>www.mtu.edu/career</a:t>
            </a:r>
            <a:endParaRPr lang="en-US" sz="28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269" y="3428607"/>
            <a:ext cx="7188731" cy="1994293"/>
          </a:xfrm>
          <a:prstGeom prst="rect">
            <a:avLst/>
          </a:prstGeom>
        </p:spPr>
      </p:pic>
      <p:sp>
        <p:nvSpPr>
          <p:cNvPr id="3" name="TextBox 2"/>
          <p:cNvSpPr txBox="1"/>
          <p:nvPr/>
        </p:nvSpPr>
        <p:spPr>
          <a:xfrm>
            <a:off x="4749269" y="2425700"/>
            <a:ext cx="6642631" cy="584775"/>
          </a:xfrm>
          <a:prstGeom prst="rect">
            <a:avLst/>
          </a:prstGeom>
          <a:noFill/>
        </p:spPr>
        <p:txBody>
          <a:bodyPr wrap="square" rtlCol="0">
            <a:spAutoFit/>
          </a:bodyPr>
          <a:lstStyle/>
          <a:p>
            <a:r>
              <a:rPr lang="en-US" sz="3200" dirty="0" smtClean="0"/>
              <a:t>Schedule your appointment on…</a:t>
            </a:r>
            <a:endParaRPr lang="en-US" sz="3200" dirty="0"/>
          </a:p>
        </p:txBody>
      </p:sp>
    </p:spTree>
    <p:extLst>
      <p:ext uri="{BB962C8B-B14F-4D97-AF65-F5344CB8AC3E}">
        <p14:creationId xmlns:p14="http://schemas.microsoft.com/office/powerpoint/2010/main" val="141840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03776" y="1397073"/>
            <a:ext cx="9998278" cy="4170372"/>
          </a:xfrm>
          <a:prstGeom prst="rect">
            <a:avLst/>
          </a:prstGeom>
          <a:noFill/>
        </p:spPr>
        <p:txBody>
          <a:bodyPr wrap="square" rtlCol="0">
            <a:spAutoFit/>
          </a:bodyPr>
          <a:lstStyle/>
          <a:p>
            <a:pPr>
              <a:spcBef>
                <a:spcPct val="0"/>
              </a:spcBef>
              <a:spcAft>
                <a:spcPct val="25000"/>
              </a:spcAft>
            </a:pPr>
            <a:endParaRPr lang="en-US" sz="1200" b="1" dirty="0" smtClean="0"/>
          </a:p>
          <a:p>
            <a:pPr>
              <a:spcBef>
                <a:spcPct val="0"/>
              </a:spcBef>
            </a:pPr>
            <a:r>
              <a:rPr lang="en-US" sz="3600" b="1" dirty="0" smtClean="0"/>
              <a:t>Why should college students be “on” LinkedIn? </a:t>
            </a:r>
          </a:p>
          <a:p>
            <a:pPr>
              <a:spcBef>
                <a:spcPct val="0"/>
              </a:spcBef>
            </a:pPr>
            <a:endParaRPr lang="en-US" sz="1200" b="1" dirty="0" smtClean="0"/>
          </a:p>
          <a:p>
            <a:pPr>
              <a:spcBef>
                <a:spcPct val="0"/>
              </a:spcBef>
            </a:pPr>
            <a:r>
              <a:rPr lang="en-US" sz="3000" b="1" dirty="0" smtClean="0"/>
              <a:t>First and foremost: To get a job! </a:t>
            </a:r>
          </a:p>
          <a:p>
            <a:pPr>
              <a:spcBef>
                <a:spcPct val="0"/>
              </a:spcBef>
            </a:pPr>
            <a:r>
              <a:rPr lang="en-US" sz="2400" dirty="0"/>
              <a:t>And, it’s </a:t>
            </a:r>
            <a:r>
              <a:rPr lang="en-US" sz="2400" i="1" dirty="0"/>
              <a:t>your</a:t>
            </a:r>
            <a:r>
              <a:rPr lang="en-US" sz="2400" dirty="0"/>
              <a:t> job is to make it easy for your reader to hire you, and to do that, you need to tell them how you can do the work they need you to do, and that you have the characteristics of their ideal employee.  </a:t>
            </a:r>
            <a:endParaRPr lang="en-US" sz="2400" dirty="0" smtClean="0"/>
          </a:p>
          <a:p>
            <a:pPr>
              <a:spcBef>
                <a:spcPct val="0"/>
              </a:spcBef>
            </a:pPr>
            <a:endParaRPr lang="en-US" sz="2400" b="1" dirty="0" smtClean="0"/>
          </a:p>
          <a:p>
            <a:pPr>
              <a:spcBef>
                <a:spcPct val="0"/>
              </a:spcBef>
            </a:pPr>
            <a:r>
              <a:rPr lang="en-US" sz="2400" b="1" dirty="0" smtClean="0"/>
              <a:t>Second: </a:t>
            </a:r>
            <a:r>
              <a:rPr lang="en-US" sz="2400" dirty="0" smtClean="0"/>
              <a:t>You’ll also grow your professional network and maintain a positive online presence that may help you in your future work or job search.</a:t>
            </a:r>
          </a:p>
          <a:p>
            <a:pPr>
              <a:spcBef>
                <a:spcPct val="0"/>
              </a:spcBef>
              <a:spcAft>
                <a:spcPct val="25000"/>
              </a:spcAft>
            </a:pPr>
            <a:endParaRPr lang="en-US" sz="2800" dirty="0"/>
          </a:p>
        </p:txBody>
      </p:sp>
      <p:pic>
        <p:nvPicPr>
          <p:cNvPr id="4" name="Picture 3"/>
          <p:cNvPicPr>
            <a:picLocks noChangeAspect="1"/>
          </p:cNvPicPr>
          <p:nvPr/>
        </p:nvPicPr>
        <p:blipFill>
          <a:blip r:embed="rId5"/>
          <a:stretch>
            <a:fillRect/>
          </a:stretch>
        </p:blipFill>
        <p:spPr>
          <a:xfrm>
            <a:off x="7351401" y="105174"/>
            <a:ext cx="4014327" cy="1364297"/>
          </a:xfrm>
          <a:prstGeom prst="rect">
            <a:avLst/>
          </a:prstGeom>
        </p:spPr>
      </p:pic>
    </p:spTree>
    <p:extLst>
      <p:ext uri="{BB962C8B-B14F-4D97-AF65-F5344CB8AC3E}">
        <p14:creationId xmlns:p14="http://schemas.microsoft.com/office/powerpoint/2010/main" val="265794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31296" y="1855054"/>
            <a:ext cx="9717505" cy="707886"/>
          </a:xfrm>
          <a:prstGeom prst="rect">
            <a:avLst/>
          </a:prstGeom>
          <a:noFill/>
        </p:spPr>
        <p:txBody>
          <a:bodyPr wrap="square" rtlCol="0">
            <a:spAutoFit/>
          </a:bodyPr>
          <a:lstStyle/>
          <a:p>
            <a:pPr>
              <a:spcBef>
                <a:spcPct val="0"/>
              </a:spcBef>
              <a:spcAft>
                <a:spcPct val="25000"/>
              </a:spcAft>
            </a:pPr>
            <a:r>
              <a:rPr lang="en-US" sz="4000" b="1" dirty="0" smtClean="0"/>
              <a:t>Your Profile is your online “first impression”</a:t>
            </a:r>
            <a:endParaRPr lang="en-US" sz="2800" dirty="0"/>
          </a:p>
        </p:txBody>
      </p:sp>
      <p:pic>
        <p:nvPicPr>
          <p:cNvPr id="4" name="Picture 3"/>
          <p:cNvPicPr>
            <a:picLocks noChangeAspect="1"/>
          </p:cNvPicPr>
          <p:nvPr/>
        </p:nvPicPr>
        <p:blipFill>
          <a:blip r:embed="rId5"/>
          <a:stretch>
            <a:fillRect/>
          </a:stretch>
        </p:blipFill>
        <p:spPr>
          <a:xfrm>
            <a:off x="6558757" y="286790"/>
            <a:ext cx="4014327" cy="1364297"/>
          </a:xfrm>
          <a:prstGeom prst="rect">
            <a:avLst/>
          </a:prstGeom>
        </p:spPr>
      </p:pic>
      <p:sp>
        <p:nvSpPr>
          <p:cNvPr id="5" name="TextBox 4"/>
          <p:cNvSpPr txBox="1"/>
          <p:nvPr/>
        </p:nvSpPr>
        <p:spPr>
          <a:xfrm>
            <a:off x="2235200" y="2907971"/>
            <a:ext cx="3594100" cy="2831544"/>
          </a:xfrm>
          <a:prstGeom prst="rect">
            <a:avLst/>
          </a:prstGeom>
          <a:noFill/>
        </p:spPr>
        <p:txBody>
          <a:bodyPr wrap="square" rtlCol="0">
            <a:spAutoFit/>
          </a:bodyPr>
          <a:lstStyle/>
          <a:p>
            <a:pPr>
              <a:spcBef>
                <a:spcPct val="0"/>
              </a:spcBef>
              <a:spcAft>
                <a:spcPct val="25000"/>
              </a:spcAft>
            </a:pPr>
            <a:r>
              <a:rPr lang="en-US" sz="3200" b="1" dirty="0"/>
              <a:t>Priorities:</a:t>
            </a:r>
          </a:p>
          <a:p>
            <a:pPr lvl="1">
              <a:spcBef>
                <a:spcPct val="0"/>
              </a:spcBef>
              <a:spcAft>
                <a:spcPct val="25000"/>
              </a:spcAft>
            </a:pPr>
            <a:r>
              <a:rPr lang="en-US" sz="3200" b="1" dirty="0">
                <a:solidFill>
                  <a:srgbClr val="C00000"/>
                </a:solidFill>
              </a:rPr>
              <a:t>1. Top Fold</a:t>
            </a:r>
          </a:p>
          <a:p>
            <a:pPr lvl="1">
              <a:spcBef>
                <a:spcPct val="0"/>
              </a:spcBef>
              <a:spcAft>
                <a:spcPct val="25000"/>
              </a:spcAft>
            </a:pPr>
            <a:r>
              <a:rPr lang="en-US" sz="3200" dirty="0"/>
              <a:t>2. Summary </a:t>
            </a:r>
          </a:p>
          <a:p>
            <a:pPr lvl="1">
              <a:spcBef>
                <a:spcPct val="0"/>
              </a:spcBef>
              <a:spcAft>
                <a:spcPct val="25000"/>
              </a:spcAft>
            </a:pPr>
            <a:r>
              <a:rPr lang="en-US" sz="3200" dirty="0"/>
              <a:t>3. Experience</a:t>
            </a:r>
          </a:p>
          <a:p>
            <a:endParaRPr lang="en-US" dirty="0"/>
          </a:p>
        </p:txBody>
      </p:sp>
      <p:pic>
        <p:nvPicPr>
          <p:cNvPr id="1028" name="Picture 4" descr="Above the fold on LinkedI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701" y="2833113"/>
            <a:ext cx="4777726" cy="273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90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053"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142858">
            <a:off x="6124586" y="-4446825"/>
            <a:ext cx="397127" cy="1250353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rot="5085409">
            <a:off x="4711596" y="-4669132"/>
            <a:ext cx="921430" cy="11939340"/>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71" y="5362932"/>
            <a:ext cx="1513128" cy="1331552"/>
          </a:xfrm>
          <a:prstGeom prst="rect">
            <a:avLst/>
          </a:prstGeom>
          <a:ln>
            <a:noFill/>
          </a:ln>
        </p:spPr>
      </p:pic>
      <p:sp>
        <p:nvSpPr>
          <p:cNvPr id="8" name="Rectangle 7"/>
          <p:cNvSpPr/>
          <p:nvPr/>
        </p:nvSpPr>
        <p:spPr>
          <a:xfrm>
            <a:off x="365073" y="0"/>
            <a:ext cx="268751"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7" y="1"/>
            <a:ext cx="36825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309522" y="-5731783"/>
            <a:ext cx="1741510" cy="12338263"/>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12" name="Rectangle 11"/>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a:xfrm>
            <a:off x="838200" y="130933"/>
            <a:ext cx="10515600" cy="1177171"/>
          </a:xfrm>
        </p:spPr>
        <p:txBody>
          <a:bodyPr>
            <a:normAutofit fontScale="90000"/>
          </a:bodyPr>
          <a:lstStyle/>
          <a:p>
            <a:r>
              <a:rPr lang="en-US" dirty="0" smtClean="0">
                <a:solidFill>
                  <a:schemeClr val="bg1"/>
                </a:solidFill>
                <a:latin typeface="Arial" panose="020B0604020202020204" pitchFamily="34" charset="0"/>
                <a:cs typeface="Arial" panose="020B0604020202020204" pitchFamily="34" charset="0"/>
              </a:rPr>
              <a:t>As You Start Creating or Editing your Profile</a:t>
            </a:r>
            <a:endParaRPr lang="en-US" dirty="0">
              <a:solidFill>
                <a:schemeClr val="bg1"/>
              </a:solidFill>
              <a:latin typeface="Arial" panose="020B0604020202020204" pitchFamily="34" charset="0"/>
              <a:cs typeface="Arial" panose="020B0604020202020204" pitchFamily="34" charset="0"/>
            </a:endParaRPr>
          </a:p>
        </p:txBody>
      </p:sp>
      <p:sp>
        <p:nvSpPr>
          <p:cNvPr id="19" name="Content Placeholder 18"/>
          <p:cNvSpPr>
            <a:spLocks noGrp="1"/>
          </p:cNvSpPr>
          <p:nvPr>
            <p:ph sz="half" idx="1"/>
          </p:nvPr>
        </p:nvSpPr>
        <p:spPr/>
        <p:txBody>
          <a:bodyPr/>
          <a:lstStyle/>
          <a:p>
            <a:endParaRPr lang="en-US" dirty="0" smtClean="0"/>
          </a:p>
          <a:p>
            <a:endParaRPr lang="en-US" dirty="0"/>
          </a:p>
          <a:p>
            <a:pPr marL="457200" lvl="1" indent="0">
              <a:buNone/>
            </a:pPr>
            <a:endParaRPr lang="en-US" dirty="0"/>
          </a:p>
        </p:txBody>
      </p:sp>
      <p:sp>
        <p:nvSpPr>
          <p:cNvPr id="20" name="Content Placeholder 19"/>
          <p:cNvSpPr>
            <a:spLocks noGrp="1"/>
          </p:cNvSpPr>
          <p:nvPr>
            <p:ph sz="half" idx="2"/>
          </p:nvPr>
        </p:nvSpPr>
        <p:spPr>
          <a:xfrm>
            <a:off x="1019243" y="1825625"/>
            <a:ext cx="10334557" cy="3486195"/>
          </a:xfrm>
        </p:spPr>
        <p:txBody>
          <a:bodyPr/>
          <a:lstStyle/>
          <a:p>
            <a:endParaRPr lang="en-US" dirty="0" smtClean="0"/>
          </a:p>
          <a:p>
            <a:endParaRPr lang="en-US" dirty="0"/>
          </a:p>
        </p:txBody>
      </p:sp>
      <p:sp>
        <p:nvSpPr>
          <p:cNvPr id="3" name="TextBox 2"/>
          <p:cNvSpPr txBox="1"/>
          <p:nvPr/>
        </p:nvSpPr>
        <p:spPr>
          <a:xfrm>
            <a:off x="924871" y="2325837"/>
            <a:ext cx="10501941" cy="3970318"/>
          </a:xfrm>
          <a:prstGeom prst="rect">
            <a:avLst/>
          </a:prstGeom>
          <a:noFill/>
        </p:spPr>
        <p:txBody>
          <a:bodyPr wrap="square" rtlCol="0">
            <a:spAutoFit/>
          </a:bodyPr>
          <a:lstStyle/>
          <a:p>
            <a:r>
              <a:rPr lang="en-US" sz="3200" dirty="0" smtClean="0"/>
              <a:t>Please turn off your notifications or for your edits until you’re ready to launch…or your connections will be notified about every little change you make and that gets annoying! The box is located on the right side of the page next to your summary.</a:t>
            </a:r>
          </a:p>
          <a:p>
            <a:endParaRPr lang="en-US" sz="3200" dirty="0" smtClean="0"/>
          </a:p>
          <a:p>
            <a:r>
              <a:rPr lang="en-US" sz="3200" dirty="0"/>
              <a:t> </a:t>
            </a:r>
            <a:r>
              <a:rPr lang="en-US" sz="3200" dirty="0" smtClean="0"/>
              <a:t>                                                                    </a:t>
            </a:r>
            <a:r>
              <a:rPr lang="en-US" sz="2800" b="1" i="1" dirty="0" smtClean="0">
                <a:solidFill>
                  <a:srgbClr val="00B0F0"/>
                </a:solidFill>
              </a:rPr>
              <a:t>(Come next time to learn</a:t>
            </a:r>
          </a:p>
          <a:p>
            <a:r>
              <a:rPr lang="en-US" sz="2800" b="1" i="1" dirty="0">
                <a:solidFill>
                  <a:srgbClr val="00B0F0"/>
                </a:solidFill>
              </a:rPr>
              <a:t>	</a:t>
            </a:r>
            <a:r>
              <a:rPr lang="en-US" sz="2800" b="1" i="1" dirty="0" smtClean="0">
                <a:solidFill>
                  <a:srgbClr val="00B0F0"/>
                </a:solidFill>
              </a:rPr>
              <a:t>						 when to turn it back on)</a:t>
            </a:r>
          </a:p>
          <a:p>
            <a:endParaRPr lang="en-US" sz="32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2246" y="4351301"/>
            <a:ext cx="5112218" cy="1688147"/>
          </a:xfrm>
          <a:prstGeom prst="rect">
            <a:avLst/>
          </a:prstGeom>
        </p:spPr>
      </p:pic>
    </p:spTree>
    <p:extLst>
      <p:ext uri="{BB962C8B-B14F-4D97-AF65-F5344CB8AC3E}">
        <p14:creationId xmlns:p14="http://schemas.microsoft.com/office/powerpoint/2010/main" val="242788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6691292" y="-4281505"/>
            <a:ext cx="1227434"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284721"/>
            <a:ext cx="8051800" cy="639812"/>
          </a:xfrm>
        </p:spPr>
        <p:txBody>
          <a:bodyPr>
            <a:normAutofit fontScale="90000"/>
          </a:bodyPr>
          <a:lstStyle/>
          <a:p>
            <a:r>
              <a:rPr lang="en-US" b="1" dirty="0" smtClean="0">
                <a:solidFill>
                  <a:schemeClr val="bg1"/>
                </a:solidFill>
              </a:rPr>
              <a:t/>
            </a:r>
            <a:br>
              <a:rPr lang="en-US" b="1" dirty="0" smtClean="0">
                <a:solidFill>
                  <a:schemeClr val="bg1"/>
                </a:solidFill>
              </a:rPr>
            </a:br>
            <a:r>
              <a:rPr lang="en-US" b="1" dirty="0" smtClean="0">
                <a:solidFill>
                  <a:schemeClr val="bg1"/>
                </a:solidFill>
                <a:latin typeface="+mn-lt"/>
              </a:rPr>
              <a:t>Start Your Great First Impress</a:t>
            </a:r>
            <a:r>
              <a:rPr lang="en-US" b="1" dirty="0" smtClean="0">
                <a:solidFill>
                  <a:schemeClr val="bg1"/>
                </a:solidFill>
              </a:rPr>
              <a:t>ion </a:t>
            </a:r>
            <a:br>
              <a:rPr lang="en-US" b="1" dirty="0" smtClean="0">
                <a:solidFill>
                  <a:schemeClr val="bg1"/>
                </a:solidFill>
              </a:rPr>
            </a:br>
            <a:r>
              <a:rPr lang="en-US" sz="4000" b="1" dirty="0" smtClean="0">
                <a:solidFill>
                  <a:schemeClr val="bg1"/>
                </a:solidFill>
              </a:rPr>
              <a:t>with a professional photo</a:t>
            </a:r>
            <a:r>
              <a:rPr lang="en-US" b="1" dirty="0" smtClean="0">
                <a:solidFill>
                  <a:schemeClr val="bg1"/>
                </a:solidFill>
              </a:rPr>
              <a:t/>
            </a:r>
            <a:br>
              <a:rPr lang="en-US" b="1" dirty="0" smtClean="0">
                <a:solidFill>
                  <a:schemeClr val="bg1"/>
                </a:solidFill>
              </a:rPr>
            </a:br>
            <a:endParaRPr lang="en-US" b="1" dirty="0">
              <a:solidFill>
                <a:schemeClr val="bg1"/>
              </a:solidFill>
            </a:endParaRPr>
          </a:p>
        </p:txBody>
      </p:sp>
      <p:sp>
        <p:nvSpPr>
          <p:cNvPr id="3" name="Content Placeholder 2"/>
          <p:cNvSpPr>
            <a:spLocks noGrp="1"/>
          </p:cNvSpPr>
          <p:nvPr>
            <p:ph idx="1"/>
          </p:nvPr>
        </p:nvSpPr>
        <p:spPr>
          <a:xfrm>
            <a:off x="487680" y="2223529"/>
            <a:ext cx="11384280" cy="4175760"/>
          </a:xfrm>
        </p:spPr>
        <p:txBody>
          <a:bodyPr>
            <a:normAutofit lnSpcReduction="10000"/>
          </a:bodyPr>
          <a:lstStyle/>
          <a:p>
            <a:endParaRPr lang="en-US" sz="3600" dirty="0" smtClean="0"/>
          </a:p>
          <a:p>
            <a:r>
              <a:rPr lang="en-US" sz="3600" dirty="0" smtClean="0"/>
              <a:t>Photos are a must for a LinkedIn Profile!</a:t>
            </a:r>
          </a:p>
          <a:p>
            <a:r>
              <a:rPr lang="en-US" sz="3600" dirty="0" smtClean="0"/>
              <a:t>Research shows that profiles with pictures are 7x more likely to be viewed by potential connections than those with no picture.</a:t>
            </a:r>
          </a:p>
          <a:p>
            <a:r>
              <a:rPr lang="en-US" sz="3600" dirty="0" smtClean="0"/>
              <a:t>The image you present in your photo can communicate the credibility of the rest of your profile.</a:t>
            </a:r>
          </a:p>
          <a:p>
            <a:r>
              <a:rPr lang="en-US" sz="3600" dirty="0" smtClean="0"/>
              <a:t>Use a professional headshot, if possible.</a:t>
            </a:r>
            <a:endParaRPr lang="en-US" sz="3600" dirty="0"/>
          </a:p>
        </p:txBody>
      </p:sp>
    </p:spTree>
    <p:extLst>
      <p:ext uri="{BB962C8B-B14F-4D97-AF65-F5344CB8AC3E}">
        <p14:creationId xmlns:p14="http://schemas.microsoft.com/office/powerpoint/2010/main" val="233315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6777959" y="-4368174"/>
            <a:ext cx="1054099"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98406" y="211528"/>
            <a:ext cx="8051800" cy="639812"/>
          </a:xfrm>
        </p:spPr>
        <p:txBody>
          <a:bodyPr>
            <a:normAutofit fontScale="90000"/>
          </a:bodyPr>
          <a:lstStyle/>
          <a:p>
            <a:r>
              <a:rPr lang="en-US" b="1" dirty="0" smtClean="0">
                <a:solidFill>
                  <a:schemeClr val="bg1"/>
                </a:solidFill>
              </a:rPr>
              <a:t/>
            </a:r>
            <a:br>
              <a:rPr lang="en-US" b="1" dirty="0" smtClean="0">
                <a:solidFill>
                  <a:schemeClr val="bg1"/>
                </a:solidFill>
              </a:rPr>
            </a:br>
            <a:r>
              <a:rPr lang="en-US" b="1" dirty="0" smtClean="0">
                <a:solidFill>
                  <a:schemeClr val="bg1"/>
                </a:solidFill>
              </a:rPr>
              <a:t>Professional Photo</a:t>
            </a:r>
            <a:endParaRPr lang="en-US" b="1" dirty="0">
              <a:solidFill>
                <a:schemeClr val="bg1"/>
              </a:solidFill>
            </a:endParaRPr>
          </a:p>
        </p:txBody>
      </p:sp>
      <p:pic>
        <p:nvPicPr>
          <p:cNvPr id="5" name="Content Placeholder 4"/>
          <p:cNvPicPr>
            <a:picLocks noGrp="1" noChangeAspect="1"/>
          </p:cNvPicPr>
          <p:nvPr>
            <p:ph idx="1"/>
          </p:nvPr>
        </p:nvPicPr>
        <p:blipFill>
          <a:blip r:embed="rId4"/>
          <a:stretch>
            <a:fillRect/>
          </a:stretch>
        </p:blipFill>
        <p:spPr>
          <a:xfrm>
            <a:off x="2475569" y="4438365"/>
            <a:ext cx="2430530" cy="1617407"/>
          </a:xfrm>
          <a:prstGeom prst="rect">
            <a:avLst/>
          </a:prstGeom>
        </p:spPr>
      </p:pic>
      <p:pic>
        <p:nvPicPr>
          <p:cNvPr id="7" name="Picture 6"/>
          <p:cNvPicPr>
            <a:picLocks noChangeAspect="1"/>
          </p:cNvPicPr>
          <p:nvPr/>
        </p:nvPicPr>
        <p:blipFill>
          <a:blip r:embed="rId5"/>
          <a:stretch>
            <a:fillRect/>
          </a:stretch>
        </p:blipFill>
        <p:spPr>
          <a:xfrm>
            <a:off x="3174003" y="2147933"/>
            <a:ext cx="1683469" cy="2102242"/>
          </a:xfrm>
          <a:prstGeom prst="rect">
            <a:avLst/>
          </a:prstGeom>
        </p:spPr>
      </p:pic>
      <p:pic>
        <p:nvPicPr>
          <p:cNvPr id="8" name="Picture 7"/>
          <p:cNvPicPr>
            <a:picLocks noChangeAspect="1"/>
          </p:cNvPicPr>
          <p:nvPr/>
        </p:nvPicPr>
        <p:blipFill>
          <a:blip r:embed="rId6"/>
          <a:stretch>
            <a:fillRect/>
          </a:stretch>
        </p:blipFill>
        <p:spPr>
          <a:xfrm>
            <a:off x="738202" y="4241275"/>
            <a:ext cx="1398946" cy="2102242"/>
          </a:xfrm>
          <a:prstGeom prst="rect">
            <a:avLst/>
          </a:prstGeom>
        </p:spPr>
      </p:pic>
      <p:sp>
        <p:nvSpPr>
          <p:cNvPr id="14" name="TextBox 13"/>
          <p:cNvSpPr txBox="1"/>
          <p:nvPr/>
        </p:nvSpPr>
        <p:spPr>
          <a:xfrm>
            <a:off x="5477685" y="3698301"/>
            <a:ext cx="1507067" cy="923330"/>
          </a:xfrm>
          <a:prstGeom prst="rect">
            <a:avLst/>
          </a:prstGeom>
          <a:noFill/>
        </p:spPr>
        <p:txBody>
          <a:bodyPr wrap="square" rtlCol="0">
            <a:spAutoFit/>
          </a:bodyPr>
          <a:lstStyle/>
          <a:p>
            <a:r>
              <a:rPr lang="en-US" sz="5400" dirty="0" smtClean="0"/>
              <a:t>VS.</a:t>
            </a:r>
            <a:endParaRPr lang="en-US" sz="5400" dirty="0"/>
          </a:p>
        </p:txBody>
      </p:sp>
      <p:pic>
        <p:nvPicPr>
          <p:cNvPr id="15" name="Picture 14"/>
          <p:cNvPicPr>
            <a:picLocks noChangeAspect="1"/>
          </p:cNvPicPr>
          <p:nvPr/>
        </p:nvPicPr>
        <p:blipFill>
          <a:blip r:embed="rId7"/>
          <a:stretch>
            <a:fillRect/>
          </a:stretch>
        </p:blipFill>
        <p:spPr>
          <a:xfrm>
            <a:off x="7141664" y="2265747"/>
            <a:ext cx="1686880" cy="1970731"/>
          </a:xfrm>
          <a:prstGeom prst="rect">
            <a:avLst/>
          </a:prstGeom>
        </p:spPr>
      </p:pic>
      <p:pic>
        <p:nvPicPr>
          <p:cNvPr id="17" name="Picture 16"/>
          <p:cNvPicPr>
            <a:picLocks noChangeAspect="1"/>
          </p:cNvPicPr>
          <p:nvPr/>
        </p:nvPicPr>
        <p:blipFill>
          <a:blip r:embed="rId8"/>
          <a:stretch>
            <a:fillRect/>
          </a:stretch>
        </p:blipFill>
        <p:spPr>
          <a:xfrm>
            <a:off x="9160005" y="2267478"/>
            <a:ext cx="1999264" cy="1999264"/>
          </a:xfrm>
          <a:prstGeom prst="rect">
            <a:avLst/>
          </a:prstGeom>
        </p:spPr>
      </p:pic>
      <p:pic>
        <p:nvPicPr>
          <p:cNvPr id="18" name="Picture 17"/>
          <p:cNvPicPr>
            <a:picLocks noChangeAspect="1"/>
          </p:cNvPicPr>
          <p:nvPr/>
        </p:nvPicPr>
        <p:blipFill>
          <a:blip r:embed="rId9"/>
          <a:stretch>
            <a:fillRect/>
          </a:stretch>
        </p:blipFill>
        <p:spPr>
          <a:xfrm>
            <a:off x="7823013" y="4331506"/>
            <a:ext cx="1507066" cy="2012011"/>
          </a:xfrm>
          <a:prstGeom prst="rect">
            <a:avLst/>
          </a:prstGeom>
        </p:spPr>
      </p:pic>
      <p:sp>
        <p:nvSpPr>
          <p:cNvPr id="4" name="Rectangle 3"/>
          <p:cNvSpPr/>
          <p:nvPr/>
        </p:nvSpPr>
        <p:spPr>
          <a:xfrm>
            <a:off x="4857472" y="4892574"/>
            <a:ext cx="2939346" cy="1323439"/>
          </a:xfrm>
          <a:prstGeom prst="rect">
            <a:avLst/>
          </a:prstGeom>
        </p:spPr>
        <p:txBody>
          <a:bodyPr wrap="square">
            <a:spAutoFit/>
          </a:bodyPr>
          <a:lstStyle/>
          <a:p>
            <a:pPr algn="ctr"/>
            <a:r>
              <a:rPr lang="en-US" sz="2000" b="1" dirty="0">
                <a:ln w="0"/>
                <a:effectLst>
                  <a:outerShdw blurRad="38100" dist="25400" dir="5400000" algn="ctr" rotWithShape="0">
                    <a:srgbClr val="6E747A">
                      <a:alpha val="43000"/>
                    </a:srgbClr>
                  </a:outerShdw>
                </a:effectLst>
              </a:rPr>
              <a:t>Up close, smiling</a:t>
            </a:r>
            <a:r>
              <a:rPr lang="en-US" sz="2000" b="1" dirty="0" smtClean="0">
                <a:ln w="0"/>
                <a:effectLst>
                  <a:outerShdw blurRad="38100" dist="25400" dir="5400000" algn="ctr" rotWithShape="0">
                    <a:srgbClr val="6E747A">
                      <a:alpha val="43000"/>
                    </a:srgbClr>
                  </a:outerShdw>
                </a:effectLst>
              </a:rPr>
              <a:t>,</a:t>
            </a:r>
          </a:p>
          <a:p>
            <a:pPr algn="ctr"/>
            <a:r>
              <a:rPr lang="en-US" sz="2000" b="1" dirty="0" smtClean="0">
                <a:ln w="0"/>
                <a:effectLst>
                  <a:outerShdw blurRad="38100" dist="25400" dir="5400000" algn="ctr" rotWithShape="0">
                    <a:srgbClr val="6E747A">
                      <a:alpha val="43000"/>
                    </a:srgbClr>
                  </a:outerShdw>
                </a:effectLst>
              </a:rPr>
              <a:t> </a:t>
            </a:r>
            <a:r>
              <a:rPr lang="en-US" sz="2000" b="1" dirty="0">
                <a:ln w="0"/>
                <a:effectLst>
                  <a:outerShdw blurRad="38100" dist="25400" dir="5400000" algn="ctr" rotWithShape="0">
                    <a:srgbClr val="6E747A">
                      <a:alpha val="43000"/>
                    </a:srgbClr>
                  </a:outerShdw>
                </a:effectLst>
              </a:rPr>
              <a:t>and a light background </a:t>
            </a:r>
            <a:r>
              <a:rPr lang="en-US" sz="2000" b="1" dirty="0" smtClean="0">
                <a:ln w="0"/>
                <a:effectLst>
                  <a:outerShdw blurRad="38100" dist="25400" dir="5400000" algn="ctr" rotWithShape="0">
                    <a:srgbClr val="6E747A">
                      <a:alpha val="43000"/>
                    </a:srgbClr>
                  </a:outerShdw>
                </a:effectLst>
              </a:rPr>
              <a:t>are key elements for your LinkedIn profile pic!</a:t>
            </a:r>
            <a:endParaRPr lang="en-US" sz="2000" b="1" dirty="0">
              <a:ln w="0"/>
              <a:effectLst>
                <a:outerShdw blurRad="38100" dist="25400" dir="5400000" algn="ctr" rotWithShape="0">
                  <a:srgbClr val="6E747A">
                    <a:alpha val="43000"/>
                  </a:srgbClr>
                </a:outerShdw>
              </a:effectLst>
            </a:endParaRP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72413" y="4491747"/>
            <a:ext cx="1933845" cy="1724266"/>
          </a:xfrm>
          <a:prstGeom prst="rect">
            <a:avLst/>
          </a:prstGeom>
        </p:spPr>
      </p:pic>
      <p:pic>
        <p:nvPicPr>
          <p:cNvPr id="16" name="Picture 15"/>
          <p:cNvPicPr>
            <a:picLocks noChangeAspect="1"/>
          </p:cNvPicPr>
          <p:nvPr/>
        </p:nvPicPr>
        <p:blipFill>
          <a:blip r:embed="rId11"/>
          <a:stretch>
            <a:fillRect/>
          </a:stretch>
        </p:blipFill>
        <p:spPr>
          <a:xfrm>
            <a:off x="300699" y="2195192"/>
            <a:ext cx="2707574" cy="1801767"/>
          </a:xfrm>
          <a:prstGeom prst="rect">
            <a:avLst/>
          </a:prstGeom>
        </p:spPr>
      </p:pic>
    </p:spTree>
    <p:extLst>
      <p:ext uri="{BB962C8B-B14F-4D97-AF65-F5344CB8AC3E}">
        <p14:creationId xmlns:p14="http://schemas.microsoft.com/office/powerpoint/2010/main" val="49125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58154" y="1"/>
            <a:ext cx="234727" cy="5311821"/>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4105714">
            <a:off x="3145630" y="-2029838"/>
            <a:ext cx="591990"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1859" y="1"/>
            <a:ext cx="613502" cy="5311821"/>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4105714">
            <a:off x="1904133" y="-2975608"/>
            <a:ext cx="1699736"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7" y="1"/>
            <a:ext cx="919062" cy="5311821"/>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6" y="5361926"/>
            <a:ext cx="1662485" cy="1462987"/>
          </a:xfrm>
          <a:prstGeom prst="rect">
            <a:avLst/>
          </a:prstGeom>
        </p:spPr>
      </p:pic>
      <p:sp>
        <p:nvSpPr>
          <p:cNvPr id="21" name="Rectangle 20"/>
          <p:cNvSpPr/>
          <p:nvPr/>
        </p:nvSpPr>
        <p:spPr>
          <a:xfrm rot="4105714">
            <a:off x="4160341" y="-2223807"/>
            <a:ext cx="247238" cy="5925239"/>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1859" y="6139981"/>
            <a:ext cx="12191999" cy="453970"/>
          </a:xfrm>
          <a:prstGeom prst="rect">
            <a:avLst/>
          </a:prstGeom>
          <a:noFill/>
        </p:spPr>
        <p:txBody>
          <a:bodyPr wrap="square" rtlCol="0">
            <a:spAutoFit/>
          </a:bodyPr>
          <a:lstStyle/>
          <a:p>
            <a:pPr algn="ctr"/>
            <a:r>
              <a:rPr lang="en-US" sz="2350" i="1" dirty="0" smtClean="0"/>
              <a:t>Career Services  |  487-2313  |  </a:t>
            </a:r>
            <a:r>
              <a:rPr lang="en-US" sz="2350" i="1" dirty="0" smtClean="0">
                <a:solidFill>
                  <a:srgbClr val="728E3A"/>
                </a:solidFill>
                <a:hlinkClick r:id="rId4"/>
              </a:rPr>
              <a:t>www.mtu.edu/career</a:t>
            </a:r>
            <a:endParaRPr lang="en-US" sz="2350" i="1" dirty="0"/>
          </a:p>
        </p:txBody>
      </p:sp>
      <p:sp>
        <p:nvSpPr>
          <p:cNvPr id="24" name="Rectangle 23"/>
          <p:cNvSpPr/>
          <p:nvPr/>
        </p:nvSpPr>
        <p:spPr>
          <a:xfrm>
            <a:off x="1893662" y="6106017"/>
            <a:ext cx="10108392" cy="6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017435" y="69927"/>
            <a:ext cx="6632246" cy="1323439"/>
          </a:xfrm>
          <a:prstGeom prst="rect">
            <a:avLst/>
          </a:prstGeom>
          <a:noFill/>
        </p:spPr>
        <p:txBody>
          <a:bodyPr wrap="square" rtlCol="0">
            <a:spAutoFit/>
          </a:bodyPr>
          <a:lstStyle/>
          <a:p>
            <a:pPr algn="r"/>
            <a:r>
              <a:rPr lang="en-US" sz="4800" b="1" dirty="0" smtClean="0"/>
              <a:t>Your Headline</a:t>
            </a:r>
          </a:p>
          <a:p>
            <a:pPr algn="r"/>
            <a:r>
              <a:rPr lang="en-US" sz="3200" b="1" dirty="0" smtClean="0"/>
              <a:t>Showcase Your Specialty!</a:t>
            </a:r>
            <a:endParaRPr lang="en-US" sz="3200" b="1" dirty="0"/>
          </a:p>
        </p:txBody>
      </p:sp>
      <p:sp>
        <p:nvSpPr>
          <p:cNvPr id="6" name="TextBox 5"/>
          <p:cNvSpPr txBox="1"/>
          <p:nvPr/>
        </p:nvSpPr>
        <p:spPr>
          <a:xfrm>
            <a:off x="1770921" y="3607498"/>
            <a:ext cx="10231133" cy="1785104"/>
          </a:xfrm>
          <a:prstGeom prst="rect">
            <a:avLst/>
          </a:prstGeom>
          <a:noFill/>
        </p:spPr>
        <p:txBody>
          <a:bodyPr wrap="square" rtlCol="0">
            <a:spAutoFit/>
          </a:bodyPr>
          <a:lstStyle/>
          <a:p>
            <a:pPr marL="285750" indent="-285750">
              <a:buFont typeface="Arial" panose="020B0604020202020204" pitchFamily="34" charset="0"/>
              <a:buChar char="•"/>
            </a:pPr>
            <a:r>
              <a:rPr lang="en-US" sz="2000" dirty="0"/>
              <a:t>A detailed LinkedIn headline is critical in increasing your “findability”, creating your professional credibility, and motivating your audience to keep reading the rest of your </a:t>
            </a:r>
            <a:r>
              <a:rPr lang="en-US" sz="2000" dirty="0" smtClean="0"/>
              <a:t>profile.</a:t>
            </a:r>
          </a:p>
          <a:p>
            <a:endParaRPr lang="en-US" sz="500" dirty="0"/>
          </a:p>
          <a:p>
            <a:pPr marL="285750" indent="-285750">
              <a:buFont typeface="Arial" panose="020B0604020202020204" pitchFamily="34" charset="0"/>
              <a:buChar char="•"/>
            </a:pPr>
            <a:r>
              <a:rPr lang="en-US" sz="2000" dirty="0" smtClean="0"/>
              <a:t>In editing mode, simply hover over your current headline, click on the pencil, and update accordingly</a:t>
            </a:r>
            <a:r>
              <a:rPr lang="en-US" sz="2000" dirty="0"/>
              <a:t> </a:t>
            </a:r>
            <a:r>
              <a:rPr lang="en-US" sz="2000" dirty="0" smtClean="0"/>
              <a:t>utilizing entire space.</a:t>
            </a:r>
          </a:p>
          <a:p>
            <a:endParaRPr lang="en-US" sz="500" dirty="0" smtClean="0"/>
          </a:p>
          <a:p>
            <a:pPr marL="285750" indent="-285750">
              <a:buFont typeface="Arial" panose="020B0604020202020204" pitchFamily="34" charset="0"/>
              <a:buChar char="•"/>
            </a:pPr>
            <a:r>
              <a:rPr lang="en-US" sz="2000" dirty="0" smtClean="0"/>
              <a:t>Use key words that effectively identify your expertise, focus, experience.</a:t>
            </a:r>
            <a:endParaRPr lang="en-US" sz="2000" dirty="0"/>
          </a:p>
        </p:txBody>
      </p:sp>
      <p:sp>
        <p:nvSpPr>
          <p:cNvPr id="9" name="TextBox 8"/>
          <p:cNvSpPr txBox="1"/>
          <p:nvPr/>
        </p:nvSpPr>
        <p:spPr>
          <a:xfrm>
            <a:off x="2003776" y="1621381"/>
            <a:ext cx="4701824" cy="1815882"/>
          </a:xfrm>
          <a:prstGeom prst="rect">
            <a:avLst/>
          </a:prstGeom>
          <a:noFill/>
        </p:spPr>
        <p:txBody>
          <a:bodyPr wrap="square" rtlCol="0">
            <a:spAutoFit/>
          </a:bodyPr>
          <a:lstStyle/>
          <a:p>
            <a:r>
              <a:rPr lang="en-US" sz="4000" b="1" dirty="0" smtClean="0"/>
              <a:t>Jane Student</a:t>
            </a:r>
          </a:p>
          <a:p>
            <a:r>
              <a:rPr lang="en-US" sz="2400" dirty="0" smtClean="0"/>
              <a:t>BS Mechanical Engineering | Michigan Tech | Manufacturing | New Product Design | Mechatronics </a:t>
            </a:r>
            <a:endParaRPr lang="en-US" sz="2400" dirty="0"/>
          </a:p>
        </p:txBody>
      </p:sp>
      <p:sp>
        <p:nvSpPr>
          <p:cNvPr id="19" name="TextBox 18"/>
          <p:cNvSpPr txBox="1"/>
          <p:nvPr/>
        </p:nvSpPr>
        <p:spPr>
          <a:xfrm>
            <a:off x="7102559" y="1656276"/>
            <a:ext cx="4701824" cy="1815882"/>
          </a:xfrm>
          <a:prstGeom prst="rect">
            <a:avLst/>
          </a:prstGeom>
          <a:noFill/>
        </p:spPr>
        <p:txBody>
          <a:bodyPr wrap="square" rtlCol="0">
            <a:spAutoFit/>
          </a:bodyPr>
          <a:lstStyle/>
          <a:p>
            <a:r>
              <a:rPr lang="en-US" sz="4000" b="1" dirty="0" smtClean="0"/>
              <a:t>John Student</a:t>
            </a:r>
          </a:p>
          <a:p>
            <a:r>
              <a:rPr lang="en-US" sz="2400" dirty="0" smtClean="0"/>
              <a:t>Dining Services Supervisor at Michigan Technological University</a:t>
            </a:r>
          </a:p>
          <a:p>
            <a:r>
              <a:rPr lang="en-US" sz="2400" i="1" dirty="0" smtClean="0"/>
              <a:t>(really an ME-EM student)</a:t>
            </a:r>
            <a:endParaRPr lang="en-US" sz="2400" i="1" dirty="0"/>
          </a:p>
        </p:txBody>
      </p:sp>
      <p:sp>
        <p:nvSpPr>
          <p:cNvPr id="10" name="TextBox 9"/>
          <p:cNvSpPr txBox="1"/>
          <p:nvPr/>
        </p:nvSpPr>
        <p:spPr>
          <a:xfrm>
            <a:off x="5944934" y="1803464"/>
            <a:ext cx="836075" cy="461665"/>
          </a:xfrm>
          <a:prstGeom prst="rect">
            <a:avLst/>
          </a:prstGeom>
          <a:noFill/>
        </p:spPr>
        <p:txBody>
          <a:bodyPr wrap="square" rtlCol="0">
            <a:spAutoFit/>
          </a:bodyPr>
          <a:lstStyle/>
          <a:p>
            <a:r>
              <a:rPr lang="en-US" sz="2400" b="1" dirty="0" smtClean="0"/>
              <a:t>VS.</a:t>
            </a:r>
            <a:endParaRPr lang="en-US" sz="2400" b="1" dirty="0"/>
          </a:p>
        </p:txBody>
      </p:sp>
    </p:spTree>
    <p:extLst>
      <p:ext uri="{BB962C8B-B14F-4D97-AF65-F5344CB8AC3E}">
        <p14:creationId xmlns:p14="http://schemas.microsoft.com/office/powerpoint/2010/main" val="178409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20" y="153100"/>
            <a:ext cx="1853822" cy="1631363"/>
          </a:xfrm>
          <a:prstGeom prst="rect">
            <a:avLst/>
          </a:prstGeom>
          <a:ln>
            <a:noFill/>
          </a:ln>
        </p:spPr>
      </p:pic>
      <p:sp>
        <p:nvSpPr>
          <p:cNvPr id="10" name="Rectangle 9"/>
          <p:cNvSpPr/>
          <p:nvPr/>
        </p:nvSpPr>
        <p:spPr>
          <a:xfrm rot="5400000">
            <a:off x="7178703" y="-3064719"/>
            <a:ext cx="252612" cy="9773983"/>
          </a:xfrm>
          <a:prstGeom prst="rect">
            <a:avLst/>
          </a:prstGeom>
          <a:solidFill>
            <a:srgbClr val="00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6828083" y="-3617152"/>
            <a:ext cx="953854" cy="9773982"/>
          </a:xfrm>
          <a:prstGeom prst="rect">
            <a:avLst/>
          </a:prstGeom>
          <a:solidFill>
            <a:srgbClr val="A2B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6721771" y="-4311985"/>
            <a:ext cx="1166475" cy="9773982"/>
          </a:xfrm>
          <a:prstGeom prst="rect">
            <a:avLst/>
          </a:prstGeom>
          <a:solidFill>
            <a:srgbClr val="003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18016" y="254673"/>
            <a:ext cx="8051800" cy="639812"/>
          </a:xfrm>
        </p:spPr>
        <p:txBody>
          <a:bodyPr>
            <a:normAutofit fontScale="90000"/>
          </a:bodyPr>
          <a:lstStyle/>
          <a:p>
            <a:r>
              <a:rPr lang="en-US" b="1" dirty="0" smtClean="0">
                <a:solidFill>
                  <a:schemeClr val="bg1"/>
                </a:solidFill>
                <a:latin typeface="+mn-lt"/>
              </a:rPr>
              <a:t>Headline  - Showcase Your Specialty</a:t>
            </a:r>
            <a:endParaRPr lang="en-US" b="1" dirty="0">
              <a:solidFill>
                <a:schemeClr val="bg1"/>
              </a:solidFill>
              <a:latin typeface="+mn-lt"/>
            </a:endParaRPr>
          </a:p>
        </p:txBody>
      </p:sp>
      <p:sp>
        <p:nvSpPr>
          <p:cNvPr id="5" name="TextBox 4"/>
          <p:cNvSpPr txBox="1"/>
          <p:nvPr/>
        </p:nvSpPr>
        <p:spPr>
          <a:xfrm>
            <a:off x="127000" y="2298700"/>
            <a:ext cx="11950700" cy="830997"/>
          </a:xfrm>
          <a:prstGeom prst="rect">
            <a:avLst/>
          </a:prstGeom>
          <a:noFill/>
        </p:spPr>
        <p:txBody>
          <a:bodyPr wrap="square" rtlCol="0">
            <a:spAutoFit/>
          </a:bodyPr>
          <a:lstStyle/>
          <a:p>
            <a:r>
              <a:rPr lang="en-US" sz="2400" dirty="0" smtClean="0"/>
              <a:t>In editing mode, click on the pencil that pops up next to your headline.  Then, change your headline, save, and check to see how it looks in each line.</a:t>
            </a:r>
            <a:endParaRPr lang="en-US" sz="2400"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8609" y="3345591"/>
            <a:ext cx="11452091" cy="3377225"/>
          </a:xfrm>
        </p:spPr>
      </p:pic>
    </p:spTree>
    <p:extLst>
      <p:ext uri="{BB962C8B-B14F-4D97-AF65-F5344CB8AC3E}">
        <p14:creationId xmlns:p14="http://schemas.microsoft.com/office/powerpoint/2010/main" val="2543847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3383</TotalTime>
  <Words>2114</Words>
  <Application>Microsoft Office PowerPoint</Application>
  <PresentationFormat>Widescreen</PresentationFormat>
  <Paragraphs>222</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As You Start Creating or Editing your Profile</vt:lpstr>
      <vt:lpstr> Start Your Great First Impression  with a professional photo </vt:lpstr>
      <vt:lpstr> Professional Photo</vt:lpstr>
      <vt:lpstr>PowerPoint Presentation</vt:lpstr>
      <vt:lpstr>Headline  - Showcase Your Specialty</vt:lpstr>
      <vt:lpstr>Customize Your URL  Make your profile look more professional, and easier to share and be found by claiming your vanity URL.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 your resume and rich media in your summary section!</vt:lpstr>
      <vt:lpstr>Summary Examples</vt:lpstr>
      <vt:lpstr>Summary Examples</vt:lpstr>
      <vt:lpstr>Summary Examples</vt:lpstr>
      <vt:lpstr>Experience – relevant FIRST!</vt:lpstr>
      <vt:lpstr>Education</vt:lpstr>
      <vt:lpstr>The Rest</vt:lpstr>
      <vt:lpstr>Remember Your Profile Priorities!</vt:lpstr>
      <vt:lpstr>Next Lunch-n-Learn… How to How to use LinkedIn in Your Job Search</vt:lpstr>
    </vt:vector>
  </TitlesOfParts>
  <Company>Michigan Technological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J.R.  Repp</dc:creator>
  <cp:lastModifiedBy>Julie A. Way</cp:lastModifiedBy>
  <cp:revision>92</cp:revision>
  <cp:lastPrinted>2015-12-17T15:00:03Z</cp:lastPrinted>
  <dcterms:created xsi:type="dcterms:W3CDTF">2015-09-15T12:51:38Z</dcterms:created>
  <dcterms:modified xsi:type="dcterms:W3CDTF">2016-05-31T16:40:30Z</dcterms:modified>
</cp:coreProperties>
</file>