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0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5082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98a8334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98a8334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98a8334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98a8334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98a8334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98a8334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98a833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98a833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98a8334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98a8334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98a8334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98a8334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913b7e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913b7e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913b7e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913b7e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913b7e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913b7e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913b7e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913b7e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44b3f65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44b3f65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913b7e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5913b7e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913b7e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913b7e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913b7e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913b7e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913b7ef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913b7ef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913b7e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913b7e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913b7ef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913b7ef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5913b7ef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5913b7ef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5913b7ef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5913b7ef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844b3f65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844b3f65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844b3f65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844b3f65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8a8334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8a8334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844b3f65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844b3f65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844b3f65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844b3f65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44b3f65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44b3f65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98a8334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98a8334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98a8334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98a8334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913b7ef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913b7ef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98a8334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98a8334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98a8334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98a8334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Matching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Kamarsu Sriya Deepika-20161186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Shritishma Reddy-20161165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576625" y="3594700"/>
            <a:ext cx="38544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DIP PROJECT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PRESENTATION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every iteration 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Random Initialised NNF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¼  iteration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l="13134" t="7420" r="14700" b="11298"/>
          <a:stretch/>
        </p:blipFill>
        <p:spPr>
          <a:xfrm>
            <a:off x="495200" y="2183450"/>
            <a:ext cx="2566124" cy="22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l="15216" t="6179" r="15300" b="14081"/>
          <a:stretch/>
        </p:blipFill>
        <p:spPr>
          <a:xfrm>
            <a:off x="5354825" y="1958327"/>
            <a:ext cx="2703700" cy="23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every iteration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¾ th  iteration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1st iteration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l="15011" t="5395" r="15909" b="12232"/>
          <a:stretch/>
        </p:blipFill>
        <p:spPr>
          <a:xfrm>
            <a:off x="311700" y="2003400"/>
            <a:ext cx="3049824" cy="2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l="14328" t="5390" r="15706" b="13552"/>
          <a:stretch/>
        </p:blipFill>
        <p:spPr>
          <a:xfrm>
            <a:off x="5040375" y="1958375"/>
            <a:ext cx="3139125" cy="2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every iteration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2nd iteration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3rd iteration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l="15417" t="5397" r="15507" b="13551"/>
          <a:stretch/>
        </p:blipFill>
        <p:spPr>
          <a:xfrm>
            <a:off x="471175" y="2014625"/>
            <a:ext cx="2924400" cy="26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l="16220" t="4870" r="15510" b="13815"/>
          <a:stretch/>
        </p:blipFill>
        <p:spPr>
          <a:xfrm>
            <a:off x="5168850" y="1885275"/>
            <a:ext cx="3163825" cy="28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every iteration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4th iteration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l="17895" t="5016" r="16551" b="14324"/>
          <a:stretch/>
        </p:blipFill>
        <p:spPr>
          <a:xfrm>
            <a:off x="2672924" y="1561975"/>
            <a:ext cx="3542847" cy="31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Image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325" y="1413700"/>
            <a:ext cx="38004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88725" y="2275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that has to be reconstructed from Source Image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63" y="1454700"/>
            <a:ext cx="80867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initialization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l="6924" t="5317" r="8522" b="6202"/>
          <a:stretch/>
        </p:blipFill>
        <p:spPr>
          <a:xfrm>
            <a:off x="495225" y="1474400"/>
            <a:ext cx="7552049" cy="32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¼ iteration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l="7369" t="4711" r="8305" b="5891"/>
          <a:stretch/>
        </p:blipFill>
        <p:spPr>
          <a:xfrm>
            <a:off x="450200" y="1421475"/>
            <a:ext cx="7900950" cy="3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¾ iteration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l="7606" t="3574" r="8529" b="-2310"/>
          <a:stretch/>
        </p:blipFill>
        <p:spPr>
          <a:xfrm>
            <a:off x="528975" y="1406875"/>
            <a:ext cx="8058525" cy="35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1st iteration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l="7602" t="4100" r="8757" b="4990"/>
          <a:stretch/>
        </p:blipFill>
        <p:spPr>
          <a:xfrm>
            <a:off x="528975" y="1505575"/>
            <a:ext cx="7799674" cy="33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203250" y="1419350"/>
            <a:ext cx="8737500" cy="29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 patches using a Randomized Correspondence Algorithm that can be used for structural image editing.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call this algorithm Approximate Nearest Neighbour Algorithm.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A-NNF Algorithm to one practical application in image processing.(We chose this to be Hole Filling in Images using Patch Matching).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 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2nd iteration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l="6921" t="6530" r="7622" b="4383"/>
          <a:stretch/>
        </p:blipFill>
        <p:spPr>
          <a:xfrm>
            <a:off x="495225" y="1595625"/>
            <a:ext cx="8114800" cy="35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3rd iteration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l="6921" t="4703" r="7622" b="3779"/>
          <a:stretch/>
        </p:blipFill>
        <p:spPr>
          <a:xfrm>
            <a:off x="495225" y="1451875"/>
            <a:ext cx="7900950" cy="35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4th iteration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l="6244" t="7133" r="7622" b="3468"/>
          <a:stretch/>
        </p:blipFill>
        <p:spPr>
          <a:xfrm>
            <a:off x="461450" y="1541925"/>
            <a:ext cx="8283625" cy="33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proof</a:t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363600" y="2013425"/>
            <a:ext cx="8182200" cy="1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Step1: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start by analyzing the convergence to the exact nearest neighbourhood field and then extend the solution to an approximate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Assume A and B have equal number of pixels M (same size)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Probability that the random initialization for a pixel is the best offset=1/M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Probability that the random initialization for all the pixels is not the best offset=(1-1/M)</a:t>
            </a:r>
            <a:r>
              <a:rPr lang="en" baseline="30000"/>
              <a:t>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Probability that at least one pixel has the best offset in the random initialization=1-(1-1/M)</a:t>
            </a:r>
            <a:r>
              <a:rPr lang="en" baseline="30000"/>
              <a:t>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 (p)         =1-e</a:t>
            </a:r>
            <a:r>
              <a:rPr lang="en" baseline="30000"/>
              <a:t>-1</a:t>
            </a:r>
            <a:endParaRPr baseline="30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(M-&gt;infinity)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Theoretical Proof</a:t>
            </a: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233800" y="1461225"/>
            <a:ext cx="8598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Step2: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an approximate solution, we can also consider a “correct” assignment to be any assignment within a small neighbourhood of size ‘C’ pixels around the offset.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that case p=1-(1-C/M)</a:t>
            </a:r>
            <a:r>
              <a:rPr lang="en" baseline="30000"/>
              <a:t>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 (p)         =1-e</a:t>
            </a:r>
            <a:r>
              <a:rPr lang="en" baseline="30000"/>
              <a:t>-M</a:t>
            </a:r>
            <a:endParaRPr baseline="30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(M-&gt;infinity)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Theoretical Proof</a:t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327325" y="1484600"/>
            <a:ext cx="8520600" cy="3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 a synthetic example in which both A and B have M pixels each but we are interesed in matching a region of m pixels in A to a region of m pixels in 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further information is provided about M-m pixels in A and B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275" y="2443150"/>
            <a:ext cx="11811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Theoretical Proof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175350" y="1285800"/>
            <a:ext cx="85206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probability that any of the m pixels lands within the neighborhood </a:t>
            </a:r>
            <a:r>
              <a:rPr lang="en" i="1"/>
              <a:t>C </a:t>
            </a:r>
            <a:r>
              <a:rPr lang="en"/>
              <a:t>of the correct offset is given by p=1-(1-C/M)</a:t>
            </a:r>
            <a:r>
              <a:rPr lang="en" baseline="30000"/>
              <a:t>m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454545"/>
                </a:solidFill>
              </a:rPr>
              <a:t>The probability that we did not converge on iterations 0, 1, ..., </a:t>
            </a:r>
            <a:r>
              <a:rPr lang="en" i="1">
                <a:solidFill>
                  <a:srgbClr val="454545"/>
                </a:solidFill>
              </a:rPr>
              <a:t>t </a:t>
            </a:r>
            <a:r>
              <a:rPr lang="en">
                <a:solidFill>
                  <a:srgbClr val="454545"/>
                </a:solidFill>
              </a:rPr>
              <a:t>1 and converge on iteration </a:t>
            </a:r>
            <a:r>
              <a:rPr lang="en" i="1">
                <a:solidFill>
                  <a:srgbClr val="454545"/>
                </a:solidFill>
              </a:rPr>
              <a:t>t </a:t>
            </a:r>
            <a:r>
              <a:rPr lang="en">
                <a:solidFill>
                  <a:srgbClr val="454545"/>
                </a:solidFill>
              </a:rPr>
              <a:t>is</a:t>
            </a:r>
            <a:endParaRPr>
              <a:solidFill>
                <a:srgbClr val="45454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545"/>
                </a:solidFill>
              </a:rPr>
              <a:t> </a:t>
            </a:r>
            <a:r>
              <a:rPr lang="en" i="1">
                <a:solidFill>
                  <a:srgbClr val="454545"/>
                </a:solidFill>
              </a:rPr>
              <a:t>p</a:t>
            </a:r>
            <a:r>
              <a:rPr lang="en">
                <a:solidFill>
                  <a:srgbClr val="454545"/>
                </a:solidFill>
              </a:rPr>
              <a:t>(1-</a:t>
            </a:r>
            <a:r>
              <a:rPr lang="en" i="1">
                <a:solidFill>
                  <a:srgbClr val="454545"/>
                </a:solidFill>
              </a:rPr>
              <a:t>p</a:t>
            </a:r>
            <a:r>
              <a:rPr lang="en">
                <a:solidFill>
                  <a:srgbClr val="454545"/>
                </a:solidFill>
              </a:rPr>
              <a:t>)</a:t>
            </a:r>
            <a:r>
              <a:rPr lang="en" i="1">
                <a:solidFill>
                  <a:srgbClr val="454545"/>
                </a:solidFill>
              </a:rPr>
              <a:t>^t </a:t>
            </a:r>
            <a:r>
              <a:rPr lang="en">
                <a:solidFill>
                  <a:srgbClr val="454545"/>
                </a:solidFill>
              </a:rPr>
              <a:t>. </a:t>
            </a:r>
            <a:endParaRPr>
              <a:solidFill>
                <a:srgbClr val="454545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">
                <a:solidFill>
                  <a:srgbClr val="454545"/>
                </a:solidFill>
              </a:rPr>
              <a:t>The probabilities thus form a geometric distribution, and the expected time of convergence is</a:t>
            </a:r>
            <a:endParaRPr>
              <a:solidFill>
                <a:srgbClr val="45454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545"/>
                </a:solidFill>
              </a:rPr>
              <a:t>E(t) = 1/</a:t>
            </a:r>
            <a:r>
              <a:rPr lang="en" i="1">
                <a:solidFill>
                  <a:srgbClr val="454545"/>
                </a:solidFill>
              </a:rPr>
              <a:t>p</a:t>
            </a:r>
            <a:r>
              <a:rPr lang="en">
                <a:solidFill>
                  <a:srgbClr val="454545"/>
                </a:solidFill>
              </a:rPr>
              <a:t> -1</a:t>
            </a:r>
            <a:endParaRPr>
              <a:solidFill>
                <a:srgbClr val="454545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">
                <a:solidFill>
                  <a:srgbClr val="454545"/>
                </a:solidFill>
              </a:rPr>
              <a:t>To simplify , let the relative feature size be gamma=m/M</a:t>
            </a:r>
            <a:endParaRPr>
              <a:solidFill>
                <a:srgbClr val="454545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Char char="●"/>
            </a:pPr>
            <a:r>
              <a:rPr lang="en">
                <a:solidFill>
                  <a:srgbClr val="454545"/>
                </a:solidFill>
              </a:rPr>
              <a:t>Take the limit as M-&gt;infinity</a:t>
            </a:r>
            <a:endParaRPr>
              <a:solidFill>
                <a:srgbClr val="454545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545"/>
                </a:solidFill>
              </a:rPr>
              <a:t> </a:t>
            </a:r>
            <a:endParaRPr>
              <a:solidFill>
                <a:srgbClr val="454545"/>
              </a:solidFill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900" y="3039750"/>
            <a:ext cx="36766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234025" y="3682275"/>
            <a:ext cx="79140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taylor expansion for small gamma,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925" y="4021275"/>
            <a:ext cx="2536675" cy="4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303925" y="4465500"/>
            <a:ext cx="83919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&lt;t&gt; is our expected number of iterations to convergence remains a constant for large image resolutions and a small feature size m relative to image resolution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Input</a:t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180100" y="1508150"/>
            <a:ext cx="852060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5" y="1419325"/>
            <a:ext cx="7664600" cy="34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Mask_image</a:t>
            </a:r>
            <a:endParaRPr/>
          </a:p>
        </p:txBody>
      </p:sp>
      <p:sp>
        <p:nvSpPr>
          <p:cNvPr id="253" name="Google Shape;253;p41"/>
          <p:cNvSpPr txBox="1"/>
          <p:nvPr/>
        </p:nvSpPr>
        <p:spPr>
          <a:xfrm>
            <a:off x="427675" y="1474400"/>
            <a:ext cx="83175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25" y="1474400"/>
            <a:ext cx="8058525" cy="30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Output image</a:t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371400" y="1384350"/>
            <a:ext cx="83850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3">
            <a:alphaModFix/>
          </a:blip>
          <a:srcRect l="13642" t="6777" r="12974" b="17066"/>
          <a:stretch/>
        </p:blipFill>
        <p:spPr>
          <a:xfrm>
            <a:off x="709050" y="1467900"/>
            <a:ext cx="7933900" cy="338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52750" y="1390500"/>
            <a:ext cx="8520600" cy="30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Patch-based sampling methods have become a popular tool for image and video synthesis and analysis.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Applications include texture synthesis, image and video completion, summarization and retargeting, image recomposition and editing, image stitching and collages, new view synthesis, noise removal and more.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Approximate Nearest Neighbour Algorithm algorithm offers substantial performance improvements over the previous state of the art (20-100x), enabling its use in interactive editing tools.  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other editing tools where we can use NNF</a:t>
            </a:r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438950" y="1395600"/>
            <a:ext cx="83400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 retargeting                                          Image Reshuffling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75" y="2079775"/>
            <a:ext cx="3902675" cy="2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13325"/>
            <a:ext cx="4260325" cy="28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/>
        </p:nvSpPr>
        <p:spPr>
          <a:xfrm>
            <a:off x="516700" y="1773225"/>
            <a:ext cx="7973700" cy="1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71400" y="1474400"/>
            <a:ext cx="84609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 of the convergence of Approximate Nearest Neighbour Algorithm theoretically by constructing appropriate use cases.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practical proof we reconstructed Image B from Image A using nearest matched patches of Image A obtained from the NNF.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application: (Hole Filling of Images using NNF)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Search Space Constraints are given manually to approximate the NNF for patch match of the regions to be filled.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287025" y="273375"/>
            <a:ext cx="8624700" cy="4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125" y="775050"/>
            <a:ext cx="4513225" cy="3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93200" y="140925"/>
            <a:ext cx="77622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Phases of the Randomised Nearest Neighbour Algorithm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0" y="0"/>
            <a:ext cx="9144000" cy="554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Pseudo Code for ANNF Algorithm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[NNF]=PatchMatch(target , source, window) 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//Defined in the paper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radius=source_image_size/4 ; alpha=0.5 ; max_no_iters=-log(w)/log(alpha)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//Random Initialization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NNF-&gt;random_initialization_of_indices_from_source(leaving_padded_indices)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Calculate L2 dists for each pixel window of source and its corresponding pixel window in target linked by random NNF with and store in offset[ 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For max_iters: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smtClean="0"/>
              <a:t>	For </a:t>
            </a:r>
            <a:r>
              <a:rPr lang="en" dirty="0"/>
              <a:t>each pixel in target image:(i,j)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 smtClean="0"/>
              <a:t>     //</a:t>
            </a:r>
            <a:r>
              <a:rPr lang="en" dirty="0"/>
              <a:t>Propagation-&gt;P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/>
              <a:t> </a:t>
            </a:r>
            <a:r>
              <a:rPr lang="en" dirty="0" smtClean="0"/>
              <a:t>                       </a:t>
            </a:r>
            <a:r>
              <a:rPr lang="en" dirty="0" smtClean="0"/>
              <a:t>Calculate </a:t>
            </a:r>
            <a:r>
              <a:rPr lang="en" dirty="0"/>
              <a:t>idx=argmin(index)[offset(i,j),offset(i-1,j),offset(i,j-1)]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 smtClean="0"/>
              <a:t>      if(idx</a:t>
            </a:r>
            <a:r>
              <a:rPr lang="en" dirty="0"/>
              <a:t>==2)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</a:t>
            </a:r>
            <a:r>
              <a:rPr lang="en" dirty="0" smtClean="0"/>
              <a:t>NNF(i,j,1</a:t>
            </a:r>
            <a:r>
              <a:rPr lang="en" dirty="0"/>
              <a:t>)=NNF(i,j,1)+1;NNF(i,j,2)=NNF(i,j,2);Update offset of (i,j)</a:t>
            </a:r>
            <a:endParaRPr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      if(idx</a:t>
            </a:r>
            <a:r>
              <a:rPr lang="en" dirty="0"/>
              <a:t>==3)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</a:t>
            </a:r>
            <a:r>
              <a:rPr lang="en" dirty="0" smtClean="0"/>
              <a:t>NNF(i,j,1</a:t>
            </a:r>
            <a:r>
              <a:rPr lang="en" dirty="0"/>
              <a:t>)=NNF(i,j,1);NNF(i,j,2)=NNF(i,j,2)+1;Update offset of (i,j)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 smtClean="0"/>
              <a:t>      //</a:t>
            </a:r>
            <a:r>
              <a:rPr lang="en" dirty="0"/>
              <a:t>Random Search-&gt;S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 smtClean="0"/>
              <a:t>      Calculate </a:t>
            </a:r>
            <a:r>
              <a:rPr lang="en" dirty="0"/>
              <a:t>range of search according to radius and max_no_iters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 smtClean="0"/>
              <a:t>      Define </a:t>
            </a:r>
            <a:r>
              <a:rPr lang="en" dirty="0"/>
              <a:t>the boundaries of search for each pixel according to the above range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/>
              <a:t> </a:t>
            </a:r>
            <a:r>
              <a:rPr lang="en" dirty="0" smtClean="0"/>
              <a:t>                        </a:t>
            </a:r>
            <a:r>
              <a:rPr lang="en" dirty="0" smtClean="0"/>
              <a:t>Update </a:t>
            </a:r>
            <a:r>
              <a:rPr lang="en" dirty="0"/>
              <a:t>NNF and offsets if we find a better L2 distance for a window corresponding to (i,j)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end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end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74075" y="327325"/>
            <a:ext cx="8381700" cy="4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Reconstruction of image: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move with a stride of window_size/2 and reconstruct the image using the patch_matched from source image of the first pixel in each stride 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Halting criteria. 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Although different criteria for halting may be used depending on the application, in practice we have found it works well to iterate a fixed number of times. All the results shown here were computed with 4-5 iterations total, after which the NNF has almost always converged.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practical and theoretical proofs for convergence are provided below: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25" y="151975"/>
            <a:ext cx="85206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Proof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Image				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246050" y="1448850"/>
            <a:ext cx="42576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25" y="1318025"/>
            <a:ext cx="5118975" cy="34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243375" y="3095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that has to be reconstructed from Source Image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950" y="1337500"/>
            <a:ext cx="43054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759</Words>
  <Application>Microsoft Macintosh PowerPoint</Application>
  <PresentationFormat>On-screen Show (16:9)</PresentationFormat>
  <Paragraphs>119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Paradigm</vt:lpstr>
      <vt:lpstr>Patch Matching</vt:lpstr>
      <vt:lpstr>Problem Statement</vt:lpstr>
      <vt:lpstr>Motivation</vt:lpstr>
      <vt:lpstr>Overview</vt:lpstr>
      <vt:lpstr>PowerPoint Presentation</vt:lpstr>
      <vt:lpstr>PowerPoint Presentation</vt:lpstr>
      <vt:lpstr>PowerPoint Presentation</vt:lpstr>
      <vt:lpstr>Practical Proof Source Image    </vt:lpstr>
      <vt:lpstr>Image that has to be reconstructed from Source Image</vt:lpstr>
      <vt:lpstr>After every iteration </vt:lpstr>
      <vt:lpstr>After every iteration </vt:lpstr>
      <vt:lpstr>After every iteration </vt:lpstr>
      <vt:lpstr>After every iteration </vt:lpstr>
      <vt:lpstr>Source Image</vt:lpstr>
      <vt:lpstr>Image that has to be reconstructed from Source Image</vt:lpstr>
      <vt:lpstr>Random initialization</vt:lpstr>
      <vt:lpstr>After ¼ iteration</vt:lpstr>
      <vt:lpstr>After ¾ iteration</vt:lpstr>
      <vt:lpstr>After 1st iteration</vt:lpstr>
      <vt:lpstr>After 2nd iteration</vt:lpstr>
      <vt:lpstr>After 3rd iteration</vt:lpstr>
      <vt:lpstr>After 4th iteration</vt:lpstr>
      <vt:lpstr>Theoretical proof</vt:lpstr>
      <vt:lpstr>Convergence Theoretical Proof</vt:lpstr>
      <vt:lpstr>Convergence Theoretical Proof</vt:lpstr>
      <vt:lpstr>Convergence Theoretical Proof</vt:lpstr>
      <vt:lpstr>Application: Input</vt:lpstr>
      <vt:lpstr>Application: Mask_image</vt:lpstr>
      <vt:lpstr>Application: Output image</vt:lpstr>
      <vt:lpstr>The other editing tools where we can use NNF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 Matching</dc:title>
  <cp:lastModifiedBy>mac</cp:lastModifiedBy>
  <cp:revision>1</cp:revision>
  <dcterms:modified xsi:type="dcterms:W3CDTF">2018-11-27T15:38:52Z</dcterms:modified>
</cp:coreProperties>
</file>