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7/25/2023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7/25/2023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dirty="0"/>
              <a:t>Lead Scoring Case Study using logistic regression</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Shrivallabh Deshmukh</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783" y="406527"/>
            <a:ext cx="10058400" cy="3892168"/>
          </a:xfrm>
        </p:spPr>
        <p:txBody>
          <a:bodyPr anchor="ctr">
            <a:normAutofit/>
          </a:bodyPr>
          <a:lstStyle/>
          <a:p>
            <a:pPr lvl="0"/>
            <a:r>
              <a:rPr lang="en-US" sz="2000" i="1" dirty="0">
                <a:solidFill>
                  <a:srgbClr val="FFFFFF"/>
                </a:solidFill>
              </a:rPr>
              <a:t>Lead </a:t>
            </a:r>
            <a:r>
              <a:rPr lang="en-US" sz="2000" i="1" dirty="0" err="1">
                <a:solidFill>
                  <a:srgbClr val="FFFFFF"/>
                </a:solidFill>
              </a:rPr>
              <a:t>Source_Olark</a:t>
            </a:r>
            <a:r>
              <a:rPr lang="en-US" sz="2000" i="1" dirty="0">
                <a:solidFill>
                  <a:srgbClr val="FFFFFF"/>
                </a:solidFill>
              </a:rPr>
              <a:t> Chat</a:t>
            </a:r>
            <a:br>
              <a:rPr lang="en-US" sz="2000" i="1" dirty="0">
                <a:solidFill>
                  <a:srgbClr val="FFFFFF"/>
                </a:solidFill>
              </a:rPr>
            </a:br>
            <a:r>
              <a:rPr lang="en-US" sz="2000" i="1" dirty="0">
                <a:solidFill>
                  <a:srgbClr val="FFFFFF"/>
                </a:solidFill>
              </a:rPr>
              <a:t>Lead </a:t>
            </a:r>
            <a:r>
              <a:rPr lang="en-US" sz="2000" i="1" dirty="0" err="1">
                <a:solidFill>
                  <a:srgbClr val="FFFFFF"/>
                </a:solidFill>
              </a:rPr>
              <a:t>Origin_Lead</a:t>
            </a:r>
            <a:r>
              <a:rPr lang="en-US" sz="2000" i="1" dirty="0">
                <a:solidFill>
                  <a:srgbClr val="FFFFFF"/>
                </a:solidFill>
              </a:rPr>
              <a:t> Add Form	</a:t>
            </a:r>
            <a:br>
              <a:rPr lang="en-US" sz="2000" i="1" dirty="0">
                <a:solidFill>
                  <a:srgbClr val="FFFFFF"/>
                </a:solidFill>
              </a:rPr>
            </a:br>
            <a:r>
              <a:rPr lang="en-US" sz="2000" i="1" dirty="0">
                <a:solidFill>
                  <a:srgbClr val="FFFFFF"/>
                </a:solidFill>
              </a:rPr>
              <a:t>Last </a:t>
            </a:r>
            <a:r>
              <a:rPr lang="en-US" sz="2000" i="1" dirty="0" err="1">
                <a:solidFill>
                  <a:srgbClr val="FFFFFF"/>
                </a:solidFill>
              </a:rPr>
              <a:t>Activity_Olark</a:t>
            </a:r>
            <a:r>
              <a:rPr lang="en-US" sz="2000" i="1" dirty="0">
                <a:solidFill>
                  <a:srgbClr val="FFFFFF"/>
                </a:solidFill>
              </a:rPr>
              <a:t> Chat Conversation	</a:t>
            </a:r>
            <a:br>
              <a:rPr lang="en-US" sz="2000" i="1" dirty="0">
                <a:solidFill>
                  <a:srgbClr val="FFFFFF"/>
                </a:solidFill>
              </a:rPr>
            </a:br>
            <a:r>
              <a:rPr lang="en-US" sz="2000" i="1" dirty="0">
                <a:solidFill>
                  <a:srgbClr val="FFFFFF"/>
                </a:solidFill>
              </a:rPr>
              <a:t>Total Time Spent on Website	</a:t>
            </a:r>
            <a:br>
              <a:rPr lang="en-US" sz="2000" i="1" dirty="0">
                <a:solidFill>
                  <a:srgbClr val="FFFFFF"/>
                </a:solidFill>
              </a:rPr>
            </a:br>
            <a:r>
              <a:rPr lang="en-US" sz="2000" i="1" dirty="0">
                <a:solidFill>
                  <a:srgbClr val="FFFFFF"/>
                </a:solidFill>
              </a:rPr>
              <a:t>Lead </a:t>
            </a:r>
            <a:r>
              <a:rPr lang="en-US" sz="2000" i="1" dirty="0" err="1">
                <a:solidFill>
                  <a:srgbClr val="FFFFFF"/>
                </a:solidFill>
              </a:rPr>
              <a:t>Source_Welingak</a:t>
            </a:r>
            <a:r>
              <a:rPr lang="en-US" sz="2000" i="1" dirty="0">
                <a:solidFill>
                  <a:srgbClr val="FFFFFF"/>
                </a:solidFill>
              </a:rPr>
              <a:t> Website</a:t>
            </a:r>
            <a:br>
              <a:rPr lang="en-US" sz="2000" i="1" dirty="0">
                <a:solidFill>
                  <a:srgbClr val="FFFFFF"/>
                </a:solidFill>
              </a:rPr>
            </a:br>
            <a:r>
              <a:rPr lang="en-US" sz="2000" i="1" dirty="0">
                <a:solidFill>
                  <a:srgbClr val="FFFFFF"/>
                </a:solidFill>
              </a:rPr>
              <a:t>Last </a:t>
            </a:r>
            <a:r>
              <a:rPr lang="en-US" sz="2000" i="1" dirty="0" err="1">
                <a:solidFill>
                  <a:srgbClr val="FFFFFF"/>
                </a:solidFill>
              </a:rPr>
              <a:t>Activity_Email</a:t>
            </a:r>
            <a:r>
              <a:rPr lang="en-US" sz="2000" i="1" dirty="0">
                <a:solidFill>
                  <a:srgbClr val="FFFFFF"/>
                </a:solidFill>
              </a:rPr>
              <a:t> Bounced	</a:t>
            </a:r>
            <a:br>
              <a:rPr lang="en-US" sz="2000" i="1" dirty="0">
                <a:solidFill>
                  <a:srgbClr val="FFFFFF"/>
                </a:solidFill>
              </a:rPr>
            </a:br>
            <a:r>
              <a:rPr lang="en-US" sz="2000" i="1" dirty="0">
                <a:solidFill>
                  <a:srgbClr val="FFFFFF"/>
                </a:solidFill>
              </a:rPr>
              <a:t>Last Notable </a:t>
            </a:r>
            <a:r>
              <a:rPr lang="en-US" sz="2000" i="1" dirty="0" err="1">
                <a:solidFill>
                  <a:srgbClr val="FFFFFF"/>
                </a:solidFill>
              </a:rPr>
              <a:t>Activity_Email</a:t>
            </a:r>
            <a:r>
              <a:rPr lang="en-US" sz="2000" i="1" dirty="0">
                <a:solidFill>
                  <a:srgbClr val="FFFFFF"/>
                </a:solidFill>
              </a:rPr>
              <a:t> Bounced	</a:t>
            </a:r>
            <a:br>
              <a:rPr lang="en-US" sz="2000" i="1" dirty="0">
                <a:solidFill>
                  <a:srgbClr val="FFFFFF"/>
                </a:solidFill>
              </a:rPr>
            </a:br>
            <a:r>
              <a:rPr lang="en-US" sz="2000" i="1" dirty="0">
                <a:solidFill>
                  <a:srgbClr val="FFFFFF"/>
                </a:solidFill>
              </a:rPr>
              <a:t>Last Notable </a:t>
            </a:r>
            <a:r>
              <a:rPr lang="en-US" sz="2000" i="1" dirty="0" err="1">
                <a:solidFill>
                  <a:srgbClr val="FFFFFF"/>
                </a:solidFill>
              </a:rPr>
              <a:t>Activity_SMS</a:t>
            </a:r>
            <a:r>
              <a:rPr lang="en-US" sz="2000" i="1" dirty="0">
                <a:solidFill>
                  <a:srgbClr val="FFFFFF"/>
                </a:solidFill>
              </a:rPr>
              <a:t> Sent	</a:t>
            </a:r>
            <a:br>
              <a:rPr lang="en-US" sz="2000" i="1" dirty="0">
                <a:solidFill>
                  <a:srgbClr val="FFFFFF"/>
                </a:solidFill>
              </a:rPr>
            </a:br>
            <a:r>
              <a:rPr lang="en-US" sz="2000" i="1" dirty="0">
                <a:solidFill>
                  <a:srgbClr val="FFFFFF"/>
                </a:solidFill>
              </a:rPr>
              <a:t>Last </a:t>
            </a:r>
            <a:r>
              <a:rPr lang="en-US" sz="2000" i="1" dirty="0" err="1">
                <a:solidFill>
                  <a:srgbClr val="FFFFFF"/>
                </a:solidFill>
              </a:rPr>
              <a:t>Activity_Email</a:t>
            </a:r>
            <a:r>
              <a:rPr lang="en-US" sz="2000" i="1" dirty="0">
                <a:solidFill>
                  <a:srgbClr val="FFFFFF"/>
                </a:solidFill>
              </a:rPr>
              <a:t> Opened	</a:t>
            </a:r>
            <a:br>
              <a:rPr lang="en-US" sz="2000" i="1" dirty="0">
                <a:solidFill>
                  <a:srgbClr val="FFFFFF"/>
                </a:solidFill>
              </a:rPr>
            </a:br>
            <a:r>
              <a:rPr lang="en-US" sz="2000" i="1" dirty="0">
                <a:solidFill>
                  <a:srgbClr val="FFFFFF"/>
                </a:solidFill>
              </a:rPr>
              <a:t>Lead </a:t>
            </a:r>
            <a:r>
              <a:rPr lang="en-US" sz="2000" i="1" dirty="0" err="1">
                <a:solidFill>
                  <a:srgbClr val="FFFFFF"/>
                </a:solidFill>
              </a:rPr>
              <a:t>Origin_Lead</a:t>
            </a:r>
            <a:r>
              <a:rPr lang="en-US" sz="2000" i="1" dirty="0">
                <a:solidFill>
                  <a:srgbClr val="FFFFFF"/>
                </a:solidFill>
              </a:rPr>
              <a:t> Import	</a:t>
            </a:r>
            <a:br>
              <a:rPr lang="en-US" sz="2000" i="1" dirty="0">
                <a:solidFill>
                  <a:srgbClr val="FFFFFF"/>
                </a:solidFill>
              </a:rPr>
            </a:br>
            <a:r>
              <a:rPr lang="en-US" sz="2000" i="1" dirty="0">
                <a:solidFill>
                  <a:srgbClr val="FFFFFF"/>
                </a:solidFill>
              </a:rPr>
              <a:t>Last </a:t>
            </a:r>
            <a:r>
              <a:rPr lang="en-US" sz="2000" i="1" dirty="0" err="1">
                <a:solidFill>
                  <a:srgbClr val="FFFFFF"/>
                </a:solidFill>
              </a:rPr>
              <a:t>Activity_Had</a:t>
            </a:r>
            <a:r>
              <a:rPr lang="en-US" sz="2000" i="1" dirty="0">
                <a:solidFill>
                  <a:srgbClr val="FFFFFF"/>
                </a:solidFill>
              </a:rPr>
              <a:t> a Phone Conversation	</a:t>
            </a:r>
            <a:br>
              <a:rPr lang="en-US" sz="2000" i="1" dirty="0">
                <a:solidFill>
                  <a:srgbClr val="FFFFFF"/>
                </a:solidFill>
              </a:rPr>
            </a:br>
            <a:r>
              <a:rPr lang="en-US" sz="2000" i="1" dirty="0">
                <a:solidFill>
                  <a:srgbClr val="FFFFFF"/>
                </a:solidFill>
              </a:rPr>
              <a:t>Last Notable </a:t>
            </a:r>
            <a:r>
              <a:rPr lang="en-US" sz="2000" i="1" dirty="0" err="1">
                <a:solidFill>
                  <a:srgbClr val="FFFFFF"/>
                </a:solidFill>
              </a:rPr>
              <a:t>Activity_Unreachable</a:t>
            </a:r>
            <a:r>
              <a:rPr lang="en-US" sz="20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Final </a:t>
            </a:r>
            <a:r>
              <a:rPr lang="en-US">
                <a:solidFill>
                  <a:srgbClr val="FFFFFF"/>
                </a:solidFill>
              </a:rPr>
              <a:t>features list</a:t>
            </a:r>
            <a:endParaRPr lang="en-US" dirty="0">
              <a:solidFill>
                <a:srgbClr val="FFFFFF"/>
              </a:solidFill>
            </a:endParaRPr>
          </a:p>
        </p:txBody>
      </p:sp>
    </p:spTree>
    <p:extLst>
      <p:ext uri="{BB962C8B-B14F-4D97-AF65-F5344CB8AC3E}">
        <p14:creationId xmlns:p14="http://schemas.microsoft.com/office/powerpoint/2010/main" val="3884735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dirty="0">
                <a:solidFill>
                  <a:srgbClr val="FFFFFF"/>
                </a:solidFill>
              </a:rPr>
              <a:t>Problem statement</a:t>
            </a:r>
            <a:br>
              <a:rPr lang="en-US" sz="4800" i="1" dirty="0">
                <a:solidFill>
                  <a:srgbClr val="FFFFFF"/>
                </a:solidFill>
              </a:rPr>
            </a:br>
            <a:r>
              <a:rPr lang="en-US" sz="4800" i="1" dirty="0">
                <a:solidFill>
                  <a:srgbClr val="FFFFFF"/>
                </a:solidFill>
              </a:rPr>
              <a:t>Problem approach</a:t>
            </a:r>
            <a:br>
              <a:rPr lang="en-US" sz="4800" i="1" dirty="0">
                <a:solidFill>
                  <a:srgbClr val="FFFFFF"/>
                </a:solidFill>
              </a:rPr>
            </a:br>
            <a:r>
              <a:rPr lang="en-US" sz="4800" i="1" dirty="0">
                <a:solidFill>
                  <a:srgbClr val="FFFFFF"/>
                </a:solidFill>
              </a:rPr>
              <a:t>EDA</a:t>
            </a:r>
            <a:br>
              <a:rPr lang="en-US" sz="4800" i="1" dirty="0">
                <a:solidFill>
                  <a:srgbClr val="FFFFFF"/>
                </a:solidFill>
              </a:rPr>
            </a:br>
            <a:r>
              <a:rPr lang="en-US" sz="4800" i="1" dirty="0">
                <a:solidFill>
                  <a:srgbClr val="FFFFFF"/>
                </a:solidFill>
              </a:rPr>
              <a:t>Correlations</a:t>
            </a:r>
            <a:br>
              <a:rPr lang="en-US" sz="4800" i="1" dirty="0">
                <a:solidFill>
                  <a:srgbClr val="FFFFFF"/>
                </a:solidFill>
              </a:rPr>
            </a:br>
            <a:r>
              <a:rPr lang="en-US" sz="4800" i="1" dirty="0">
                <a:solidFill>
                  <a:srgbClr val="FFFFFF"/>
                </a:solidFill>
              </a:rPr>
              <a:t>Model Evaluation</a:t>
            </a:r>
            <a:br>
              <a:rPr lang="en-US" sz="4800" i="1" dirty="0">
                <a:solidFill>
                  <a:srgbClr val="FFFFFF"/>
                </a:solidFill>
              </a:rPr>
            </a:br>
            <a:r>
              <a:rPr lang="en-US" sz="4800" i="1" dirty="0">
                <a:solidFill>
                  <a:srgbClr val="FFFFFF"/>
                </a:solidFill>
              </a:rPr>
              <a:t>Observations</a:t>
            </a:r>
            <a:br>
              <a:rPr lang="en-US" sz="4800" i="1" dirty="0">
                <a:solidFill>
                  <a:srgbClr val="FFFFFF"/>
                </a:solidFill>
              </a:rPr>
            </a:br>
            <a:r>
              <a:rPr lang="en-US" sz="4800" i="1" dirty="0">
                <a:solidFill>
                  <a:srgbClr val="FFFFFF"/>
                </a:solidFill>
              </a:rPr>
              <a:t>Conclusion</a:t>
            </a:r>
            <a:br>
              <a:rPr lang="en-US" sz="4800" i="1" dirty="0">
                <a:solidFill>
                  <a:srgbClr val="FFFFFF"/>
                </a:solidFill>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097280" y="5225240"/>
            <a:ext cx="10058400" cy="1143000"/>
          </a:xfrm>
        </p:spPr>
        <p:txBody>
          <a:bodyPr>
            <a:normAutofit/>
          </a:bodyPr>
          <a:lstStyle/>
          <a:p>
            <a:r>
              <a:rPr lang="en-US" dirty="0">
                <a:solidFill>
                  <a:srgbClr val="FFFFFF"/>
                </a:solidFill>
              </a:rPr>
              <a:t>CONTENT</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3600" i="1" dirty="0">
                <a:solidFill>
                  <a:srgbClr val="FFFFFF"/>
                </a:solidFill>
              </a:rPr>
              <a:t>X Education, an online course provider for industry professionals, receives daily leads from website form submissions. The sales team aims to identify potential "Hot Leads" among them to increase the lead conversion rate, focusing communication efforts on the most promising prospects. Currently, the average conversion rate</a:t>
            </a:r>
            <a:r>
              <a:rPr lang="en-US" sz="4800" i="1" dirty="0">
                <a:solidFill>
                  <a:srgbClr val="FFFFFF"/>
                </a:solidFill>
              </a:rPr>
              <a:t> </a:t>
            </a:r>
            <a:r>
              <a:rPr lang="en-US" sz="4000" i="1" dirty="0">
                <a:solidFill>
                  <a:srgbClr val="FFFFFF"/>
                </a:solidFill>
              </a:rPr>
              <a:t>stands at 30%.</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Problem statement</a:t>
            </a:r>
          </a:p>
        </p:txBody>
      </p:sp>
    </p:spTree>
    <p:extLst>
      <p:ext uri="{BB962C8B-B14F-4D97-AF65-F5344CB8AC3E}">
        <p14:creationId xmlns:p14="http://schemas.microsoft.com/office/powerpoint/2010/main" val="2757547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pPr lvl="0"/>
            <a:r>
              <a:rPr lang="en-US" sz="2800" i="1" dirty="0">
                <a:solidFill>
                  <a:srgbClr val="FFFFFF"/>
                </a:solidFill>
              </a:rPr>
              <a:t>Lead X has tasked us with creating a lead scoring model to assign a score from 0 to 100 to each lead. This will enable them to identify "Hot Leads" and improve their conversion rate significantly. The CEO aims to achieve an impressive 80% lead conversion rate.</a:t>
            </a:r>
            <a:br>
              <a:rPr lang="en-US" sz="2800" i="1" dirty="0">
                <a:solidFill>
                  <a:srgbClr val="FFFFFF"/>
                </a:solidFill>
              </a:rPr>
            </a:br>
            <a:br>
              <a:rPr lang="en-US" sz="2800" i="1" dirty="0">
                <a:solidFill>
                  <a:srgbClr val="FFFFFF"/>
                </a:solidFill>
              </a:rPr>
            </a:br>
            <a:r>
              <a:rPr lang="en-US" sz="2800" i="1" dirty="0">
                <a:solidFill>
                  <a:srgbClr val="FFFFFF"/>
                </a:solidFill>
              </a:rPr>
              <a:t>Moreover, the model should be adaptable to address future constraints, such as handling peak time actions, optimizing workforce utilization, and devising appropriate strategies after reaching the target conversion rate.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Problem approach</a:t>
            </a:r>
          </a:p>
        </p:txBody>
      </p:sp>
    </p:spTree>
    <p:extLst>
      <p:ext uri="{BB962C8B-B14F-4D97-AF65-F5344CB8AC3E}">
        <p14:creationId xmlns:p14="http://schemas.microsoft.com/office/powerpoint/2010/main" val="67947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2400" i="1" dirty="0">
                <a:solidFill>
                  <a:srgbClr val="FFFFFF"/>
                </a:solidFill>
              </a:rPr>
              <a:t>- Importing the data and inspecting the data frame</a:t>
            </a:r>
            <a:br>
              <a:rPr lang="en-US" sz="2400" i="1" dirty="0">
                <a:solidFill>
                  <a:srgbClr val="FFFFFF"/>
                </a:solidFill>
              </a:rPr>
            </a:br>
            <a:r>
              <a:rPr lang="en-US" sz="2400" i="1" dirty="0">
                <a:solidFill>
                  <a:srgbClr val="FFFFFF"/>
                </a:solidFill>
              </a:rPr>
              <a:t>- Data preparation</a:t>
            </a:r>
            <a:br>
              <a:rPr lang="en-US" sz="2400" i="1" dirty="0">
                <a:solidFill>
                  <a:srgbClr val="FFFFFF"/>
                </a:solidFill>
              </a:rPr>
            </a:br>
            <a:r>
              <a:rPr lang="en-US" sz="2400" i="1" dirty="0">
                <a:solidFill>
                  <a:srgbClr val="FFFFFF"/>
                </a:solidFill>
              </a:rPr>
              <a:t>- EDA</a:t>
            </a:r>
            <a:br>
              <a:rPr lang="en-US" sz="2400" i="1" dirty="0">
                <a:solidFill>
                  <a:srgbClr val="FFFFFF"/>
                </a:solidFill>
              </a:rPr>
            </a:br>
            <a:r>
              <a:rPr lang="en-US" sz="2400" i="1" dirty="0">
                <a:solidFill>
                  <a:srgbClr val="FFFFFF"/>
                </a:solidFill>
              </a:rPr>
              <a:t>- Dummy variable creation</a:t>
            </a:r>
            <a:br>
              <a:rPr lang="en-US" sz="2400" i="1" dirty="0">
                <a:solidFill>
                  <a:srgbClr val="FFFFFF"/>
                </a:solidFill>
              </a:rPr>
            </a:br>
            <a:r>
              <a:rPr lang="en-US" sz="2400" i="1" dirty="0">
                <a:solidFill>
                  <a:srgbClr val="FFFFFF"/>
                </a:solidFill>
              </a:rPr>
              <a:t>- Test-Train split</a:t>
            </a:r>
            <a:br>
              <a:rPr lang="en-US" sz="2400" i="1" dirty="0">
                <a:solidFill>
                  <a:srgbClr val="FFFFFF"/>
                </a:solidFill>
              </a:rPr>
            </a:br>
            <a:r>
              <a:rPr lang="en-US" sz="2400" i="1" dirty="0">
                <a:solidFill>
                  <a:srgbClr val="FFFFFF"/>
                </a:solidFill>
              </a:rPr>
              <a:t>- Feature scaling</a:t>
            </a:r>
            <a:br>
              <a:rPr lang="en-US" sz="2400" i="1" dirty="0">
                <a:solidFill>
                  <a:srgbClr val="FFFFFF"/>
                </a:solidFill>
              </a:rPr>
            </a:br>
            <a:r>
              <a:rPr lang="en-US" sz="2400" i="1" dirty="0">
                <a:solidFill>
                  <a:srgbClr val="FFFFFF"/>
                </a:solidFill>
              </a:rPr>
              <a:t>- Correlations</a:t>
            </a:r>
            <a:br>
              <a:rPr lang="en-US" sz="2400" i="1" dirty="0">
                <a:solidFill>
                  <a:srgbClr val="FFFFFF"/>
                </a:solidFill>
              </a:rPr>
            </a:br>
            <a:r>
              <a:rPr lang="en-US" sz="2400" i="1" dirty="0">
                <a:solidFill>
                  <a:srgbClr val="FFFFFF"/>
                </a:solidFill>
              </a:rPr>
              <a:t>- Model Building (RFE </a:t>
            </a:r>
            <a:r>
              <a:rPr lang="en-US" sz="2400" i="1" dirty="0" err="1">
                <a:solidFill>
                  <a:srgbClr val="FFFFFF"/>
                </a:solidFill>
              </a:rPr>
              <a:t>Rsquared</a:t>
            </a:r>
            <a:r>
              <a:rPr lang="en-US" sz="2400" i="1" dirty="0">
                <a:solidFill>
                  <a:srgbClr val="FFFFFF"/>
                </a:solidFill>
              </a:rPr>
              <a:t> VIF and p-values)</a:t>
            </a:r>
            <a:br>
              <a:rPr lang="en-US" sz="2400" i="1" dirty="0">
                <a:solidFill>
                  <a:srgbClr val="FFFFFF"/>
                </a:solidFill>
              </a:rPr>
            </a:br>
            <a:r>
              <a:rPr lang="en-US" sz="2400" i="1" dirty="0">
                <a:solidFill>
                  <a:srgbClr val="FFFFFF"/>
                </a:solidFill>
              </a:rPr>
              <a:t>- Model Evaluation</a:t>
            </a:r>
            <a:br>
              <a:rPr lang="en-US" sz="2400" i="1" dirty="0">
                <a:solidFill>
                  <a:srgbClr val="FFFFFF"/>
                </a:solidFill>
              </a:rPr>
            </a:br>
            <a:r>
              <a:rPr lang="en-US" sz="2400" i="1" dirty="0">
                <a:solidFill>
                  <a:srgbClr val="FFFFFF"/>
                </a:solidFill>
              </a:rPr>
              <a:t>- Making predictions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Problem approach</a:t>
            </a:r>
          </a:p>
        </p:txBody>
      </p:sp>
    </p:spTree>
    <p:extLst>
      <p:ext uri="{BB962C8B-B14F-4D97-AF65-F5344CB8AC3E}">
        <p14:creationId xmlns:p14="http://schemas.microsoft.com/office/powerpoint/2010/main" val="1890045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Treating missing values</a:t>
            </a:r>
            <a:br>
              <a:rPr lang="en-US" sz="4800" i="1" dirty="0">
                <a:solidFill>
                  <a:srgbClr val="FFFFFF"/>
                </a:solidFill>
              </a:rPr>
            </a:br>
            <a:r>
              <a:rPr lang="en-US" sz="4800" i="1" dirty="0">
                <a:solidFill>
                  <a:srgbClr val="FFFFFF"/>
                </a:solidFill>
              </a:rPr>
              <a:t>- Treating </a:t>
            </a:r>
            <a:r>
              <a:rPr lang="en-US" sz="4800" i="1" dirty="0" err="1">
                <a:solidFill>
                  <a:srgbClr val="FFFFFF"/>
                </a:solidFill>
              </a:rPr>
              <a:t>NaN</a:t>
            </a:r>
            <a:r>
              <a:rPr lang="en-US" sz="4800" i="1" dirty="0">
                <a:solidFill>
                  <a:srgbClr val="FFFFFF"/>
                </a:solidFill>
              </a:rPr>
              <a:t> values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Data cleaning</a:t>
            </a:r>
          </a:p>
        </p:txBody>
      </p:sp>
    </p:spTree>
    <p:extLst>
      <p:ext uri="{BB962C8B-B14F-4D97-AF65-F5344CB8AC3E}">
        <p14:creationId xmlns:p14="http://schemas.microsoft.com/office/powerpoint/2010/main" val="2166082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EDA</a:t>
            </a:r>
          </a:p>
        </p:txBody>
      </p:sp>
      <p:pic>
        <p:nvPicPr>
          <p:cNvPr id="5" name="Picture 4">
            <a:extLst>
              <a:ext uri="{FF2B5EF4-FFF2-40B4-BE49-F238E27FC236}">
                <a16:creationId xmlns:a16="http://schemas.microsoft.com/office/drawing/2014/main" id="{02F499BA-9F15-F30C-748B-424E067C9C67}"/>
              </a:ext>
            </a:extLst>
          </p:cNvPr>
          <p:cNvPicPr>
            <a:picLocks noChangeAspect="1"/>
          </p:cNvPicPr>
          <p:nvPr/>
        </p:nvPicPr>
        <p:blipFill>
          <a:blip r:embed="rId2"/>
          <a:stretch>
            <a:fillRect/>
          </a:stretch>
        </p:blipFill>
        <p:spPr>
          <a:xfrm>
            <a:off x="2110971" y="159909"/>
            <a:ext cx="8036560" cy="3666827"/>
          </a:xfrm>
          <a:prstGeom prst="rect">
            <a:avLst/>
          </a:prstGeom>
        </p:spPr>
      </p:pic>
      <p:sp>
        <p:nvSpPr>
          <p:cNvPr id="6" name="TextBox 5">
            <a:extLst>
              <a:ext uri="{FF2B5EF4-FFF2-40B4-BE49-F238E27FC236}">
                <a16:creationId xmlns:a16="http://schemas.microsoft.com/office/drawing/2014/main" id="{6DD80947-9723-E867-4613-FF4420DDD24F}"/>
              </a:ext>
            </a:extLst>
          </p:cNvPr>
          <p:cNvSpPr txBox="1"/>
          <p:nvPr/>
        </p:nvSpPr>
        <p:spPr>
          <a:xfrm flipH="1">
            <a:off x="2110971" y="4238682"/>
            <a:ext cx="7378469" cy="369332"/>
          </a:xfrm>
          <a:prstGeom prst="rect">
            <a:avLst/>
          </a:prstGeom>
          <a:noFill/>
        </p:spPr>
        <p:txBody>
          <a:bodyPr wrap="square" rtlCol="0">
            <a:spAutoFit/>
          </a:bodyPr>
          <a:lstStyle/>
          <a:p>
            <a:r>
              <a:rPr lang="en-US" dirty="0"/>
              <a:t>There are higher conversions in Finance, HR, and Marketing </a:t>
            </a:r>
            <a:endParaRPr lang="en-IN" dirty="0"/>
          </a:p>
        </p:txBody>
      </p:sp>
    </p:spTree>
    <p:extLst>
      <p:ext uri="{BB962C8B-B14F-4D97-AF65-F5344CB8AC3E}">
        <p14:creationId xmlns:p14="http://schemas.microsoft.com/office/powerpoint/2010/main" val="3988999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EDA</a:t>
            </a:r>
          </a:p>
        </p:txBody>
      </p:sp>
      <p:sp>
        <p:nvSpPr>
          <p:cNvPr id="5" name="Title 4">
            <a:extLst>
              <a:ext uri="{FF2B5EF4-FFF2-40B4-BE49-F238E27FC236}">
                <a16:creationId xmlns:a16="http://schemas.microsoft.com/office/drawing/2014/main" id="{5D625B6B-B2A9-59FD-EC6E-792604B9314D}"/>
              </a:ext>
            </a:extLst>
          </p:cNvPr>
          <p:cNvSpPr>
            <a:spLocks noGrp="1"/>
          </p:cNvSpPr>
          <p:nvPr>
            <p:ph type="ctrTitle"/>
          </p:nvPr>
        </p:nvSpPr>
        <p:spPr/>
        <p:txBody>
          <a:bodyPr/>
          <a:lstStyle/>
          <a:p>
            <a:endParaRPr lang="en-IN"/>
          </a:p>
        </p:txBody>
      </p:sp>
      <p:pic>
        <p:nvPicPr>
          <p:cNvPr id="7" name="Picture 6">
            <a:extLst>
              <a:ext uri="{FF2B5EF4-FFF2-40B4-BE49-F238E27FC236}">
                <a16:creationId xmlns:a16="http://schemas.microsoft.com/office/drawing/2014/main" id="{428B2B20-D70E-8CF3-1615-C2EB94E481A8}"/>
              </a:ext>
            </a:extLst>
          </p:cNvPr>
          <p:cNvPicPr>
            <a:picLocks noChangeAspect="1"/>
          </p:cNvPicPr>
          <p:nvPr/>
        </p:nvPicPr>
        <p:blipFill>
          <a:blip r:embed="rId2"/>
          <a:stretch>
            <a:fillRect/>
          </a:stretch>
        </p:blipFill>
        <p:spPr>
          <a:xfrm>
            <a:off x="3132137" y="131064"/>
            <a:ext cx="6276023" cy="4060025"/>
          </a:xfrm>
          <a:prstGeom prst="rect">
            <a:avLst/>
          </a:prstGeom>
        </p:spPr>
      </p:pic>
      <p:sp>
        <p:nvSpPr>
          <p:cNvPr id="8" name="TextBox 7">
            <a:extLst>
              <a:ext uri="{FF2B5EF4-FFF2-40B4-BE49-F238E27FC236}">
                <a16:creationId xmlns:a16="http://schemas.microsoft.com/office/drawing/2014/main" id="{C7BC44D1-8149-3AEE-94B1-E46E97FFE64A}"/>
              </a:ext>
            </a:extLst>
          </p:cNvPr>
          <p:cNvSpPr txBox="1"/>
          <p:nvPr/>
        </p:nvSpPr>
        <p:spPr>
          <a:xfrm>
            <a:off x="3132137" y="4412686"/>
            <a:ext cx="3515360" cy="369332"/>
          </a:xfrm>
          <a:prstGeom prst="rect">
            <a:avLst/>
          </a:prstGeom>
          <a:noFill/>
        </p:spPr>
        <p:txBody>
          <a:bodyPr wrap="square" rtlCol="0">
            <a:spAutoFit/>
          </a:bodyPr>
          <a:lstStyle/>
          <a:p>
            <a:r>
              <a:rPr lang="en-US" dirty="0"/>
              <a:t>No strong correlations are present</a:t>
            </a:r>
            <a:endParaRPr lang="en-IN" dirty="0"/>
          </a:p>
        </p:txBody>
      </p:sp>
    </p:spTree>
    <p:extLst>
      <p:ext uri="{BB962C8B-B14F-4D97-AF65-F5344CB8AC3E}">
        <p14:creationId xmlns:p14="http://schemas.microsoft.com/office/powerpoint/2010/main" val="2107716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Model evaluation</a:t>
            </a:r>
          </a:p>
        </p:txBody>
      </p:sp>
      <p:sp>
        <p:nvSpPr>
          <p:cNvPr id="5" name="Title 4">
            <a:extLst>
              <a:ext uri="{FF2B5EF4-FFF2-40B4-BE49-F238E27FC236}">
                <a16:creationId xmlns:a16="http://schemas.microsoft.com/office/drawing/2014/main" id="{CEB96010-3382-C458-BDF9-C611CE962BF5}"/>
              </a:ext>
            </a:extLst>
          </p:cNvPr>
          <p:cNvSpPr>
            <a:spLocks noGrp="1"/>
          </p:cNvSpPr>
          <p:nvPr>
            <p:ph type="ctrTitle"/>
          </p:nvPr>
        </p:nvSpPr>
        <p:spPr/>
        <p:txBody>
          <a:bodyPr/>
          <a:lstStyle/>
          <a:p>
            <a:endParaRPr lang="en-IN"/>
          </a:p>
        </p:txBody>
      </p:sp>
      <p:sp>
        <p:nvSpPr>
          <p:cNvPr id="8" name="TextBox 7">
            <a:extLst>
              <a:ext uri="{FF2B5EF4-FFF2-40B4-BE49-F238E27FC236}">
                <a16:creationId xmlns:a16="http://schemas.microsoft.com/office/drawing/2014/main" id="{B0546715-A4B1-A011-F1FD-7CE699B280AD}"/>
              </a:ext>
            </a:extLst>
          </p:cNvPr>
          <p:cNvSpPr txBox="1"/>
          <p:nvPr/>
        </p:nvSpPr>
        <p:spPr>
          <a:xfrm>
            <a:off x="3403600" y="4463240"/>
            <a:ext cx="4546629" cy="369332"/>
          </a:xfrm>
          <a:prstGeom prst="rect">
            <a:avLst/>
          </a:prstGeom>
          <a:noFill/>
        </p:spPr>
        <p:txBody>
          <a:bodyPr wrap="none" rtlCol="0">
            <a:spAutoFit/>
          </a:bodyPr>
          <a:lstStyle/>
          <a:p>
            <a:r>
              <a:rPr lang="en-US" dirty="0"/>
              <a:t>0.42 is tradeoff between precision and recall</a:t>
            </a:r>
            <a:endParaRPr lang="en-IN" dirty="0"/>
          </a:p>
        </p:txBody>
      </p:sp>
      <p:pic>
        <p:nvPicPr>
          <p:cNvPr id="10" name="Picture 9">
            <a:extLst>
              <a:ext uri="{FF2B5EF4-FFF2-40B4-BE49-F238E27FC236}">
                <a16:creationId xmlns:a16="http://schemas.microsoft.com/office/drawing/2014/main" id="{FE1038BD-BBE9-DD18-D86F-4847BE9205DE}"/>
              </a:ext>
            </a:extLst>
          </p:cNvPr>
          <p:cNvPicPr>
            <a:picLocks noChangeAspect="1"/>
          </p:cNvPicPr>
          <p:nvPr/>
        </p:nvPicPr>
        <p:blipFill>
          <a:blip r:embed="rId2"/>
          <a:stretch>
            <a:fillRect/>
          </a:stretch>
        </p:blipFill>
        <p:spPr>
          <a:xfrm>
            <a:off x="3286108" y="382555"/>
            <a:ext cx="5619750" cy="3590925"/>
          </a:xfrm>
          <a:prstGeom prst="rect">
            <a:avLst/>
          </a:prstGeom>
        </p:spPr>
      </p:pic>
    </p:spTree>
    <p:extLst>
      <p:ext uri="{BB962C8B-B14F-4D97-AF65-F5344CB8AC3E}">
        <p14:creationId xmlns:p14="http://schemas.microsoft.com/office/powerpoint/2010/main" val="3092025941"/>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230e9df3-be65-4c73-a93b-d1236ebd677e"/>
    <ds:schemaRef ds:uri="http://schemas.microsoft.com/office/2006/documentManagement/types"/>
    <ds:schemaRef ds:uri="16c05727-aa75-4e4a-9b5f-8a80a1165891"/>
    <ds:schemaRef ds:uri="http://purl.org/dc/elements/1.1/"/>
    <ds:schemaRef ds:uri="71af3243-3dd4-4a8d-8c0d-dd76da1f02a5"/>
    <ds:schemaRef ds:uri="http://schemas.microsoft.com/office/2006/metadata/properties"/>
    <ds:schemaRef ds:uri="http://schemas.microsoft.com/office/infopath/2007/PartnerControls"/>
    <ds:schemaRef ds:uri="http://schemas.openxmlformats.org/package/2006/metadata/core-properties"/>
    <ds:schemaRef ds:uri="http://purl.org/dc/terms/"/>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{DC25DD11-3B6E-4E53-B32E-A2980B61D0C7}tf56160789_win32</Template>
  <TotalTime>1464</TotalTime>
  <Words>364</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Bookman Old Style</vt:lpstr>
      <vt:lpstr>Calibri</vt:lpstr>
      <vt:lpstr>Franklin Gothic Book</vt:lpstr>
      <vt:lpstr>Custom</vt:lpstr>
      <vt:lpstr>Lead Scoring Case Study using logistic regression</vt:lpstr>
      <vt:lpstr>Problem statement Problem approach EDA Correlations Model Evaluation Observations Conclusion </vt:lpstr>
      <vt:lpstr>X Education, an online course provider for industry professionals, receives daily leads from website form submissions. The sales team aims to identify potential "Hot Leads" among them to increase the lead conversion rate, focusing communication efforts on the most promising prospects. Currently, the average conversion rate stands at 30%.</vt:lpstr>
      <vt:lpstr>Lead X has tasked us with creating a lead scoring model to assign a score from 0 to 100 to each lead. This will enable them to identify "Hot Leads" and improve their conversion rate significantly. The CEO aims to achieve an impressive 80% lead conversion rate.  Moreover, the model should be adaptable to address future constraints, such as handling peak time actions, optimizing workforce utilization, and devising appropriate strategies after reaching the target conversion rate.</vt:lpstr>
      <vt:lpstr>- Importing the data and inspecting the data frame - Data preparation - EDA - Dummy variable creation - Test-Train split - Feature scaling - Correlations - Model Building (RFE Rsquared VIF and p-values) - Model Evaluation - Making predictions</vt:lpstr>
      <vt:lpstr>- Treating missing values - Treating NaN values</vt:lpstr>
      <vt:lpstr>PowerPoint Presentation</vt:lpstr>
      <vt:lpstr>PowerPoint Presentation</vt:lpstr>
      <vt:lpstr>PowerPoint Presentation</vt:lpstr>
      <vt:lpstr>Lead Source_Olark Chat Lead Origin_Lead Add Form  Last Activity_Olark Chat Conversation  Total Time Spent on Website  Lead Source_Welingak Website Last Activity_Email Bounced  Last Notable Activity_Email Bounced  Last Notable Activity_SMS Sent  Last Activity_Email Opened  Lead Origin_Lead Import  Last Activity_Had a Phone Conversation  Last Notable Activity_Unreachable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 using logistic regression</dc:title>
  <dc:creator>Shrivallabh Deshmukh</dc:creator>
  <cp:lastModifiedBy>Shrivallabh Deshmukh</cp:lastModifiedBy>
  <cp:revision>9</cp:revision>
  <dcterms:created xsi:type="dcterms:W3CDTF">2023-07-24T13:24:22Z</dcterms:created>
  <dcterms:modified xsi:type="dcterms:W3CDTF">2023-07-25T13:57:08Z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