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6" r:id="rId9"/>
    <p:sldId id="264" r:id="rId10"/>
    <p:sldId id="267" r:id="rId11"/>
    <p:sldId id="268" r:id="rId12"/>
    <p:sldId id="265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BF26A-8A42-451A-9169-4E47BBA6CE4F}" v="859" dt="2022-01-06T07:12:58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34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7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332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6717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7362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8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61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1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1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98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2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05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7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83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61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1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80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B44A6D-CADA-478B-A3BE-8627B50DD26E}"/>
              </a:ext>
            </a:extLst>
          </p:cNvPr>
          <p:cNvSpPr txBox="1"/>
          <p:nvPr/>
        </p:nvSpPr>
        <p:spPr>
          <a:xfrm>
            <a:off x="4069556" y="545306"/>
            <a:ext cx="420766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631112"/>
                </a:solidFill>
              </a:rPr>
              <a:t>Operating Systems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9D741-1373-459E-9D34-F4CE4FD86E77}"/>
              </a:ext>
            </a:extLst>
          </p:cNvPr>
          <p:cNvSpPr txBox="1"/>
          <p:nvPr/>
        </p:nvSpPr>
        <p:spPr>
          <a:xfrm>
            <a:off x="1593057" y="2140743"/>
            <a:ext cx="4569757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/>
              <a:t>Topics</a:t>
            </a:r>
          </a:p>
          <a:p>
            <a:pPr marL="285750" indent="-285750" algn="l">
              <a:buFont typeface="Wingdings"/>
              <a:buChar char="Ø"/>
            </a:pPr>
            <a:endParaRPr lang="en-US" dirty="0"/>
          </a:p>
          <a:p>
            <a:pPr marL="285750" indent="-285750">
              <a:buFont typeface="Wingdings"/>
              <a:buChar char="Ø"/>
            </a:pPr>
            <a:r>
              <a:rPr lang="en-US" dirty="0"/>
              <a:t>First Come First Serve (Scheduling Algorithm)</a:t>
            </a:r>
          </a:p>
          <a:p>
            <a:pPr marL="285750" indent="-285750">
              <a:buFont typeface="Wingdings"/>
              <a:buChar char="Ø"/>
            </a:pPr>
            <a:endParaRPr lang="en-US" dirty="0"/>
          </a:p>
          <a:p>
            <a:pPr marL="285750" indent="-285750">
              <a:buFont typeface="Wingdings"/>
              <a:buChar char="Ø"/>
            </a:pPr>
            <a:r>
              <a:rPr lang="en-US" dirty="0"/>
              <a:t>First In First Out (Page Replacement Algorithm)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2054D-7CFE-45EB-A284-56885C6B9879}"/>
              </a:ext>
            </a:extLst>
          </p:cNvPr>
          <p:cNvSpPr txBox="1"/>
          <p:nvPr/>
        </p:nvSpPr>
        <p:spPr>
          <a:xfrm>
            <a:off x="7654739" y="5043768"/>
            <a:ext cx="374052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Submitted By:-</a:t>
            </a:r>
          </a:p>
          <a:p>
            <a:r>
              <a:rPr lang="en-US" dirty="0" err="1"/>
              <a:t>Sachin</a:t>
            </a:r>
            <a:r>
              <a:rPr lang="en-US" dirty="0"/>
              <a:t> Sahara (4NI19CS095)</a:t>
            </a:r>
          </a:p>
          <a:p>
            <a:r>
              <a:rPr lang="en-US" dirty="0" err="1">
                <a:ea typeface="+mn-lt"/>
                <a:cs typeface="+mn-lt"/>
              </a:rPr>
              <a:t>Shrivathsa</a:t>
            </a:r>
            <a:r>
              <a:rPr lang="en-US" dirty="0">
                <a:ea typeface="+mn-lt"/>
                <a:cs typeface="+mn-lt"/>
              </a:rPr>
              <a:t> Rao B V (4NI19CS104)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65C510-4CB1-407A-A70E-F3B0FB182D82}"/>
              </a:ext>
            </a:extLst>
          </p:cNvPr>
          <p:cNvSpPr txBox="1"/>
          <p:nvPr/>
        </p:nvSpPr>
        <p:spPr>
          <a:xfrm>
            <a:off x="640557" y="616743"/>
            <a:ext cx="9113042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dirty="0">
                <a:ea typeface="+mn-lt"/>
                <a:cs typeface="+mn-lt"/>
              </a:rPr>
              <a:t>sort(</a:t>
            </a:r>
            <a:r>
              <a:rPr lang="en-IN" dirty="0" err="1">
                <a:ea typeface="+mn-lt"/>
                <a:cs typeface="+mn-lt"/>
              </a:rPr>
              <a:t>p,p+num_process,cmp_arrival</a:t>
            </a:r>
            <a:r>
              <a:rPr lang="en-IN" dirty="0">
                <a:ea typeface="+mn-lt"/>
                <a:cs typeface="+mn-lt"/>
              </a:rPr>
              <a:t>);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 int </a:t>
            </a:r>
            <a:r>
              <a:rPr lang="en-IN" dirty="0" err="1">
                <a:ea typeface="+mn-lt"/>
                <a:cs typeface="+mn-lt"/>
              </a:rPr>
              <a:t>current_time</a:t>
            </a:r>
            <a:r>
              <a:rPr lang="en-IN" dirty="0">
                <a:ea typeface="+mn-lt"/>
                <a:cs typeface="+mn-lt"/>
              </a:rPr>
              <a:t> = 0;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 for(int </a:t>
            </a:r>
            <a:r>
              <a:rPr lang="en-IN" dirty="0" err="1">
                <a:ea typeface="+mn-lt"/>
                <a:cs typeface="+mn-lt"/>
              </a:rPr>
              <a:t>i</a:t>
            </a:r>
            <a:r>
              <a:rPr lang="en-IN" dirty="0">
                <a:ea typeface="+mn-lt"/>
                <a:cs typeface="+mn-lt"/>
              </a:rPr>
              <a:t>=0;i&lt;</a:t>
            </a:r>
            <a:r>
              <a:rPr lang="en-IN" dirty="0" err="1">
                <a:ea typeface="+mn-lt"/>
                <a:cs typeface="+mn-lt"/>
              </a:rPr>
              <a:t>num_process;i</a:t>
            </a:r>
            <a:r>
              <a:rPr lang="en-IN" dirty="0">
                <a:ea typeface="+mn-lt"/>
                <a:cs typeface="+mn-lt"/>
              </a:rPr>
              <a:t>++)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 {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     if(</a:t>
            </a:r>
            <a:r>
              <a:rPr lang="en-IN" dirty="0" err="1">
                <a:ea typeface="+mn-lt"/>
                <a:cs typeface="+mn-lt"/>
              </a:rPr>
              <a:t>current_time</a:t>
            </a:r>
            <a:r>
              <a:rPr lang="en-IN" dirty="0">
                <a:ea typeface="+mn-lt"/>
                <a:cs typeface="+mn-lt"/>
              </a:rPr>
              <a:t>&lt;p[</a:t>
            </a:r>
            <a:r>
              <a:rPr lang="en-IN" dirty="0" err="1">
                <a:ea typeface="+mn-lt"/>
                <a:cs typeface="+mn-lt"/>
              </a:rPr>
              <a:t>i</a:t>
            </a:r>
            <a:r>
              <a:rPr lang="en-IN" dirty="0">
                <a:ea typeface="+mn-lt"/>
                <a:cs typeface="+mn-lt"/>
              </a:rPr>
              <a:t>].</a:t>
            </a:r>
            <a:r>
              <a:rPr lang="en-IN" dirty="0" err="1">
                <a:ea typeface="+mn-lt"/>
                <a:cs typeface="+mn-lt"/>
              </a:rPr>
              <a:t>arrival_time</a:t>
            </a:r>
            <a:r>
              <a:rPr lang="en-IN" dirty="0">
                <a:ea typeface="+mn-lt"/>
                <a:cs typeface="+mn-lt"/>
              </a:rPr>
              <a:t>){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         </a:t>
            </a:r>
            <a:r>
              <a:rPr lang="en-IN" dirty="0" err="1">
                <a:ea typeface="+mn-lt"/>
                <a:cs typeface="+mn-lt"/>
              </a:rPr>
              <a:t>current_time</a:t>
            </a:r>
            <a:r>
              <a:rPr lang="en-IN" dirty="0">
                <a:ea typeface="+mn-lt"/>
                <a:cs typeface="+mn-lt"/>
              </a:rPr>
              <a:t>=p[</a:t>
            </a:r>
            <a:r>
              <a:rPr lang="en-IN" dirty="0" err="1">
                <a:ea typeface="+mn-lt"/>
                <a:cs typeface="+mn-lt"/>
              </a:rPr>
              <a:t>i</a:t>
            </a:r>
            <a:r>
              <a:rPr lang="en-IN" dirty="0">
                <a:ea typeface="+mn-lt"/>
                <a:cs typeface="+mn-lt"/>
              </a:rPr>
              <a:t>].</a:t>
            </a:r>
            <a:r>
              <a:rPr lang="en-IN" dirty="0" err="1">
                <a:ea typeface="+mn-lt"/>
                <a:cs typeface="+mn-lt"/>
              </a:rPr>
              <a:t>arrival_time</a:t>
            </a:r>
            <a:r>
              <a:rPr lang="en-IN" dirty="0">
                <a:ea typeface="+mn-lt"/>
                <a:cs typeface="+mn-lt"/>
              </a:rPr>
              <a:t>;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     }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     p[</a:t>
            </a:r>
            <a:r>
              <a:rPr lang="en-IN" dirty="0" err="1">
                <a:ea typeface="+mn-lt"/>
                <a:cs typeface="+mn-lt"/>
              </a:rPr>
              <a:t>i</a:t>
            </a:r>
            <a:r>
              <a:rPr lang="en-IN" dirty="0">
                <a:ea typeface="+mn-lt"/>
                <a:cs typeface="+mn-lt"/>
              </a:rPr>
              <a:t>].</a:t>
            </a:r>
            <a:r>
              <a:rPr lang="en-IN" dirty="0" err="1">
                <a:ea typeface="+mn-lt"/>
                <a:cs typeface="+mn-lt"/>
              </a:rPr>
              <a:t>start_time</a:t>
            </a:r>
            <a:r>
              <a:rPr lang="en-IN" dirty="0">
                <a:ea typeface="+mn-lt"/>
                <a:cs typeface="+mn-lt"/>
              </a:rPr>
              <a:t>=</a:t>
            </a:r>
            <a:r>
              <a:rPr lang="en-IN" dirty="0" err="1">
                <a:ea typeface="+mn-lt"/>
                <a:cs typeface="+mn-lt"/>
              </a:rPr>
              <a:t>current_time</a:t>
            </a:r>
            <a:r>
              <a:rPr lang="en-IN" dirty="0">
                <a:ea typeface="+mn-lt"/>
                <a:cs typeface="+mn-lt"/>
              </a:rPr>
              <a:t>;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     p[</a:t>
            </a:r>
            <a:r>
              <a:rPr lang="en-IN" dirty="0" err="1">
                <a:ea typeface="+mn-lt"/>
                <a:cs typeface="+mn-lt"/>
              </a:rPr>
              <a:t>i</a:t>
            </a:r>
            <a:r>
              <a:rPr lang="en-IN" dirty="0">
                <a:ea typeface="+mn-lt"/>
                <a:cs typeface="+mn-lt"/>
              </a:rPr>
              <a:t>].</a:t>
            </a:r>
            <a:r>
              <a:rPr lang="en-IN" dirty="0" err="1">
                <a:ea typeface="+mn-lt"/>
                <a:cs typeface="+mn-lt"/>
              </a:rPr>
              <a:t>completion_time</a:t>
            </a:r>
            <a:r>
              <a:rPr lang="en-IN" dirty="0">
                <a:ea typeface="+mn-lt"/>
                <a:cs typeface="+mn-lt"/>
              </a:rPr>
              <a:t>=</a:t>
            </a:r>
            <a:r>
              <a:rPr lang="en-IN" dirty="0" err="1">
                <a:ea typeface="+mn-lt"/>
                <a:cs typeface="+mn-lt"/>
              </a:rPr>
              <a:t>current_time+p</a:t>
            </a:r>
            <a:r>
              <a:rPr lang="en-IN" dirty="0">
                <a:ea typeface="+mn-lt"/>
                <a:cs typeface="+mn-lt"/>
              </a:rPr>
              <a:t>[</a:t>
            </a:r>
            <a:r>
              <a:rPr lang="en-IN" dirty="0" err="1">
                <a:ea typeface="+mn-lt"/>
                <a:cs typeface="+mn-lt"/>
              </a:rPr>
              <a:t>i</a:t>
            </a:r>
            <a:r>
              <a:rPr lang="en-IN" dirty="0">
                <a:ea typeface="+mn-lt"/>
                <a:cs typeface="+mn-lt"/>
              </a:rPr>
              <a:t>].</a:t>
            </a:r>
            <a:r>
              <a:rPr lang="en-IN" dirty="0" err="1">
                <a:ea typeface="+mn-lt"/>
                <a:cs typeface="+mn-lt"/>
              </a:rPr>
              <a:t>burst_time</a:t>
            </a:r>
            <a:r>
              <a:rPr lang="en-IN" dirty="0">
                <a:ea typeface="+mn-lt"/>
                <a:cs typeface="+mn-lt"/>
              </a:rPr>
              <a:t>;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     p[</a:t>
            </a:r>
            <a:r>
              <a:rPr lang="en-IN" dirty="0" err="1">
                <a:ea typeface="+mn-lt"/>
                <a:cs typeface="+mn-lt"/>
              </a:rPr>
              <a:t>i</a:t>
            </a:r>
            <a:r>
              <a:rPr lang="en-IN" dirty="0">
                <a:ea typeface="+mn-lt"/>
                <a:cs typeface="+mn-lt"/>
              </a:rPr>
              <a:t>].</a:t>
            </a:r>
            <a:r>
              <a:rPr lang="en-IN" dirty="0" err="1">
                <a:ea typeface="+mn-lt"/>
                <a:cs typeface="+mn-lt"/>
              </a:rPr>
              <a:t>turnaround_time</a:t>
            </a:r>
            <a:r>
              <a:rPr lang="en-IN" dirty="0">
                <a:ea typeface="+mn-lt"/>
                <a:cs typeface="+mn-lt"/>
              </a:rPr>
              <a:t>=p[</a:t>
            </a:r>
            <a:r>
              <a:rPr lang="en-IN" dirty="0" err="1">
                <a:ea typeface="+mn-lt"/>
                <a:cs typeface="+mn-lt"/>
              </a:rPr>
              <a:t>i</a:t>
            </a:r>
            <a:r>
              <a:rPr lang="en-IN" dirty="0">
                <a:ea typeface="+mn-lt"/>
                <a:cs typeface="+mn-lt"/>
              </a:rPr>
              <a:t>].</a:t>
            </a:r>
            <a:r>
              <a:rPr lang="en-IN" dirty="0" err="1">
                <a:ea typeface="+mn-lt"/>
                <a:cs typeface="+mn-lt"/>
              </a:rPr>
              <a:t>completion_time</a:t>
            </a:r>
            <a:r>
              <a:rPr lang="en-IN" dirty="0">
                <a:ea typeface="+mn-lt"/>
                <a:cs typeface="+mn-lt"/>
              </a:rPr>
              <a:t>-p[</a:t>
            </a:r>
            <a:r>
              <a:rPr lang="en-IN" dirty="0" err="1">
                <a:ea typeface="+mn-lt"/>
                <a:cs typeface="+mn-lt"/>
              </a:rPr>
              <a:t>i</a:t>
            </a:r>
            <a:r>
              <a:rPr lang="en-IN" dirty="0">
                <a:ea typeface="+mn-lt"/>
                <a:cs typeface="+mn-lt"/>
              </a:rPr>
              <a:t>].</a:t>
            </a:r>
            <a:r>
              <a:rPr lang="en-IN" dirty="0" err="1">
                <a:ea typeface="+mn-lt"/>
                <a:cs typeface="+mn-lt"/>
              </a:rPr>
              <a:t>arrival_time</a:t>
            </a:r>
            <a:r>
              <a:rPr lang="en-IN" dirty="0">
                <a:ea typeface="+mn-lt"/>
                <a:cs typeface="+mn-lt"/>
              </a:rPr>
              <a:t>;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     </a:t>
            </a:r>
            <a:r>
              <a:rPr lang="en-IN" dirty="0" err="1">
                <a:ea typeface="+mn-lt"/>
                <a:cs typeface="+mn-lt"/>
              </a:rPr>
              <a:t>total_turnaround_time</a:t>
            </a:r>
            <a:r>
              <a:rPr lang="en-IN" dirty="0">
                <a:ea typeface="+mn-lt"/>
                <a:cs typeface="+mn-lt"/>
              </a:rPr>
              <a:t>+=p[</a:t>
            </a:r>
            <a:r>
              <a:rPr lang="en-IN" dirty="0" err="1">
                <a:ea typeface="+mn-lt"/>
                <a:cs typeface="+mn-lt"/>
              </a:rPr>
              <a:t>i</a:t>
            </a:r>
            <a:r>
              <a:rPr lang="en-IN" dirty="0">
                <a:ea typeface="+mn-lt"/>
                <a:cs typeface="+mn-lt"/>
              </a:rPr>
              <a:t>].</a:t>
            </a:r>
            <a:r>
              <a:rPr lang="en-IN" dirty="0" err="1">
                <a:ea typeface="+mn-lt"/>
                <a:cs typeface="+mn-lt"/>
              </a:rPr>
              <a:t>turnaround_time</a:t>
            </a:r>
            <a:r>
              <a:rPr lang="en-IN" dirty="0">
                <a:ea typeface="+mn-lt"/>
                <a:cs typeface="+mn-lt"/>
              </a:rPr>
              <a:t>;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     p[</a:t>
            </a:r>
            <a:r>
              <a:rPr lang="en-IN" dirty="0" err="1">
                <a:ea typeface="+mn-lt"/>
                <a:cs typeface="+mn-lt"/>
              </a:rPr>
              <a:t>i</a:t>
            </a:r>
            <a:r>
              <a:rPr lang="en-IN" dirty="0">
                <a:ea typeface="+mn-lt"/>
                <a:cs typeface="+mn-lt"/>
              </a:rPr>
              <a:t>].</a:t>
            </a:r>
            <a:r>
              <a:rPr lang="en-IN" dirty="0" err="1">
                <a:ea typeface="+mn-lt"/>
                <a:cs typeface="+mn-lt"/>
              </a:rPr>
              <a:t>waiting_time</a:t>
            </a:r>
            <a:r>
              <a:rPr lang="en-IN" dirty="0">
                <a:ea typeface="+mn-lt"/>
                <a:cs typeface="+mn-lt"/>
              </a:rPr>
              <a:t>=p[</a:t>
            </a:r>
            <a:r>
              <a:rPr lang="en-IN" dirty="0" err="1">
                <a:ea typeface="+mn-lt"/>
                <a:cs typeface="+mn-lt"/>
              </a:rPr>
              <a:t>i</a:t>
            </a:r>
            <a:r>
              <a:rPr lang="en-IN" dirty="0">
                <a:ea typeface="+mn-lt"/>
                <a:cs typeface="+mn-lt"/>
              </a:rPr>
              <a:t>].</a:t>
            </a:r>
            <a:r>
              <a:rPr lang="en-IN" dirty="0" err="1">
                <a:ea typeface="+mn-lt"/>
                <a:cs typeface="+mn-lt"/>
              </a:rPr>
              <a:t>turnaround_time</a:t>
            </a:r>
            <a:r>
              <a:rPr lang="en-IN" dirty="0">
                <a:ea typeface="+mn-lt"/>
                <a:cs typeface="+mn-lt"/>
              </a:rPr>
              <a:t>-p[</a:t>
            </a:r>
            <a:r>
              <a:rPr lang="en-IN" dirty="0" err="1">
                <a:ea typeface="+mn-lt"/>
                <a:cs typeface="+mn-lt"/>
              </a:rPr>
              <a:t>i</a:t>
            </a:r>
            <a:r>
              <a:rPr lang="en-IN" dirty="0">
                <a:ea typeface="+mn-lt"/>
                <a:cs typeface="+mn-lt"/>
              </a:rPr>
              <a:t>].</a:t>
            </a:r>
            <a:r>
              <a:rPr lang="en-IN" dirty="0" err="1">
                <a:ea typeface="+mn-lt"/>
                <a:cs typeface="+mn-lt"/>
              </a:rPr>
              <a:t>burst_time</a:t>
            </a:r>
            <a:r>
              <a:rPr lang="en-IN" dirty="0">
                <a:ea typeface="+mn-lt"/>
                <a:cs typeface="+mn-lt"/>
              </a:rPr>
              <a:t>;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     </a:t>
            </a:r>
            <a:r>
              <a:rPr lang="en-IN" dirty="0" err="1">
                <a:ea typeface="+mn-lt"/>
                <a:cs typeface="+mn-lt"/>
              </a:rPr>
              <a:t>total_waiting_time</a:t>
            </a:r>
            <a:r>
              <a:rPr lang="en-IN" dirty="0">
                <a:ea typeface="+mn-lt"/>
                <a:cs typeface="+mn-lt"/>
              </a:rPr>
              <a:t>+=p[</a:t>
            </a:r>
            <a:r>
              <a:rPr lang="en-IN" dirty="0" err="1">
                <a:ea typeface="+mn-lt"/>
                <a:cs typeface="+mn-lt"/>
              </a:rPr>
              <a:t>i</a:t>
            </a:r>
            <a:r>
              <a:rPr lang="en-IN" dirty="0">
                <a:ea typeface="+mn-lt"/>
                <a:cs typeface="+mn-lt"/>
              </a:rPr>
              <a:t>].</a:t>
            </a:r>
            <a:r>
              <a:rPr lang="en-IN" dirty="0" err="1">
                <a:ea typeface="+mn-lt"/>
                <a:cs typeface="+mn-lt"/>
              </a:rPr>
              <a:t>waiting_time</a:t>
            </a:r>
            <a:r>
              <a:rPr lang="en-IN" dirty="0">
                <a:ea typeface="+mn-lt"/>
                <a:cs typeface="+mn-lt"/>
              </a:rPr>
              <a:t>;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     p[</a:t>
            </a:r>
            <a:r>
              <a:rPr lang="en-IN" dirty="0" err="1">
                <a:ea typeface="+mn-lt"/>
                <a:cs typeface="+mn-lt"/>
              </a:rPr>
              <a:t>i</a:t>
            </a:r>
            <a:r>
              <a:rPr lang="en-IN" dirty="0">
                <a:ea typeface="+mn-lt"/>
                <a:cs typeface="+mn-lt"/>
              </a:rPr>
              <a:t>].</a:t>
            </a:r>
            <a:r>
              <a:rPr lang="en-IN" dirty="0" err="1">
                <a:ea typeface="+mn-lt"/>
                <a:cs typeface="+mn-lt"/>
              </a:rPr>
              <a:t>response_time</a:t>
            </a:r>
            <a:r>
              <a:rPr lang="en-IN" dirty="0">
                <a:ea typeface="+mn-lt"/>
                <a:cs typeface="+mn-lt"/>
              </a:rPr>
              <a:t>=p[</a:t>
            </a:r>
            <a:r>
              <a:rPr lang="en-IN" dirty="0" err="1">
                <a:ea typeface="+mn-lt"/>
                <a:cs typeface="+mn-lt"/>
              </a:rPr>
              <a:t>i</a:t>
            </a:r>
            <a:r>
              <a:rPr lang="en-IN" dirty="0">
                <a:ea typeface="+mn-lt"/>
                <a:cs typeface="+mn-lt"/>
              </a:rPr>
              <a:t>].</a:t>
            </a:r>
            <a:r>
              <a:rPr lang="en-IN" dirty="0" err="1">
                <a:ea typeface="+mn-lt"/>
                <a:cs typeface="+mn-lt"/>
              </a:rPr>
              <a:t>waiting_time</a:t>
            </a:r>
            <a:r>
              <a:rPr lang="en-IN" dirty="0">
                <a:ea typeface="+mn-lt"/>
                <a:cs typeface="+mn-lt"/>
              </a:rPr>
              <a:t>;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     </a:t>
            </a:r>
            <a:r>
              <a:rPr lang="en-IN" dirty="0" err="1">
                <a:ea typeface="+mn-lt"/>
                <a:cs typeface="+mn-lt"/>
              </a:rPr>
              <a:t>total_response_time</a:t>
            </a:r>
            <a:r>
              <a:rPr lang="en-IN" dirty="0">
                <a:ea typeface="+mn-lt"/>
                <a:cs typeface="+mn-lt"/>
              </a:rPr>
              <a:t>+=p[</a:t>
            </a:r>
            <a:r>
              <a:rPr lang="en-IN" dirty="0" err="1">
                <a:ea typeface="+mn-lt"/>
                <a:cs typeface="+mn-lt"/>
              </a:rPr>
              <a:t>i</a:t>
            </a:r>
            <a:r>
              <a:rPr lang="en-IN" dirty="0">
                <a:ea typeface="+mn-lt"/>
                <a:cs typeface="+mn-lt"/>
              </a:rPr>
              <a:t>].</a:t>
            </a:r>
            <a:r>
              <a:rPr lang="en-IN" dirty="0" err="1">
                <a:ea typeface="+mn-lt"/>
                <a:cs typeface="+mn-lt"/>
              </a:rPr>
              <a:t>response_time</a:t>
            </a:r>
            <a:r>
              <a:rPr lang="en-IN" dirty="0">
                <a:ea typeface="+mn-lt"/>
                <a:cs typeface="+mn-lt"/>
              </a:rPr>
              <a:t>;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     </a:t>
            </a:r>
            <a:r>
              <a:rPr lang="en-IN" dirty="0" err="1">
                <a:ea typeface="+mn-lt"/>
                <a:cs typeface="+mn-lt"/>
              </a:rPr>
              <a:t>current_time</a:t>
            </a:r>
            <a:r>
              <a:rPr lang="en-IN" dirty="0">
                <a:ea typeface="+mn-lt"/>
                <a:cs typeface="+mn-lt"/>
              </a:rPr>
              <a:t>+=p[</a:t>
            </a:r>
            <a:r>
              <a:rPr lang="en-IN" dirty="0" err="1">
                <a:ea typeface="+mn-lt"/>
                <a:cs typeface="+mn-lt"/>
              </a:rPr>
              <a:t>i</a:t>
            </a:r>
            <a:r>
              <a:rPr lang="en-IN" dirty="0">
                <a:ea typeface="+mn-lt"/>
                <a:cs typeface="+mn-lt"/>
              </a:rPr>
              <a:t>].</a:t>
            </a:r>
            <a:r>
              <a:rPr lang="en-IN" dirty="0" err="1">
                <a:ea typeface="+mn-lt"/>
                <a:cs typeface="+mn-lt"/>
              </a:rPr>
              <a:t>burst_time</a:t>
            </a:r>
            <a:r>
              <a:rPr lang="en-IN" dirty="0">
                <a:ea typeface="+mn-lt"/>
                <a:cs typeface="+mn-lt"/>
              </a:rPr>
              <a:t>;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 }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39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65C510-4CB1-407A-A70E-F3B0FB182D82}"/>
              </a:ext>
            </a:extLst>
          </p:cNvPr>
          <p:cNvSpPr txBox="1"/>
          <p:nvPr/>
        </p:nvSpPr>
        <p:spPr>
          <a:xfrm>
            <a:off x="640557" y="616743"/>
            <a:ext cx="9113042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dirty="0" err="1">
                <a:ea typeface="+mn-lt"/>
                <a:cs typeface="+mn-lt"/>
              </a:rPr>
              <a:t>avg_turnaround_time</a:t>
            </a:r>
            <a:r>
              <a:rPr lang="en-IN" dirty="0">
                <a:ea typeface="+mn-lt"/>
                <a:cs typeface="+mn-lt"/>
              </a:rPr>
              <a:t> = (float) </a:t>
            </a:r>
            <a:r>
              <a:rPr lang="en-IN" dirty="0" err="1">
                <a:ea typeface="+mn-lt"/>
                <a:cs typeface="+mn-lt"/>
              </a:rPr>
              <a:t>total_turnaround_time</a:t>
            </a:r>
            <a:r>
              <a:rPr lang="en-IN" dirty="0">
                <a:ea typeface="+mn-lt"/>
                <a:cs typeface="+mn-lt"/>
              </a:rPr>
              <a:t> / </a:t>
            </a:r>
            <a:r>
              <a:rPr lang="en-IN" dirty="0" err="1">
                <a:ea typeface="+mn-lt"/>
                <a:cs typeface="+mn-lt"/>
              </a:rPr>
              <a:t>num_process</a:t>
            </a:r>
            <a:r>
              <a:rPr lang="en-IN" dirty="0">
                <a:ea typeface="+mn-lt"/>
                <a:cs typeface="+mn-lt"/>
              </a:rPr>
              <a:t>;</a:t>
            </a:r>
          </a:p>
          <a:p>
            <a:r>
              <a:rPr lang="en-IN" dirty="0">
                <a:ea typeface="+mn-lt"/>
                <a:cs typeface="+mn-lt"/>
              </a:rPr>
              <a:t>    </a:t>
            </a:r>
            <a:r>
              <a:rPr lang="en-IN" dirty="0" err="1">
                <a:ea typeface="+mn-lt"/>
                <a:cs typeface="+mn-lt"/>
              </a:rPr>
              <a:t>avg_waiting_time</a:t>
            </a:r>
            <a:r>
              <a:rPr lang="en-IN" dirty="0">
                <a:ea typeface="+mn-lt"/>
                <a:cs typeface="+mn-lt"/>
              </a:rPr>
              <a:t> = (float) </a:t>
            </a:r>
            <a:r>
              <a:rPr lang="en-IN" dirty="0" err="1">
                <a:ea typeface="+mn-lt"/>
                <a:cs typeface="+mn-lt"/>
              </a:rPr>
              <a:t>total_waiting_time</a:t>
            </a:r>
            <a:r>
              <a:rPr lang="en-IN" dirty="0">
                <a:ea typeface="+mn-lt"/>
                <a:cs typeface="+mn-lt"/>
              </a:rPr>
              <a:t> / </a:t>
            </a:r>
            <a:r>
              <a:rPr lang="en-IN" dirty="0" err="1">
                <a:ea typeface="+mn-lt"/>
                <a:cs typeface="+mn-lt"/>
              </a:rPr>
              <a:t>num_process</a:t>
            </a:r>
            <a:r>
              <a:rPr lang="en-IN" dirty="0">
                <a:ea typeface="+mn-lt"/>
                <a:cs typeface="+mn-lt"/>
              </a:rPr>
              <a:t>;</a:t>
            </a:r>
          </a:p>
          <a:p>
            <a:r>
              <a:rPr lang="en-IN" dirty="0">
                <a:ea typeface="+mn-lt"/>
                <a:cs typeface="+mn-lt"/>
              </a:rPr>
              <a:t>    </a:t>
            </a:r>
            <a:r>
              <a:rPr lang="en-IN" dirty="0" err="1">
                <a:ea typeface="+mn-lt"/>
                <a:cs typeface="+mn-lt"/>
              </a:rPr>
              <a:t>avg_response_time</a:t>
            </a:r>
            <a:r>
              <a:rPr lang="en-IN" dirty="0">
                <a:ea typeface="+mn-lt"/>
                <a:cs typeface="+mn-lt"/>
              </a:rPr>
              <a:t> = (float) </a:t>
            </a:r>
            <a:r>
              <a:rPr lang="en-IN" dirty="0" err="1">
                <a:ea typeface="+mn-lt"/>
                <a:cs typeface="+mn-lt"/>
              </a:rPr>
              <a:t>total_response_time</a:t>
            </a:r>
            <a:r>
              <a:rPr lang="en-IN" dirty="0">
                <a:ea typeface="+mn-lt"/>
                <a:cs typeface="+mn-lt"/>
              </a:rPr>
              <a:t> / </a:t>
            </a:r>
            <a:r>
              <a:rPr lang="en-IN" dirty="0" err="1">
                <a:ea typeface="+mn-lt"/>
                <a:cs typeface="+mn-lt"/>
              </a:rPr>
              <a:t>num_process</a:t>
            </a:r>
            <a:r>
              <a:rPr lang="en-IN" dirty="0">
                <a:ea typeface="+mn-lt"/>
                <a:cs typeface="+mn-lt"/>
              </a:rPr>
              <a:t>;</a:t>
            </a:r>
          </a:p>
          <a:p>
            <a:r>
              <a:rPr lang="en-IN" dirty="0">
                <a:ea typeface="+mn-lt"/>
                <a:cs typeface="+mn-lt"/>
              </a:rPr>
              <a:t>    </a:t>
            </a:r>
            <a:r>
              <a:rPr lang="en-IN" dirty="0" err="1">
                <a:ea typeface="+mn-lt"/>
                <a:cs typeface="+mn-lt"/>
              </a:rPr>
              <a:t>cout</a:t>
            </a:r>
            <a:r>
              <a:rPr lang="en-IN" dirty="0">
                <a:ea typeface="+mn-lt"/>
                <a:cs typeface="+mn-lt"/>
              </a:rPr>
              <a:t>&lt;&lt;</a:t>
            </a:r>
            <a:r>
              <a:rPr lang="en-IN" dirty="0" err="1">
                <a:ea typeface="+mn-lt"/>
                <a:cs typeface="+mn-lt"/>
              </a:rPr>
              <a:t>endl</a:t>
            </a:r>
            <a:r>
              <a:rPr lang="en-IN" dirty="0">
                <a:ea typeface="+mn-lt"/>
                <a:cs typeface="+mn-lt"/>
              </a:rPr>
              <a:t>&lt;&lt;</a:t>
            </a:r>
            <a:r>
              <a:rPr lang="en-IN" dirty="0" err="1">
                <a:ea typeface="+mn-lt"/>
                <a:cs typeface="+mn-lt"/>
              </a:rPr>
              <a:t>endl</a:t>
            </a:r>
            <a:r>
              <a:rPr lang="en-IN" dirty="0">
                <a:ea typeface="+mn-lt"/>
                <a:cs typeface="+mn-lt"/>
              </a:rPr>
              <a:t>;</a:t>
            </a:r>
          </a:p>
          <a:p>
            <a:r>
              <a:rPr lang="en-IN" dirty="0">
                <a:ea typeface="+mn-lt"/>
                <a:cs typeface="+mn-lt"/>
              </a:rPr>
              <a:t>    </a:t>
            </a:r>
            <a:r>
              <a:rPr lang="en-IN" dirty="0" err="1">
                <a:ea typeface="+mn-lt"/>
                <a:cs typeface="+mn-lt"/>
              </a:rPr>
              <a:t>cout</a:t>
            </a:r>
            <a:r>
              <a:rPr lang="en-IN" dirty="0">
                <a:ea typeface="+mn-lt"/>
                <a:cs typeface="+mn-lt"/>
              </a:rPr>
              <a:t>&lt;&lt;"Process ID\t"&lt;&lt;"AT\t"&lt;&lt;"BT\t"&lt;&lt;"ST\t"&lt;&lt;"CT\t"&lt;&lt;"TAT\t"&lt;&lt;"WT\t"&lt;&lt;"RT\t"&lt;&lt;"\n"&lt;&lt;</a:t>
            </a:r>
            <a:r>
              <a:rPr lang="en-IN" dirty="0" err="1">
                <a:ea typeface="+mn-lt"/>
                <a:cs typeface="+mn-lt"/>
              </a:rPr>
              <a:t>endl</a:t>
            </a:r>
            <a:r>
              <a:rPr lang="en-IN" dirty="0">
                <a:ea typeface="+mn-lt"/>
                <a:cs typeface="+mn-lt"/>
              </a:rPr>
              <a:t>;</a:t>
            </a:r>
          </a:p>
          <a:p>
            <a:r>
              <a:rPr lang="en-IN" dirty="0">
                <a:ea typeface="+mn-lt"/>
                <a:cs typeface="+mn-lt"/>
              </a:rPr>
              <a:t>    sort(</a:t>
            </a:r>
            <a:r>
              <a:rPr lang="en-IN" dirty="0" err="1">
                <a:ea typeface="+mn-lt"/>
                <a:cs typeface="+mn-lt"/>
              </a:rPr>
              <a:t>p,p+num_process,cmp_process</a:t>
            </a:r>
            <a:r>
              <a:rPr lang="en-IN" dirty="0">
                <a:ea typeface="+mn-lt"/>
                <a:cs typeface="+mn-lt"/>
              </a:rPr>
              <a:t>);</a:t>
            </a:r>
          </a:p>
          <a:p>
            <a:r>
              <a:rPr lang="en-IN" dirty="0">
                <a:ea typeface="+mn-lt"/>
                <a:cs typeface="+mn-lt"/>
              </a:rPr>
              <a:t>    for(int </a:t>
            </a:r>
            <a:r>
              <a:rPr lang="en-IN" dirty="0" err="1">
                <a:ea typeface="+mn-lt"/>
                <a:cs typeface="+mn-lt"/>
              </a:rPr>
              <a:t>i</a:t>
            </a:r>
            <a:r>
              <a:rPr lang="en-IN" dirty="0">
                <a:ea typeface="+mn-lt"/>
                <a:cs typeface="+mn-lt"/>
              </a:rPr>
              <a:t> = 0; </a:t>
            </a:r>
            <a:r>
              <a:rPr lang="en-IN" dirty="0" err="1">
                <a:ea typeface="+mn-lt"/>
                <a:cs typeface="+mn-lt"/>
              </a:rPr>
              <a:t>i</a:t>
            </a:r>
            <a:r>
              <a:rPr lang="en-IN" dirty="0">
                <a:ea typeface="+mn-lt"/>
                <a:cs typeface="+mn-lt"/>
              </a:rPr>
              <a:t> &lt; </a:t>
            </a:r>
            <a:r>
              <a:rPr lang="en-IN" dirty="0" err="1">
                <a:ea typeface="+mn-lt"/>
                <a:cs typeface="+mn-lt"/>
              </a:rPr>
              <a:t>num_process</a:t>
            </a:r>
            <a:r>
              <a:rPr lang="en-IN" dirty="0">
                <a:ea typeface="+mn-lt"/>
                <a:cs typeface="+mn-lt"/>
              </a:rPr>
              <a:t>; </a:t>
            </a:r>
            <a:r>
              <a:rPr lang="en-IN" dirty="0" err="1">
                <a:ea typeface="+mn-lt"/>
                <a:cs typeface="+mn-lt"/>
              </a:rPr>
              <a:t>i</a:t>
            </a:r>
            <a:r>
              <a:rPr lang="en-IN" dirty="0">
                <a:ea typeface="+mn-lt"/>
                <a:cs typeface="+mn-lt"/>
              </a:rPr>
              <a:t>++) {</a:t>
            </a:r>
          </a:p>
          <a:p>
            <a:r>
              <a:rPr lang="en-IN" dirty="0">
                <a:ea typeface="+mn-lt"/>
                <a:cs typeface="+mn-lt"/>
              </a:rPr>
              <a:t>            </a:t>
            </a:r>
            <a:r>
              <a:rPr lang="en-IN" dirty="0" err="1">
                <a:ea typeface="+mn-lt"/>
                <a:cs typeface="+mn-lt"/>
              </a:rPr>
              <a:t>cout</a:t>
            </a:r>
            <a:r>
              <a:rPr lang="en-IN" dirty="0">
                <a:ea typeface="+mn-lt"/>
                <a:cs typeface="+mn-lt"/>
              </a:rPr>
              <a:t>&lt;&lt;"P"&lt;&lt;p[</a:t>
            </a:r>
            <a:r>
              <a:rPr lang="en-IN" dirty="0" err="1">
                <a:ea typeface="+mn-lt"/>
                <a:cs typeface="+mn-lt"/>
              </a:rPr>
              <a:t>i</a:t>
            </a:r>
            <a:r>
              <a:rPr lang="en-IN" dirty="0">
                <a:ea typeface="+mn-lt"/>
                <a:cs typeface="+mn-lt"/>
              </a:rPr>
              <a:t>].</a:t>
            </a:r>
            <a:r>
              <a:rPr lang="en-IN" dirty="0" err="1">
                <a:ea typeface="+mn-lt"/>
                <a:cs typeface="+mn-lt"/>
              </a:rPr>
              <a:t>pid</a:t>
            </a:r>
            <a:r>
              <a:rPr lang="en-IN" dirty="0">
                <a:ea typeface="+mn-lt"/>
                <a:cs typeface="+mn-lt"/>
              </a:rPr>
              <a:t>&lt;&lt;"\t\t"&lt;&lt;p[</a:t>
            </a:r>
            <a:r>
              <a:rPr lang="en-IN" dirty="0" err="1">
                <a:ea typeface="+mn-lt"/>
                <a:cs typeface="+mn-lt"/>
              </a:rPr>
              <a:t>i</a:t>
            </a:r>
            <a:r>
              <a:rPr lang="en-IN" dirty="0">
                <a:ea typeface="+mn-lt"/>
                <a:cs typeface="+mn-lt"/>
              </a:rPr>
              <a:t>].</a:t>
            </a:r>
            <a:r>
              <a:rPr lang="en-IN" dirty="0" err="1">
                <a:ea typeface="+mn-lt"/>
                <a:cs typeface="+mn-lt"/>
              </a:rPr>
              <a:t>arrival_time</a:t>
            </a:r>
            <a:r>
              <a:rPr lang="en-IN" dirty="0">
                <a:ea typeface="+mn-lt"/>
                <a:cs typeface="+mn-lt"/>
              </a:rPr>
              <a:t>&lt;&lt;"\t"&lt;&lt;p[</a:t>
            </a:r>
            <a:r>
              <a:rPr lang="en-IN" dirty="0" err="1">
                <a:ea typeface="+mn-lt"/>
                <a:cs typeface="+mn-lt"/>
              </a:rPr>
              <a:t>i</a:t>
            </a:r>
            <a:r>
              <a:rPr lang="en-IN" dirty="0">
                <a:ea typeface="+mn-lt"/>
                <a:cs typeface="+mn-lt"/>
              </a:rPr>
              <a:t>].</a:t>
            </a:r>
            <a:r>
              <a:rPr lang="en-IN" dirty="0" err="1">
                <a:ea typeface="+mn-lt"/>
                <a:cs typeface="+mn-lt"/>
              </a:rPr>
              <a:t>burst_time</a:t>
            </a:r>
            <a:r>
              <a:rPr lang="en-IN" dirty="0">
                <a:ea typeface="+mn-lt"/>
                <a:cs typeface="+mn-lt"/>
              </a:rPr>
              <a:t>&lt;&lt;"\t"&lt;&lt;p[</a:t>
            </a:r>
            <a:r>
              <a:rPr lang="en-IN" dirty="0" err="1">
                <a:ea typeface="+mn-lt"/>
                <a:cs typeface="+mn-lt"/>
              </a:rPr>
              <a:t>i</a:t>
            </a:r>
            <a:r>
              <a:rPr lang="en-IN" dirty="0">
                <a:ea typeface="+mn-lt"/>
                <a:cs typeface="+mn-lt"/>
              </a:rPr>
              <a:t>].</a:t>
            </a:r>
            <a:r>
              <a:rPr lang="en-IN" dirty="0" err="1">
                <a:ea typeface="+mn-lt"/>
                <a:cs typeface="+mn-lt"/>
              </a:rPr>
              <a:t>start_time</a:t>
            </a:r>
            <a:r>
              <a:rPr lang="en-IN" dirty="0">
                <a:ea typeface="+mn-lt"/>
                <a:cs typeface="+mn-lt"/>
              </a:rPr>
              <a:t>&lt;&lt;"\t"&lt;&lt;p[</a:t>
            </a:r>
            <a:r>
              <a:rPr lang="en-IN" dirty="0" err="1">
                <a:ea typeface="+mn-lt"/>
                <a:cs typeface="+mn-lt"/>
              </a:rPr>
              <a:t>i</a:t>
            </a:r>
            <a:r>
              <a:rPr lang="en-IN" dirty="0">
                <a:ea typeface="+mn-lt"/>
                <a:cs typeface="+mn-lt"/>
              </a:rPr>
              <a:t>].</a:t>
            </a:r>
            <a:r>
              <a:rPr lang="en-IN" dirty="0" err="1">
                <a:ea typeface="+mn-lt"/>
                <a:cs typeface="+mn-lt"/>
              </a:rPr>
              <a:t>completion_time</a:t>
            </a:r>
            <a:r>
              <a:rPr lang="en-IN" dirty="0">
                <a:ea typeface="+mn-lt"/>
                <a:cs typeface="+mn-lt"/>
              </a:rPr>
              <a:t>&lt;&lt;"\t"&lt;&lt;p[</a:t>
            </a:r>
            <a:r>
              <a:rPr lang="en-IN" dirty="0" err="1">
                <a:ea typeface="+mn-lt"/>
                <a:cs typeface="+mn-lt"/>
              </a:rPr>
              <a:t>i</a:t>
            </a:r>
            <a:r>
              <a:rPr lang="en-IN" dirty="0">
                <a:ea typeface="+mn-lt"/>
                <a:cs typeface="+mn-lt"/>
              </a:rPr>
              <a:t>].</a:t>
            </a:r>
            <a:r>
              <a:rPr lang="en-IN" dirty="0" err="1">
                <a:ea typeface="+mn-lt"/>
                <a:cs typeface="+mn-lt"/>
              </a:rPr>
              <a:t>turnaround_time</a:t>
            </a:r>
            <a:r>
              <a:rPr lang="en-IN" dirty="0">
                <a:ea typeface="+mn-lt"/>
                <a:cs typeface="+mn-lt"/>
              </a:rPr>
              <a:t>&lt;&lt;"\t"&lt;&lt;p[</a:t>
            </a:r>
            <a:r>
              <a:rPr lang="en-IN" dirty="0" err="1">
                <a:ea typeface="+mn-lt"/>
                <a:cs typeface="+mn-lt"/>
              </a:rPr>
              <a:t>i</a:t>
            </a:r>
            <a:r>
              <a:rPr lang="en-IN" dirty="0">
                <a:ea typeface="+mn-lt"/>
                <a:cs typeface="+mn-lt"/>
              </a:rPr>
              <a:t>].</a:t>
            </a:r>
            <a:r>
              <a:rPr lang="en-IN" dirty="0" err="1">
                <a:ea typeface="+mn-lt"/>
                <a:cs typeface="+mn-lt"/>
              </a:rPr>
              <a:t>waiting_time</a:t>
            </a:r>
            <a:r>
              <a:rPr lang="en-IN" dirty="0">
                <a:ea typeface="+mn-lt"/>
                <a:cs typeface="+mn-lt"/>
              </a:rPr>
              <a:t>&lt;&lt;"\t"&lt;&lt;p[</a:t>
            </a:r>
            <a:r>
              <a:rPr lang="en-IN" dirty="0" err="1">
                <a:ea typeface="+mn-lt"/>
                <a:cs typeface="+mn-lt"/>
              </a:rPr>
              <a:t>i</a:t>
            </a:r>
            <a:r>
              <a:rPr lang="en-IN" dirty="0">
                <a:ea typeface="+mn-lt"/>
                <a:cs typeface="+mn-lt"/>
              </a:rPr>
              <a:t>].</a:t>
            </a:r>
            <a:r>
              <a:rPr lang="en-IN" dirty="0" err="1">
                <a:ea typeface="+mn-lt"/>
                <a:cs typeface="+mn-lt"/>
              </a:rPr>
              <a:t>response_time</a:t>
            </a:r>
            <a:r>
              <a:rPr lang="en-IN" dirty="0">
                <a:ea typeface="+mn-lt"/>
                <a:cs typeface="+mn-lt"/>
              </a:rPr>
              <a:t>&lt;&lt;"\t"&lt;&lt;"\n"&lt;&lt;</a:t>
            </a:r>
            <a:r>
              <a:rPr lang="en-IN" dirty="0" err="1">
                <a:ea typeface="+mn-lt"/>
                <a:cs typeface="+mn-lt"/>
              </a:rPr>
              <a:t>endl</a:t>
            </a:r>
            <a:r>
              <a:rPr lang="en-IN" dirty="0">
                <a:ea typeface="+mn-lt"/>
                <a:cs typeface="+mn-lt"/>
              </a:rPr>
              <a:t>;</a:t>
            </a:r>
          </a:p>
          <a:p>
            <a:r>
              <a:rPr lang="en-IN" dirty="0">
                <a:ea typeface="+mn-lt"/>
                <a:cs typeface="+mn-lt"/>
              </a:rPr>
              <a:t>    }</a:t>
            </a:r>
          </a:p>
          <a:p>
            <a:r>
              <a:rPr lang="en-IN" dirty="0">
                <a:ea typeface="+mn-lt"/>
                <a:cs typeface="+mn-lt"/>
              </a:rPr>
              <a:t>    </a:t>
            </a:r>
            <a:r>
              <a:rPr lang="en-IN" dirty="0" err="1">
                <a:ea typeface="+mn-lt"/>
                <a:cs typeface="+mn-lt"/>
              </a:rPr>
              <a:t>cout</a:t>
            </a:r>
            <a:r>
              <a:rPr lang="en-IN" dirty="0">
                <a:ea typeface="+mn-lt"/>
                <a:cs typeface="+mn-lt"/>
              </a:rPr>
              <a:t>&lt;&lt;"Average Turnaround Time = "&lt;&lt;</a:t>
            </a:r>
            <a:r>
              <a:rPr lang="en-IN" dirty="0" err="1">
                <a:ea typeface="+mn-lt"/>
                <a:cs typeface="+mn-lt"/>
              </a:rPr>
              <a:t>avg_turnaround_time</a:t>
            </a:r>
            <a:r>
              <a:rPr lang="en-IN" dirty="0">
                <a:ea typeface="+mn-lt"/>
                <a:cs typeface="+mn-lt"/>
              </a:rPr>
              <a:t>&lt;&lt;</a:t>
            </a:r>
            <a:r>
              <a:rPr lang="en-IN" dirty="0" err="1">
                <a:ea typeface="+mn-lt"/>
                <a:cs typeface="+mn-lt"/>
              </a:rPr>
              <a:t>endl</a:t>
            </a:r>
            <a:r>
              <a:rPr lang="en-IN" dirty="0">
                <a:ea typeface="+mn-lt"/>
                <a:cs typeface="+mn-lt"/>
              </a:rPr>
              <a:t>;</a:t>
            </a:r>
          </a:p>
          <a:p>
            <a:r>
              <a:rPr lang="en-IN" dirty="0">
                <a:ea typeface="+mn-lt"/>
                <a:cs typeface="+mn-lt"/>
              </a:rPr>
              <a:t>    </a:t>
            </a:r>
            <a:r>
              <a:rPr lang="en-IN" dirty="0" err="1">
                <a:ea typeface="+mn-lt"/>
                <a:cs typeface="+mn-lt"/>
              </a:rPr>
              <a:t>cout</a:t>
            </a:r>
            <a:r>
              <a:rPr lang="en-IN" dirty="0">
                <a:ea typeface="+mn-lt"/>
                <a:cs typeface="+mn-lt"/>
              </a:rPr>
              <a:t>&lt;&lt;"Average Waiting Time = "&lt;&lt;</a:t>
            </a:r>
            <a:r>
              <a:rPr lang="en-IN" dirty="0" err="1">
                <a:ea typeface="+mn-lt"/>
                <a:cs typeface="+mn-lt"/>
              </a:rPr>
              <a:t>avg_waiting_time</a:t>
            </a:r>
            <a:r>
              <a:rPr lang="en-IN" dirty="0">
                <a:ea typeface="+mn-lt"/>
                <a:cs typeface="+mn-lt"/>
              </a:rPr>
              <a:t>&lt;&lt;</a:t>
            </a:r>
            <a:r>
              <a:rPr lang="en-IN" dirty="0" err="1">
                <a:ea typeface="+mn-lt"/>
                <a:cs typeface="+mn-lt"/>
              </a:rPr>
              <a:t>endl</a:t>
            </a:r>
            <a:r>
              <a:rPr lang="en-IN" dirty="0">
                <a:ea typeface="+mn-lt"/>
                <a:cs typeface="+mn-lt"/>
              </a:rPr>
              <a:t>;</a:t>
            </a:r>
          </a:p>
          <a:p>
            <a:r>
              <a:rPr lang="en-IN" dirty="0">
                <a:ea typeface="+mn-lt"/>
                <a:cs typeface="+mn-lt"/>
              </a:rPr>
              <a:t>    </a:t>
            </a:r>
            <a:r>
              <a:rPr lang="en-IN" dirty="0" err="1">
                <a:ea typeface="+mn-lt"/>
                <a:cs typeface="+mn-lt"/>
              </a:rPr>
              <a:t>cout</a:t>
            </a:r>
            <a:r>
              <a:rPr lang="en-IN" dirty="0">
                <a:ea typeface="+mn-lt"/>
                <a:cs typeface="+mn-lt"/>
              </a:rPr>
              <a:t>&lt;&lt;"Average Response Time = "&lt;&lt;</a:t>
            </a:r>
            <a:r>
              <a:rPr lang="en-IN" dirty="0" err="1">
                <a:ea typeface="+mn-lt"/>
                <a:cs typeface="+mn-lt"/>
              </a:rPr>
              <a:t>avg_response_time</a:t>
            </a:r>
            <a:r>
              <a:rPr lang="en-IN" dirty="0">
                <a:ea typeface="+mn-lt"/>
                <a:cs typeface="+mn-lt"/>
              </a:rPr>
              <a:t>&lt;&lt;</a:t>
            </a:r>
            <a:r>
              <a:rPr lang="en-IN" dirty="0" err="1">
                <a:ea typeface="+mn-lt"/>
                <a:cs typeface="+mn-lt"/>
              </a:rPr>
              <a:t>endl</a:t>
            </a:r>
            <a:r>
              <a:rPr lang="en-IN" dirty="0">
                <a:ea typeface="+mn-lt"/>
                <a:cs typeface="+mn-lt"/>
              </a:rPr>
              <a:t>;</a:t>
            </a:r>
          </a:p>
          <a:p>
            <a:endParaRPr lang="en-IN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 return 0;</a:t>
            </a:r>
          </a:p>
          <a:p>
            <a:r>
              <a:rPr lang="en-IN" dirty="0">
                <a:ea typeface="+mn-lt"/>
                <a:cs typeface="+mn-lt"/>
              </a:rPr>
              <a:t>}</a:t>
            </a:r>
          </a:p>
          <a:p>
            <a:endParaRPr lang="en-IN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83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7DFB77E6-EB74-4E04-B026-F9D9C4E11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3" y="509881"/>
            <a:ext cx="8779667" cy="62430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637079-0E49-4AF6-BE59-42E7CDCFD478}"/>
              </a:ext>
            </a:extLst>
          </p:cNvPr>
          <p:cNvSpPr txBox="1"/>
          <p:nvPr/>
        </p:nvSpPr>
        <p:spPr>
          <a:xfrm>
            <a:off x="723900" y="14049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Output:-</a:t>
            </a:r>
          </a:p>
        </p:txBody>
      </p:sp>
    </p:spTree>
    <p:extLst>
      <p:ext uri="{BB962C8B-B14F-4D97-AF65-F5344CB8AC3E}">
        <p14:creationId xmlns:p14="http://schemas.microsoft.com/office/powerpoint/2010/main" val="210454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883F1A-72C0-475B-B57F-D6CFAF6A7300}"/>
              </a:ext>
            </a:extLst>
          </p:cNvPr>
          <p:cNvSpPr txBox="1"/>
          <p:nvPr/>
        </p:nvSpPr>
        <p:spPr>
          <a:xfrm>
            <a:off x="4367212" y="41433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First In First Out (FIFO)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75F330-ACF0-4705-B4E0-C3BFE7629D99}"/>
              </a:ext>
            </a:extLst>
          </p:cNvPr>
          <p:cNvSpPr txBox="1"/>
          <p:nvPr/>
        </p:nvSpPr>
        <p:spPr>
          <a:xfrm>
            <a:off x="1997869" y="1414462"/>
            <a:ext cx="8351041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It is one of the simplest page replacement algorithm. The oldest page, which has spent the longest time in memory is chosen and replaced.</a:t>
            </a:r>
            <a:endParaRPr lang="en-US" dirty="0"/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•  This algorithm is implemented by keeping the track of all the pages in the queue.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•  As new pages are requested and are swapped in, they are added to the tail of a queue and the page which is at the head becomes the victim.</a:t>
            </a:r>
            <a:endParaRPr lang="en-US" dirty="0"/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•  This is not an effective way of page replacement but it can be used for small systems.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71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62FF8C-41BF-437A-BBC1-3757552F0E95}"/>
              </a:ext>
            </a:extLst>
          </p:cNvPr>
          <p:cNvSpPr txBox="1"/>
          <p:nvPr/>
        </p:nvSpPr>
        <p:spPr>
          <a:xfrm>
            <a:off x="684212" y="685799"/>
            <a:ext cx="3747111" cy="48920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 defTabSz="457200">
              <a:spcBef>
                <a:spcPct val="0"/>
              </a:spcBef>
              <a:spcAft>
                <a:spcPts val="600"/>
              </a:spcAft>
            </a:pPr>
            <a:r>
              <a:rPr lang="en-US" sz="3600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Advantages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2B1AFB3-55A2-4E46-9E2E-8032402BB8EB}"/>
              </a:ext>
            </a:extLst>
          </p:cNvPr>
          <p:cNvSpPr txBox="1"/>
          <p:nvPr/>
        </p:nvSpPr>
        <p:spPr>
          <a:xfrm>
            <a:off x="4979962" y="685799"/>
            <a:ext cx="6288260" cy="48920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buClr>
                <a:schemeClr val="tx1"/>
              </a:buClr>
              <a:buSzPct val="80000"/>
              <a:buFont typeface="Arial" panose="05040102010807070707" pitchFamily="18" charset="2"/>
              <a:buChar char="•"/>
            </a:pPr>
            <a:r>
              <a:rPr lang="en-US" dirty="0">
                <a:ea typeface="+mn-lt"/>
                <a:cs typeface="+mn-lt"/>
              </a:rPr>
              <a:t>•This algorithm is simple and easy to use.</a:t>
            </a:r>
            <a:endParaRPr lang="en-US" dirty="0"/>
          </a:p>
          <a:p>
            <a:pPr defTabSz="457200">
              <a:buClr>
                <a:srgbClr val="FFFFFF"/>
              </a:buClr>
              <a:buSzPct val="80000"/>
              <a:buFont typeface="Arial" panose="05040102010807070707" pitchFamily="18" charset="2"/>
              <a:buChar char="•"/>
            </a:pPr>
            <a:endParaRPr lang="en-US" dirty="0">
              <a:ea typeface="+mn-lt"/>
              <a:cs typeface="+mn-lt"/>
            </a:endParaRPr>
          </a:p>
          <a:p>
            <a:pPr defTabSz="457200">
              <a:buClr>
                <a:srgbClr val="FFFFFF"/>
              </a:buClr>
              <a:buSzPct val="80000"/>
              <a:buFont typeface="Arial" panose="05040102010807070707" pitchFamily="18" charset="2"/>
              <a:buChar char="•"/>
            </a:pPr>
            <a:endParaRPr lang="en-US" dirty="0">
              <a:ea typeface="+mn-lt"/>
              <a:cs typeface="+mn-lt"/>
            </a:endParaRPr>
          </a:p>
          <a:p>
            <a:pPr defTabSz="457200">
              <a:buClr>
                <a:srgbClr val="FFFFFF"/>
              </a:buClr>
              <a:buSzPct val="80000"/>
              <a:buFont typeface="Arial" panose="05040102010807070707" pitchFamily="18" charset="2"/>
              <a:buChar char="•"/>
            </a:pPr>
            <a:endParaRPr lang="en-US" dirty="0">
              <a:ea typeface="+mn-lt"/>
              <a:cs typeface="+mn-lt"/>
            </a:endParaRPr>
          </a:p>
          <a:p>
            <a:pPr defTabSz="457200">
              <a:buClr>
                <a:srgbClr val="FFFFFF"/>
              </a:buClr>
              <a:buSzPct val="80000"/>
              <a:buFont typeface="Arial" panose="05040102010807070707" pitchFamily="18" charset="2"/>
              <a:buChar char="•"/>
            </a:pPr>
            <a:r>
              <a:rPr lang="en-US" dirty="0">
                <a:ea typeface="+mn-lt"/>
                <a:cs typeface="+mn-lt"/>
              </a:rPr>
              <a:t>•FIFO does not cause more overhead.</a:t>
            </a:r>
            <a:endParaRPr lang="en-US" dirty="0"/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rgbClr val="FFFFFF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97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62FF8C-41BF-437A-BBC1-3757552F0E95}"/>
              </a:ext>
            </a:extLst>
          </p:cNvPr>
          <p:cNvSpPr txBox="1"/>
          <p:nvPr/>
        </p:nvSpPr>
        <p:spPr>
          <a:xfrm>
            <a:off x="684212" y="685799"/>
            <a:ext cx="3747111" cy="48920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 defTabSz="457200">
              <a:spcBef>
                <a:spcPct val="0"/>
              </a:spcBef>
              <a:spcAft>
                <a:spcPts val="600"/>
              </a:spcAft>
            </a:pPr>
            <a:r>
              <a:rPr lang="en-US" sz="3600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Disadvantages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2B1AFB3-55A2-4E46-9E2E-8032402BB8EB}"/>
              </a:ext>
            </a:extLst>
          </p:cNvPr>
          <p:cNvSpPr txBox="1"/>
          <p:nvPr/>
        </p:nvSpPr>
        <p:spPr>
          <a:xfrm>
            <a:off x="4979962" y="685799"/>
            <a:ext cx="6704978" cy="48920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just" defTabSz="457200">
              <a:buClr>
                <a:schemeClr val="tx1"/>
              </a:buClr>
              <a:buSzPct val="80000"/>
              <a:buFont typeface="Arial" panose="05040102010807070707" pitchFamily="18" charset="2"/>
              <a:buChar char="•"/>
            </a:pPr>
            <a:r>
              <a:rPr lang="en-US" dirty="0">
                <a:ea typeface="+mn-lt"/>
                <a:cs typeface="+mn-lt"/>
              </a:rPr>
              <a:t>•Not always good at performance. It may replace an active page to bring a new one and thus may cause a page fault of that page immediately.</a:t>
            </a:r>
            <a:endParaRPr lang="en-US" dirty="0"/>
          </a:p>
          <a:p>
            <a:pPr algn="just" defTabSz="457200">
              <a:buClr>
                <a:srgbClr val="FFFFFF"/>
              </a:buClr>
              <a:buSzPct val="80000"/>
              <a:buFont typeface="Arial" panose="05040102010807070707" pitchFamily="18" charset="2"/>
              <a:buChar char="•"/>
            </a:pPr>
            <a:endParaRPr lang="en-US" dirty="0">
              <a:ea typeface="+mn-lt"/>
              <a:cs typeface="+mn-lt"/>
            </a:endParaRPr>
          </a:p>
          <a:p>
            <a:pPr algn="just" defTabSz="457200">
              <a:buClr>
                <a:srgbClr val="FFFFFF"/>
              </a:buClr>
              <a:buSzPct val="80000"/>
              <a:buFont typeface="Arial" panose="05040102010807070707" pitchFamily="18" charset="2"/>
              <a:buChar char="•"/>
            </a:pPr>
            <a:endParaRPr lang="en-US" dirty="0">
              <a:ea typeface="+mn-lt"/>
              <a:cs typeface="+mn-lt"/>
            </a:endParaRPr>
          </a:p>
          <a:p>
            <a:pPr algn="just" defTabSz="457200">
              <a:buClr>
                <a:srgbClr val="FFFFFF"/>
              </a:buClr>
              <a:buSzPct val="80000"/>
              <a:buFont typeface="Arial" panose="05040102010807070707" pitchFamily="18" charset="2"/>
              <a:buChar char="•"/>
            </a:pPr>
            <a:endParaRPr lang="en-US" dirty="0">
              <a:ea typeface="+mn-lt"/>
              <a:cs typeface="+mn-lt"/>
            </a:endParaRPr>
          </a:p>
          <a:p>
            <a:pPr algn="just" defTabSz="457200">
              <a:buClr>
                <a:srgbClr val="FFFFFF"/>
              </a:buClr>
              <a:buSzPct val="80000"/>
              <a:buFont typeface="Arial" panose="05040102010807070707" pitchFamily="18" charset="2"/>
              <a:buChar char="•"/>
            </a:pPr>
            <a:endParaRPr lang="en-US" dirty="0">
              <a:ea typeface="+mn-lt"/>
              <a:cs typeface="+mn-lt"/>
            </a:endParaRPr>
          </a:p>
          <a:p>
            <a:pPr algn="just" defTabSz="457200">
              <a:buClr>
                <a:srgbClr val="FFFFFF"/>
              </a:buClr>
              <a:buSzPct val="80000"/>
              <a:buFont typeface="Arial" panose="05040102010807070707" pitchFamily="18" charset="2"/>
              <a:buChar char="•"/>
            </a:pPr>
            <a:r>
              <a:rPr lang="en-US" dirty="0">
                <a:ea typeface="+mn-lt"/>
                <a:cs typeface="+mn-lt"/>
              </a:rPr>
              <a:t>•Another unexpected side effect is the FIFO anomaly </a:t>
            </a:r>
            <a:r>
              <a:rPr lang="en-US" b="1" dirty="0">
                <a:ea typeface="+mn-lt"/>
                <a:cs typeface="+mn-lt"/>
              </a:rPr>
              <a:t>or </a:t>
            </a:r>
            <a:r>
              <a:rPr lang="en-US" b="1" dirty="0" err="1">
                <a:ea typeface="+mn-lt"/>
                <a:cs typeface="+mn-lt"/>
              </a:rPr>
              <a:t>Belady’s</a:t>
            </a:r>
            <a:r>
              <a:rPr lang="en-US" b="1" dirty="0">
                <a:ea typeface="+mn-lt"/>
                <a:cs typeface="+mn-lt"/>
              </a:rPr>
              <a:t> anomaly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FFFFFF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/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93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DE79D0-A691-4CF3-B6D2-29397CF3565C}"/>
              </a:ext>
            </a:extLst>
          </p:cNvPr>
          <p:cNvSpPr txBox="1"/>
          <p:nvPr/>
        </p:nvSpPr>
        <p:spPr>
          <a:xfrm>
            <a:off x="1616869" y="68818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Example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481F15B-4B47-4E06-B263-07A48DE48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2126457"/>
            <a:ext cx="7884319" cy="3248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641AA2-8C75-40F2-8A45-2D754FDA40CB}"/>
              </a:ext>
            </a:extLst>
          </p:cNvPr>
          <p:cNvSpPr txBox="1"/>
          <p:nvPr/>
        </p:nvSpPr>
        <p:spPr>
          <a:xfrm>
            <a:off x="4724400" y="3200400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A49B0-BE71-40F4-8525-41D194D96F0B}"/>
              </a:ext>
            </a:extLst>
          </p:cNvPr>
          <p:cNvSpPr txBox="1"/>
          <p:nvPr/>
        </p:nvSpPr>
        <p:spPr>
          <a:xfrm>
            <a:off x="1616869" y="1343024"/>
            <a:ext cx="46005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dirty="0">
                <a:ea typeface="+mn-lt"/>
                <a:cs typeface="+mn-lt"/>
              </a:rPr>
              <a:t>Reference String: 1 2 3 4 1 2 5 1 2 3 4 5</a:t>
            </a:r>
          </a:p>
          <a:p>
            <a:r>
              <a:rPr lang="en-IN" dirty="0">
                <a:ea typeface="+mn-lt"/>
                <a:cs typeface="+mn-lt"/>
              </a:rPr>
              <a:t>No. Of Frames:- 3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5395A-AC46-4BA7-B31D-E1C6916EA26F}"/>
              </a:ext>
            </a:extLst>
          </p:cNvPr>
          <p:cNvSpPr txBox="1"/>
          <p:nvPr/>
        </p:nvSpPr>
        <p:spPr>
          <a:xfrm>
            <a:off x="1331118" y="5379243"/>
            <a:ext cx="332660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No. of Page Fault=9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No. of Hits=3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Miss Ratio=9/12=0.75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Hit Ratio=0.25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188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54C73B-B7FC-4BAC-9415-2C581DD8D582}"/>
              </a:ext>
            </a:extLst>
          </p:cNvPr>
          <p:cNvSpPr txBox="1"/>
          <p:nvPr/>
        </p:nvSpPr>
        <p:spPr>
          <a:xfrm>
            <a:off x="997744" y="3428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Code:-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E81DDE-6499-4481-8E6D-33F1C4BCAC66}"/>
              </a:ext>
            </a:extLst>
          </p:cNvPr>
          <p:cNvSpPr txBox="1"/>
          <p:nvPr/>
        </p:nvSpPr>
        <p:spPr>
          <a:xfrm>
            <a:off x="1069181" y="1092993"/>
            <a:ext cx="6172198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dirty="0">
                <a:ea typeface="+mn-lt"/>
                <a:cs typeface="+mn-lt"/>
              </a:rPr>
              <a:t>#include&lt;bits/stdc++.h&gt;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using namespace std;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int main()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{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 int </a:t>
            </a:r>
            <a:r>
              <a:rPr lang="en-IN" dirty="0" err="1">
                <a:ea typeface="+mn-lt"/>
                <a:cs typeface="+mn-lt"/>
              </a:rPr>
              <a:t>i,j,n,ref_str</a:t>
            </a:r>
            <a:r>
              <a:rPr lang="en-IN" dirty="0">
                <a:ea typeface="+mn-lt"/>
                <a:cs typeface="+mn-lt"/>
              </a:rPr>
              <a:t>[50],frame[10],</a:t>
            </a:r>
            <a:r>
              <a:rPr lang="en-IN" dirty="0" err="1">
                <a:ea typeface="+mn-lt"/>
                <a:cs typeface="+mn-lt"/>
              </a:rPr>
              <a:t>no,k,avail</a:t>
            </a:r>
            <a:r>
              <a:rPr lang="en-IN" dirty="0">
                <a:ea typeface="+mn-lt"/>
                <a:cs typeface="+mn-lt"/>
              </a:rPr>
              <a:t>;  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 float </a:t>
            </a:r>
            <a:r>
              <a:rPr lang="en-IN" dirty="0" err="1">
                <a:ea typeface="+mn-lt"/>
                <a:cs typeface="+mn-lt"/>
              </a:rPr>
              <a:t>fcount</a:t>
            </a:r>
            <a:r>
              <a:rPr lang="en-IN" dirty="0">
                <a:ea typeface="+mn-lt"/>
                <a:cs typeface="+mn-lt"/>
              </a:rPr>
              <a:t>=0;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 </a:t>
            </a:r>
            <a:r>
              <a:rPr lang="en-IN" dirty="0" err="1">
                <a:ea typeface="+mn-lt"/>
                <a:cs typeface="+mn-lt"/>
              </a:rPr>
              <a:t>printf</a:t>
            </a:r>
            <a:r>
              <a:rPr lang="en-IN" dirty="0">
                <a:ea typeface="+mn-lt"/>
                <a:cs typeface="+mn-lt"/>
              </a:rPr>
              <a:t>("\</a:t>
            </a:r>
            <a:r>
              <a:rPr lang="en-IN" dirty="0" err="1">
                <a:ea typeface="+mn-lt"/>
                <a:cs typeface="+mn-lt"/>
              </a:rPr>
              <a:t>nENTER</a:t>
            </a:r>
            <a:r>
              <a:rPr lang="en-IN" dirty="0">
                <a:ea typeface="+mn-lt"/>
                <a:cs typeface="+mn-lt"/>
              </a:rPr>
              <a:t> THE NUMBER OF PAGES:\n");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 </a:t>
            </a:r>
            <a:r>
              <a:rPr lang="en-IN" dirty="0" err="1">
                <a:ea typeface="+mn-lt"/>
                <a:cs typeface="+mn-lt"/>
              </a:rPr>
              <a:t>scanf</a:t>
            </a:r>
            <a:r>
              <a:rPr lang="en-IN" dirty="0">
                <a:ea typeface="+mn-lt"/>
                <a:cs typeface="+mn-lt"/>
              </a:rPr>
              <a:t>("%</a:t>
            </a:r>
            <a:r>
              <a:rPr lang="en-IN" dirty="0" err="1">
                <a:ea typeface="+mn-lt"/>
                <a:cs typeface="+mn-lt"/>
              </a:rPr>
              <a:t>d",&amp;n</a:t>
            </a:r>
            <a:r>
              <a:rPr lang="en-IN" dirty="0">
                <a:ea typeface="+mn-lt"/>
                <a:cs typeface="+mn-lt"/>
              </a:rPr>
              <a:t>);                                       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 </a:t>
            </a:r>
            <a:r>
              <a:rPr lang="en-IN" dirty="0" err="1">
                <a:ea typeface="+mn-lt"/>
                <a:cs typeface="+mn-lt"/>
              </a:rPr>
              <a:t>printf</a:t>
            </a:r>
            <a:r>
              <a:rPr lang="en-IN" dirty="0">
                <a:ea typeface="+mn-lt"/>
                <a:cs typeface="+mn-lt"/>
              </a:rPr>
              <a:t>("\</a:t>
            </a:r>
            <a:r>
              <a:rPr lang="en-IN" dirty="0" err="1">
                <a:ea typeface="+mn-lt"/>
                <a:cs typeface="+mn-lt"/>
              </a:rPr>
              <a:t>nENTER</a:t>
            </a:r>
            <a:r>
              <a:rPr lang="en-IN" dirty="0">
                <a:ea typeface="+mn-lt"/>
                <a:cs typeface="+mn-lt"/>
              </a:rPr>
              <a:t> THE REFERENCE STRING :\n");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 for(</a:t>
            </a:r>
            <a:r>
              <a:rPr lang="en-IN" dirty="0" err="1">
                <a:ea typeface="+mn-lt"/>
                <a:cs typeface="+mn-lt"/>
              </a:rPr>
              <a:t>i</a:t>
            </a:r>
            <a:r>
              <a:rPr lang="en-IN" dirty="0">
                <a:ea typeface="+mn-lt"/>
                <a:cs typeface="+mn-lt"/>
              </a:rPr>
              <a:t>=1;i&lt;=</a:t>
            </a:r>
            <a:r>
              <a:rPr lang="en-IN" dirty="0" err="1">
                <a:ea typeface="+mn-lt"/>
                <a:cs typeface="+mn-lt"/>
              </a:rPr>
              <a:t>n;i</a:t>
            </a:r>
            <a:r>
              <a:rPr lang="en-IN" dirty="0">
                <a:ea typeface="+mn-lt"/>
                <a:cs typeface="+mn-lt"/>
              </a:rPr>
              <a:t>++)                                   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     </a:t>
            </a:r>
            <a:r>
              <a:rPr lang="en-IN" dirty="0" err="1">
                <a:ea typeface="+mn-lt"/>
                <a:cs typeface="+mn-lt"/>
              </a:rPr>
              <a:t>scanf</a:t>
            </a:r>
            <a:r>
              <a:rPr lang="en-IN" dirty="0">
                <a:ea typeface="+mn-lt"/>
                <a:cs typeface="+mn-lt"/>
              </a:rPr>
              <a:t>("%d",&amp;</a:t>
            </a:r>
            <a:r>
              <a:rPr lang="en-IN" dirty="0" err="1">
                <a:ea typeface="+mn-lt"/>
                <a:cs typeface="+mn-lt"/>
              </a:rPr>
              <a:t>ref_str</a:t>
            </a:r>
            <a:r>
              <a:rPr lang="en-IN" dirty="0">
                <a:ea typeface="+mn-lt"/>
                <a:cs typeface="+mn-lt"/>
              </a:rPr>
              <a:t>[</a:t>
            </a:r>
            <a:r>
              <a:rPr lang="en-IN" dirty="0" err="1">
                <a:ea typeface="+mn-lt"/>
                <a:cs typeface="+mn-lt"/>
              </a:rPr>
              <a:t>i</a:t>
            </a:r>
            <a:r>
              <a:rPr lang="en-IN" dirty="0">
                <a:ea typeface="+mn-lt"/>
                <a:cs typeface="+mn-lt"/>
              </a:rPr>
              <a:t>]);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 </a:t>
            </a:r>
            <a:r>
              <a:rPr lang="en-IN" dirty="0" err="1">
                <a:ea typeface="+mn-lt"/>
                <a:cs typeface="+mn-lt"/>
              </a:rPr>
              <a:t>printf</a:t>
            </a:r>
            <a:r>
              <a:rPr lang="en-IN" dirty="0">
                <a:ea typeface="+mn-lt"/>
                <a:cs typeface="+mn-lt"/>
              </a:rPr>
              <a:t>("\</a:t>
            </a:r>
            <a:r>
              <a:rPr lang="en-IN" dirty="0" err="1">
                <a:ea typeface="+mn-lt"/>
                <a:cs typeface="+mn-lt"/>
              </a:rPr>
              <a:t>nENTER</a:t>
            </a:r>
            <a:r>
              <a:rPr lang="en-IN" dirty="0">
                <a:ea typeface="+mn-lt"/>
                <a:cs typeface="+mn-lt"/>
              </a:rPr>
              <a:t> THE NUMBER OF FRAMES :");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 </a:t>
            </a:r>
            <a:r>
              <a:rPr lang="en-IN" dirty="0" err="1">
                <a:ea typeface="+mn-lt"/>
                <a:cs typeface="+mn-lt"/>
              </a:rPr>
              <a:t>scanf</a:t>
            </a:r>
            <a:r>
              <a:rPr lang="en-IN" dirty="0">
                <a:ea typeface="+mn-lt"/>
                <a:cs typeface="+mn-lt"/>
              </a:rPr>
              <a:t>("%</a:t>
            </a:r>
            <a:r>
              <a:rPr lang="en-IN" dirty="0" err="1">
                <a:ea typeface="+mn-lt"/>
                <a:cs typeface="+mn-lt"/>
              </a:rPr>
              <a:t>d",&amp;no</a:t>
            </a:r>
            <a:r>
              <a:rPr lang="en-IN" dirty="0">
                <a:ea typeface="+mn-lt"/>
                <a:cs typeface="+mn-lt"/>
              </a:rPr>
              <a:t>);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 for(</a:t>
            </a:r>
            <a:r>
              <a:rPr lang="en-IN" dirty="0" err="1">
                <a:ea typeface="+mn-lt"/>
                <a:cs typeface="+mn-lt"/>
              </a:rPr>
              <a:t>i</a:t>
            </a:r>
            <a:r>
              <a:rPr lang="en-IN" dirty="0">
                <a:ea typeface="+mn-lt"/>
                <a:cs typeface="+mn-lt"/>
              </a:rPr>
              <a:t>=0;i&lt;</a:t>
            </a:r>
            <a:r>
              <a:rPr lang="en-IN" dirty="0" err="1">
                <a:ea typeface="+mn-lt"/>
                <a:cs typeface="+mn-lt"/>
              </a:rPr>
              <a:t>no;i</a:t>
            </a:r>
            <a:r>
              <a:rPr lang="en-IN" dirty="0">
                <a:ea typeface="+mn-lt"/>
                <a:cs typeface="+mn-lt"/>
              </a:rPr>
              <a:t>++)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     frame[</a:t>
            </a:r>
            <a:r>
              <a:rPr lang="en-IN" dirty="0" err="1">
                <a:ea typeface="+mn-lt"/>
                <a:cs typeface="+mn-lt"/>
              </a:rPr>
              <a:t>i</a:t>
            </a:r>
            <a:r>
              <a:rPr lang="en-IN" dirty="0">
                <a:ea typeface="+mn-lt"/>
                <a:cs typeface="+mn-lt"/>
              </a:rPr>
              <a:t>]= -1;      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j=0; </a:t>
            </a:r>
            <a:endParaRPr lang="en-US" dirty="0">
              <a:ea typeface="+mn-lt"/>
              <a:cs typeface="+mn-lt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364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262C96-7A6A-4E69-8804-5D76507BF22A}"/>
              </a:ext>
            </a:extLst>
          </p:cNvPr>
          <p:cNvSpPr txBox="1"/>
          <p:nvPr/>
        </p:nvSpPr>
        <p:spPr>
          <a:xfrm>
            <a:off x="1354932" y="116681"/>
            <a:ext cx="9482135" cy="67710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1600" dirty="0" err="1">
                <a:ea typeface="+mn-lt"/>
                <a:cs typeface="+mn-lt"/>
              </a:rPr>
              <a:t>printf</a:t>
            </a:r>
            <a:r>
              <a:rPr lang="en-IN" sz="1600" dirty="0">
                <a:ea typeface="+mn-lt"/>
                <a:cs typeface="+mn-lt"/>
              </a:rPr>
              <a:t>("\n ref string  \t page frames     \</a:t>
            </a:r>
            <a:r>
              <a:rPr lang="en-IN" sz="1600" dirty="0" err="1">
                <a:ea typeface="+mn-lt"/>
                <a:cs typeface="+mn-lt"/>
              </a:rPr>
              <a:t>tHit</a:t>
            </a:r>
            <a:r>
              <a:rPr lang="en-IN" sz="1600" dirty="0">
                <a:ea typeface="+mn-lt"/>
                <a:cs typeface="+mn-lt"/>
              </a:rPr>
              <a:t>/Fault\n");</a:t>
            </a:r>
            <a:endParaRPr lang="en-US" sz="1600">
              <a:ea typeface="+mn-lt"/>
              <a:cs typeface="+mn-lt"/>
            </a:endParaRPr>
          </a:p>
          <a:p>
            <a:r>
              <a:rPr lang="en-IN" sz="1600" dirty="0">
                <a:ea typeface="+mn-lt"/>
                <a:cs typeface="+mn-lt"/>
              </a:rPr>
              <a:t>        for(</a:t>
            </a:r>
            <a:r>
              <a:rPr lang="en-IN" sz="1600" dirty="0" err="1">
                <a:ea typeface="+mn-lt"/>
                <a:cs typeface="+mn-lt"/>
              </a:rPr>
              <a:t>i</a:t>
            </a:r>
            <a:r>
              <a:rPr lang="en-IN" sz="1600" dirty="0">
                <a:ea typeface="+mn-lt"/>
                <a:cs typeface="+mn-lt"/>
              </a:rPr>
              <a:t>=1;i&lt;=</a:t>
            </a:r>
            <a:r>
              <a:rPr lang="en-IN" sz="1600" dirty="0" err="1">
                <a:ea typeface="+mn-lt"/>
                <a:cs typeface="+mn-lt"/>
              </a:rPr>
              <a:t>n;i</a:t>
            </a:r>
            <a:r>
              <a:rPr lang="en-IN" sz="1600" dirty="0">
                <a:ea typeface="+mn-lt"/>
                <a:cs typeface="+mn-lt"/>
              </a:rPr>
              <a:t>++)</a:t>
            </a:r>
            <a:endParaRPr lang="en-US" sz="1600">
              <a:ea typeface="+mn-lt"/>
              <a:cs typeface="+mn-lt"/>
            </a:endParaRPr>
          </a:p>
          <a:p>
            <a:r>
              <a:rPr lang="en-IN" sz="1600" dirty="0">
                <a:ea typeface="+mn-lt"/>
                <a:cs typeface="+mn-lt"/>
              </a:rPr>
              <a:t>        {</a:t>
            </a:r>
            <a:endParaRPr lang="en-US" sz="1600">
              <a:ea typeface="+mn-lt"/>
              <a:cs typeface="+mn-lt"/>
            </a:endParaRPr>
          </a:p>
          <a:p>
            <a:r>
              <a:rPr lang="en-IN" sz="1600" dirty="0">
                <a:ea typeface="+mn-lt"/>
                <a:cs typeface="+mn-lt"/>
              </a:rPr>
              <a:t>            </a:t>
            </a:r>
            <a:r>
              <a:rPr lang="en-IN" sz="1600" dirty="0" err="1">
                <a:ea typeface="+mn-lt"/>
                <a:cs typeface="+mn-lt"/>
              </a:rPr>
              <a:t>printf</a:t>
            </a:r>
            <a:r>
              <a:rPr lang="en-IN" sz="1600" dirty="0">
                <a:ea typeface="+mn-lt"/>
                <a:cs typeface="+mn-lt"/>
              </a:rPr>
              <a:t>("%d\t\t",</a:t>
            </a:r>
            <a:r>
              <a:rPr lang="en-IN" sz="1600" dirty="0" err="1">
                <a:ea typeface="+mn-lt"/>
                <a:cs typeface="+mn-lt"/>
              </a:rPr>
              <a:t>ref_str</a:t>
            </a:r>
            <a:r>
              <a:rPr lang="en-IN" sz="1600" dirty="0">
                <a:ea typeface="+mn-lt"/>
                <a:cs typeface="+mn-lt"/>
              </a:rPr>
              <a:t>[</a:t>
            </a:r>
            <a:r>
              <a:rPr lang="en-IN" sz="1600" dirty="0" err="1">
                <a:ea typeface="+mn-lt"/>
                <a:cs typeface="+mn-lt"/>
              </a:rPr>
              <a:t>i</a:t>
            </a:r>
            <a:r>
              <a:rPr lang="en-IN" sz="1600" dirty="0">
                <a:ea typeface="+mn-lt"/>
                <a:cs typeface="+mn-lt"/>
              </a:rPr>
              <a:t>]);</a:t>
            </a:r>
            <a:endParaRPr lang="en-US" sz="1600">
              <a:ea typeface="+mn-lt"/>
              <a:cs typeface="+mn-lt"/>
            </a:endParaRPr>
          </a:p>
          <a:p>
            <a:r>
              <a:rPr lang="en-IN" sz="1600" dirty="0">
                <a:ea typeface="+mn-lt"/>
                <a:cs typeface="+mn-lt"/>
              </a:rPr>
              <a:t>            avail=0;          </a:t>
            </a:r>
            <a:endParaRPr lang="en-US" sz="1600">
              <a:ea typeface="+mn-lt"/>
              <a:cs typeface="+mn-lt"/>
            </a:endParaRPr>
          </a:p>
          <a:p>
            <a:r>
              <a:rPr lang="en-IN" sz="1600" dirty="0">
                <a:ea typeface="+mn-lt"/>
                <a:cs typeface="+mn-lt"/>
              </a:rPr>
              <a:t>            for(k=0;k&lt;</a:t>
            </a:r>
            <a:r>
              <a:rPr lang="en-IN" sz="1600" dirty="0" err="1">
                <a:ea typeface="+mn-lt"/>
                <a:cs typeface="+mn-lt"/>
              </a:rPr>
              <a:t>no;k</a:t>
            </a:r>
            <a:r>
              <a:rPr lang="en-IN" sz="1600" dirty="0">
                <a:ea typeface="+mn-lt"/>
                <a:cs typeface="+mn-lt"/>
              </a:rPr>
              <a:t>++)</a:t>
            </a:r>
            <a:endParaRPr lang="en-US" sz="1600">
              <a:ea typeface="+mn-lt"/>
              <a:cs typeface="+mn-lt"/>
            </a:endParaRPr>
          </a:p>
          <a:p>
            <a:r>
              <a:rPr lang="en-IN" sz="1600" dirty="0">
                <a:ea typeface="+mn-lt"/>
                <a:cs typeface="+mn-lt"/>
              </a:rPr>
              <a:t>            {</a:t>
            </a:r>
            <a:endParaRPr lang="en-US" sz="1600">
              <a:ea typeface="+mn-lt"/>
              <a:cs typeface="+mn-lt"/>
            </a:endParaRPr>
          </a:p>
          <a:p>
            <a:r>
              <a:rPr lang="en-IN" sz="1600" dirty="0">
                <a:ea typeface="+mn-lt"/>
                <a:cs typeface="+mn-lt"/>
              </a:rPr>
              <a:t>                if(frame[k]==</a:t>
            </a:r>
            <a:r>
              <a:rPr lang="en-IN" sz="1600" dirty="0" err="1">
                <a:ea typeface="+mn-lt"/>
                <a:cs typeface="+mn-lt"/>
              </a:rPr>
              <a:t>ref_str</a:t>
            </a:r>
            <a:r>
              <a:rPr lang="en-IN" sz="1600" dirty="0">
                <a:ea typeface="+mn-lt"/>
                <a:cs typeface="+mn-lt"/>
              </a:rPr>
              <a:t>[</a:t>
            </a:r>
            <a:r>
              <a:rPr lang="en-IN" sz="1600" dirty="0" err="1">
                <a:ea typeface="+mn-lt"/>
                <a:cs typeface="+mn-lt"/>
              </a:rPr>
              <a:t>i</a:t>
            </a:r>
            <a:r>
              <a:rPr lang="en-IN" sz="1600" dirty="0">
                <a:ea typeface="+mn-lt"/>
                <a:cs typeface="+mn-lt"/>
              </a:rPr>
              <a:t>]) </a:t>
            </a:r>
            <a:endParaRPr lang="en-US" sz="1600">
              <a:ea typeface="+mn-lt"/>
              <a:cs typeface="+mn-lt"/>
            </a:endParaRPr>
          </a:p>
          <a:p>
            <a:r>
              <a:rPr lang="en-IN" sz="1600" dirty="0">
                <a:ea typeface="+mn-lt"/>
                <a:cs typeface="+mn-lt"/>
              </a:rPr>
              <a:t>                {</a:t>
            </a:r>
            <a:endParaRPr lang="en-US" sz="1600">
              <a:ea typeface="+mn-lt"/>
              <a:cs typeface="+mn-lt"/>
            </a:endParaRPr>
          </a:p>
          <a:p>
            <a:r>
              <a:rPr lang="en-IN" sz="1600" dirty="0">
                <a:ea typeface="+mn-lt"/>
                <a:cs typeface="+mn-lt"/>
              </a:rPr>
              <a:t>                        avail=1;        </a:t>
            </a:r>
            <a:endParaRPr lang="en-US" sz="1600">
              <a:ea typeface="+mn-lt"/>
              <a:cs typeface="+mn-lt"/>
            </a:endParaRPr>
          </a:p>
          <a:p>
            <a:r>
              <a:rPr lang="en-IN" sz="1600" dirty="0">
                <a:ea typeface="+mn-lt"/>
                <a:cs typeface="+mn-lt"/>
              </a:rPr>
              <a:t>                        for(k=0;k&lt;</a:t>
            </a:r>
            <a:r>
              <a:rPr lang="en-IN" sz="1600" dirty="0" err="1">
                <a:ea typeface="+mn-lt"/>
                <a:cs typeface="+mn-lt"/>
              </a:rPr>
              <a:t>no;k</a:t>
            </a:r>
            <a:r>
              <a:rPr lang="en-IN" sz="1600" dirty="0">
                <a:ea typeface="+mn-lt"/>
                <a:cs typeface="+mn-lt"/>
              </a:rPr>
              <a:t>++)</a:t>
            </a:r>
            <a:endParaRPr lang="en-US" sz="1600">
              <a:ea typeface="+mn-lt"/>
              <a:cs typeface="+mn-lt"/>
            </a:endParaRPr>
          </a:p>
          <a:p>
            <a:r>
              <a:rPr lang="en-IN" sz="1600" dirty="0">
                <a:ea typeface="+mn-lt"/>
                <a:cs typeface="+mn-lt"/>
              </a:rPr>
              <a:t>                            </a:t>
            </a:r>
            <a:r>
              <a:rPr lang="en-IN" sz="1600" dirty="0" err="1">
                <a:ea typeface="+mn-lt"/>
                <a:cs typeface="+mn-lt"/>
              </a:rPr>
              <a:t>printf</a:t>
            </a:r>
            <a:r>
              <a:rPr lang="en-IN" sz="1600" dirty="0">
                <a:ea typeface="+mn-lt"/>
                <a:cs typeface="+mn-lt"/>
              </a:rPr>
              <a:t>("%d\</a:t>
            </a:r>
            <a:r>
              <a:rPr lang="en-IN" sz="1600" dirty="0" err="1">
                <a:ea typeface="+mn-lt"/>
                <a:cs typeface="+mn-lt"/>
              </a:rPr>
              <a:t>t",frame</a:t>
            </a:r>
            <a:r>
              <a:rPr lang="en-IN" sz="1600" dirty="0">
                <a:ea typeface="+mn-lt"/>
                <a:cs typeface="+mn-lt"/>
              </a:rPr>
              <a:t>[k]);   </a:t>
            </a:r>
            <a:endParaRPr lang="en-US" sz="1600">
              <a:ea typeface="+mn-lt"/>
              <a:cs typeface="+mn-lt"/>
            </a:endParaRPr>
          </a:p>
          <a:p>
            <a:r>
              <a:rPr lang="en-IN" sz="1600" dirty="0">
                <a:ea typeface="+mn-lt"/>
                <a:cs typeface="+mn-lt"/>
              </a:rPr>
              <a:t>                        </a:t>
            </a:r>
            <a:r>
              <a:rPr lang="en-IN" sz="1600" dirty="0" err="1">
                <a:ea typeface="+mn-lt"/>
                <a:cs typeface="+mn-lt"/>
              </a:rPr>
              <a:t>printf</a:t>
            </a:r>
            <a:r>
              <a:rPr lang="en-IN" sz="1600" dirty="0">
                <a:ea typeface="+mn-lt"/>
                <a:cs typeface="+mn-lt"/>
              </a:rPr>
              <a:t>("H");                        </a:t>
            </a:r>
            <a:endParaRPr lang="en-US" sz="1600">
              <a:ea typeface="+mn-lt"/>
              <a:cs typeface="+mn-lt"/>
            </a:endParaRPr>
          </a:p>
          <a:p>
            <a:r>
              <a:rPr lang="en-IN" sz="1600" dirty="0">
                <a:ea typeface="+mn-lt"/>
                <a:cs typeface="+mn-lt"/>
              </a:rPr>
              <a:t>                }</a:t>
            </a:r>
            <a:endParaRPr lang="en-US" sz="1600">
              <a:ea typeface="+mn-lt"/>
              <a:cs typeface="+mn-lt"/>
            </a:endParaRPr>
          </a:p>
          <a:p>
            <a:r>
              <a:rPr lang="en-IN" sz="1600" dirty="0">
                <a:ea typeface="+mn-lt"/>
                <a:cs typeface="+mn-lt"/>
              </a:rPr>
              <a:t>            }</a:t>
            </a:r>
            <a:endParaRPr lang="en-US" sz="1600">
              <a:ea typeface="+mn-lt"/>
              <a:cs typeface="+mn-lt"/>
            </a:endParaRPr>
          </a:p>
          <a:p>
            <a:r>
              <a:rPr lang="en-IN" sz="1600" dirty="0">
                <a:ea typeface="+mn-lt"/>
                <a:cs typeface="+mn-lt"/>
              </a:rPr>
              <a:t>            if (avail==0) </a:t>
            </a:r>
            <a:endParaRPr lang="en-US" sz="1600">
              <a:ea typeface="+mn-lt"/>
              <a:cs typeface="+mn-lt"/>
            </a:endParaRPr>
          </a:p>
          <a:p>
            <a:r>
              <a:rPr lang="en-IN" sz="1600" dirty="0">
                <a:ea typeface="+mn-lt"/>
                <a:cs typeface="+mn-lt"/>
              </a:rPr>
              <a:t>            {</a:t>
            </a:r>
            <a:endParaRPr lang="en-US" sz="1600">
              <a:ea typeface="+mn-lt"/>
              <a:cs typeface="+mn-lt"/>
            </a:endParaRPr>
          </a:p>
          <a:p>
            <a:r>
              <a:rPr lang="en-IN" sz="1600" dirty="0">
                <a:ea typeface="+mn-lt"/>
                <a:cs typeface="+mn-lt"/>
              </a:rPr>
              <a:t>                frame[j]=</a:t>
            </a:r>
            <a:r>
              <a:rPr lang="en-IN" sz="1600" dirty="0" err="1">
                <a:ea typeface="+mn-lt"/>
                <a:cs typeface="+mn-lt"/>
              </a:rPr>
              <a:t>ref_str</a:t>
            </a:r>
            <a:r>
              <a:rPr lang="en-IN" sz="1600" dirty="0">
                <a:ea typeface="+mn-lt"/>
                <a:cs typeface="+mn-lt"/>
              </a:rPr>
              <a:t>[</a:t>
            </a:r>
            <a:r>
              <a:rPr lang="en-IN" sz="1600" dirty="0" err="1">
                <a:ea typeface="+mn-lt"/>
                <a:cs typeface="+mn-lt"/>
              </a:rPr>
              <a:t>i</a:t>
            </a:r>
            <a:r>
              <a:rPr lang="en-IN" sz="1600" dirty="0">
                <a:ea typeface="+mn-lt"/>
                <a:cs typeface="+mn-lt"/>
              </a:rPr>
              <a:t>];        </a:t>
            </a:r>
            <a:endParaRPr lang="en-US" sz="1600">
              <a:ea typeface="+mn-lt"/>
              <a:cs typeface="+mn-lt"/>
            </a:endParaRPr>
          </a:p>
          <a:p>
            <a:r>
              <a:rPr lang="en-IN" sz="1600" dirty="0">
                <a:ea typeface="+mn-lt"/>
                <a:cs typeface="+mn-lt"/>
              </a:rPr>
              <a:t>                j=(j+1)%no;            </a:t>
            </a:r>
            <a:endParaRPr lang="en-US" sz="1600">
              <a:ea typeface="+mn-lt"/>
              <a:cs typeface="+mn-lt"/>
            </a:endParaRPr>
          </a:p>
          <a:p>
            <a:r>
              <a:rPr lang="en-IN" sz="1600" dirty="0">
                <a:ea typeface="+mn-lt"/>
                <a:cs typeface="+mn-lt"/>
              </a:rPr>
              <a:t>                </a:t>
            </a:r>
            <a:r>
              <a:rPr lang="en-IN" sz="1600" dirty="0" err="1">
                <a:ea typeface="+mn-lt"/>
                <a:cs typeface="+mn-lt"/>
              </a:rPr>
              <a:t>fcount</a:t>
            </a:r>
            <a:r>
              <a:rPr lang="en-IN" sz="1600" dirty="0">
                <a:ea typeface="+mn-lt"/>
                <a:cs typeface="+mn-lt"/>
              </a:rPr>
              <a:t>++;                </a:t>
            </a:r>
            <a:endParaRPr lang="en-US" sz="1600">
              <a:ea typeface="+mn-lt"/>
              <a:cs typeface="+mn-lt"/>
            </a:endParaRPr>
          </a:p>
          <a:p>
            <a:r>
              <a:rPr lang="en-IN" sz="1600" dirty="0">
                <a:ea typeface="+mn-lt"/>
                <a:cs typeface="+mn-lt"/>
              </a:rPr>
              <a:t>                for(k=0;k&lt;</a:t>
            </a:r>
            <a:r>
              <a:rPr lang="en-IN" sz="1600" dirty="0" err="1">
                <a:ea typeface="+mn-lt"/>
                <a:cs typeface="+mn-lt"/>
              </a:rPr>
              <a:t>no;k</a:t>
            </a:r>
            <a:r>
              <a:rPr lang="en-IN" sz="1600" dirty="0">
                <a:ea typeface="+mn-lt"/>
                <a:cs typeface="+mn-lt"/>
              </a:rPr>
              <a:t>++)</a:t>
            </a:r>
            <a:endParaRPr lang="en-US" sz="1600">
              <a:ea typeface="+mn-lt"/>
              <a:cs typeface="+mn-lt"/>
            </a:endParaRPr>
          </a:p>
          <a:p>
            <a:r>
              <a:rPr lang="en-IN" sz="1600" dirty="0">
                <a:ea typeface="+mn-lt"/>
                <a:cs typeface="+mn-lt"/>
              </a:rPr>
              <a:t>                    </a:t>
            </a:r>
            <a:r>
              <a:rPr lang="en-IN" sz="1600" dirty="0" err="1">
                <a:ea typeface="+mn-lt"/>
                <a:cs typeface="+mn-lt"/>
              </a:rPr>
              <a:t>printf</a:t>
            </a:r>
            <a:r>
              <a:rPr lang="en-IN" sz="1600" dirty="0">
                <a:ea typeface="+mn-lt"/>
                <a:cs typeface="+mn-lt"/>
              </a:rPr>
              <a:t>("%d\</a:t>
            </a:r>
            <a:r>
              <a:rPr lang="en-IN" sz="1600" dirty="0" err="1">
                <a:ea typeface="+mn-lt"/>
                <a:cs typeface="+mn-lt"/>
              </a:rPr>
              <a:t>t",frame</a:t>
            </a:r>
            <a:r>
              <a:rPr lang="en-IN" sz="1600" dirty="0">
                <a:ea typeface="+mn-lt"/>
                <a:cs typeface="+mn-lt"/>
              </a:rPr>
              <a:t>[k]);  </a:t>
            </a:r>
            <a:endParaRPr lang="en-US" sz="1600">
              <a:ea typeface="+mn-lt"/>
              <a:cs typeface="+mn-lt"/>
            </a:endParaRPr>
          </a:p>
          <a:p>
            <a:r>
              <a:rPr lang="en-IN" sz="1600" dirty="0">
                <a:ea typeface="+mn-lt"/>
                <a:cs typeface="+mn-lt"/>
              </a:rPr>
              <a:t>                </a:t>
            </a:r>
            <a:r>
              <a:rPr lang="en-IN" sz="1600" dirty="0" err="1">
                <a:ea typeface="+mn-lt"/>
                <a:cs typeface="+mn-lt"/>
              </a:rPr>
              <a:t>printf</a:t>
            </a:r>
            <a:r>
              <a:rPr lang="en-IN" sz="1600" dirty="0">
                <a:ea typeface="+mn-lt"/>
                <a:cs typeface="+mn-lt"/>
              </a:rPr>
              <a:t>("F");            </a:t>
            </a:r>
            <a:endParaRPr lang="en-US" sz="1600">
              <a:ea typeface="+mn-lt"/>
              <a:cs typeface="+mn-lt"/>
            </a:endParaRPr>
          </a:p>
          <a:p>
            <a:r>
              <a:rPr lang="en-IN" sz="1600" dirty="0">
                <a:ea typeface="+mn-lt"/>
                <a:cs typeface="+mn-lt"/>
              </a:rPr>
              <a:t>            }</a:t>
            </a:r>
            <a:endParaRPr lang="en-US" sz="1600">
              <a:ea typeface="+mn-lt"/>
              <a:cs typeface="+mn-lt"/>
            </a:endParaRPr>
          </a:p>
          <a:p>
            <a:r>
              <a:rPr lang="en-IN" sz="1600" dirty="0">
                <a:ea typeface="+mn-lt"/>
                <a:cs typeface="+mn-lt"/>
              </a:rPr>
              <a:t>            </a:t>
            </a:r>
            <a:r>
              <a:rPr lang="en-IN" sz="1600" dirty="0" err="1">
                <a:ea typeface="+mn-lt"/>
                <a:cs typeface="+mn-lt"/>
              </a:rPr>
              <a:t>printf</a:t>
            </a:r>
            <a:r>
              <a:rPr lang="en-IN" sz="1600" dirty="0">
                <a:ea typeface="+mn-lt"/>
                <a:cs typeface="+mn-lt"/>
              </a:rPr>
              <a:t>("\n");</a:t>
            </a:r>
            <a:endParaRPr lang="en-US" sz="1600">
              <a:ea typeface="+mn-lt"/>
              <a:cs typeface="+mn-lt"/>
            </a:endParaRPr>
          </a:p>
          <a:p>
            <a:r>
              <a:rPr lang="en-IN" sz="1600" dirty="0">
                <a:ea typeface="+mn-lt"/>
                <a:cs typeface="+mn-lt"/>
              </a:rPr>
              <a:t>        }</a:t>
            </a:r>
            <a:endParaRPr lang="en-US" sz="1600" dirty="0">
              <a:ea typeface="+mn-lt"/>
              <a:cs typeface="+mn-lt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684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262C96-7A6A-4E69-8804-5D76507BF22A}"/>
              </a:ext>
            </a:extLst>
          </p:cNvPr>
          <p:cNvSpPr txBox="1"/>
          <p:nvPr/>
        </p:nvSpPr>
        <p:spPr>
          <a:xfrm>
            <a:off x="1354932" y="2045494"/>
            <a:ext cx="9482135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dirty="0" err="1">
                <a:ea typeface="+mn-lt"/>
                <a:cs typeface="+mn-lt"/>
              </a:rPr>
              <a:t>printf</a:t>
            </a:r>
            <a:r>
              <a:rPr lang="en-IN" dirty="0">
                <a:ea typeface="+mn-lt"/>
                <a:cs typeface="+mn-lt"/>
              </a:rPr>
              <a:t>("Page Fault Is %.1f\n",</a:t>
            </a:r>
            <a:r>
              <a:rPr lang="en-IN" dirty="0" err="1">
                <a:ea typeface="+mn-lt"/>
                <a:cs typeface="+mn-lt"/>
              </a:rPr>
              <a:t>fcount</a:t>
            </a:r>
            <a:r>
              <a:rPr lang="en-IN" dirty="0">
                <a:ea typeface="+mn-lt"/>
                <a:cs typeface="+mn-lt"/>
              </a:rPr>
              <a:t>);</a:t>
            </a:r>
          </a:p>
          <a:p>
            <a:r>
              <a:rPr lang="en-IN" dirty="0">
                <a:ea typeface="+mn-lt"/>
                <a:cs typeface="+mn-lt"/>
              </a:rPr>
              <a:t>    </a:t>
            </a:r>
            <a:r>
              <a:rPr lang="en-IN" dirty="0" err="1">
                <a:ea typeface="+mn-lt"/>
                <a:cs typeface="+mn-lt"/>
              </a:rPr>
              <a:t>cout</a:t>
            </a:r>
            <a:r>
              <a:rPr lang="en-IN" dirty="0">
                <a:ea typeface="+mn-lt"/>
                <a:cs typeface="+mn-lt"/>
              </a:rPr>
              <a:t>&lt;&lt;"Hit ratio: "&lt;&lt;((n-</a:t>
            </a:r>
            <a:r>
              <a:rPr lang="en-IN" dirty="0" err="1">
                <a:ea typeface="+mn-lt"/>
                <a:cs typeface="+mn-lt"/>
              </a:rPr>
              <a:t>fcount</a:t>
            </a:r>
            <a:r>
              <a:rPr lang="en-IN" dirty="0">
                <a:ea typeface="+mn-lt"/>
                <a:cs typeface="+mn-lt"/>
              </a:rPr>
              <a:t>)/n)&lt;&lt;"\n";</a:t>
            </a:r>
          </a:p>
          <a:p>
            <a:r>
              <a:rPr lang="en-IN" dirty="0">
                <a:ea typeface="+mn-lt"/>
                <a:cs typeface="+mn-lt"/>
              </a:rPr>
              <a:t>    </a:t>
            </a:r>
            <a:r>
              <a:rPr lang="en-IN" dirty="0" err="1">
                <a:ea typeface="+mn-lt"/>
                <a:cs typeface="+mn-lt"/>
              </a:rPr>
              <a:t>cout</a:t>
            </a:r>
            <a:r>
              <a:rPr lang="en-IN" dirty="0">
                <a:ea typeface="+mn-lt"/>
                <a:cs typeface="+mn-lt"/>
              </a:rPr>
              <a:t>&lt;&lt;"Miss ratio: "&lt;&lt;(</a:t>
            </a:r>
            <a:r>
              <a:rPr lang="en-IN" dirty="0" err="1">
                <a:ea typeface="+mn-lt"/>
                <a:cs typeface="+mn-lt"/>
              </a:rPr>
              <a:t>fcount</a:t>
            </a:r>
            <a:r>
              <a:rPr lang="en-IN" dirty="0">
                <a:ea typeface="+mn-lt"/>
                <a:cs typeface="+mn-lt"/>
              </a:rPr>
              <a:t>/n);</a:t>
            </a:r>
          </a:p>
          <a:p>
            <a:r>
              <a:rPr lang="en-IN" dirty="0">
                <a:ea typeface="+mn-lt"/>
                <a:cs typeface="+mn-lt"/>
              </a:rPr>
              <a:t>    return 0;</a:t>
            </a:r>
          </a:p>
          <a:p>
            <a:r>
              <a:rPr lang="en-IN" dirty="0">
                <a:ea typeface="+mn-lt"/>
                <a:cs typeface="+mn-lt"/>
              </a:rPr>
              <a:t>}</a:t>
            </a:r>
          </a:p>
          <a:p>
            <a:endParaRPr lang="en-IN" sz="1600" dirty="0">
              <a:ea typeface="+mn-lt"/>
              <a:cs typeface="+mn-lt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66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62FF8C-41BF-437A-BBC1-3757552F0E95}"/>
              </a:ext>
            </a:extLst>
          </p:cNvPr>
          <p:cNvSpPr txBox="1"/>
          <p:nvPr/>
        </p:nvSpPr>
        <p:spPr>
          <a:xfrm>
            <a:off x="684212" y="685799"/>
            <a:ext cx="3747111" cy="48920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 defTabSz="457200">
              <a:spcBef>
                <a:spcPct val="0"/>
              </a:spcBef>
              <a:spcAft>
                <a:spcPts val="600"/>
              </a:spcAft>
            </a:pPr>
            <a:r>
              <a:rPr lang="en-US" sz="3600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FIRST COME FIRST SERVE (FCFS)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2B1AFB3-55A2-4E46-9E2E-8032402BB8EB}"/>
              </a:ext>
            </a:extLst>
          </p:cNvPr>
          <p:cNvSpPr txBox="1"/>
          <p:nvPr/>
        </p:nvSpPr>
        <p:spPr>
          <a:xfrm>
            <a:off x="4979962" y="685799"/>
            <a:ext cx="6288260" cy="48920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/>
              <a:t>•FCFS scheduling algorithm, schedules the processes according to their arrival time.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/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/>
              <a:t>•FCFS is a non-preemptive scheduling algorithm.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/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/>
              <a:t>•In FCFS scheduling, the process with the least arrival time, among the list of available processes in the ready queue, is going to be scheduled next.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/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/>
              <a:t>•This algorithm is very easy to understand and implement in the system.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93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262C96-7A6A-4E69-8804-5D76507BF22A}"/>
              </a:ext>
            </a:extLst>
          </p:cNvPr>
          <p:cNvSpPr txBox="1"/>
          <p:nvPr/>
        </p:nvSpPr>
        <p:spPr>
          <a:xfrm>
            <a:off x="604838" y="295275"/>
            <a:ext cx="948213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000" dirty="0">
                <a:ea typeface="+mn-lt"/>
                <a:cs typeface="+mn-lt"/>
              </a:rPr>
              <a:t>Output:-</a:t>
            </a: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004B4664-DE19-4361-865C-4D6E6D253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244" y="843045"/>
            <a:ext cx="8065293" cy="589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28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3DF3-B8BA-4111-BE48-8EB12BB41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650" y="2225145"/>
            <a:ext cx="4533901" cy="150706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1448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62FF8C-41BF-437A-BBC1-3757552F0E95}"/>
              </a:ext>
            </a:extLst>
          </p:cNvPr>
          <p:cNvSpPr txBox="1"/>
          <p:nvPr/>
        </p:nvSpPr>
        <p:spPr>
          <a:xfrm>
            <a:off x="684212" y="685799"/>
            <a:ext cx="3747111" cy="48920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 defTabSz="457200">
              <a:spcBef>
                <a:spcPct val="0"/>
              </a:spcBef>
              <a:spcAft>
                <a:spcPts val="600"/>
              </a:spcAft>
            </a:pPr>
            <a:r>
              <a:rPr lang="en-US" sz="3600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Advantages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2B1AFB3-55A2-4E46-9E2E-8032402BB8EB}"/>
              </a:ext>
            </a:extLst>
          </p:cNvPr>
          <p:cNvSpPr txBox="1"/>
          <p:nvPr/>
        </p:nvSpPr>
        <p:spPr>
          <a:xfrm>
            <a:off x="4979962" y="685799"/>
            <a:ext cx="6288260" cy="48920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/>
              <a:t>Code for FCFS is easy to write and understand.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/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/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/>
              <a:t>It works well with process having long burst time.</a:t>
            </a:r>
          </a:p>
        </p:txBody>
      </p:sp>
    </p:spTree>
    <p:extLst>
      <p:ext uri="{BB962C8B-B14F-4D97-AF65-F5344CB8AC3E}">
        <p14:creationId xmlns:p14="http://schemas.microsoft.com/office/powerpoint/2010/main" val="113798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62FF8C-41BF-437A-BBC1-3757552F0E95}"/>
              </a:ext>
            </a:extLst>
          </p:cNvPr>
          <p:cNvSpPr txBox="1"/>
          <p:nvPr/>
        </p:nvSpPr>
        <p:spPr>
          <a:xfrm>
            <a:off x="684212" y="685799"/>
            <a:ext cx="3747111" cy="48920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 defTabSz="457200">
              <a:spcBef>
                <a:spcPct val="0"/>
              </a:spcBef>
              <a:spcAft>
                <a:spcPts val="600"/>
              </a:spcAft>
            </a:pPr>
            <a:r>
              <a:rPr lang="en-US" sz="3600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Disadvantages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2B1AFB3-55A2-4E46-9E2E-8032402BB8EB}"/>
              </a:ext>
            </a:extLst>
          </p:cNvPr>
          <p:cNvSpPr txBox="1"/>
          <p:nvPr/>
        </p:nvSpPr>
        <p:spPr>
          <a:xfrm>
            <a:off x="4979962" y="685799"/>
            <a:ext cx="6288260" cy="48920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/>
              <a:t>Short jobs(process) may have to wait for long time.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/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/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/>
              <a:t>Important jobs (with higher priority) have to wait.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/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/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/>
              <a:t>Cannot guarantee good response time.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33BAD635-098C-447D-B335-8E1C658EA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307" y="1705693"/>
            <a:ext cx="8874917" cy="21131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DE79D0-A691-4CF3-B6D2-29397CF3565C}"/>
              </a:ext>
            </a:extLst>
          </p:cNvPr>
          <p:cNvSpPr txBox="1"/>
          <p:nvPr/>
        </p:nvSpPr>
        <p:spPr>
          <a:xfrm>
            <a:off x="1616869" y="68818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6360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FD4BE463-77A3-47A5-BCB3-41EB893DF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1" y="713858"/>
            <a:ext cx="9041605" cy="566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63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9299C7-6855-4A8B-B9C3-103B105186F3}"/>
              </a:ext>
            </a:extLst>
          </p:cNvPr>
          <p:cNvSpPr txBox="1"/>
          <p:nvPr/>
        </p:nvSpPr>
        <p:spPr>
          <a:xfrm>
            <a:off x="854871" y="1307305"/>
            <a:ext cx="8946354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dirty="0">
                <a:ea typeface="+mn-lt"/>
                <a:cs typeface="+mn-lt"/>
              </a:rPr>
              <a:t>Total Turn Around Time = 2+6+6+3 = 17 milliseconds </a:t>
            </a:r>
            <a:endParaRPr lang="en-US" dirty="0">
              <a:ea typeface="+mn-lt"/>
              <a:cs typeface="+mn-lt"/>
            </a:endParaRPr>
          </a:p>
          <a:p>
            <a:endParaRPr lang="en-IN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Average Turn Around Time= Total Turn Around Time / Total No. of Processes = 17 / 4 = 3.5 millisecond</a:t>
            </a:r>
            <a:endParaRPr lang="en-US" dirty="0">
              <a:ea typeface="+mn-lt"/>
              <a:cs typeface="+mn-lt"/>
            </a:endParaRPr>
          </a:p>
          <a:p>
            <a:endParaRPr lang="en-IN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Total Waiting Time = 0 + 2 + 0 +1 = 3 milliseconds </a:t>
            </a:r>
            <a:endParaRPr lang="en-US" dirty="0">
              <a:ea typeface="+mn-lt"/>
              <a:cs typeface="+mn-lt"/>
            </a:endParaRPr>
          </a:p>
          <a:p>
            <a:endParaRPr lang="en-IN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Average Waiting Time = Total Waiting Time / Total No. of Processes = 3 / 4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= 0.75 milliseconds</a:t>
            </a:r>
            <a:endParaRPr lang="en-US" dirty="0">
              <a:ea typeface="+mn-lt"/>
              <a:cs typeface="+mn-lt"/>
            </a:endParaRPr>
          </a:p>
          <a:p>
            <a:endParaRPr lang="en-IN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Total Waiting Time = 0 + 2 + 0 +1 = 3 milliseconds </a:t>
            </a:r>
            <a:endParaRPr lang="en-US" dirty="0">
              <a:ea typeface="+mn-lt"/>
              <a:cs typeface="+mn-lt"/>
            </a:endParaRPr>
          </a:p>
          <a:p>
            <a:endParaRPr lang="en-IN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Average Waiting Time = Total Waiting Time / Total No. of Processes = 3 / 4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= 0.75 milliseconds</a:t>
            </a:r>
            <a:endParaRPr lang="en-US" dirty="0">
              <a:ea typeface="+mn-lt"/>
              <a:cs typeface="+mn-lt"/>
            </a:endParaRPr>
          </a:p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5056C-82A5-4DB4-B9DB-87215A32F9B4}"/>
              </a:ext>
            </a:extLst>
          </p:cNvPr>
          <p:cNvSpPr txBox="1"/>
          <p:nvPr/>
        </p:nvSpPr>
        <p:spPr>
          <a:xfrm>
            <a:off x="4283869" y="37861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Calculations</a:t>
            </a:r>
          </a:p>
        </p:txBody>
      </p:sp>
    </p:spTree>
    <p:extLst>
      <p:ext uri="{BB962C8B-B14F-4D97-AF65-F5344CB8AC3E}">
        <p14:creationId xmlns:p14="http://schemas.microsoft.com/office/powerpoint/2010/main" val="237108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5BAC80-451A-44DB-A4A3-BDA71A2FD4D1}"/>
              </a:ext>
            </a:extLst>
          </p:cNvPr>
          <p:cNvSpPr txBox="1"/>
          <p:nvPr/>
        </p:nvSpPr>
        <p:spPr>
          <a:xfrm>
            <a:off x="1604963" y="676274"/>
            <a:ext cx="8315322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dirty="0">
                <a:ea typeface="+mn-lt"/>
                <a:cs typeface="+mn-lt"/>
              </a:rPr>
              <a:t>#include &lt;bits/</a:t>
            </a:r>
            <a:r>
              <a:rPr lang="en-IN" dirty="0" err="1">
                <a:ea typeface="+mn-lt"/>
                <a:cs typeface="+mn-lt"/>
              </a:rPr>
              <a:t>stdc</a:t>
            </a:r>
            <a:r>
              <a:rPr lang="en-IN" dirty="0">
                <a:ea typeface="+mn-lt"/>
                <a:cs typeface="+mn-lt"/>
              </a:rPr>
              <a:t>++.h&gt;</a:t>
            </a:r>
            <a:endParaRPr lang="en-US" dirty="0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using namespace std;</a:t>
            </a:r>
            <a:endParaRPr lang="en-US" dirty="0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struct process {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 int </a:t>
            </a:r>
            <a:r>
              <a:rPr lang="en-IN" dirty="0" err="1">
                <a:ea typeface="+mn-lt"/>
                <a:cs typeface="+mn-lt"/>
              </a:rPr>
              <a:t>pid</a:t>
            </a:r>
            <a:r>
              <a:rPr lang="en-IN" dirty="0">
                <a:ea typeface="+mn-lt"/>
                <a:cs typeface="+mn-lt"/>
              </a:rPr>
              <a:t>;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 int </a:t>
            </a:r>
            <a:r>
              <a:rPr lang="en-IN" dirty="0" err="1">
                <a:ea typeface="+mn-lt"/>
                <a:cs typeface="+mn-lt"/>
              </a:rPr>
              <a:t>arrival_time</a:t>
            </a:r>
            <a:r>
              <a:rPr lang="en-IN" dirty="0">
                <a:ea typeface="+mn-lt"/>
                <a:cs typeface="+mn-lt"/>
              </a:rPr>
              <a:t>;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 int </a:t>
            </a:r>
            <a:r>
              <a:rPr lang="en-IN" dirty="0" err="1">
                <a:ea typeface="+mn-lt"/>
                <a:cs typeface="+mn-lt"/>
              </a:rPr>
              <a:t>burst_time</a:t>
            </a:r>
            <a:r>
              <a:rPr lang="en-IN" dirty="0">
                <a:ea typeface="+mn-lt"/>
                <a:cs typeface="+mn-lt"/>
              </a:rPr>
              <a:t>;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 int </a:t>
            </a:r>
            <a:r>
              <a:rPr lang="en-IN" dirty="0" err="1">
                <a:ea typeface="+mn-lt"/>
                <a:cs typeface="+mn-lt"/>
              </a:rPr>
              <a:t>start_time</a:t>
            </a:r>
            <a:r>
              <a:rPr lang="en-IN" dirty="0">
                <a:ea typeface="+mn-lt"/>
                <a:cs typeface="+mn-lt"/>
              </a:rPr>
              <a:t>;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 int </a:t>
            </a:r>
            <a:r>
              <a:rPr lang="en-IN" dirty="0" err="1">
                <a:ea typeface="+mn-lt"/>
                <a:cs typeface="+mn-lt"/>
              </a:rPr>
              <a:t>completion_time</a:t>
            </a:r>
            <a:r>
              <a:rPr lang="en-IN" dirty="0">
                <a:ea typeface="+mn-lt"/>
                <a:cs typeface="+mn-lt"/>
              </a:rPr>
              <a:t>;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 int </a:t>
            </a:r>
            <a:r>
              <a:rPr lang="en-IN" dirty="0" err="1">
                <a:ea typeface="+mn-lt"/>
                <a:cs typeface="+mn-lt"/>
              </a:rPr>
              <a:t>turnaround_time</a:t>
            </a:r>
            <a:r>
              <a:rPr lang="en-IN" dirty="0">
                <a:ea typeface="+mn-lt"/>
                <a:cs typeface="+mn-lt"/>
              </a:rPr>
              <a:t>;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 int </a:t>
            </a:r>
            <a:r>
              <a:rPr lang="en-IN" dirty="0" err="1">
                <a:ea typeface="+mn-lt"/>
                <a:cs typeface="+mn-lt"/>
              </a:rPr>
              <a:t>waiting_time</a:t>
            </a:r>
            <a:r>
              <a:rPr lang="en-IN" dirty="0">
                <a:ea typeface="+mn-lt"/>
                <a:cs typeface="+mn-lt"/>
              </a:rPr>
              <a:t>;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 int </a:t>
            </a:r>
            <a:r>
              <a:rPr lang="en-IN" dirty="0" err="1">
                <a:ea typeface="+mn-lt"/>
                <a:cs typeface="+mn-lt"/>
              </a:rPr>
              <a:t>response_time</a:t>
            </a:r>
            <a:r>
              <a:rPr lang="en-IN" dirty="0">
                <a:ea typeface="+mn-lt"/>
                <a:cs typeface="+mn-lt"/>
              </a:rPr>
              <a:t>;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};</a:t>
            </a:r>
            <a:endParaRPr lang="en-US" dirty="0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bool </a:t>
            </a:r>
            <a:r>
              <a:rPr lang="en-IN" dirty="0" err="1">
                <a:ea typeface="+mn-lt"/>
                <a:cs typeface="+mn-lt"/>
              </a:rPr>
              <a:t>cmp_arrival</a:t>
            </a:r>
            <a:r>
              <a:rPr lang="en-IN" dirty="0">
                <a:ea typeface="+mn-lt"/>
                <a:cs typeface="+mn-lt"/>
              </a:rPr>
              <a:t>(process </a:t>
            </a:r>
            <a:r>
              <a:rPr lang="en-IN" dirty="0" err="1">
                <a:ea typeface="+mn-lt"/>
                <a:cs typeface="+mn-lt"/>
              </a:rPr>
              <a:t>const</a:t>
            </a:r>
            <a:r>
              <a:rPr lang="en-IN" dirty="0">
                <a:ea typeface="+mn-lt"/>
                <a:cs typeface="+mn-lt"/>
              </a:rPr>
              <a:t> &amp;</a:t>
            </a:r>
            <a:r>
              <a:rPr lang="en-IN" dirty="0" err="1">
                <a:ea typeface="+mn-lt"/>
                <a:cs typeface="+mn-lt"/>
              </a:rPr>
              <a:t>a,process</a:t>
            </a:r>
            <a:r>
              <a:rPr lang="en-IN" dirty="0">
                <a:ea typeface="+mn-lt"/>
                <a:cs typeface="+mn-lt"/>
              </a:rPr>
              <a:t> </a:t>
            </a:r>
            <a:r>
              <a:rPr lang="en-IN" dirty="0" err="1">
                <a:ea typeface="+mn-lt"/>
                <a:cs typeface="+mn-lt"/>
              </a:rPr>
              <a:t>const</a:t>
            </a:r>
            <a:r>
              <a:rPr lang="en-IN" dirty="0">
                <a:ea typeface="+mn-lt"/>
                <a:cs typeface="+mn-lt"/>
              </a:rPr>
              <a:t> &amp;b){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 return </a:t>
            </a:r>
            <a:r>
              <a:rPr lang="en-IN" dirty="0" err="1">
                <a:ea typeface="+mn-lt"/>
                <a:cs typeface="+mn-lt"/>
              </a:rPr>
              <a:t>a.arrival_time</a:t>
            </a:r>
            <a:r>
              <a:rPr lang="en-IN" dirty="0">
                <a:ea typeface="+mn-lt"/>
                <a:cs typeface="+mn-lt"/>
              </a:rPr>
              <a:t>&lt;</a:t>
            </a:r>
            <a:r>
              <a:rPr lang="en-IN" dirty="0" err="1">
                <a:ea typeface="+mn-lt"/>
                <a:cs typeface="+mn-lt"/>
              </a:rPr>
              <a:t>b.arrival_time</a:t>
            </a:r>
            <a:r>
              <a:rPr lang="en-IN" dirty="0">
                <a:ea typeface="+mn-lt"/>
                <a:cs typeface="+mn-lt"/>
              </a:rPr>
              <a:t>;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}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bool </a:t>
            </a:r>
            <a:r>
              <a:rPr lang="en-IN" dirty="0" err="1">
                <a:ea typeface="+mn-lt"/>
                <a:cs typeface="+mn-lt"/>
              </a:rPr>
              <a:t>cmp_process</a:t>
            </a:r>
            <a:r>
              <a:rPr lang="en-IN" dirty="0">
                <a:ea typeface="+mn-lt"/>
                <a:cs typeface="+mn-lt"/>
              </a:rPr>
              <a:t>(process </a:t>
            </a:r>
            <a:r>
              <a:rPr lang="en-IN" dirty="0" err="1">
                <a:ea typeface="+mn-lt"/>
                <a:cs typeface="+mn-lt"/>
              </a:rPr>
              <a:t>const</a:t>
            </a:r>
            <a:r>
              <a:rPr lang="en-IN" dirty="0">
                <a:ea typeface="+mn-lt"/>
                <a:cs typeface="+mn-lt"/>
              </a:rPr>
              <a:t> &amp;</a:t>
            </a:r>
            <a:r>
              <a:rPr lang="en-IN" dirty="0" err="1">
                <a:ea typeface="+mn-lt"/>
                <a:cs typeface="+mn-lt"/>
              </a:rPr>
              <a:t>a,process</a:t>
            </a:r>
            <a:r>
              <a:rPr lang="en-IN" dirty="0">
                <a:ea typeface="+mn-lt"/>
                <a:cs typeface="+mn-lt"/>
              </a:rPr>
              <a:t> </a:t>
            </a:r>
            <a:r>
              <a:rPr lang="en-IN" dirty="0" err="1">
                <a:ea typeface="+mn-lt"/>
                <a:cs typeface="+mn-lt"/>
              </a:rPr>
              <a:t>const</a:t>
            </a:r>
            <a:r>
              <a:rPr lang="en-IN" dirty="0">
                <a:ea typeface="+mn-lt"/>
                <a:cs typeface="+mn-lt"/>
              </a:rPr>
              <a:t> &amp;b){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 return </a:t>
            </a:r>
            <a:r>
              <a:rPr lang="en-IN" dirty="0" err="1">
                <a:ea typeface="+mn-lt"/>
                <a:cs typeface="+mn-lt"/>
              </a:rPr>
              <a:t>a.pid</a:t>
            </a:r>
            <a:r>
              <a:rPr lang="en-IN" dirty="0">
                <a:ea typeface="+mn-lt"/>
                <a:cs typeface="+mn-lt"/>
              </a:rPr>
              <a:t>&lt;</a:t>
            </a:r>
            <a:r>
              <a:rPr lang="en-IN" dirty="0" err="1">
                <a:ea typeface="+mn-lt"/>
                <a:cs typeface="+mn-lt"/>
              </a:rPr>
              <a:t>b.pid</a:t>
            </a:r>
            <a:r>
              <a:rPr lang="en-IN" dirty="0">
                <a:ea typeface="+mn-lt"/>
                <a:cs typeface="+mn-lt"/>
              </a:rPr>
              <a:t>;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}</a:t>
            </a:r>
            <a:endParaRPr lang="en-US" dirty="0">
              <a:ea typeface="+mn-lt"/>
              <a:cs typeface="+mn-lt"/>
            </a:endParaRPr>
          </a:p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482178-EAFE-486A-861A-F60E2B7CBAD3}"/>
              </a:ext>
            </a:extLst>
          </p:cNvPr>
          <p:cNvSpPr txBox="1"/>
          <p:nvPr/>
        </p:nvSpPr>
        <p:spPr>
          <a:xfrm>
            <a:off x="759619" y="23574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Code:-</a:t>
            </a:r>
          </a:p>
        </p:txBody>
      </p:sp>
    </p:spTree>
    <p:extLst>
      <p:ext uri="{BB962C8B-B14F-4D97-AF65-F5344CB8AC3E}">
        <p14:creationId xmlns:p14="http://schemas.microsoft.com/office/powerpoint/2010/main" val="222088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65C510-4CB1-407A-A70E-F3B0FB182D82}"/>
              </a:ext>
            </a:extLst>
          </p:cNvPr>
          <p:cNvSpPr txBox="1"/>
          <p:nvPr/>
        </p:nvSpPr>
        <p:spPr>
          <a:xfrm>
            <a:off x="640557" y="616743"/>
            <a:ext cx="9113042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dirty="0">
                <a:ea typeface="+mn-lt"/>
                <a:cs typeface="+mn-lt"/>
              </a:rPr>
              <a:t>int main(){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 int </a:t>
            </a:r>
            <a:r>
              <a:rPr lang="en-IN" dirty="0" err="1">
                <a:ea typeface="+mn-lt"/>
                <a:cs typeface="+mn-lt"/>
              </a:rPr>
              <a:t>num_process</a:t>
            </a:r>
            <a:r>
              <a:rPr lang="en-IN" dirty="0">
                <a:ea typeface="+mn-lt"/>
                <a:cs typeface="+mn-lt"/>
              </a:rPr>
              <a:t>;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 </a:t>
            </a:r>
            <a:r>
              <a:rPr lang="en-IN" dirty="0" err="1">
                <a:ea typeface="+mn-lt"/>
                <a:cs typeface="+mn-lt"/>
              </a:rPr>
              <a:t>cout</a:t>
            </a:r>
            <a:r>
              <a:rPr lang="en-IN" dirty="0">
                <a:ea typeface="+mn-lt"/>
                <a:cs typeface="+mn-lt"/>
              </a:rPr>
              <a:t>&lt;&lt;"Enter the number of processes: ";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 </a:t>
            </a:r>
            <a:r>
              <a:rPr lang="en-IN" dirty="0" err="1">
                <a:ea typeface="+mn-lt"/>
                <a:cs typeface="+mn-lt"/>
              </a:rPr>
              <a:t>cin</a:t>
            </a:r>
            <a:r>
              <a:rPr lang="en-IN" dirty="0">
                <a:ea typeface="+mn-lt"/>
                <a:cs typeface="+mn-lt"/>
              </a:rPr>
              <a:t>&gt;&gt;</a:t>
            </a:r>
            <a:r>
              <a:rPr lang="en-IN" dirty="0" err="1">
                <a:ea typeface="+mn-lt"/>
                <a:cs typeface="+mn-lt"/>
              </a:rPr>
              <a:t>num_process</a:t>
            </a:r>
            <a:r>
              <a:rPr lang="en-IN" dirty="0">
                <a:ea typeface="+mn-lt"/>
                <a:cs typeface="+mn-lt"/>
              </a:rPr>
              <a:t>;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 struct process p[</a:t>
            </a:r>
            <a:r>
              <a:rPr lang="en-IN" dirty="0" err="1">
                <a:ea typeface="+mn-lt"/>
                <a:cs typeface="+mn-lt"/>
              </a:rPr>
              <a:t>num_process</a:t>
            </a:r>
            <a:r>
              <a:rPr lang="en-IN" dirty="0">
                <a:ea typeface="+mn-lt"/>
                <a:cs typeface="+mn-lt"/>
              </a:rPr>
              <a:t>];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 float </a:t>
            </a:r>
            <a:r>
              <a:rPr lang="en-IN" dirty="0" err="1">
                <a:ea typeface="+mn-lt"/>
                <a:cs typeface="+mn-lt"/>
              </a:rPr>
              <a:t>avg_turnaround_time</a:t>
            </a:r>
            <a:r>
              <a:rPr lang="en-IN" dirty="0">
                <a:ea typeface="+mn-lt"/>
                <a:cs typeface="+mn-lt"/>
              </a:rPr>
              <a:t>;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 float </a:t>
            </a:r>
            <a:r>
              <a:rPr lang="en-IN" dirty="0" err="1">
                <a:ea typeface="+mn-lt"/>
                <a:cs typeface="+mn-lt"/>
              </a:rPr>
              <a:t>avg_waiting_time</a:t>
            </a:r>
            <a:r>
              <a:rPr lang="en-IN" dirty="0">
                <a:ea typeface="+mn-lt"/>
                <a:cs typeface="+mn-lt"/>
              </a:rPr>
              <a:t>;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 float </a:t>
            </a:r>
            <a:r>
              <a:rPr lang="en-IN" dirty="0" err="1">
                <a:ea typeface="+mn-lt"/>
                <a:cs typeface="+mn-lt"/>
              </a:rPr>
              <a:t>avg_response_time</a:t>
            </a:r>
            <a:r>
              <a:rPr lang="en-IN" dirty="0">
                <a:ea typeface="+mn-lt"/>
                <a:cs typeface="+mn-lt"/>
              </a:rPr>
              <a:t>;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 int </a:t>
            </a:r>
            <a:r>
              <a:rPr lang="en-IN" dirty="0" err="1">
                <a:ea typeface="+mn-lt"/>
                <a:cs typeface="+mn-lt"/>
              </a:rPr>
              <a:t>total_turnaround_time</a:t>
            </a:r>
            <a:r>
              <a:rPr lang="en-IN" dirty="0">
                <a:ea typeface="+mn-lt"/>
                <a:cs typeface="+mn-lt"/>
              </a:rPr>
              <a:t> = 0;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 int </a:t>
            </a:r>
            <a:r>
              <a:rPr lang="en-IN" dirty="0" err="1">
                <a:ea typeface="+mn-lt"/>
                <a:cs typeface="+mn-lt"/>
              </a:rPr>
              <a:t>total_waiting_time</a:t>
            </a:r>
            <a:r>
              <a:rPr lang="en-IN" dirty="0">
                <a:ea typeface="+mn-lt"/>
                <a:cs typeface="+mn-lt"/>
              </a:rPr>
              <a:t> = 0;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 int </a:t>
            </a:r>
            <a:r>
              <a:rPr lang="en-IN" dirty="0" err="1">
                <a:ea typeface="+mn-lt"/>
                <a:cs typeface="+mn-lt"/>
              </a:rPr>
              <a:t>total_response_time</a:t>
            </a:r>
            <a:r>
              <a:rPr lang="en-IN" dirty="0">
                <a:ea typeface="+mn-lt"/>
                <a:cs typeface="+mn-lt"/>
              </a:rPr>
              <a:t> = 0;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 int </a:t>
            </a:r>
            <a:r>
              <a:rPr lang="en-IN" dirty="0" err="1">
                <a:ea typeface="+mn-lt"/>
                <a:cs typeface="+mn-lt"/>
              </a:rPr>
              <a:t>is_completed</a:t>
            </a:r>
            <a:r>
              <a:rPr lang="en-IN" dirty="0">
                <a:ea typeface="+mn-lt"/>
                <a:cs typeface="+mn-lt"/>
              </a:rPr>
              <a:t>[</a:t>
            </a:r>
            <a:r>
              <a:rPr lang="en-IN" dirty="0" err="1">
                <a:ea typeface="+mn-lt"/>
                <a:cs typeface="+mn-lt"/>
              </a:rPr>
              <a:t>num_process</a:t>
            </a:r>
            <a:r>
              <a:rPr lang="en-IN" dirty="0">
                <a:ea typeface="+mn-lt"/>
                <a:cs typeface="+mn-lt"/>
              </a:rPr>
              <a:t>];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 </a:t>
            </a:r>
            <a:r>
              <a:rPr lang="en-IN" dirty="0" err="1">
                <a:ea typeface="+mn-lt"/>
                <a:cs typeface="+mn-lt"/>
              </a:rPr>
              <a:t>memset</a:t>
            </a:r>
            <a:r>
              <a:rPr lang="en-IN" dirty="0">
                <a:ea typeface="+mn-lt"/>
                <a:cs typeface="+mn-lt"/>
              </a:rPr>
              <a:t>(is_completed,0,sizeof(</a:t>
            </a:r>
            <a:r>
              <a:rPr lang="en-IN" dirty="0" err="1">
                <a:ea typeface="+mn-lt"/>
                <a:cs typeface="+mn-lt"/>
              </a:rPr>
              <a:t>is_completed</a:t>
            </a:r>
            <a:r>
              <a:rPr lang="en-IN" dirty="0">
                <a:ea typeface="+mn-lt"/>
                <a:cs typeface="+mn-lt"/>
              </a:rPr>
              <a:t>));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 for(int </a:t>
            </a:r>
            <a:r>
              <a:rPr lang="en-IN" dirty="0" err="1">
                <a:ea typeface="+mn-lt"/>
                <a:cs typeface="+mn-lt"/>
              </a:rPr>
              <a:t>i</a:t>
            </a:r>
            <a:r>
              <a:rPr lang="en-IN" dirty="0">
                <a:ea typeface="+mn-lt"/>
                <a:cs typeface="+mn-lt"/>
              </a:rPr>
              <a:t> = 0; </a:t>
            </a:r>
            <a:r>
              <a:rPr lang="en-IN" dirty="0" err="1">
                <a:ea typeface="+mn-lt"/>
                <a:cs typeface="+mn-lt"/>
              </a:rPr>
              <a:t>i</a:t>
            </a:r>
            <a:r>
              <a:rPr lang="en-IN" dirty="0">
                <a:ea typeface="+mn-lt"/>
                <a:cs typeface="+mn-lt"/>
              </a:rPr>
              <a:t> &lt; </a:t>
            </a:r>
            <a:r>
              <a:rPr lang="en-IN" dirty="0" err="1">
                <a:ea typeface="+mn-lt"/>
                <a:cs typeface="+mn-lt"/>
              </a:rPr>
              <a:t>num_process</a:t>
            </a:r>
            <a:r>
              <a:rPr lang="en-IN" dirty="0">
                <a:ea typeface="+mn-lt"/>
                <a:cs typeface="+mn-lt"/>
              </a:rPr>
              <a:t>; </a:t>
            </a:r>
            <a:r>
              <a:rPr lang="en-IN" dirty="0" err="1">
                <a:ea typeface="+mn-lt"/>
                <a:cs typeface="+mn-lt"/>
              </a:rPr>
              <a:t>i</a:t>
            </a:r>
            <a:r>
              <a:rPr lang="en-IN" dirty="0">
                <a:ea typeface="+mn-lt"/>
                <a:cs typeface="+mn-lt"/>
              </a:rPr>
              <a:t>++) {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     </a:t>
            </a:r>
            <a:r>
              <a:rPr lang="en-IN" dirty="0" err="1">
                <a:ea typeface="+mn-lt"/>
                <a:cs typeface="+mn-lt"/>
              </a:rPr>
              <a:t>cout</a:t>
            </a:r>
            <a:r>
              <a:rPr lang="en-IN" dirty="0">
                <a:ea typeface="+mn-lt"/>
                <a:cs typeface="+mn-lt"/>
              </a:rPr>
              <a:t>&lt;&lt;"Enter arrival time of process "&lt;&lt;i+1&lt;&lt;": ";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     </a:t>
            </a:r>
            <a:r>
              <a:rPr lang="en-IN" dirty="0" err="1">
                <a:ea typeface="+mn-lt"/>
                <a:cs typeface="+mn-lt"/>
              </a:rPr>
              <a:t>cin</a:t>
            </a:r>
            <a:r>
              <a:rPr lang="en-IN" dirty="0">
                <a:ea typeface="+mn-lt"/>
                <a:cs typeface="+mn-lt"/>
              </a:rPr>
              <a:t>&gt;&gt;p[</a:t>
            </a:r>
            <a:r>
              <a:rPr lang="en-IN" dirty="0" err="1">
                <a:ea typeface="+mn-lt"/>
                <a:cs typeface="+mn-lt"/>
              </a:rPr>
              <a:t>i</a:t>
            </a:r>
            <a:r>
              <a:rPr lang="en-IN" dirty="0">
                <a:ea typeface="+mn-lt"/>
                <a:cs typeface="+mn-lt"/>
              </a:rPr>
              <a:t>].</a:t>
            </a:r>
            <a:r>
              <a:rPr lang="en-IN" dirty="0" err="1">
                <a:ea typeface="+mn-lt"/>
                <a:cs typeface="+mn-lt"/>
              </a:rPr>
              <a:t>arrival_time</a:t>
            </a:r>
            <a:r>
              <a:rPr lang="en-IN" dirty="0">
                <a:ea typeface="+mn-lt"/>
                <a:cs typeface="+mn-lt"/>
              </a:rPr>
              <a:t>;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     </a:t>
            </a:r>
            <a:r>
              <a:rPr lang="en-IN" dirty="0" err="1">
                <a:ea typeface="+mn-lt"/>
                <a:cs typeface="+mn-lt"/>
              </a:rPr>
              <a:t>cout</a:t>
            </a:r>
            <a:r>
              <a:rPr lang="en-IN" dirty="0">
                <a:ea typeface="+mn-lt"/>
                <a:cs typeface="+mn-lt"/>
              </a:rPr>
              <a:t>&lt;&lt;"Enter burst time of process "&lt;&lt;i+1&lt;&lt;": ";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     </a:t>
            </a:r>
            <a:r>
              <a:rPr lang="en-IN" dirty="0" err="1">
                <a:ea typeface="+mn-lt"/>
                <a:cs typeface="+mn-lt"/>
              </a:rPr>
              <a:t>cin</a:t>
            </a:r>
            <a:r>
              <a:rPr lang="en-IN" dirty="0">
                <a:ea typeface="+mn-lt"/>
                <a:cs typeface="+mn-lt"/>
              </a:rPr>
              <a:t>&gt;&gt;p[</a:t>
            </a:r>
            <a:r>
              <a:rPr lang="en-IN" dirty="0" err="1">
                <a:ea typeface="+mn-lt"/>
                <a:cs typeface="+mn-lt"/>
              </a:rPr>
              <a:t>i</a:t>
            </a:r>
            <a:r>
              <a:rPr lang="en-IN" dirty="0">
                <a:ea typeface="+mn-lt"/>
                <a:cs typeface="+mn-lt"/>
              </a:rPr>
              <a:t>].</a:t>
            </a:r>
            <a:r>
              <a:rPr lang="en-IN" dirty="0" err="1">
                <a:ea typeface="+mn-lt"/>
                <a:cs typeface="+mn-lt"/>
              </a:rPr>
              <a:t>burst_time</a:t>
            </a:r>
            <a:r>
              <a:rPr lang="en-IN" dirty="0">
                <a:ea typeface="+mn-lt"/>
                <a:cs typeface="+mn-lt"/>
              </a:rPr>
              <a:t>;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     p[</a:t>
            </a:r>
            <a:r>
              <a:rPr lang="en-IN" dirty="0" err="1">
                <a:ea typeface="+mn-lt"/>
                <a:cs typeface="+mn-lt"/>
              </a:rPr>
              <a:t>i</a:t>
            </a:r>
            <a:r>
              <a:rPr lang="en-IN" dirty="0">
                <a:ea typeface="+mn-lt"/>
                <a:cs typeface="+mn-lt"/>
              </a:rPr>
              <a:t>].</a:t>
            </a:r>
            <a:r>
              <a:rPr lang="en-IN" dirty="0" err="1">
                <a:ea typeface="+mn-lt"/>
                <a:cs typeface="+mn-lt"/>
              </a:rPr>
              <a:t>pid</a:t>
            </a:r>
            <a:r>
              <a:rPr lang="en-IN" dirty="0">
                <a:ea typeface="+mn-lt"/>
                <a:cs typeface="+mn-lt"/>
              </a:rPr>
              <a:t> = i+1;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     </a:t>
            </a:r>
            <a:r>
              <a:rPr lang="en-IN" dirty="0" err="1">
                <a:ea typeface="+mn-lt"/>
                <a:cs typeface="+mn-lt"/>
              </a:rPr>
              <a:t>cout</a:t>
            </a:r>
            <a:r>
              <a:rPr lang="en-IN" dirty="0">
                <a:ea typeface="+mn-lt"/>
                <a:cs typeface="+mn-lt"/>
              </a:rPr>
              <a:t>&lt;&lt;</a:t>
            </a:r>
            <a:r>
              <a:rPr lang="en-IN" dirty="0" err="1">
                <a:ea typeface="+mn-lt"/>
                <a:cs typeface="+mn-lt"/>
              </a:rPr>
              <a:t>endl</a:t>
            </a:r>
            <a:r>
              <a:rPr lang="en-IN" dirty="0">
                <a:ea typeface="+mn-lt"/>
                <a:cs typeface="+mn-lt"/>
              </a:rPr>
              <a:t>;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    }</a:t>
            </a:r>
            <a:endParaRPr lang="en-US" dirty="0">
              <a:ea typeface="+mn-lt"/>
              <a:cs typeface="+mn-lt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1384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226</cp:revision>
  <dcterms:created xsi:type="dcterms:W3CDTF">2022-01-06T06:07:21Z</dcterms:created>
  <dcterms:modified xsi:type="dcterms:W3CDTF">2022-01-06T07:13:25Z</dcterms:modified>
</cp:coreProperties>
</file>