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D45FC7-24D5-4CC8-9261-E8317905B412}">
  <a:tblStyle styleId="{9CD45FC7-24D5-4CC8-9261-E8317905B412}" styleName="Table_0">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rgbClr val="FFFFFF"/>
      </a:tcTxStyle>
      <a:tcStyle>
        <a:tcBdr/>
        <a:fill>
          <a:solidFill>
            <a:srgbClr val="4F81BD"/>
          </a:solidFill>
        </a:fill>
      </a:tcStyle>
    </a:lastCol>
    <a:firstCol>
      <a:tcTxStyle b="on" i="off">
        <a:font>
          <a:latin typeface="Calibri"/>
          <a:ea typeface="Calibri"/>
          <a:cs typeface="Calibri"/>
        </a:font>
        <a:srgbClr val="FFFFFF"/>
      </a:tcTxStyle>
      <a:tcStyle>
        <a:tcBdr/>
        <a:fill>
          <a:solidFill>
            <a:srgbClr val="4F81BD"/>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b="off" i="off"/>
      <a:tcStyle>
        <a:tcBdr/>
      </a:tcStyle>
    </a:seCell>
    <a:swCell>
      <a:tcTxStyle b="off" i="off"/>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7264022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121de4456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121de4456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121de4456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121de4456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121de4456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121de4456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121de4456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121de4456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121de44568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121de44568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21de4456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21de4456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779100" y="140400"/>
            <a:ext cx="7634950" cy="1267800"/>
          </a:xfrm>
          <a:prstGeom prst="rect">
            <a:avLst/>
          </a:prstGeom>
          <a:noFill/>
          <a:ln>
            <a:noFill/>
          </a:ln>
        </p:spPr>
      </p:pic>
      <p:sp>
        <p:nvSpPr>
          <p:cNvPr id="55" name="Google Shape;55;p13"/>
          <p:cNvSpPr txBox="1"/>
          <p:nvPr/>
        </p:nvSpPr>
        <p:spPr>
          <a:xfrm>
            <a:off x="357725" y="1902275"/>
            <a:ext cx="5456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graphicFrame>
        <p:nvGraphicFramePr>
          <p:cNvPr id="56" name="Google Shape;56;p13"/>
          <p:cNvGraphicFramePr/>
          <p:nvPr>
            <p:extLst>
              <p:ext uri="{D42A27DB-BD31-4B8C-83A1-F6EECF244321}">
                <p14:modId xmlns:p14="http://schemas.microsoft.com/office/powerpoint/2010/main" val="3104070639"/>
              </p:ext>
            </p:extLst>
          </p:nvPr>
        </p:nvGraphicFramePr>
        <p:xfrm>
          <a:off x="598636" y="1408168"/>
          <a:ext cx="8220350" cy="3565560"/>
        </p:xfrm>
        <a:graphic>
          <a:graphicData uri="http://schemas.openxmlformats.org/drawingml/2006/table">
            <a:tbl>
              <a:tblPr firstRow="1" bandRow="1">
                <a:noFill/>
                <a:tableStyleId>{9CD45FC7-24D5-4CC8-9261-E8317905B412}</a:tableStyleId>
              </a:tblPr>
              <a:tblGrid>
                <a:gridCol w="1989125">
                  <a:extLst>
                    <a:ext uri="{9D8B030D-6E8A-4147-A177-3AD203B41FA5}">
                      <a16:colId xmlns:a16="http://schemas.microsoft.com/office/drawing/2014/main" val="20000"/>
                    </a:ext>
                  </a:extLst>
                </a:gridCol>
                <a:gridCol w="482000">
                  <a:extLst>
                    <a:ext uri="{9D8B030D-6E8A-4147-A177-3AD203B41FA5}">
                      <a16:colId xmlns:a16="http://schemas.microsoft.com/office/drawing/2014/main" val="20001"/>
                    </a:ext>
                  </a:extLst>
                </a:gridCol>
                <a:gridCol w="1402750">
                  <a:extLst>
                    <a:ext uri="{9D8B030D-6E8A-4147-A177-3AD203B41FA5}">
                      <a16:colId xmlns:a16="http://schemas.microsoft.com/office/drawing/2014/main" val="20002"/>
                    </a:ext>
                  </a:extLst>
                </a:gridCol>
                <a:gridCol w="482000">
                  <a:extLst>
                    <a:ext uri="{9D8B030D-6E8A-4147-A177-3AD203B41FA5}">
                      <a16:colId xmlns:a16="http://schemas.microsoft.com/office/drawing/2014/main" val="20003"/>
                    </a:ext>
                  </a:extLst>
                </a:gridCol>
                <a:gridCol w="3864475">
                  <a:extLst>
                    <a:ext uri="{9D8B030D-6E8A-4147-A177-3AD203B41FA5}">
                      <a16:colId xmlns:a16="http://schemas.microsoft.com/office/drawing/2014/main" val="20004"/>
                    </a:ext>
                  </a:extLst>
                </a:gridCol>
              </a:tblGrid>
              <a:tr h="4870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latin typeface="Times New Roman"/>
                          <a:ea typeface="Times New Roman"/>
                          <a:cs typeface="Times New Roman"/>
                          <a:sym typeface="Times New Roman"/>
                        </a:rPr>
                        <a:t>Course Code</a:t>
                      </a:r>
                      <a:endParaRPr sz="180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u="none" strike="noStrike" cap="none">
                          <a:solidFill>
                            <a:srgbClr val="000000"/>
                          </a:solidFill>
                          <a:latin typeface="Times New Roman"/>
                          <a:ea typeface="Times New Roman"/>
                          <a:cs typeface="Times New Roman"/>
                          <a:sym typeface="Times New Roman"/>
                        </a:rPr>
                        <a:t>:</a:t>
                      </a:r>
                      <a:endParaRPr sz="200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solidFill>
                            <a:srgbClr val="000000"/>
                          </a:solidFill>
                          <a:latin typeface="Times New Roman"/>
                          <a:ea typeface="Times New Roman"/>
                          <a:cs typeface="Times New Roman"/>
                          <a:sym typeface="Times New Roman"/>
                        </a:rPr>
                        <a:t>19CSPN6</a:t>
                      </a:r>
                      <a:r>
                        <a:rPr lang="en" sz="1800" b="0" dirty="0">
                          <a:solidFill>
                            <a:srgbClr val="000000"/>
                          </a:solidFill>
                          <a:latin typeface="Times New Roman"/>
                          <a:ea typeface="Times New Roman"/>
                          <a:cs typeface="Times New Roman"/>
                          <a:sym typeface="Times New Roman"/>
                        </a:rPr>
                        <a:t>6</a:t>
                      </a:r>
                      <a:r>
                        <a:rPr lang="en" sz="1800" b="0" u="none" strike="noStrike" cap="none" dirty="0">
                          <a:solidFill>
                            <a:srgbClr val="000000"/>
                          </a:solidFill>
                          <a:latin typeface="Times New Roman"/>
                          <a:ea typeface="Times New Roman"/>
                          <a:cs typeface="Times New Roman"/>
                          <a:sym typeface="Times New Roman"/>
                        </a:rPr>
                        <a:t>01</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2900">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solidFill>
                            <a:srgbClr val="000000"/>
                          </a:solidFill>
                          <a:latin typeface="Times New Roman"/>
                          <a:ea typeface="Times New Roman"/>
                          <a:cs typeface="Times New Roman"/>
                          <a:sym typeface="Times New Roman"/>
                        </a:rPr>
                        <a:t>Course Title</a:t>
                      </a:r>
                      <a:endParaRPr sz="18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Clr>
                          <a:srgbClr val="000000"/>
                        </a:buClr>
                        <a:buSzPts val="1800"/>
                        <a:buFont typeface="Arial"/>
                        <a:buNone/>
                      </a:pPr>
                      <a:r>
                        <a:rPr lang="en" sz="1800" b="0" dirty="0">
                          <a:latin typeface="Times New Roman"/>
                          <a:ea typeface="Times New Roman"/>
                          <a:cs typeface="Times New Roman"/>
                          <a:sym typeface="Times New Roman"/>
                        </a:rPr>
                        <a:t>Innovative and Creative Project</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2900">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Team Number</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solidFill>
                            <a:srgbClr val="FF0000"/>
                          </a:solidFill>
                          <a:latin typeface="Times New Roman"/>
                          <a:ea typeface="Times New Roman"/>
                          <a:cs typeface="Times New Roman"/>
                          <a:sym typeface="Times New Roman"/>
                        </a:rPr>
                        <a:t>19</a:t>
                      </a:r>
                      <a:endParaRPr sz="1800" b="0" u="none" strike="noStrike" cap="none" dirty="0">
                        <a:solidFill>
                          <a:srgbClr val="FF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82900">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Domain</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solidFill>
                            <a:srgbClr val="FF0000"/>
                          </a:solidFill>
                          <a:latin typeface="Times New Roman"/>
                          <a:ea typeface="Times New Roman"/>
                          <a:cs typeface="Times New Roman"/>
                          <a:sym typeface="Times New Roman"/>
                        </a:rPr>
                        <a:t>Human Computer Interaction</a:t>
                      </a:r>
                      <a:endParaRPr sz="1800" b="0" u="none" strike="noStrike" cap="none" dirty="0">
                        <a:solidFill>
                          <a:srgbClr val="FF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82900">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Title</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solidFill>
                            <a:srgbClr val="FF0000"/>
                          </a:solidFill>
                          <a:latin typeface="Times New Roman"/>
                          <a:ea typeface="Times New Roman"/>
                          <a:cs typeface="Times New Roman"/>
                          <a:sym typeface="Times New Roman"/>
                        </a:rPr>
                        <a:t>Smart Shopping System(E-Commerce)</a:t>
                      </a:r>
                      <a:endParaRPr sz="1800" b="0" u="none" strike="noStrike" cap="none" dirty="0">
                        <a:solidFill>
                          <a:srgbClr val="FF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82900">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Guide</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gridSpan="3">
                  <a:txBody>
                    <a:bodyPr/>
                    <a:lstStyle/>
                    <a:p>
                      <a:pPr marL="0" marR="0" lvl="0" indent="0" algn="l" rtl="0">
                        <a:lnSpc>
                          <a:spcPct val="100000"/>
                        </a:lnSpc>
                        <a:spcBef>
                          <a:spcPts val="0"/>
                        </a:spcBef>
                        <a:spcAft>
                          <a:spcPts val="0"/>
                        </a:spcAft>
                        <a:buClr>
                          <a:srgbClr val="000000"/>
                        </a:buClr>
                        <a:buSzPts val="1800"/>
                        <a:buFont typeface="Arial"/>
                        <a:buNone/>
                      </a:pPr>
                      <a:r>
                        <a:rPr lang="en" sz="1800" b="0" dirty="0">
                          <a:latin typeface="Times New Roman"/>
                          <a:ea typeface="Times New Roman"/>
                          <a:cs typeface="Times New Roman"/>
                          <a:sym typeface="Times New Roman"/>
                        </a:rPr>
                        <a:t>M</a:t>
                      </a:r>
                      <a:r>
                        <a:rPr lang="en" sz="1800" b="0" u="none" strike="noStrike" cap="none" dirty="0">
                          <a:latin typeface="Times New Roman"/>
                          <a:ea typeface="Times New Roman"/>
                          <a:cs typeface="Times New Roman"/>
                          <a:sym typeface="Times New Roman"/>
                        </a:rPr>
                        <a:t>r.T.Kanagasabapathy, AP/CSE</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353450">
                <a:tc rowSpan="3">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Team Members</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rowSpan="3">
                  <a:txBody>
                    <a:bodyPr/>
                    <a:lstStyle/>
                    <a:p>
                      <a:pPr marL="0" marR="0" lvl="0" indent="0" algn="l" rtl="0">
                        <a:lnSpc>
                          <a:spcPct val="100000"/>
                        </a:lnSpc>
                        <a:spcBef>
                          <a:spcPts val="0"/>
                        </a:spcBef>
                        <a:spcAft>
                          <a:spcPts val="0"/>
                        </a:spcAft>
                        <a:buClr>
                          <a:srgbClr val="000000"/>
                        </a:buClr>
                        <a:buSzPts val="2000"/>
                        <a:buFont typeface="Arial"/>
                        <a:buNone/>
                      </a:pPr>
                      <a:r>
                        <a:rPr lang="en" sz="2000" b="1" u="none" strike="noStrike" cap="none">
                          <a:solidFill>
                            <a:srgbClr val="000000"/>
                          </a:solidFill>
                          <a:latin typeface="Times New Roman"/>
                          <a:ea typeface="Times New Roman"/>
                          <a:cs typeface="Times New Roman"/>
                          <a:sym typeface="Times New Roman"/>
                        </a:rPr>
                        <a:t>:</a:t>
                      </a:r>
                      <a:endParaRPr sz="2000" b="1"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latin typeface="Times New Roman"/>
                          <a:ea typeface="Times New Roman"/>
                          <a:cs typeface="Times New Roman"/>
                          <a:sym typeface="Times New Roman"/>
                        </a:rPr>
                        <a:t>20</a:t>
                      </a:r>
                      <a:r>
                        <a:rPr lang="en" sz="1800" b="0" u="none" strike="noStrike" cap="none" dirty="0">
                          <a:solidFill>
                            <a:srgbClr val="000000"/>
                          </a:solidFill>
                          <a:latin typeface="Times New Roman"/>
                          <a:ea typeface="Times New Roman"/>
                          <a:cs typeface="Times New Roman"/>
                          <a:sym typeface="Times New Roman"/>
                        </a:rPr>
                        <a:t>BCS067</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solidFill>
                            <a:srgbClr val="000000"/>
                          </a:solidFill>
                          <a:latin typeface="Times New Roman"/>
                          <a:ea typeface="Times New Roman"/>
                          <a:cs typeface="Times New Roman"/>
                          <a:sym typeface="Times New Roman"/>
                        </a:rPr>
                        <a:t>-</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 sz="1800" b="0" u="none" strike="noStrike" cap="none" dirty="0">
                          <a:latin typeface="Times New Roman"/>
                          <a:ea typeface="Times New Roman"/>
                          <a:cs typeface="Times New Roman"/>
                          <a:sym typeface="Times New Roman"/>
                        </a:rPr>
                        <a:t>S.Ravi Prasath</a:t>
                      </a:r>
                      <a:endParaRPr sz="1400" b="0" u="none" strike="noStrike" cap="none" dirty="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3534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latin typeface="Times New Roman"/>
                          <a:ea typeface="Times New Roman"/>
                          <a:cs typeface="Times New Roman"/>
                          <a:sym typeface="Times New Roman"/>
                        </a:rPr>
                        <a:t>20BCS079</a:t>
                      </a:r>
                      <a:r>
                        <a:rPr lang="en" sz="1800" b="0" u="none" strike="noStrike" cap="none" baseline="0" dirty="0">
                          <a:latin typeface="Times New Roman"/>
                          <a:ea typeface="Times New Roman"/>
                          <a:cs typeface="Times New Roman"/>
                          <a:sym typeface="Times New Roman"/>
                        </a:rPr>
                        <a:t>  </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a:solidFill>
                            <a:srgbClr val="000000"/>
                          </a:solidFill>
                          <a:latin typeface="Times New Roman"/>
                          <a:ea typeface="Times New Roman"/>
                          <a:cs typeface="Times New Roman"/>
                          <a:sym typeface="Times New Roman"/>
                        </a:rPr>
                        <a:t>-</a:t>
                      </a:r>
                      <a:endParaRPr sz="18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 sz="1800" b="0" u="none" strike="noStrike" cap="none" dirty="0">
                          <a:latin typeface="Times New Roman"/>
                          <a:ea typeface="Times New Roman"/>
                          <a:cs typeface="Times New Roman"/>
                          <a:sym typeface="Times New Roman"/>
                        </a:rPr>
                        <a:t>S.B.Vikesh</a:t>
                      </a:r>
                      <a:endParaRPr sz="1400" b="0" u="none" strike="noStrike" cap="none" dirty="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353450">
                <a:tc vMerge="1">
                  <a:txBody>
                    <a:bodyPr/>
                    <a:lstStyle/>
                    <a:p>
                      <a:endParaRPr lang="en-US"/>
                    </a:p>
                  </a:txBody>
                  <a:tcPr/>
                </a:tc>
                <a:tc vMerge="1">
                  <a:txBody>
                    <a:bodyPr/>
                    <a:lstStyle/>
                    <a:p>
                      <a:endParaRPr lang="en-US"/>
                    </a:p>
                  </a:txBody>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latin typeface="Times New Roman"/>
                          <a:ea typeface="Times New Roman"/>
                          <a:cs typeface="Times New Roman"/>
                          <a:sym typeface="Times New Roman"/>
                        </a:rPr>
                        <a:t>20BCS085</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a:solidFill>
                            <a:srgbClr val="000000"/>
                          </a:solidFill>
                          <a:latin typeface="Times New Roman"/>
                          <a:ea typeface="Times New Roman"/>
                          <a:cs typeface="Times New Roman"/>
                          <a:sym typeface="Times New Roman"/>
                        </a:rPr>
                        <a:t>-</a:t>
                      </a:r>
                      <a:endParaRPr sz="1800" b="0" u="none" strike="noStrike" cap="none">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Calibri"/>
                        <a:buNone/>
                      </a:pPr>
                      <a:r>
                        <a:rPr lang="en" sz="1800" b="0" u="none" strike="noStrike" cap="none" dirty="0">
                          <a:solidFill>
                            <a:srgbClr val="000000"/>
                          </a:solidFill>
                          <a:latin typeface="Times New Roman"/>
                          <a:ea typeface="Times New Roman"/>
                          <a:cs typeface="Times New Roman"/>
                          <a:sym typeface="Times New Roman"/>
                        </a:rPr>
                        <a:t>R.K.Shri Vathsanan</a:t>
                      </a:r>
                      <a:endParaRPr sz="1800" b="0" u="none" strike="noStrike" cap="none" dirty="0">
                        <a:solidFill>
                          <a:srgbClr val="000000"/>
                        </a:solidFill>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6234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Times New Roman"/>
                <a:ea typeface="Times New Roman"/>
                <a:cs typeface="Times New Roman"/>
                <a:sym typeface="Times New Roman"/>
              </a:rPr>
              <a:t>Contents</a:t>
            </a:r>
            <a:endParaRPr sz="3500" b="1">
              <a:latin typeface="Times New Roman"/>
              <a:ea typeface="Times New Roman"/>
              <a:cs typeface="Times New Roman"/>
              <a:sym typeface="Times New Roman"/>
            </a:endParaRPr>
          </a:p>
        </p:txBody>
      </p:sp>
      <p:sp>
        <p:nvSpPr>
          <p:cNvPr id="62" name="Google Shape;62;p14"/>
          <p:cNvSpPr txBox="1"/>
          <p:nvPr/>
        </p:nvSpPr>
        <p:spPr>
          <a:xfrm>
            <a:off x="992477" y="1131224"/>
            <a:ext cx="6495900" cy="4072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18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chemeClr val="dk1"/>
              </a:buClr>
              <a:buSzPts val="2200"/>
              <a:buFont typeface="Times New Roman"/>
              <a:buChar char="●"/>
            </a:pPr>
            <a:r>
              <a:rPr lang="en" sz="2000" dirty="0">
                <a:solidFill>
                  <a:schemeClr val="dk1"/>
                </a:solidFill>
                <a:latin typeface="Times New Roman"/>
                <a:ea typeface="Times New Roman"/>
                <a:cs typeface="Times New Roman"/>
                <a:sym typeface="Times New Roman"/>
              </a:rPr>
              <a:t>Problem Statement</a:t>
            </a:r>
            <a:endParaRPr sz="20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 sz="2000" dirty="0">
                <a:solidFill>
                  <a:srgbClr val="000000"/>
                </a:solidFill>
                <a:latin typeface="Times New Roman"/>
                <a:ea typeface="Times New Roman"/>
                <a:cs typeface="Times New Roman"/>
                <a:sym typeface="Times New Roman"/>
              </a:rPr>
              <a:t>Objectives</a:t>
            </a:r>
            <a:endParaRPr sz="20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 sz="2000" dirty="0">
                <a:solidFill>
                  <a:srgbClr val="000000"/>
                </a:solidFill>
                <a:latin typeface="Times New Roman"/>
                <a:ea typeface="Times New Roman"/>
                <a:cs typeface="Times New Roman"/>
                <a:sym typeface="Times New Roman"/>
              </a:rPr>
              <a:t>Software Requirements</a:t>
            </a:r>
            <a:endParaRPr sz="20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 sz="2000" dirty="0">
                <a:solidFill>
                  <a:srgbClr val="000000"/>
                </a:solidFill>
                <a:latin typeface="Times New Roman"/>
                <a:ea typeface="Times New Roman"/>
                <a:cs typeface="Times New Roman"/>
                <a:sym typeface="Times New Roman"/>
              </a:rPr>
              <a:t>References </a:t>
            </a:r>
            <a:endParaRPr sz="2000" dirty="0">
              <a:solidFill>
                <a:srgbClr val="000000"/>
              </a:solidFill>
              <a:latin typeface="Times New Roman"/>
              <a:ea typeface="Times New Roman"/>
              <a:cs typeface="Times New Roman"/>
              <a:sym typeface="Times New Roman"/>
            </a:endParaRPr>
          </a:p>
          <a:p>
            <a:pPr marL="457200" lvl="0" indent="-368300" algn="l" rtl="0">
              <a:spcBef>
                <a:spcPts val="0"/>
              </a:spcBef>
              <a:spcAft>
                <a:spcPts val="0"/>
              </a:spcAft>
              <a:buClr>
                <a:srgbClr val="000000"/>
              </a:buClr>
              <a:buSzPts val="2200"/>
              <a:buFont typeface="Times New Roman"/>
              <a:buChar char="●"/>
            </a:pPr>
            <a:r>
              <a:rPr lang="en" sz="2000" dirty="0">
                <a:solidFill>
                  <a:srgbClr val="000000"/>
                </a:solidFill>
                <a:latin typeface="Times New Roman"/>
                <a:ea typeface="Times New Roman"/>
                <a:cs typeface="Times New Roman"/>
                <a:sym typeface="Times New Roman"/>
              </a:rPr>
              <a:t>Online Certification Courses</a:t>
            </a:r>
            <a:endParaRPr sz="2000" dirty="0">
              <a:solidFill>
                <a:srgbClr val="000000"/>
              </a:solidFill>
              <a:latin typeface="Times New Roman"/>
              <a:ea typeface="Times New Roman"/>
              <a:cs typeface="Times New Roman"/>
              <a:sym typeface="Times New Roman"/>
            </a:endParaRPr>
          </a:p>
          <a:p>
            <a:pPr marL="0" lvl="0" indent="0" algn="l" rtl="0">
              <a:spcBef>
                <a:spcPts val="44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Times New Roman"/>
                <a:ea typeface="Times New Roman"/>
                <a:cs typeface="Times New Roman"/>
                <a:sym typeface="Times New Roman"/>
              </a:rPr>
              <a:t>Problem Statement</a:t>
            </a:r>
            <a:endParaRPr sz="3500" b="1">
              <a:latin typeface="Times New Roman"/>
              <a:ea typeface="Times New Roman"/>
              <a:cs typeface="Times New Roman"/>
              <a:sym typeface="Times New Roman"/>
            </a:endParaRPr>
          </a:p>
        </p:txBody>
      </p:sp>
      <p:sp>
        <p:nvSpPr>
          <p:cNvPr id="68" name="Google Shape;68;p15"/>
          <p:cNvSpPr txBox="1">
            <a:spLocks noGrp="1"/>
          </p:cNvSpPr>
          <p:nvPr>
            <p:ph type="body" idx="1"/>
          </p:nvPr>
        </p:nvSpPr>
        <p:spPr>
          <a:xfrm>
            <a:off x="311700" y="1184988"/>
            <a:ext cx="8520600" cy="3509337"/>
          </a:xfrm>
          <a:prstGeom prst="rect">
            <a:avLst/>
          </a:prstGeom>
        </p:spPr>
        <p:txBody>
          <a:bodyPr spcFirstLastPara="1" wrap="square" lIns="91425" tIns="91425" rIns="91425" bIns="91425" anchor="t" anchorCtr="0">
            <a:normAutofit fontScale="92500" lnSpcReduction="20000"/>
          </a:bodyPr>
          <a:lstStyle/>
          <a:p>
            <a:pPr marL="220980" marR="25400" indent="228600" algn="just">
              <a:lnSpc>
                <a:spcPct val="103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In today’s era of internet, a variety of products are available through online shopping to the customers at their doorstep which in turn makes them prefer online shopping over local shops. Hence, there is a significant dip in sales of the local shops.</a:t>
            </a:r>
          </a:p>
          <a:p>
            <a:pPr marL="220980" marR="25400" indent="228600" algn="just">
              <a:lnSpc>
                <a:spcPct val="103000"/>
              </a:lnSpc>
              <a:spcAft>
                <a:spcPts val="2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220980" marR="25400" indent="-6350" algn="just">
              <a:lnSpc>
                <a:spcPct val="103000"/>
              </a:lnSpc>
              <a:spcAft>
                <a:spcPts val="20"/>
              </a:spcAft>
            </a:pPr>
            <a:r>
              <a:rPr lang="en-IN" sz="1800" dirty="0">
                <a:solidFill>
                  <a:srgbClr val="000000"/>
                </a:solidFill>
                <a:effectLst/>
                <a:latin typeface="Times New Roman" panose="02020603050405020304" pitchFamily="18" charset="0"/>
                <a:ea typeface="Times New Roman" panose="02020603050405020304" pitchFamily="18" charset="0"/>
              </a:rPr>
              <a:t>Also, there is lack of the credible source in the shopping domain which provides the statistics regarding the demand of commodities to the shopkeeper in their locality. The shopkeepers need to rely on the indirect sources of information such as the advertisement, sales of similar products in </a:t>
            </a:r>
            <a:r>
              <a:rPr lang="en-IN" sz="1800" dirty="0" err="1">
                <a:solidFill>
                  <a:srgbClr val="000000"/>
                </a:solidFill>
                <a:effectLst/>
                <a:latin typeface="Times New Roman" panose="02020603050405020304" pitchFamily="18" charset="0"/>
                <a:ea typeface="Times New Roman" panose="02020603050405020304" pitchFamily="18" charset="0"/>
              </a:rPr>
              <a:t>neighboring</a:t>
            </a:r>
            <a:r>
              <a:rPr lang="en-IN" sz="1800" dirty="0">
                <a:solidFill>
                  <a:srgbClr val="000000"/>
                </a:solidFill>
                <a:effectLst/>
                <a:latin typeface="Times New Roman" panose="02020603050405020304" pitchFamily="18" charset="0"/>
                <a:ea typeface="Times New Roman" panose="02020603050405020304" pitchFamily="18" charset="0"/>
              </a:rPr>
              <a:t> shops and the profit margin of a particular product to understand the demand in their vicinity. On the other hand, in online shopping, the customers have to wait for at least a day to get their product delivered. </a:t>
            </a:r>
          </a:p>
          <a:p>
            <a:pPr marL="220980" marR="25400" indent="-6350" algn="just">
              <a:lnSpc>
                <a:spcPct val="103000"/>
              </a:lnSpc>
              <a:spcAft>
                <a:spcPts val="2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220980" marR="25400" indent="-6350" algn="just">
              <a:lnSpc>
                <a:spcPct val="103000"/>
              </a:lnSpc>
              <a:spcAft>
                <a:spcPts val="920"/>
              </a:spcAft>
            </a:pPr>
            <a:r>
              <a:rPr lang="en-IN" sz="1800" dirty="0">
                <a:solidFill>
                  <a:srgbClr val="000000"/>
                </a:solidFill>
                <a:effectLst/>
                <a:latin typeface="Times New Roman" panose="02020603050405020304" pitchFamily="18" charset="0"/>
                <a:ea typeface="Times New Roman" panose="02020603050405020304" pitchFamily="18" charset="0"/>
              </a:rPr>
              <a:t>This delay in delivery of a product is not feasible for daily need commodities. To overcome these problems, we have proposed Smart  shopping system which provides information about user’s desired product at their fingertips. </a:t>
            </a:r>
          </a:p>
          <a:p>
            <a:pPr marL="444500" algn="just">
              <a:buClr>
                <a:srgbClr val="333333"/>
              </a:buClr>
              <a:buSzPts val="2000"/>
            </a:pPr>
            <a:endParaRPr lang="en-US" sz="2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Times New Roman"/>
                <a:ea typeface="Times New Roman"/>
                <a:cs typeface="Times New Roman"/>
                <a:sym typeface="Times New Roman"/>
              </a:rPr>
              <a:t>Objective</a:t>
            </a:r>
            <a:endParaRPr sz="3500" b="1">
              <a:latin typeface="Times New Roman"/>
              <a:ea typeface="Times New Roman"/>
              <a:cs typeface="Times New Roman"/>
              <a:sym typeface="Times New Roman"/>
            </a:endParaRPr>
          </a:p>
        </p:txBody>
      </p:sp>
      <p:sp>
        <p:nvSpPr>
          <p:cNvPr id="74" name="Google Shape;74;p16"/>
          <p:cNvSpPr txBox="1">
            <a:spLocks noGrp="1"/>
          </p:cNvSpPr>
          <p:nvPr>
            <p:ph type="body" idx="1"/>
          </p:nvPr>
        </p:nvSpPr>
        <p:spPr>
          <a:xfrm>
            <a:off x="311700" y="1215200"/>
            <a:ext cx="8520600" cy="3416400"/>
          </a:xfrm>
          <a:prstGeom prst="rect">
            <a:avLst/>
          </a:prstGeom>
        </p:spPr>
        <p:txBody>
          <a:bodyPr spcFirstLastPara="1" wrap="square" lIns="91425" tIns="91425" rIns="91425" bIns="91425" anchor="t" anchorCtr="0">
            <a:normAutofit/>
          </a:bodyPr>
          <a:lstStyle/>
          <a:p>
            <a:pPr marL="742950" marR="25400" lvl="1" indent="-285750" algn="just" fontAlgn="base">
              <a:lnSpc>
                <a:spcPct val="103000"/>
              </a:lnSpc>
              <a:spcAft>
                <a:spcPts val="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minimize the time and human efforts of users required to find a particular product. </a:t>
            </a:r>
          </a:p>
          <a:p>
            <a:pPr marL="742950" marR="25400" lvl="1" indent="-285750" algn="just" fontAlgn="base">
              <a:lnSpc>
                <a:spcPct val="103000"/>
              </a:lnSpc>
              <a:spcAft>
                <a:spcPts val="20"/>
              </a:spcAft>
              <a:buClr>
                <a:srgbClr val="000000"/>
              </a:buClr>
              <a:buSzPts val="1000"/>
              <a:buFont typeface="Arial" panose="020B0604020202020204" pitchFamily="34" charset="0"/>
              <a:buChar char="●"/>
            </a:pP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25400" lvl="1" indent="-285750" algn="just" fontAlgn="base">
              <a:lnSpc>
                <a:spcPct val="103000"/>
              </a:lnSpc>
              <a:spcAft>
                <a:spcPts val="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provide the statistics of the demand for items in a particular locality to the shopkeeper thereby helping them to maintain the supply of commodities. </a:t>
            </a:r>
          </a:p>
          <a:p>
            <a:pPr marL="742950" marR="25400" lvl="1" indent="-285750" algn="just" fontAlgn="base">
              <a:lnSpc>
                <a:spcPct val="103000"/>
              </a:lnSpc>
              <a:spcAft>
                <a:spcPts val="20"/>
              </a:spcAft>
              <a:buClr>
                <a:srgbClr val="000000"/>
              </a:buClr>
              <a:buSzPts val="1000"/>
              <a:buFont typeface="Arial" panose="020B0604020202020204" pitchFamily="34" charset="0"/>
              <a:buChar char="●"/>
            </a:pPr>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marR="25400" lvl="1" indent="-285750" algn="just" fontAlgn="base">
              <a:lnSpc>
                <a:spcPct val="103000"/>
              </a:lnSpc>
              <a:spcAft>
                <a:spcPts val="2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encourage healthy competition in the local market and avoid monopoly.</a:t>
            </a:r>
          </a:p>
          <a:p>
            <a:pPr marL="457200" marR="25400" lvl="1" indent="0" algn="just" fontAlgn="base">
              <a:lnSpc>
                <a:spcPct val="103000"/>
              </a:lnSpc>
              <a:spcAft>
                <a:spcPts val="20"/>
              </a:spcAft>
              <a:buClr>
                <a:srgbClr val="000000"/>
              </a:buClr>
              <a:buSzPts val="1000"/>
              <a:buNone/>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marR="25400" lvl="1" indent="-285750" algn="just" fontAlgn="base">
              <a:lnSpc>
                <a:spcPct val="103000"/>
              </a:lnSpc>
              <a:spcAft>
                <a:spcPts val="890"/>
              </a:spcAft>
              <a:buClr>
                <a:srgbClr val="000000"/>
              </a:buClr>
              <a:buSzPts val="1000"/>
              <a:buFont typeface="Arial" panose="020B0604020202020204" pitchFamily="34" charset="0"/>
              <a:buChar char="●"/>
            </a:pP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To provide appropriate recommendations to users based on their search history. </a:t>
            </a:r>
          </a:p>
          <a:p>
            <a:pPr indent="-355600">
              <a:buSzPts val="2000"/>
              <a:buFont typeface="Times New Roman"/>
              <a:buChar char="●"/>
            </a:pPr>
            <a:endParaRPr lang="en" sz="2000" dirty="0">
              <a:latin typeface="Times New Roman" pitchFamily="18" charset="0"/>
              <a:ea typeface="Times New Roman"/>
              <a:cs typeface="Times New Roman" pitchFamily="18" charset="0"/>
              <a:sym typeface="Times New Roman"/>
            </a:endParaRPr>
          </a:p>
          <a:p>
            <a:pPr marL="101600" lvl="0" indent="0">
              <a:lnSpc>
                <a:spcPct val="100000"/>
              </a:lnSpc>
              <a:buSzPts val="2000"/>
              <a:buNone/>
            </a:pPr>
            <a:endParaRPr sz="200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Times New Roman"/>
                <a:ea typeface="Times New Roman"/>
                <a:cs typeface="Times New Roman"/>
                <a:sym typeface="Times New Roman"/>
              </a:rPr>
              <a:t>Software Requirements</a:t>
            </a:r>
            <a:endParaRPr sz="3500" b="1">
              <a:latin typeface="Times New Roman"/>
              <a:ea typeface="Times New Roman"/>
              <a:cs typeface="Times New Roman"/>
              <a:sym typeface="Times New Roman"/>
            </a:endParaRPr>
          </a:p>
        </p:txBody>
      </p:sp>
      <p:sp>
        <p:nvSpPr>
          <p:cNvPr id="80" name="Google Shape;80;p17"/>
          <p:cNvSpPr txBox="1">
            <a:spLocks noGrp="1"/>
          </p:cNvSpPr>
          <p:nvPr>
            <p:ph type="body" idx="1"/>
          </p:nvPr>
        </p:nvSpPr>
        <p:spPr>
          <a:xfrm>
            <a:off x="644500" y="1190158"/>
            <a:ext cx="2322000" cy="37904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Frontend:                                            </a:t>
            </a:r>
            <a:endParaRPr b="1" dirty="0">
              <a:latin typeface="Times New Roman"/>
              <a:ea typeface="Times New Roman"/>
              <a:cs typeface="Times New Roman"/>
              <a:sym typeface="Times New Roman"/>
            </a:endParaRPr>
          </a:p>
          <a:p>
            <a:pPr marL="457200" lvl="0" indent="-355600" algn="l" rtl="0">
              <a:spcBef>
                <a:spcPts val="1200"/>
              </a:spcBef>
              <a:spcAft>
                <a:spcPts val="0"/>
              </a:spcAft>
              <a:buSzPts val="2000"/>
              <a:buFont typeface="Times New Roman"/>
              <a:buChar char="●"/>
            </a:pPr>
            <a:r>
              <a:rPr lang="en" dirty="0">
                <a:latin typeface="Times New Roman"/>
                <a:ea typeface="Times New Roman"/>
                <a:cs typeface="Times New Roman"/>
                <a:sym typeface="Times New Roman"/>
              </a:rPr>
              <a:t>HTML5</a:t>
            </a:r>
            <a:endParaRPr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dirty="0">
                <a:latin typeface="Times New Roman"/>
                <a:ea typeface="Times New Roman"/>
                <a:cs typeface="Times New Roman"/>
                <a:sym typeface="Times New Roman"/>
              </a:rPr>
              <a:t>CSS </a:t>
            </a:r>
            <a:endParaRPr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dirty="0">
                <a:latin typeface="Times New Roman"/>
                <a:ea typeface="Times New Roman"/>
                <a:cs typeface="Times New Roman"/>
                <a:sym typeface="Times New Roman"/>
              </a:rPr>
              <a:t>Bootstrap</a:t>
            </a:r>
          </a:p>
          <a:p>
            <a:pPr marL="457200" lvl="0" indent="-355600" algn="l" rtl="0">
              <a:spcBef>
                <a:spcPts val="0"/>
              </a:spcBef>
              <a:spcAft>
                <a:spcPts val="0"/>
              </a:spcAft>
              <a:buSzPts val="2000"/>
              <a:buFont typeface="Times New Roman"/>
              <a:buChar char="●"/>
            </a:pPr>
            <a:r>
              <a:rPr lang="en" dirty="0">
                <a:latin typeface="Times New Roman"/>
                <a:ea typeface="Times New Roman"/>
                <a:cs typeface="Times New Roman"/>
                <a:sym typeface="Times New Roman"/>
              </a:rPr>
              <a:t>Javascript</a:t>
            </a:r>
          </a:p>
          <a:p>
            <a:pPr marL="101600" lvl="0" indent="0" algn="l" rtl="0">
              <a:spcBef>
                <a:spcPts val="0"/>
              </a:spcBef>
              <a:spcAft>
                <a:spcPts val="0"/>
              </a:spcAft>
              <a:buSzPts val="2000"/>
              <a:buNone/>
            </a:pPr>
            <a:endParaRPr lang="en" dirty="0">
              <a:latin typeface="Times New Roman"/>
              <a:ea typeface="Times New Roman"/>
              <a:cs typeface="Times New Roman"/>
              <a:sym typeface="Times New Roman"/>
            </a:endParaRPr>
          </a:p>
          <a:p>
            <a:pPr marL="101600" lvl="0" indent="0" algn="l" rtl="0">
              <a:spcBef>
                <a:spcPts val="0"/>
              </a:spcBef>
              <a:spcAft>
                <a:spcPts val="0"/>
              </a:spcAft>
              <a:buSzPts val="2000"/>
              <a:buNone/>
            </a:pPr>
            <a:r>
              <a:rPr lang="en" b="1" dirty="0">
                <a:latin typeface="Times New Roman"/>
                <a:ea typeface="Times New Roman"/>
                <a:cs typeface="Times New Roman"/>
                <a:sym typeface="Times New Roman"/>
              </a:rPr>
              <a:t>Backend:</a:t>
            </a:r>
            <a:endParaRPr b="1" dirty="0">
              <a:latin typeface="Times New Roman"/>
              <a:ea typeface="Times New Roman"/>
              <a:cs typeface="Times New Roman"/>
              <a:sym typeface="Times New Roman"/>
            </a:endParaRPr>
          </a:p>
          <a:p>
            <a:pPr marL="457200" lvl="0" indent="-355600" algn="l" rtl="0">
              <a:spcBef>
                <a:spcPts val="1200"/>
              </a:spcBef>
              <a:spcAft>
                <a:spcPts val="0"/>
              </a:spcAft>
              <a:buSzPts val="2000"/>
              <a:buFont typeface="Times New Roman"/>
              <a:buChar char="●"/>
            </a:pPr>
            <a:r>
              <a:rPr lang="en" dirty="0">
                <a:latin typeface="Times New Roman"/>
                <a:ea typeface="Times New Roman"/>
                <a:cs typeface="Times New Roman"/>
                <a:sym typeface="Times New Roman"/>
              </a:rPr>
              <a:t>PHP</a:t>
            </a:r>
            <a:endParaRPr dirty="0">
              <a:latin typeface="Times New Roman"/>
              <a:ea typeface="Times New Roman"/>
              <a:cs typeface="Times New Roman"/>
              <a:sym typeface="Times New Roman"/>
            </a:endParaRPr>
          </a:p>
          <a:p>
            <a:pPr marL="457200" lvl="0" indent="-355600" algn="l" rtl="0">
              <a:spcBef>
                <a:spcPts val="0"/>
              </a:spcBef>
              <a:spcAft>
                <a:spcPts val="0"/>
              </a:spcAft>
              <a:buSzPts val="2000"/>
              <a:buFont typeface="Times New Roman"/>
              <a:buChar char="●"/>
            </a:pPr>
            <a:r>
              <a:rPr lang="en" dirty="0">
                <a:latin typeface="Times New Roman"/>
                <a:ea typeface="Times New Roman"/>
                <a:cs typeface="Times New Roman"/>
                <a:sym typeface="Times New Roman"/>
              </a:rPr>
              <a:t>Mysql</a:t>
            </a:r>
          </a:p>
          <a:p>
            <a:pPr marL="457200" lvl="0" indent="-355600" algn="l" rtl="0">
              <a:spcBef>
                <a:spcPts val="0"/>
              </a:spcBef>
              <a:spcAft>
                <a:spcPts val="0"/>
              </a:spcAft>
              <a:buSzPts val="2000"/>
              <a:buFont typeface="Times New Roman"/>
              <a:buChar char="●"/>
            </a:pPr>
            <a:r>
              <a:rPr lang="en" dirty="0">
                <a:latin typeface="Times New Roman"/>
                <a:ea typeface="Times New Roman"/>
                <a:cs typeface="Times New Roman"/>
                <a:sym typeface="Times New Roman"/>
              </a:rPr>
              <a:t>Java</a:t>
            </a:r>
            <a:endParaRPr dirty="0">
              <a:latin typeface="Times New Roman"/>
              <a:ea typeface="Times New Roman"/>
              <a:cs typeface="Times New Roman"/>
              <a:sym typeface="Times New Roman"/>
            </a:endParaRPr>
          </a:p>
          <a:p>
            <a:pPr marL="0" lvl="0" indent="0" algn="l" rtl="0">
              <a:spcBef>
                <a:spcPts val="1200"/>
              </a:spcBef>
              <a:spcAft>
                <a:spcPts val="1200"/>
              </a:spcAft>
              <a:buNone/>
            </a:pPr>
            <a:endParaRPr sz="2000" dirty="0">
              <a:latin typeface="Times New Roman"/>
              <a:ea typeface="Times New Roman"/>
              <a:cs typeface="Times New Roman"/>
              <a:sym typeface="Times New Roman"/>
            </a:endParaRPr>
          </a:p>
        </p:txBody>
      </p:sp>
      <p:sp>
        <p:nvSpPr>
          <p:cNvPr id="81" name="Google Shape;81;p17"/>
          <p:cNvSpPr txBox="1">
            <a:spLocks noGrp="1"/>
          </p:cNvSpPr>
          <p:nvPr>
            <p:ph type="body" idx="1"/>
          </p:nvPr>
        </p:nvSpPr>
        <p:spPr>
          <a:xfrm>
            <a:off x="3693502" y="1190158"/>
            <a:ext cx="38337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Tools:                                            </a:t>
            </a:r>
            <a:endParaRPr b="1" dirty="0">
              <a:latin typeface="Times New Roman"/>
              <a:ea typeface="Times New Roman"/>
              <a:cs typeface="Times New Roman"/>
              <a:sym typeface="Times New Roman"/>
            </a:endParaRPr>
          </a:p>
          <a:p>
            <a:pPr marL="457200" lvl="0" indent="-355600" algn="l" rtl="0">
              <a:spcBef>
                <a:spcPts val="1200"/>
              </a:spcBef>
              <a:spcAft>
                <a:spcPts val="0"/>
              </a:spcAft>
              <a:buSzPts val="2000"/>
              <a:buFont typeface="Times New Roman"/>
              <a:buChar char="●"/>
            </a:pPr>
            <a:r>
              <a:rPr lang="en" dirty="0">
                <a:latin typeface="Times New Roman"/>
                <a:ea typeface="Times New Roman"/>
                <a:cs typeface="Times New Roman"/>
                <a:sym typeface="Times New Roman"/>
              </a:rPr>
              <a:t>Microsoft Visual Studio Code</a:t>
            </a:r>
          </a:p>
          <a:p>
            <a:pPr marL="457200" lvl="0" indent="-355600" algn="l" rtl="0">
              <a:spcBef>
                <a:spcPts val="0"/>
              </a:spcBef>
              <a:spcAft>
                <a:spcPts val="0"/>
              </a:spcAft>
              <a:buSzPts val="2000"/>
              <a:buFont typeface="Times New Roman"/>
              <a:buChar char="●"/>
            </a:pPr>
            <a:r>
              <a:rPr lang="en" dirty="0">
                <a:latin typeface="Times New Roman"/>
                <a:ea typeface="Times New Roman"/>
                <a:cs typeface="Times New Roman"/>
                <a:sym typeface="Times New Roman"/>
              </a:rPr>
              <a:t>XAMPP 8.1 </a:t>
            </a:r>
          </a:p>
          <a:p>
            <a:pPr marL="101600" lvl="0" indent="0" algn="l" rtl="0">
              <a:spcBef>
                <a:spcPts val="0"/>
              </a:spcBef>
              <a:spcAft>
                <a:spcPts val="0"/>
              </a:spcAft>
              <a:buSzPts val="2000"/>
              <a:buNone/>
            </a:pPr>
            <a:endParaRPr lang="en" dirty="0">
              <a:latin typeface="Times New Roman"/>
              <a:ea typeface="Times New Roman"/>
              <a:cs typeface="Times New Roman"/>
              <a:sym typeface="Times New Roman"/>
            </a:endParaRPr>
          </a:p>
          <a:p>
            <a:pPr marL="101600" lvl="0" indent="0" algn="l" rtl="0">
              <a:spcBef>
                <a:spcPts val="0"/>
              </a:spcBef>
              <a:spcAft>
                <a:spcPts val="0"/>
              </a:spcAft>
              <a:buSzPts val="2000"/>
              <a:buNone/>
            </a:pPr>
            <a:r>
              <a:rPr lang="en" dirty="0">
                <a:latin typeface="Times New Roman"/>
                <a:ea typeface="Times New Roman"/>
                <a:cs typeface="Times New Roman"/>
                <a:sym typeface="Times New Roman"/>
              </a:rPr>
              <a:t>Android Studio:</a:t>
            </a:r>
          </a:p>
          <a:p>
            <a:pPr marL="444500">
              <a:buSzPts val="2000"/>
            </a:pPr>
            <a:r>
              <a:rPr lang="en-US" dirty="0">
                <a:latin typeface="Times New Roman"/>
                <a:ea typeface="Times New Roman"/>
                <a:cs typeface="Times New Roman"/>
                <a:sym typeface="Times New Roman"/>
              </a:rPr>
              <a:t>XML</a:t>
            </a:r>
          </a:p>
          <a:p>
            <a:pPr marL="444500">
              <a:buSzPts val="2000"/>
            </a:pPr>
            <a:r>
              <a:rPr lang="en-US" dirty="0">
                <a:latin typeface="Times New Roman"/>
                <a:ea typeface="Times New Roman"/>
                <a:cs typeface="Times New Roman"/>
                <a:sym typeface="Times New Roman"/>
              </a:rPr>
              <a:t>Firebase </a:t>
            </a:r>
            <a:endParaRPr dirty="0">
              <a:latin typeface="Times New Roman"/>
              <a:ea typeface="Times New Roman"/>
              <a:cs typeface="Times New Roman"/>
              <a:sym typeface="Times New Roman"/>
            </a:endParaRPr>
          </a:p>
          <a:p>
            <a:pPr marL="0" lvl="0" indent="0" algn="l" rtl="0">
              <a:spcBef>
                <a:spcPts val="1200"/>
              </a:spcBef>
              <a:spcAft>
                <a:spcPts val="1200"/>
              </a:spcAft>
              <a:buNone/>
            </a:pPr>
            <a:endParaRPr sz="2000"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Times New Roman"/>
                <a:ea typeface="Times New Roman"/>
                <a:cs typeface="Times New Roman"/>
                <a:sym typeface="Times New Roman"/>
              </a:rPr>
              <a:t>References</a:t>
            </a:r>
            <a:endParaRPr sz="3500" b="1">
              <a:latin typeface="Times New Roman"/>
              <a:ea typeface="Times New Roman"/>
              <a:cs typeface="Times New Roman"/>
              <a:sym typeface="Times New Roman"/>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Supriya</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Jaiswal,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Aarohi</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Ajgaonkar</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“Online shopping  recommendation optimization based on user’s previous search  history”, Student, M.C.A. Department, Sardar Patel Institute of  Technology, Mumbai, India, Volume: 03 Issue: 04, April-2016. </a:t>
            </a:r>
          </a:p>
          <a:p>
            <a:pPr marL="285750" indent="-285750"/>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endParaRPr lang="en-IN"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J. Ben Schafer, Joseph A.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Konstan</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John </a:t>
            </a:r>
            <a:r>
              <a:rPr lang="en-IN" sz="1800" u="none" strike="noStrike" dirty="0" err="1">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Riedl</a:t>
            </a:r>
            <a:r>
              <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“E-commerce   </a:t>
            </a:r>
            <a:r>
              <a:rPr lang="en-IN" sz="1800" dirty="0">
                <a:solidFill>
                  <a:srgbClr val="000000"/>
                </a:solidFill>
                <a:effectLst/>
                <a:latin typeface="Times New Roman" panose="02020603050405020304" pitchFamily="18" charset="0"/>
                <a:ea typeface="Times New Roman" panose="02020603050405020304" pitchFamily="18" charset="0"/>
              </a:rPr>
              <a:t>Recommender Applications”, </a:t>
            </a:r>
            <a:r>
              <a:rPr lang="en-IN" sz="1800" dirty="0" err="1">
                <a:solidFill>
                  <a:srgbClr val="000000"/>
                </a:solidFill>
                <a:effectLst/>
                <a:latin typeface="Times New Roman" panose="02020603050405020304" pitchFamily="18" charset="0"/>
                <a:ea typeface="Times New Roman" panose="02020603050405020304" pitchFamily="18" charset="0"/>
              </a:rPr>
              <a:t>GroupLens</a:t>
            </a:r>
            <a:r>
              <a:rPr lang="en-IN" sz="1800" dirty="0">
                <a:solidFill>
                  <a:srgbClr val="000000"/>
                </a:solidFill>
                <a:effectLst/>
                <a:latin typeface="Times New Roman" panose="02020603050405020304" pitchFamily="18" charset="0"/>
                <a:ea typeface="Times New Roman" panose="02020603050405020304" pitchFamily="18" charset="0"/>
              </a:rPr>
              <a:t> Research Project Department of Computer Science and Engineering University of  Minnesota Minneapolis, MN 55455. </a:t>
            </a:r>
          </a:p>
          <a:p>
            <a:pPr marL="285750" indent="-285750"/>
            <a:endParaRPr lang="en-IN" sz="1800" u="none" strike="noStrike"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03213" y="187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b="1">
                <a:latin typeface="Times New Roman"/>
                <a:ea typeface="Times New Roman"/>
                <a:cs typeface="Times New Roman"/>
                <a:sym typeface="Times New Roman"/>
              </a:rPr>
              <a:t>Online Certification Courses</a:t>
            </a:r>
            <a:endParaRPr sz="3500" b="1">
              <a:latin typeface="Times New Roman"/>
              <a:ea typeface="Times New Roman"/>
              <a:cs typeface="Times New Roman"/>
              <a:sym typeface="Times New Roman"/>
            </a:endParaRPr>
          </a:p>
        </p:txBody>
      </p:sp>
      <p:graphicFrame>
        <p:nvGraphicFramePr>
          <p:cNvPr id="93" name="Google Shape;93;p19"/>
          <p:cNvGraphicFramePr/>
          <p:nvPr>
            <p:extLst>
              <p:ext uri="{D42A27DB-BD31-4B8C-83A1-F6EECF244321}">
                <p14:modId xmlns:p14="http://schemas.microsoft.com/office/powerpoint/2010/main" val="1656458554"/>
              </p:ext>
            </p:extLst>
          </p:nvPr>
        </p:nvGraphicFramePr>
        <p:xfrm>
          <a:off x="311704" y="922727"/>
          <a:ext cx="8520600" cy="4158665"/>
        </p:xfrm>
        <a:graphic>
          <a:graphicData uri="http://schemas.openxmlformats.org/drawingml/2006/table">
            <a:tbl>
              <a:tblPr firstRow="1" bandRow="1">
                <a:noFill/>
                <a:tableStyleId>{9CD45FC7-24D5-4CC8-9261-E8317905B412}</a:tableStyleId>
              </a:tblPr>
              <a:tblGrid>
                <a:gridCol w="1933750">
                  <a:extLst>
                    <a:ext uri="{9D8B030D-6E8A-4147-A177-3AD203B41FA5}">
                      <a16:colId xmlns:a16="http://schemas.microsoft.com/office/drawing/2014/main" val="20000"/>
                    </a:ext>
                  </a:extLst>
                </a:gridCol>
                <a:gridCol w="2206625">
                  <a:extLst>
                    <a:ext uri="{9D8B030D-6E8A-4147-A177-3AD203B41FA5}">
                      <a16:colId xmlns:a16="http://schemas.microsoft.com/office/drawing/2014/main" val="20001"/>
                    </a:ext>
                  </a:extLst>
                </a:gridCol>
                <a:gridCol w="1697125">
                  <a:extLst>
                    <a:ext uri="{9D8B030D-6E8A-4147-A177-3AD203B41FA5}">
                      <a16:colId xmlns:a16="http://schemas.microsoft.com/office/drawing/2014/main" val="20002"/>
                    </a:ext>
                  </a:extLst>
                </a:gridCol>
                <a:gridCol w="1511275">
                  <a:extLst>
                    <a:ext uri="{9D8B030D-6E8A-4147-A177-3AD203B41FA5}">
                      <a16:colId xmlns:a16="http://schemas.microsoft.com/office/drawing/2014/main" val="20003"/>
                    </a:ext>
                  </a:extLst>
                </a:gridCol>
                <a:gridCol w="1171825">
                  <a:extLst>
                    <a:ext uri="{9D8B030D-6E8A-4147-A177-3AD203B41FA5}">
                      <a16:colId xmlns:a16="http://schemas.microsoft.com/office/drawing/2014/main" val="20004"/>
                    </a:ext>
                  </a:extLst>
                </a:gridCol>
              </a:tblGrid>
              <a:tr h="5767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latin typeface="Times New Roman"/>
                          <a:ea typeface="Times New Roman"/>
                          <a:cs typeface="Times New Roman"/>
                          <a:sym typeface="Times New Roman"/>
                        </a:rPr>
                        <a:t>Name of the Student</a:t>
                      </a:r>
                      <a:endParaRPr sz="180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latin typeface="Times New Roman"/>
                          <a:ea typeface="Times New Roman"/>
                          <a:cs typeface="Times New Roman"/>
                          <a:sym typeface="Times New Roman"/>
                        </a:rPr>
                        <a:t>Title of the Course</a:t>
                      </a:r>
                      <a:endParaRPr sz="180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latin typeface="Times New Roman"/>
                          <a:ea typeface="Times New Roman"/>
                          <a:cs typeface="Times New Roman"/>
                          <a:sym typeface="Times New Roman"/>
                        </a:rPr>
                        <a:t>Organized By</a:t>
                      </a:r>
                      <a:endParaRPr sz="180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latin typeface="Times New Roman"/>
                          <a:ea typeface="Times New Roman"/>
                          <a:cs typeface="Times New Roman"/>
                          <a:sym typeface="Times New Roman"/>
                        </a:rPr>
                        <a:t>Time Period</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rgbClr val="000000"/>
                          </a:solidFill>
                          <a:latin typeface="Times New Roman"/>
                          <a:ea typeface="Times New Roman"/>
                          <a:cs typeface="Times New Roman"/>
                          <a:sym typeface="Times New Roman"/>
                        </a:rPr>
                        <a:t>(from – to)</a:t>
                      </a:r>
                      <a:endParaRPr sz="180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latin typeface="Times New Roman"/>
                          <a:ea typeface="Times New Roman"/>
                          <a:cs typeface="Times New Roman"/>
                          <a:sym typeface="Times New Roman"/>
                        </a:rPr>
                        <a:t>Duration</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latin typeface="Times New Roman"/>
                          <a:ea typeface="Times New Roman"/>
                          <a:cs typeface="Times New Roman"/>
                          <a:sym typeface="Times New Roman"/>
                        </a:rPr>
                        <a:t>(Weeks)</a:t>
                      </a:r>
                      <a:endParaRPr sz="1800" u="none" strike="noStrike" cap="none">
                        <a:solidFill>
                          <a:srgbClr val="000000"/>
                        </a:solidFill>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984500">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latin typeface="Times New Roman"/>
                          <a:ea typeface="Times New Roman"/>
                          <a:cs typeface="Times New Roman"/>
                          <a:sym typeface="Times New Roman"/>
                        </a:rPr>
                        <a:t>20</a:t>
                      </a:r>
                      <a:r>
                        <a:rPr lang="en" sz="1800" b="0" u="none" strike="noStrike" cap="none" dirty="0">
                          <a:solidFill>
                            <a:srgbClr val="000000"/>
                          </a:solidFill>
                          <a:latin typeface="Times New Roman"/>
                          <a:ea typeface="Times New Roman"/>
                          <a:cs typeface="Times New Roman"/>
                          <a:sym typeface="Times New Roman"/>
                        </a:rPr>
                        <a:t>BCS067</a:t>
                      </a:r>
                    </a:p>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solidFill>
                            <a:srgbClr val="000000"/>
                          </a:solidFill>
                          <a:latin typeface="Times New Roman"/>
                          <a:ea typeface="Times New Roman"/>
                          <a:cs typeface="Times New Roman"/>
                          <a:sym typeface="Times New Roman"/>
                        </a:rPr>
                        <a:t>S.Ravi Prasath</a:t>
                      </a:r>
                      <a:endParaRPr sz="14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US" sz="1800" b="0" dirty="0">
                          <a:latin typeface="Times New Roman"/>
                          <a:ea typeface="Times New Roman"/>
                          <a:cs typeface="Times New Roman"/>
                          <a:sym typeface="Times New Roman"/>
                        </a:rPr>
                        <a:t>HTML,CSS</a:t>
                      </a:r>
                      <a:r>
                        <a:rPr lang="en-US" sz="1800" b="0" baseline="0" dirty="0">
                          <a:latin typeface="Times New Roman"/>
                          <a:ea typeface="Times New Roman"/>
                          <a:cs typeface="Times New Roman"/>
                          <a:sym typeface="Times New Roman"/>
                        </a:rPr>
                        <a:t> and </a:t>
                      </a:r>
                      <a:r>
                        <a:rPr lang="en-US" sz="1800" b="0" dirty="0">
                          <a:latin typeface="Times New Roman"/>
                          <a:ea typeface="Times New Roman"/>
                          <a:cs typeface="Times New Roman"/>
                          <a:sym typeface="Times New Roman"/>
                        </a:rPr>
                        <a:t>JavaScript for Web </a:t>
                      </a:r>
                      <a:r>
                        <a:rPr lang="en-US" sz="1800" b="0">
                          <a:latin typeface="Times New Roman"/>
                          <a:ea typeface="Times New Roman"/>
                          <a:cs typeface="Times New Roman"/>
                          <a:sym typeface="Times New Roman"/>
                        </a:rPr>
                        <a:t>developers </a:t>
                      </a:r>
                      <a:endParaRPr lang="en-US"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lvl="0" indent="0" algn="l" rtl="0">
                        <a:spcBef>
                          <a:spcPts val="0"/>
                        </a:spcBef>
                        <a:spcAft>
                          <a:spcPts val="0"/>
                        </a:spcAft>
                        <a:buNone/>
                      </a:pPr>
                      <a:r>
                        <a:rPr lang="en" sz="1800" b="0" dirty="0">
                          <a:latin typeface="Times New Roman"/>
                          <a:ea typeface="Times New Roman"/>
                          <a:cs typeface="Times New Roman"/>
                          <a:sym typeface="Times New Roman"/>
                        </a:rPr>
                        <a:t>Coursera</a:t>
                      </a:r>
                      <a:endParaRPr sz="1800" b="0"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latin typeface="Times New Roman"/>
                          <a:ea typeface="Times New Roman"/>
                          <a:cs typeface="Times New Roman"/>
                          <a:sym typeface="Times New Roman"/>
                        </a:rPr>
                        <a:t>2 months</a:t>
                      </a: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a:latin typeface="Times New Roman"/>
                          <a:ea typeface="Times New Roman"/>
                          <a:cs typeface="Times New Roman"/>
                          <a:sym typeface="Times New Roman"/>
                        </a:rPr>
                        <a:t>8 weeks</a:t>
                      </a:r>
                      <a:endParaRPr sz="1800" b="0" u="none" strike="noStrike" cap="none">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071025">
                <a:tc>
                  <a:txBody>
                    <a:bodyPr/>
                    <a:lstStyle/>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latin typeface="Times New Roman"/>
                          <a:ea typeface="Times New Roman"/>
                          <a:cs typeface="Times New Roman"/>
                          <a:sym typeface="Times New Roman"/>
                        </a:rPr>
                        <a:t>20</a:t>
                      </a:r>
                      <a:r>
                        <a:rPr lang="en" sz="1800" b="0" u="none" strike="noStrike" cap="none" dirty="0">
                          <a:solidFill>
                            <a:srgbClr val="000000"/>
                          </a:solidFill>
                          <a:latin typeface="Times New Roman"/>
                          <a:ea typeface="Times New Roman"/>
                          <a:cs typeface="Times New Roman"/>
                          <a:sym typeface="Times New Roman"/>
                        </a:rPr>
                        <a:t>BCS079</a:t>
                      </a:r>
                    </a:p>
                    <a:p>
                      <a:pPr marL="0" marR="0" lvl="0" indent="0" algn="l" rtl="0">
                        <a:lnSpc>
                          <a:spcPct val="100000"/>
                        </a:lnSpc>
                        <a:spcBef>
                          <a:spcPts val="0"/>
                        </a:spcBef>
                        <a:spcAft>
                          <a:spcPts val="0"/>
                        </a:spcAft>
                        <a:buClr>
                          <a:srgbClr val="000000"/>
                        </a:buClr>
                        <a:buSzPts val="1800"/>
                        <a:buFont typeface="Arial"/>
                        <a:buNone/>
                      </a:pPr>
                      <a:r>
                        <a:rPr lang="en" sz="1800" b="0" u="none" strike="noStrike" cap="none" dirty="0">
                          <a:solidFill>
                            <a:srgbClr val="000000"/>
                          </a:solidFill>
                          <a:latin typeface="Times New Roman"/>
                          <a:ea typeface="Times New Roman"/>
                          <a:cs typeface="Times New Roman"/>
                          <a:sym typeface="Times New Roman"/>
                        </a:rPr>
                        <a:t>S.B.Vikesh</a:t>
                      </a:r>
                      <a:endParaRPr sz="14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0" u="none" strike="noStrike" cap="none" dirty="0">
                          <a:latin typeface="Times New Roman"/>
                          <a:ea typeface="Times New Roman"/>
                          <a:cs typeface="Times New Roman"/>
                          <a:sym typeface="Times New Roman"/>
                        </a:rPr>
                        <a:t>Android App </a:t>
                      </a:r>
                      <a:r>
                        <a:rPr lang="en-US" sz="1800" b="0" u="none" strike="noStrike" cap="none" dirty="0" err="1">
                          <a:latin typeface="Times New Roman"/>
                          <a:ea typeface="Times New Roman"/>
                          <a:cs typeface="Times New Roman"/>
                          <a:sym typeface="Times New Roman"/>
                        </a:rPr>
                        <a:t>Developement</a:t>
                      </a: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IN" sz="1800" b="0" dirty="0" err="1">
                          <a:latin typeface="Times New Roman"/>
                          <a:ea typeface="Times New Roman"/>
                          <a:cs typeface="Times New Roman"/>
                          <a:sym typeface="Times New Roman"/>
                        </a:rPr>
                        <a:t>Coursera</a:t>
                      </a:r>
                      <a:r>
                        <a:rPr lang="en-IN" sz="1800" b="0" dirty="0">
                          <a:latin typeface="Times New Roman"/>
                          <a:ea typeface="Times New Roman"/>
                          <a:cs typeface="Times New Roman"/>
                          <a:sym typeface="Times New Roman"/>
                        </a:rPr>
                        <a:t> </a:t>
                      </a:r>
                    </a:p>
                    <a:p>
                      <a:pPr marL="0" marR="0" lvl="0" indent="0" algn="l" rtl="0">
                        <a:lnSpc>
                          <a:spcPct val="100000"/>
                        </a:lnSpc>
                        <a:spcBef>
                          <a:spcPts val="0"/>
                        </a:spcBef>
                        <a:spcAft>
                          <a:spcPts val="0"/>
                        </a:spcAft>
                        <a:buClr>
                          <a:srgbClr val="000000"/>
                        </a:buClr>
                        <a:buSzPts val="1800"/>
                        <a:buFont typeface="Arial"/>
                        <a:buNone/>
                      </a:pP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dirty="0">
                          <a:latin typeface="Times New Roman"/>
                          <a:ea typeface="Times New Roman"/>
                          <a:cs typeface="Times New Roman"/>
                          <a:sym typeface="Times New Roman"/>
                        </a:rPr>
                        <a:t>1-2 month</a:t>
                      </a:r>
                      <a:endParaRPr sz="1800" b="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dirty="0">
                          <a:latin typeface="Times New Roman"/>
                          <a:ea typeface="Times New Roman"/>
                          <a:cs typeface="Times New Roman"/>
                          <a:sym typeface="Times New Roman"/>
                        </a:rPr>
                        <a:t>8weeks</a:t>
                      </a:r>
                      <a:endParaRPr sz="1800" b="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071025">
                <a:tc>
                  <a:txBody>
                    <a:bodyPr/>
                    <a:lstStyle/>
                    <a:p>
                      <a:pPr marL="0" lvl="0" indent="0" algn="l" rtl="0">
                        <a:spcBef>
                          <a:spcPts val="0"/>
                        </a:spcBef>
                        <a:spcAft>
                          <a:spcPts val="0"/>
                        </a:spcAft>
                        <a:buNone/>
                      </a:pPr>
                      <a:r>
                        <a:rPr lang="en" sz="1800" b="0" dirty="0">
                          <a:latin typeface="Times New Roman"/>
                          <a:ea typeface="Times New Roman"/>
                          <a:cs typeface="Times New Roman"/>
                          <a:sym typeface="Times New Roman"/>
                        </a:rPr>
                        <a:t>20BCS085</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u="none" strike="noStrike" cap="none" dirty="0">
                          <a:solidFill>
                            <a:srgbClr val="000000"/>
                          </a:solidFill>
                          <a:latin typeface="Times New Roman"/>
                          <a:ea typeface="Times New Roman"/>
                          <a:cs typeface="Times New Roman"/>
                          <a:sym typeface="Times New Roman"/>
                        </a:rPr>
                        <a:t>Shri </a:t>
                      </a:r>
                      <a:r>
                        <a:rPr lang="en-IN" sz="1800" b="0" u="none" strike="noStrike" cap="none" dirty="0" err="1">
                          <a:solidFill>
                            <a:srgbClr val="000000"/>
                          </a:solidFill>
                          <a:latin typeface="Times New Roman"/>
                          <a:ea typeface="Times New Roman"/>
                          <a:cs typeface="Times New Roman"/>
                          <a:sym typeface="Times New Roman"/>
                        </a:rPr>
                        <a:t>Vathsanan.R.K</a:t>
                      </a:r>
                      <a:endParaRPr lang="en-IN" sz="1800" b="0" u="none" strike="noStrike" cap="none" dirty="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lang="en" sz="1800" b="0" dirty="0">
                        <a:latin typeface="Times New Roman"/>
                        <a:ea typeface="Times New Roman"/>
                        <a:cs typeface="Times New Roman"/>
                        <a:sym typeface="Times New Roman"/>
                      </a:endParaRPr>
                    </a:p>
                    <a:p>
                      <a:pPr marL="0" lvl="0" indent="0" algn="l" rtl="0">
                        <a:spcBef>
                          <a:spcPts val="0"/>
                        </a:spcBef>
                        <a:spcAft>
                          <a:spcPts val="0"/>
                        </a:spcAft>
                        <a:buNone/>
                      </a:pPr>
                      <a:endParaRPr sz="1800" b="0"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b="0" dirty="0">
                          <a:latin typeface="Times New Roman"/>
                          <a:ea typeface="Times New Roman"/>
                          <a:cs typeface="Times New Roman"/>
                          <a:sym typeface="Times New Roman"/>
                        </a:rPr>
                        <a:t>HTML,CSS</a:t>
                      </a:r>
                      <a:r>
                        <a:rPr lang="en-US" sz="2000" b="0" baseline="0" dirty="0">
                          <a:latin typeface="Times New Roman"/>
                          <a:ea typeface="Times New Roman"/>
                          <a:cs typeface="Times New Roman"/>
                          <a:sym typeface="Times New Roman"/>
                        </a:rPr>
                        <a:t> and </a:t>
                      </a:r>
                      <a:r>
                        <a:rPr lang="en-US" sz="2000" b="0" dirty="0">
                          <a:latin typeface="Times New Roman"/>
                          <a:ea typeface="Times New Roman"/>
                          <a:cs typeface="Times New Roman"/>
                          <a:sym typeface="Times New Roman"/>
                        </a:rPr>
                        <a:t>JavaScript for Web developers </a:t>
                      </a:r>
                      <a:endParaRPr lang="en-US" sz="2000" b="0" u="none" strike="noStrike" cap="none" dirty="0">
                        <a:latin typeface="Times New Roman"/>
                        <a:ea typeface="Times New Roman"/>
                        <a:cs typeface="Times New Roman"/>
                        <a:sym typeface="Times New Roman"/>
                      </a:endParaRPr>
                    </a:p>
                    <a:p>
                      <a:pPr marL="0" lvl="0" indent="0" algn="l" rtl="0">
                        <a:spcBef>
                          <a:spcPts val="0"/>
                        </a:spcBef>
                        <a:spcAft>
                          <a:spcPts val="0"/>
                        </a:spcAft>
                        <a:buNone/>
                      </a:pPr>
                      <a:endParaRPr lang="en-US" sz="2000" b="0" baseline="0" dirty="0"/>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800" b="0" dirty="0">
                          <a:latin typeface="Times New Roman"/>
                          <a:ea typeface="Times New Roman"/>
                          <a:cs typeface="Times New Roman"/>
                          <a:sym typeface="Times New Roman"/>
                        </a:rPr>
                        <a:t>Coursera </a:t>
                      </a:r>
                    </a:p>
                    <a:p>
                      <a:pPr marL="0" lvl="0" indent="0" algn="l" rtl="0">
                        <a:spcBef>
                          <a:spcPts val="0"/>
                        </a:spcBef>
                        <a:spcAft>
                          <a:spcPts val="0"/>
                        </a:spcAft>
                        <a:buNone/>
                      </a:pPr>
                      <a:endParaRPr sz="2100" b="0" dirty="0"/>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a:buNone/>
                        <a:tabLst/>
                        <a:defRPr/>
                      </a:pPr>
                      <a:r>
                        <a:rPr lang="en" sz="1800" b="0" dirty="0">
                          <a:latin typeface="Times New Roman"/>
                          <a:ea typeface="Times New Roman"/>
                          <a:cs typeface="Times New Roman"/>
                          <a:sym typeface="Times New Roman"/>
                        </a:rPr>
                        <a:t>2 </a:t>
                      </a:r>
                      <a:r>
                        <a:rPr lang="en-IN" sz="1800" b="0" u="none" strike="noStrike" cap="none" dirty="0">
                          <a:latin typeface="Times New Roman"/>
                          <a:ea typeface="Times New Roman"/>
                          <a:cs typeface="Times New Roman"/>
                          <a:sym typeface="Times New Roman"/>
                        </a:rPr>
                        <a:t>months</a:t>
                      </a:r>
                    </a:p>
                    <a:p>
                      <a:pPr marL="0" marR="0" lvl="0" indent="0" algn="l" rtl="0">
                        <a:lnSpc>
                          <a:spcPct val="100000"/>
                        </a:lnSpc>
                        <a:spcBef>
                          <a:spcPts val="0"/>
                        </a:spcBef>
                        <a:spcAft>
                          <a:spcPts val="0"/>
                        </a:spcAft>
                        <a:buClr>
                          <a:srgbClr val="000000"/>
                        </a:buClr>
                        <a:buSzPts val="1800"/>
                        <a:buFont typeface="Arial"/>
                        <a:buNone/>
                      </a:pP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 sz="1800" b="0" dirty="0">
                          <a:latin typeface="Times New Roman"/>
                          <a:ea typeface="Times New Roman"/>
                          <a:cs typeface="Times New Roman"/>
                          <a:sym typeface="Times New Roman"/>
                        </a:rPr>
                        <a:t>8</a:t>
                      </a:r>
                      <a:r>
                        <a:rPr lang="en" sz="1800" b="0" baseline="0" dirty="0">
                          <a:latin typeface="Times New Roman"/>
                          <a:ea typeface="Times New Roman"/>
                          <a:cs typeface="Times New Roman"/>
                          <a:sym typeface="Times New Roman"/>
                        </a:rPr>
                        <a:t> weeks</a:t>
                      </a:r>
                      <a:endParaRPr sz="1800" b="0" u="none" strike="noStrike" cap="none" dirty="0">
                        <a:latin typeface="Times New Roman"/>
                        <a:ea typeface="Times New Roman"/>
                        <a:cs typeface="Times New Roman"/>
                        <a:sym typeface="Times New Roman"/>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504</Words>
  <Application>Microsoft Office PowerPoint</Application>
  <PresentationFormat>On-screen Show (16:9)</PresentationFormat>
  <Paragraphs>99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Simple Light</vt:lpstr>
      <vt:lpstr>PowerPoint Presentation</vt:lpstr>
      <vt:lpstr>Contents</vt:lpstr>
      <vt:lpstr>Problem Statement</vt:lpstr>
      <vt:lpstr>Objective</vt:lpstr>
      <vt:lpstr>Software Requirements</vt:lpstr>
      <vt:lpstr>References</vt:lpstr>
      <vt:lpstr>Online Certification Courses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shri ramesh</cp:lastModifiedBy>
  <cp:revision>9</cp:revision>
  <dcterms:modified xsi:type="dcterms:W3CDTF">2024-05-05T07:46:11Z</dcterms:modified>
</cp:coreProperties>
</file>