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88" r:id="rId1"/>
  </p:sldMasterIdLst>
  <p:sldIdLst>
    <p:sldId id="256" r:id="rId2"/>
    <p:sldId id="257" r:id="rId3"/>
    <p:sldId id="258" r:id="rId4"/>
    <p:sldId id="259" r:id="rId5"/>
    <p:sldId id="271" r:id="rId6"/>
    <p:sldId id="272" r:id="rId7"/>
    <p:sldId id="268" r:id="rId8"/>
    <p:sldId id="260" r:id="rId9"/>
    <p:sldId id="269" r:id="rId10"/>
    <p:sldId id="262" r:id="rId11"/>
    <p:sldId id="264" r:id="rId12"/>
    <p:sldId id="266" r:id="rId13"/>
    <p:sldId id="274" r:id="rId14"/>
    <p:sldId id="267" r:id="rId15"/>
    <p:sldId id="270" r:id="rId16"/>
    <p:sldId id="265" r:id="rId17"/>
    <p:sldId id="273"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15"/>
  </p:normalViewPr>
  <p:slideViewPr>
    <p:cSldViewPr snapToGrid="0" snapToObjects="1">
      <p:cViewPr varScale="1">
        <p:scale>
          <a:sx n="63" d="100"/>
          <a:sy n="63" d="100"/>
        </p:scale>
        <p:origin x="7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vats Agrawal" userId="e5df348812f7d361" providerId="LiveId" clId="{2B6C14F9-B8D7-43B3-A9F9-F9BF1904CE9F}"/>
    <pc:docChg chg="undo custSel modSld">
      <pc:chgData name="Shrivats Agrawal" userId="e5df348812f7d361" providerId="LiveId" clId="{2B6C14F9-B8D7-43B3-A9F9-F9BF1904CE9F}" dt="2021-12-12T15:30:11.062" v="249" actId="20577"/>
      <pc:docMkLst>
        <pc:docMk/>
      </pc:docMkLst>
      <pc:sldChg chg="modSp mod">
        <pc:chgData name="Shrivats Agrawal" userId="e5df348812f7d361" providerId="LiveId" clId="{2B6C14F9-B8D7-43B3-A9F9-F9BF1904CE9F}" dt="2021-12-12T15:30:11.062" v="249" actId="20577"/>
        <pc:sldMkLst>
          <pc:docMk/>
          <pc:sldMk cId="3343210778" sldId="265"/>
        </pc:sldMkLst>
        <pc:spChg chg="mod">
          <ac:chgData name="Shrivats Agrawal" userId="e5df348812f7d361" providerId="LiveId" clId="{2B6C14F9-B8D7-43B3-A9F9-F9BF1904CE9F}" dt="2021-12-12T15:30:11.062" v="249" actId="20577"/>
          <ac:spMkLst>
            <pc:docMk/>
            <pc:sldMk cId="3343210778" sldId="265"/>
            <ac:spMk id="3" creationId="{2508D12E-F496-3840-BFFB-20E1A4C9440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160EA64-D806-43AC-9DF2-F8C432F32B4C}" type="datetimeFigureOut">
              <a:rPr lang="en-US" smtClean="0"/>
              <a:t>12/12/2021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A7A6979-0714-4377-B894-6BE4C2D6E202}"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258599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804832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94196312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358365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160EA64-D806-43AC-9DF2-F8C432F32B4C}" type="datetimeFigureOut">
              <a:rPr lang="en-US" smtClean="0"/>
              <a:t>12/12/2021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A7A6979-0714-4377-B894-6BE4C2D6E202}"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342946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406901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566971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98465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3887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160EA64-D806-43AC-9DF2-F8C432F32B4C}" type="datetimeFigureOut">
              <a:rPr lang="en-US" smtClean="0"/>
              <a:t>12/12/2021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A7A6979-0714-4377-B894-6BE4C2D6E202}"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01916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42B0DB6-F5C7-45FB-8CF3-31B45F9C2DAC}" type="datetimeFigureOut">
              <a:rPr lang="en-US" smtClean="0"/>
              <a:t>12/12/2021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A7A6979-0714-4377-B894-6BE4C2D6E202}"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440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160EA64-D806-43AC-9DF2-F8C432F32B4C}" type="datetimeFigureOut">
              <a:rPr lang="en-US" smtClean="0"/>
              <a:t>12/12/2021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A7A6979-0714-4377-B894-6BE4C2D6E202}"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8554552"/>
      </p:ext>
    </p:extLst>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5AB8-A05E-884B-AB20-AE2BBB905A8D}"/>
              </a:ext>
            </a:extLst>
          </p:cNvPr>
          <p:cNvSpPr>
            <a:spLocks noGrp="1"/>
          </p:cNvSpPr>
          <p:nvPr>
            <p:ph type="ctrTitle"/>
          </p:nvPr>
        </p:nvSpPr>
        <p:spPr>
          <a:xfrm>
            <a:off x="1915128" y="1788454"/>
            <a:ext cx="8361229" cy="3483634"/>
          </a:xfrm>
        </p:spPr>
        <p:txBody>
          <a:bodyPr/>
          <a:lstStyle/>
          <a:p>
            <a:r>
              <a:rPr lang="en-US" b="1" dirty="0"/>
              <a:t>Opus</a:t>
            </a:r>
            <a:r>
              <a:rPr lang="en-US" dirty="0"/>
              <a:t>: Helping Students find Work they Like</a:t>
            </a:r>
            <a:br>
              <a:rPr lang="en-US" dirty="0"/>
            </a:br>
            <a:endParaRPr lang="en-US" dirty="0"/>
          </a:p>
        </p:txBody>
      </p:sp>
      <p:sp>
        <p:nvSpPr>
          <p:cNvPr id="3" name="Subtitle 2">
            <a:extLst>
              <a:ext uri="{FF2B5EF4-FFF2-40B4-BE49-F238E27FC236}">
                <a16:creationId xmlns:a16="http://schemas.microsoft.com/office/drawing/2014/main" id="{E67A9B6F-7F6D-F841-8354-D376F790BA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379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785F-ECB7-CC4B-A31F-2B88A3F01FA7}"/>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D8C6398D-E625-2646-85D4-7DBE5C0C0C4B}"/>
              </a:ext>
            </a:extLst>
          </p:cNvPr>
          <p:cNvGraphicFramePr>
            <a:graphicFrameLocks noGrp="1"/>
          </p:cNvGraphicFramePr>
          <p:nvPr>
            <p:ph idx="1"/>
            <p:extLst>
              <p:ext uri="{D42A27DB-BD31-4B8C-83A1-F6EECF244321}">
                <p14:modId xmlns:p14="http://schemas.microsoft.com/office/powerpoint/2010/main" val="1104258844"/>
              </p:ext>
            </p:extLst>
          </p:nvPr>
        </p:nvGraphicFramePr>
        <p:xfrm>
          <a:off x="1219200" y="139389"/>
          <a:ext cx="9753600" cy="6208189"/>
        </p:xfrm>
        <a:graphic>
          <a:graphicData uri="http://schemas.openxmlformats.org/drawingml/2006/table">
            <a:tbl>
              <a:tblPr firstRow="1" bandRow="1">
                <a:tableStyleId>{5C22544A-7EE6-4342-B048-85BDC9FD1C3A}</a:tableStyleId>
              </a:tblPr>
              <a:tblGrid>
                <a:gridCol w="9753600">
                  <a:extLst>
                    <a:ext uri="{9D8B030D-6E8A-4147-A177-3AD203B41FA5}">
                      <a16:colId xmlns:a16="http://schemas.microsoft.com/office/drawing/2014/main" val="314472165"/>
                    </a:ext>
                  </a:extLst>
                </a:gridCol>
              </a:tblGrid>
              <a:tr h="1084205">
                <a:tc>
                  <a:txBody>
                    <a:bodyPr/>
                    <a:lstStyle/>
                    <a:p>
                      <a:pPr algn="ctr"/>
                      <a:r>
                        <a:rPr lang="en-US" dirty="0"/>
                        <a:t>APPLICATION STACK</a:t>
                      </a:r>
                    </a:p>
                  </a:txBody>
                  <a:tcPr/>
                </a:tc>
                <a:extLst>
                  <a:ext uri="{0D108BD9-81ED-4DB2-BD59-A6C34878D82A}">
                    <a16:rowId xmlns:a16="http://schemas.microsoft.com/office/drawing/2014/main" val="272343300"/>
                  </a:ext>
                </a:extLst>
              </a:tr>
              <a:tr h="1871369">
                <a:tc>
                  <a:txBody>
                    <a:bodyPr/>
                    <a:lstStyle/>
                    <a:p>
                      <a:pPr algn="ctr"/>
                      <a:r>
                        <a:rPr lang="en-US" sz="2800" b="0" i="0" u="none" strike="noStrike" kern="1200" dirty="0">
                          <a:solidFill>
                            <a:schemeClr val="dk1"/>
                          </a:solidFill>
                          <a:effectLst/>
                          <a:latin typeface="+mn-lt"/>
                          <a:ea typeface="+mn-ea"/>
                          <a:cs typeface="+mn-cs"/>
                        </a:rPr>
                        <a:t>MYSQL</a:t>
                      </a:r>
                      <a:br>
                        <a:rPr lang="en-US" sz="2800" dirty="0"/>
                      </a:br>
                      <a:r>
                        <a:rPr lang="en-US" sz="2800" b="0" i="0" u="none" strike="noStrike" kern="1200" dirty="0">
                          <a:solidFill>
                            <a:schemeClr val="dk1"/>
                          </a:solidFill>
                          <a:effectLst/>
                          <a:latin typeface="+mn-lt"/>
                          <a:ea typeface="+mn-ea"/>
                          <a:cs typeface="+mn-cs"/>
                        </a:rPr>
                        <a:t>( AWS RDS for SQL)</a:t>
                      </a:r>
                      <a:endParaRPr lang="en-US" sz="2800" dirty="0"/>
                    </a:p>
                  </a:txBody>
                  <a:tcPr/>
                </a:tc>
                <a:extLst>
                  <a:ext uri="{0D108BD9-81ED-4DB2-BD59-A6C34878D82A}">
                    <a16:rowId xmlns:a16="http://schemas.microsoft.com/office/drawing/2014/main" val="1519705578"/>
                  </a:ext>
                </a:extLst>
              </a:tr>
              <a:tr h="1084205">
                <a:tc>
                  <a:txBody>
                    <a:bodyPr/>
                    <a:lstStyle/>
                    <a:p>
                      <a:pPr algn="ctr"/>
                      <a:r>
                        <a:rPr lang="en-US" sz="3200" b="0" i="0" u="none" strike="noStrike" kern="1200" dirty="0">
                          <a:solidFill>
                            <a:schemeClr val="dk1"/>
                          </a:solidFill>
                          <a:effectLst/>
                          <a:latin typeface="+mn-lt"/>
                          <a:ea typeface="+mn-ea"/>
                          <a:cs typeface="+mn-cs"/>
                        </a:rPr>
                        <a:t>React </a:t>
                      </a:r>
                      <a:endParaRPr lang="en-US" sz="3200" dirty="0"/>
                    </a:p>
                  </a:txBody>
                  <a:tcPr/>
                </a:tc>
                <a:extLst>
                  <a:ext uri="{0D108BD9-81ED-4DB2-BD59-A6C34878D82A}">
                    <a16:rowId xmlns:a16="http://schemas.microsoft.com/office/drawing/2014/main" val="2308641099"/>
                  </a:ext>
                </a:extLst>
              </a:tr>
              <a:tr h="1084205">
                <a:tc>
                  <a:txBody>
                    <a:bodyPr/>
                    <a:lstStyle/>
                    <a:p>
                      <a:pPr algn="ctr"/>
                      <a:r>
                        <a:rPr lang="en-US" sz="3200" dirty="0"/>
                        <a:t>Node.js</a:t>
                      </a:r>
                    </a:p>
                  </a:txBody>
                  <a:tcPr/>
                </a:tc>
                <a:extLst>
                  <a:ext uri="{0D108BD9-81ED-4DB2-BD59-A6C34878D82A}">
                    <a16:rowId xmlns:a16="http://schemas.microsoft.com/office/drawing/2014/main" val="1545171921"/>
                  </a:ext>
                </a:extLst>
              </a:tr>
              <a:tr h="1084205">
                <a:tc>
                  <a:txBody>
                    <a:bodyPr/>
                    <a:lstStyle/>
                    <a:p>
                      <a:pPr algn="ctr"/>
                      <a:r>
                        <a:rPr lang="en-US" sz="3200" dirty="0"/>
                        <a:t>Python(Requests, Selenium, </a:t>
                      </a:r>
                      <a:r>
                        <a:rPr lang="en-US" sz="3200" dirty="0" err="1"/>
                        <a:t>BeautifulSoup</a:t>
                      </a:r>
                      <a:r>
                        <a:rPr lang="en-US" sz="3200" dirty="0"/>
                        <a:t>)</a:t>
                      </a:r>
                    </a:p>
                  </a:txBody>
                  <a:tcPr/>
                </a:tc>
                <a:extLst>
                  <a:ext uri="{0D108BD9-81ED-4DB2-BD59-A6C34878D82A}">
                    <a16:rowId xmlns:a16="http://schemas.microsoft.com/office/drawing/2014/main" val="3083011471"/>
                  </a:ext>
                </a:extLst>
              </a:tr>
            </a:tbl>
          </a:graphicData>
        </a:graphic>
      </p:graphicFrame>
    </p:spTree>
    <p:extLst>
      <p:ext uri="{BB962C8B-B14F-4D97-AF65-F5344CB8AC3E}">
        <p14:creationId xmlns:p14="http://schemas.microsoft.com/office/powerpoint/2010/main" val="376465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D958-D4ED-8049-8817-E5E089507DD7}"/>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83885CF5-D0C5-6241-A616-87991E5376C8}"/>
              </a:ext>
            </a:extLst>
          </p:cNvPr>
          <p:cNvGraphicFramePr>
            <a:graphicFrameLocks noGrp="1"/>
          </p:cNvGraphicFramePr>
          <p:nvPr>
            <p:ph idx="1"/>
            <p:extLst>
              <p:ext uri="{D42A27DB-BD31-4B8C-83A1-F6EECF244321}">
                <p14:modId xmlns:p14="http://schemas.microsoft.com/office/powerpoint/2010/main" val="1054975734"/>
              </p:ext>
            </p:extLst>
          </p:nvPr>
        </p:nvGraphicFramePr>
        <p:xfrm>
          <a:off x="1219201" y="153248"/>
          <a:ext cx="9753600" cy="6394638"/>
        </p:xfrm>
        <a:graphic>
          <a:graphicData uri="http://schemas.openxmlformats.org/drawingml/2006/table">
            <a:tbl>
              <a:tblPr firstRow="1" bandRow="1">
                <a:tableStyleId>{5C22544A-7EE6-4342-B048-85BDC9FD1C3A}</a:tableStyleId>
              </a:tblPr>
              <a:tblGrid>
                <a:gridCol w="9753600">
                  <a:extLst>
                    <a:ext uri="{9D8B030D-6E8A-4147-A177-3AD203B41FA5}">
                      <a16:colId xmlns:a16="http://schemas.microsoft.com/office/drawing/2014/main" val="1880384555"/>
                    </a:ext>
                  </a:extLst>
                </a:gridCol>
              </a:tblGrid>
              <a:tr h="1360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lt1"/>
                          </a:solidFill>
                          <a:effectLst/>
                          <a:latin typeface="+mn-lt"/>
                          <a:ea typeface="+mn-ea"/>
                          <a:cs typeface="+mn-cs"/>
                        </a:rPr>
                        <a:t>Home Page Query:  </a:t>
                      </a:r>
                      <a:r>
                        <a:rPr lang="en-US" sz="1800" b="1" kern="1200" dirty="0">
                          <a:solidFill>
                            <a:schemeClr val="lt1"/>
                          </a:solidFill>
                          <a:effectLst/>
                          <a:latin typeface="+mn-lt"/>
                          <a:ea typeface="+mn-ea"/>
                          <a:cs typeface="+mn-cs"/>
                        </a:rPr>
                        <a:t>Returns the companies which match the user entered parameters like number of employees, number of jobs, market capitalization, sentiment and company Name. This query is utilized by the Home-Page</a:t>
                      </a:r>
                    </a:p>
                    <a:p>
                      <a:endParaRPr lang="en-US" sz="1800" b="0" i="0" u="none" strike="noStrike" kern="1200" dirty="0">
                        <a:solidFill>
                          <a:schemeClr val="lt1"/>
                        </a:solidFill>
                        <a:effectLst/>
                        <a:latin typeface="+mn-lt"/>
                        <a:ea typeface="+mn-ea"/>
                        <a:cs typeface="+mn-cs"/>
                      </a:endParaRPr>
                    </a:p>
                    <a:p>
                      <a:endParaRPr lang="en-US" dirty="0"/>
                    </a:p>
                  </a:txBody>
                  <a:tcPr/>
                </a:tc>
                <a:extLst>
                  <a:ext uri="{0D108BD9-81ED-4DB2-BD59-A6C34878D82A}">
                    <a16:rowId xmlns:a16="http://schemas.microsoft.com/office/drawing/2014/main" val="3610876044"/>
                  </a:ext>
                </a:extLst>
              </a:tr>
              <a:tr h="4931598">
                <a:tc>
                  <a:txBody>
                    <a:bodyPr/>
                    <a:lstStyle/>
                    <a:p>
                      <a:r>
                        <a:rPr lang="en-US" sz="1400" b="0" kern="1200" dirty="0">
                          <a:solidFill>
                            <a:schemeClr val="dk1"/>
                          </a:solidFill>
                          <a:effectLst/>
                          <a:latin typeface="+mn-lt"/>
                          <a:ea typeface="+mn-ea"/>
                          <a:cs typeface="+mn-cs"/>
                        </a:rPr>
                        <a:t>WITH </a:t>
                      </a:r>
                      <a:r>
                        <a:rPr lang="en-US" sz="1400" b="0" kern="1200" dirty="0" err="1">
                          <a:solidFill>
                            <a:schemeClr val="dk1"/>
                          </a:solidFill>
                          <a:effectLst/>
                          <a:latin typeface="+mn-lt"/>
                          <a:ea typeface="+mn-ea"/>
                          <a:cs typeface="+mn-cs"/>
                        </a:rPr>
                        <a:t>cmp_info</a:t>
                      </a:r>
                      <a:r>
                        <a:rPr lang="en-US" sz="1400" b="0" kern="1200" dirty="0">
                          <a:solidFill>
                            <a:schemeClr val="dk1"/>
                          </a:solidFill>
                          <a:effectLst/>
                          <a:latin typeface="+mn-lt"/>
                          <a:ea typeface="+mn-ea"/>
                          <a:cs typeface="+mn-cs"/>
                        </a:rPr>
                        <a:t> AS</a:t>
                      </a:r>
                    </a:p>
                    <a:p>
                      <a:r>
                        <a:rPr lang="en-US" sz="1400" b="0" kern="1200" dirty="0">
                          <a:solidFill>
                            <a:schemeClr val="dk1"/>
                          </a:solidFill>
                          <a:effectLst/>
                          <a:latin typeface="+mn-lt"/>
                          <a:ea typeface="+mn-ea"/>
                          <a:cs typeface="+mn-cs"/>
                        </a:rPr>
                        <a:t>(SELECT symbol, </a:t>
                      </a:r>
                      <a:r>
                        <a:rPr lang="en-US" sz="1400" b="0" kern="1200" dirty="0" err="1">
                          <a:solidFill>
                            <a:schemeClr val="dk1"/>
                          </a:solidFill>
                          <a:effectLst/>
                          <a:latin typeface="+mn-lt"/>
                          <a:ea typeface="+mn-ea"/>
                          <a:cs typeface="+mn-cs"/>
                        </a:rPr>
                        <a:t>companyName</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fullTimeEmployees</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mktCap</a:t>
                      </a:r>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FROM </a:t>
                      </a:r>
                      <a:r>
                        <a:rPr lang="en-US" sz="1400" b="0" kern="1200" dirty="0" err="1">
                          <a:solidFill>
                            <a:schemeClr val="dk1"/>
                          </a:solidFill>
                          <a:effectLst/>
                          <a:latin typeface="+mn-lt"/>
                          <a:ea typeface="+mn-ea"/>
                          <a:cs typeface="+mn-cs"/>
                        </a:rPr>
                        <a:t>CompanyInformation</a:t>
                      </a:r>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WHERE </a:t>
                      </a:r>
                      <a:r>
                        <a:rPr lang="en-US" sz="1400" b="0" kern="1200" dirty="0" err="1">
                          <a:solidFill>
                            <a:schemeClr val="dk1"/>
                          </a:solidFill>
                          <a:effectLst/>
                          <a:latin typeface="+mn-lt"/>
                          <a:ea typeface="+mn-ea"/>
                          <a:cs typeface="+mn-cs"/>
                        </a:rPr>
                        <a:t>companyName</a:t>
                      </a:r>
                      <a:r>
                        <a:rPr lang="en-US" sz="1400" b="0" kern="1200" dirty="0">
                          <a:solidFill>
                            <a:schemeClr val="dk1"/>
                          </a:solidFill>
                          <a:effectLst/>
                          <a:latin typeface="+mn-lt"/>
                          <a:ea typeface="+mn-ea"/>
                          <a:cs typeface="+mn-cs"/>
                        </a:rPr>
                        <a:t> LIKE '%${</a:t>
                      </a:r>
                      <a:r>
                        <a:rPr lang="en-US" sz="1400" b="0" kern="1200" dirty="0" err="1">
                          <a:solidFill>
                            <a:schemeClr val="dk1"/>
                          </a:solidFill>
                          <a:effectLst/>
                          <a:latin typeface="+mn-lt"/>
                          <a:ea typeface="+mn-ea"/>
                          <a:cs typeface="+mn-cs"/>
                        </a:rPr>
                        <a:t>cmpName</a:t>
                      </a:r>
                      <a:r>
                        <a:rPr lang="en-US" sz="1400" b="0" kern="1200" dirty="0">
                          <a:solidFill>
                            <a:schemeClr val="dk1"/>
                          </a:solidFill>
                          <a:effectLst/>
                          <a:latin typeface="+mn-lt"/>
                          <a:ea typeface="+mn-ea"/>
                          <a:cs typeface="+mn-cs"/>
                        </a:rPr>
                        <a:t>}%' and</a:t>
                      </a:r>
                    </a:p>
                    <a:p>
                      <a:r>
                        <a:rPr lang="en-US" sz="1400" b="0" kern="1200" dirty="0" err="1">
                          <a:solidFill>
                            <a:schemeClr val="dk1"/>
                          </a:solidFill>
                          <a:effectLst/>
                          <a:latin typeface="+mn-lt"/>
                          <a:ea typeface="+mn-ea"/>
                          <a:cs typeface="+mn-cs"/>
                        </a:rPr>
                        <a:t>fullTimeEmployees</a:t>
                      </a:r>
                      <a:r>
                        <a:rPr lang="en-US" sz="1400" b="0" kern="1200" dirty="0">
                          <a:solidFill>
                            <a:schemeClr val="dk1"/>
                          </a:solidFill>
                          <a:effectLst/>
                          <a:latin typeface="+mn-lt"/>
                          <a:ea typeface="+mn-ea"/>
                          <a:cs typeface="+mn-cs"/>
                        </a:rPr>
                        <a:t> BETWEEN ${</a:t>
                      </a:r>
                      <a:r>
                        <a:rPr lang="en-US" sz="1400" b="0" kern="1200" dirty="0" err="1">
                          <a:solidFill>
                            <a:schemeClr val="dk1"/>
                          </a:solidFill>
                          <a:effectLst/>
                          <a:latin typeface="+mn-lt"/>
                          <a:ea typeface="+mn-ea"/>
                          <a:cs typeface="+mn-cs"/>
                        </a:rPr>
                        <a:t>numEmployeesLow</a:t>
                      </a:r>
                      <a:r>
                        <a:rPr lang="en-US" sz="1400" b="0" kern="1200" dirty="0">
                          <a:solidFill>
                            <a:schemeClr val="dk1"/>
                          </a:solidFill>
                          <a:effectLst/>
                          <a:latin typeface="+mn-lt"/>
                          <a:ea typeface="+mn-ea"/>
                          <a:cs typeface="+mn-cs"/>
                        </a:rPr>
                        <a:t>} AND ${</a:t>
                      </a:r>
                      <a:r>
                        <a:rPr lang="en-US" sz="1400" b="0" kern="1200" dirty="0" err="1">
                          <a:solidFill>
                            <a:schemeClr val="dk1"/>
                          </a:solidFill>
                          <a:effectLst/>
                          <a:latin typeface="+mn-lt"/>
                          <a:ea typeface="+mn-ea"/>
                          <a:cs typeface="+mn-cs"/>
                        </a:rPr>
                        <a:t>numEmployeesHigh</a:t>
                      </a:r>
                      <a:r>
                        <a:rPr lang="en-US" sz="1400" b="0" kern="1200" dirty="0">
                          <a:solidFill>
                            <a:schemeClr val="dk1"/>
                          </a:solidFill>
                          <a:effectLst/>
                          <a:latin typeface="+mn-lt"/>
                          <a:ea typeface="+mn-ea"/>
                          <a:cs typeface="+mn-cs"/>
                        </a:rPr>
                        <a:t>}</a:t>
                      </a:r>
                    </a:p>
                    <a:p>
                      <a:r>
                        <a:rPr lang="en-US" sz="1400" b="0" kern="1200" dirty="0">
                          <a:solidFill>
                            <a:schemeClr val="dk1"/>
                          </a:solidFill>
                          <a:effectLst/>
                          <a:latin typeface="+mn-lt"/>
                          <a:ea typeface="+mn-ea"/>
                          <a:cs typeface="+mn-cs"/>
                        </a:rPr>
                        <a:t>AND </a:t>
                      </a:r>
                      <a:r>
                        <a:rPr lang="en-US" sz="1400" b="0" kern="1200" dirty="0" err="1">
                          <a:solidFill>
                            <a:schemeClr val="dk1"/>
                          </a:solidFill>
                          <a:effectLst/>
                          <a:latin typeface="+mn-lt"/>
                          <a:ea typeface="+mn-ea"/>
                          <a:cs typeface="+mn-cs"/>
                        </a:rPr>
                        <a:t>mktCap</a:t>
                      </a:r>
                      <a:r>
                        <a:rPr lang="en-US" sz="1400" b="0" kern="1200" dirty="0">
                          <a:solidFill>
                            <a:schemeClr val="dk1"/>
                          </a:solidFill>
                          <a:effectLst/>
                          <a:latin typeface="+mn-lt"/>
                          <a:ea typeface="+mn-ea"/>
                          <a:cs typeface="+mn-cs"/>
                        </a:rPr>
                        <a:t> BETWEEN ${</a:t>
                      </a:r>
                      <a:r>
                        <a:rPr lang="en-US" sz="1400" b="0" kern="1200" dirty="0" err="1">
                          <a:solidFill>
                            <a:schemeClr val="dk1"/>
                          </a:solidFill>
                          <a:effectLst/>
                          <a:latin typeface="+mn-lt"/>
                          <a:ea typeface="+mn-ea"/>
                          <a:cs typeface="+mn-cs"/>
                        </a:rPr>
                        <a:t>mktcapLow</a:t>
                      </a:r>
                      <a:r>
                        <a:rPr lang="en-US" sz="1400" b="0" kern="1200" dirty="0">
                          <a:solidFill>
                            <a:schemeClr val="dk1"/>
                          </a:solidFill>
                          <a:effectLst/>
                          <a:latin typeface="+mn-lt"/>
                          <a:ea typeface="+mn-ea"/>
                          <a:cs typeface="+mn-cs"/>
                        </a:rPr>
                        <a:t>} AND ${</a:t>
                      </a:r>
                      <a:r>
                        <a:rPr lang="en-US" sz="1400" b="0" kern="1200" dirty="0" err="1">
                          <a:solidFill>
                            <a:schemeClr val="dk1"/>
                          </a:solidFill>
                          <a:effectLst/>
                          <a:latin typeface="+mn-lt"/>
                          <a:ea typeface="+mn-ea"/>
                          <a:cs typeface="+mn-cs"/>
                        </a:rPr>
                        <a:t>mktcapHigh</a:t>
                      </a:r>
                      <a:r>
                        <a:rPr lang="en-US" sz="1400" b="0" kern="1200" dirty="0">
                          <a:solidFill>
                            <a:schemeClr val="dk1"/>
                          </a:solidFill>
                          <a:effectLst/>
                          <a:latin typeface="+mn-lt"/>
                          <a:ea typeface="+mn-ea"/>
                          <a:cs typeface="+mn-cs"/>
                        </a:rPr>
                        <a:t>}),</a:t>
                      </a:r>
                    </a:p>
                    <a:p>
                      <a:r>
                        <a:rPr lang="en-US" sz="1400" b="0" kern="1200" dirty="0">
                          <a:solidFill>
                            <a:schemeClr val="dk1"/>
                          </a:solidFill>
                          <a:effectLst/>
                          <a:latin typeface="+mn-lt"/>
                          <a:ea typeface="+mn-ea"/>
                          <a:cs typeface="+mn-cs"/>
                        </a:rPr>
                        <a:t>sentiment AS</a:t>
                      </a:r>
                    </a:p>
                    <a:p>
                      <a:r>
                        <a:rPr lang="en-US" sz="1400" b="0" kern="1200" dirty="0">
                          <a:solidFill>
                            <a:schemeClr val="dk1"/>
                          </a:solidFill>
                          <a:effectLst/>
                          <a:latin typeface="+mn-lt"/>
                          <a:ea typeface="+mn-ea"/>
                          <a:cs typeface="+mn-cs"/>
                        </a:rPr>
                        <a:t>(SELECT symbol as symbol, sentiment</a:t>
                      </a:r>
                    </a:p>
                    <a:p>
                      <a:r>
                        <a:rPr lang="en-US" sz="1400" b="0" kern="1200" dirty="0">
                          <a:solidFill>
                            <a:schemeClr val="dk1"/>
                          </a:solidFill>
                          <a:effectLst/>
                          <a:latin typeface="+mn-lt"/>
                          <a:ea typeface="+mn-ea"/>
                          <a:cs typeface="+mn-cs"/>
                        </a:rPr>
                        <a:t>FROM </a:t>
                      </a:r>
                      <a:r>
                        <a:rPr lang="en-US" sz="1400" b="0" kern="1200" dirty="0" err="1">
                          <a:solidFill>
                            <a:schemeClr val="dk1"/>
                          </a:solidFill>
                          <a:effectLst/>
                          <a:latin typeface="+mn-lt"/>
                          <a:ea typeface="+mn-ea"/>
                          <a:cs typeface="+mn-cs"/>
                        </a:rPr>
                        <a:t>CompanySentiments</a:t>
                      </a:r>
                      <a:r>
                        <a:rPr lang="en-US" sz="1400" b="0" kern="1200" dirty="0">
                          <a:solidFill>
                            <a:schemeClr val="dk1"/>
                          </a:solidFill>
                          <a:effectLst/>
                          <a:latin typeface="+mn-lt"/>
                          <a:ea typeface="+mn-ea"/>
                          <a:cs typeface="+mn-cs"/>
                        </a:rPr>
                        <a:t> s</a:t>
                      </a:r>
                    </a:p>
                    <a:p>
                      <a:r>
                        <a:rPr lang="en-US" sz="1400" b="0" kern="1200" dirty="0">
                          <a:solidFill>
                            <a:schemeClr val="dk1"/>
                          </a:solidFill>
                          <a:effectLst/>
                          <a:latin typeface="+mn-lt"/>
                          <a:ea typeface="+mn-ea"/>
                          <a:cs typeface="+mn-cs"/>
                        </a:rPr>
                        <a:t>WHERE sentiment BETWEEN ${</a:t>
                      </a:r>
                      <a:r>
                        <a:rPr lang="en-US" sz="1400" b="0" kern="1200" dirty="0" err="1">
                          <a:solidFill>
                            <a:schemeClr val="dk1"/>
                          </a:solidFill>
                          <a:effectLst/>
                          <a:latin typeface="+mn-lt"/>
                          <a:ea typeface="+mn-ea"/>
                          <a:cs typeface="+mn-cs"/>
                        </a:rPr>
                        <a:t>sentiLow</a:t>
                      </a:r>
                      <a:r>
                        <a:rPr lang="en-US" sz="1400" b="0" kern="1200" dirty="0">
                          <a:solidFill>
                            <a:schemeClr val="dk1"/>
                          </a:solidFill>
                          <a:effectLst/>
                          <a:latin typeface="+mn-lt"/>
                          <a:ea typeface="+mn-ea"/>
                          <a:cs typeface="+mn-cs"/>
                        </a:rPr>
                        <a:t>} AND ${</a:t>
                      </a:r>
                      <a:r>
                        <a:rPr lang="en-US" sz="1400" b="0" kern="1200" dirty="0" err="1">
                          <a:solidFill>
                            <a:schemeClr val="dk1"/>
                          </a:solidFill>
                          <a:effectLst/>
                          <a:latin typeface="+mn-lt"/>
                          <a:ea typeface="+mn-ea"/>
                          <a:cs typeface="+mn-cs"/>
                        </a:rPr>
                        <a:t>sentiHigh</a:t>
                      </a:r>
                      <a:r>
                        <a:rPr lang="en-US" sz="1400" b="0" kern="1200" dirty="0">
                          <a:solidFill>
                            <a:schemeClr val="dk1"/>
                          </a:solidFill>
                          <a:effectLst/>
                          <a:latin typeface="+mn-lt"/>
                          <a:ea typeface="+mn-ea"/>
                          <a:cs typeface="+mn-cs"/>
                        </a:rPr>
                        <a:t>})</a:t>
                      </a:r>
                    </a:p>
                    <a:p>
                      <a:r>
                        <a:rPr lang="en-US" sz="1400" b="0" kern="1200" dirty="0">
                          <a:solidFill>
                            <a:schemeClr val="dk1"/>
                          </a:solidFill>
                          <a:effectLst/>
                          <a:latin typeface="+mn-lt"/>
                          <a:ea typeface="+mn-ea"/>
                          <a:cs typeface="+mn-cs"/>
                        </a:rPr>
                        <a:t>,jobs AS</a:t>
                      </a:r>
                    </a:p>
                    <a:p>
                      <a:r>
                        <a:rPr lang="en-US" sz="1400" b="0" kern="1200" dirty="0">
                          <a:solidFill>
                            <a:schemeClr val="dk1"/>
                          </a:solidFill>
                          <a:effectLst/>
                          <a:latin typeface="+mn-lt"/>
                          <a:ea typeface="+mn-ea"/>
                          <a:cs typeface="+mn-cs"/>
                        </a:rPr>
                        <a:t>(SELECT </a:t>
                      </a:r>
                      <a:r>
                        <a:rPr lang="en-US" sz="1400" b="0" kern="1200" dirty="0" err="1">
                          <a:solidFill>
                            <a:schemeClr val="dk1"/>
                          </a:solidFill>
                          <a:effectLst/>
                          <a:latin typeface="+mn-lt"/>
                          <a:ea typeface="+mn-ea"/>
                          <a:cs typeface="+mn-cs"/>
                        </a:rPr>
                        <a:t>companySymbol</a:t>
                      </a:r>
                      <a:r>
                        <a:rPr lang="en-US" sz="1400" b="0" kern="1200" dirty="0">
                          <a:solidFill>
                            <a:schemeClr val="dk1"/>
                          </a:solidFill>
                          <a:effectLst/>
                          <a:latin typeface="+mn-lt"/>
                          <a:ea typeface="+mn-ea"/>
                          <a:cs typeface="+mn-cs"/>
                        </a:rPr>
                        <a:t> as symbol ,COUNT(</a:t>
                      </a:r>
                      <a:r>
                        <a:rPr lang="en-US" sz="1400" b="0" kern="1200" dirty="0" err="1">
                          <a:solidFill>
                            <a:schemeClr val="dk1"/>
                          </a:solidFill>
                          <a:effectLst/>
                          <a:latin typeface="+mn-lt"/>
                          <a:ea typeface="+mn-ea"/>
                          <a:cs typeface="+mn-cs"/>
                        </a:rPr>
                        <a:t>jobLink</a:t>
                      </a:r>
                      <a:r>
                        <a:rPr lang="en-US" sz="1400" b="0" kern="1200" dirty="0">
                          <a:solidFill>
                            <a:schemeClr val="dk1"/>
                          </a:solidFill>
                          <a:effectLst/>
                          <a:latin typeface="+mn-lt"/>
                          <a:ea typeface="+mn-ea"/>
                          <a:cs typeface="+mn-cs"/>
                        </a:rPr>
                        <a:t>) as </a:t>
                      </a:r>
                      <a:r>
                        <a:rPr lang="en-US" sz="1400" b="0" kern="1200" dirty="0" err="1">
                          <a:solidFill>
                            <a:schemeClr val="dk1"/>
                          </a:solidFill>
                          <a:effectLst/>
                          <a:latin typeface="+mn-lt"/>
                          <a:ea typeface="+mn-ea"/>
                          <a:cs typeface="+mn-cs"/>
                        </a:rPr>
                        <a:t>JobCount</a:t>
                      </a:r>
                      <a:r>
                        <a:rPr lang="en-US" sz="1400" b="0" kern="1200" dirty="0">
                          <a:solidFill>
                            <a:schemeClr val="dk1"/>
                          </a:solidFill>
                          <a:effectLst/>
                          <a:latin typeface="+mn-lt"/>
                          <a:ea typeface="+mn-ea"/>
                          <a:cs typeface="+mn-cs"/>
                        </a:rPr>
                        <a:t>, max(</a:t>
                      </a:r>
                      <a:r>
                        <a:rPr lang="en-US" sz="1400" b="0" kern="1200" dirty="0" err="1">
                          <a:solidFill>
                            <a:schemeClr val="dk1"/>
                          </a:solidFill>
                          <a:effectLst/>
                          <a:latin typeface="+mn-lt"/>
                          <a:ea typeface="+mn-ea"/>
                          <a:cs typeface="+mn-cs"/>
                        </a:rPr>
                        <a:t>companyRating</a:t>
                      </a:r>
                      <a:r>
                        <a:rPr lang="en-US" sz="1400" b="0" kern="1200" dirty="0">
                          <a:solidFill>
                            <a:schemeClr val="dk1"/>
                          </a:solidFill>
                          <a:effectLst/>
                          <a:latin typeface="+mn-lt"/>
                          <a:ea typeface="+mn-ea"/>
                          <a:cs typeface="+mn-cs"/>
                        </a:rPr>
                        <a:t>) as </a:t>
                      </a:r>
                      <a:r>
                        <a:rPr lang="en-US" sz="1400" b="0" kern="1200" dirty="0" err="1">
                          <a:solidFill>
                            <a:schemeClr val="dk1"/>
                          </a:solidFill>
                          <a:effectLst/>
                          <a:latin typeface="+mn-lt"/>
                          <a:ea typeface="+mn-ea"/>
                          <a:cs typeface="+mn-cs"/>
                        </a:rPr>
                        <a:t>companyRating</a:t>
                      </a:r>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FROM </a:t>
                      </a:r>
                      <a:r>
                        <a:rPr lang="en-US" sz="1400" b="0" kern="1200" dirty="0" err="1">
                          <a:solidFill>
                            <a:schemeClr val="dk1"/>
                          </a:solidFill>
                          <a:effectLst/>
                          <a:latin typeface="+mn-lt"/>
                          <a:ea typeface="+mn-ea"/>
                          <a:cs typeface="+mn-cs"/>
                        </a:rPr>
                        <a:t>IndeedJobs</a:t>
                      </a:r>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GROUP BY </a:t>
                      </a:r>
                      <a:r>
                        <a:rPr lang="en-US" sz="1400" b="0" kern="1200" dirty="0" err="1">
                          <a:solidFill>
                            <a:schemeClr val="dk1"/>
                          </a:solidFill>
                          <a:effectLst/>
                          <a:latin typeface="+mn-lt"/>
                          <a:ea typeface="+mn-ea"/>
                          <a:cs typeface="+mn-cs"/>
                        </a:rPr>
                        <a:t>companySymbol</a:t>
                      </a:r>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HAVING COUNT(</a:t>
                      </a:r>
                      <a:r>
                        <a:rPr lang="en-US" sz="1400" b="0" kern="1200" dirty="0" err="1">
                          <a:solidFill>
                            <a:schemeClr val="dk1"/>
                          </a:solidFill>
                          <a:effectLst/>
                          <a:latin typeface="+mn-lt"/>
                          <a:ea typeface="+mn-ea"/>
                          <a:cs typeface="+mn-cs"/>
                        </a:rPr>
                        <a:t>jobLink</a:t>
                      </a:r>
                      <a:r>
                        <a:rPr lang="en-US" sz="1400" b="0" kern="1200" dirty="0">
                          <a:solidFill>
                            <a:schemeClr val="dk1"/>
                          </a:solidFill>
                          <a:effectLst/>
                          <a:latin typeface="+mn-lt"/>
                          <a:ea typeface="+mn-ea"/>
                          <a:cs typeface="+mn-cs"/>
                        </a:rPr>
                        <a:t>)&gt;= ${</a:t>
                      </a:r>
                      <a:r>
                        <a:rPr lang="en-US" sz="1400" b="0" kern="1200" dirty="0" err="1">
                          <a:solidFill>
                            <a:schemeClr val="dk1"/>
                          </a:solidFill>
                          <a:effectLst/>
                          <a:latin typeface="+mn-lt"/>
                          <a:ea typeface="+mn-ea"/>
                          <a:cs typeface="+mn-cs"/>
                        </a:rPr>
                        <a:t>jobNum</a:t>
                      </a:r>
                      <a:r>
                        <a:rPr lang="en-US" sz="1400" b="0" kern="1200" dirty="0">
                          <a:solidFill>
                            <a:schemeClr val="dk1"/>
                          </a:solidFill>
                          <a:effectLst/>
                          <a:latin typeface="+mn-lt"/>
                          <a:ea typeface="+mn-ea"/>
                          <a:cs typeface="+mn-cs"/>
                        </a:rPr>
                        <a:t>})</a:t>
                      </a:r>
                    </a:p>
                    <a:p>
                      <a:r>
                        <a:rPr lang="en-US" sz="1400" b="0" kern="1200" dirty="0">
                          <a:solidFill>
                            <a:schemeClr val="dk1"/>
                          </a:solidFill>
                          <a:effectLst/>
                          <a:latin typeface="+mn-lt"/>
                          <a:ea typeface="+mn-ea"/>
                          <a:cs typeface="+mn-cs"/>
                        </a:rPr>
                        <a:t>SELECT </a:t>
                      </a:r>
                      <a:r>
                        <a:rPr lang="en-US" sz="1400" b="0" kern="1200" dirty="0" err="1">
                          <a:solidFill>
                            <a:schemeClr val="dk1"/>
                          </a:solidFill>
                          <a:effectLst/>
                          <a:latin typeface="+mn-lt"/>
                          <a:ea typeface="+mn-ea"/>
                          <a:cs typeface="+mn-cs"/>
                        </a:rPr>
                        <a:t>C.symbol</a:t>
                      </a:r>
                      <a:r>
                        <a:rPr lang="en-US" sz="1400" b="0" kern="1200" dirty="0">
                          <a:solidFill>
                            <a:schemeClr val="dk1"/>
                          </a:solidFill>
                          <a:effectLst/>
                          <a:latin typeface="+mn-lt"/>
                          <a:ea typeface="+mn-ea"/>
                          <a:cs typeface="+mn-cs"/>
                        </a:rPr>
                        <a:t> as </a:t>
                      </a:r>
                      <a:r>
                        <a:rPr lang="en-US" sz="1400" b="0" kern="1200" dirty="0" err="1">
                          <a:solidFill>
                            <a:schemeClr val="dk1"/>
                          </a:solidFill>
                          <a:effectLst/>
                          <a:latin typeface="+mn-lt"/>
                          <a:ea typeface="+mn-ea"/>
                          <a:cs typeface="+mn-cs"/>
                        </a:rPr>
                        <a:t>companySymbol</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companyName</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fullTimeEmployees</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mktCap</a:t>
                      </a:r>
                      <a:r>
                        <a:rPr lang="en-US" sz="1400" b="0" kern="1200" dirty="0">
                          <a:solidFill>
                            <a:schemeClr val="dk1"/>
                          </a:solidFill>
                          <a:effectLst/>
                          <a:latin typeface="+mn-lt"/>
                          <a:ea typeface="+mn-ea"/>
                          <a:cs typeface="+mn-cs"/>
                        </a:rPr>
                        <a:t>, sentiment, </a:t>
                      </a:r>
                      <a:r>
                        <a:rPr lang="en-US" sz="1400" b="0" kern="1200" dirty="0" err="1">
                          <a:solidFill>
                            <a:schemeClr val="dk1"/>
                          </a:solidFill>
                          <a:effectLst/>
                          <a:latin typeface="+mn-lt"/>
                          <a:ea typeface="+mn-ea"/>
                          <a:cs typeface="+mn-cs"/>
                        </a:rPr>
                        <a:t>JobCount</a:t>
                      </a:r>
                      <a:r>
                        <a:rPr lang="en-US" sz="1400" b="0" kern="1200" dirty="0">
                          <a:solidFill>
                            <a:schemeClr val="dk1"/>
                          </a:solidFill>
                          <a:effectLst/>
                          <a:latin typeface="+mn-lt"/>
                          <a:ea typeface="+mn-ea"/>
                          <a:cs typeface="+mn-cs"/>
                        </a:rPr>
                        <a:t>, </a:t>
                      </a:r>
                      <a:r>
                        <a:rPr lang="en-US" sz="1400" b="0" kern="1200" dirty="0" err="1">
                          <a:solidFill>
                            <a:schemeClr val="dk1"/>
                          </a:solidFill>
                          <a:effectLst/>
                          <a:latin typeface="+mn-lt"/>
                          <a:ea typeface="+mn-ea"/>
                          <a:cs typeface="+mn-cs"/>
                        </a:rPr>
                        <a:t>companyRating</a:t>
                      </a:r>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FROM </a:t>
                      </a:r>
                      <a:r>
                        <a:rPr lang="en-US" sz="1400" b="0" kern="1200" dirty="0" err="1">
                          <a:solidFill>
                            <a:schemeClr val="dk1"/>
                          </a:solidFill>
                          <a:effectLst/>
                          <a:latin typeface="+mn-lt"/>
                          <a:ea typeface="+mn-ea"/>
                          <a:cs typeface="+mn-cs"/>
                        </a:rPr>
                        <a:t>cmp_info</a:t>
                      </a:r>
                      <a:r>
                        <a:rPr lang="en-US" sz="1400" b="0" kern="1200" dirty="0">
                          <a:solidFill>
                            <a:schemeClr val="dk1"/>
                          </a:solidFill>
                          <a:effectLst/>
                          <a:latin typeface="+mn-lt"/>
                          <a:ea typeface="+mn-ea"/>
                          <a:cs typeface="+mn-cs"/>
                        </a:rPr>
                        <a:t> C LEFT JOIN sentiment S ON </a:t>
                      </a:r>
                      <a:r>
                        <a:rPr lang="en-US" sz="1400" b="0" kern="1200" dirty="0" err="1">
                          <a:solidFill>
                            <a:schemeClr val="dk1"/>
                          </a:solidFill>
                          <a:effectLst/>
                          <a:latin typeface="+mn-lt"/>
                          <a:ea typeface="+mn-ea"/>
                          <a:cs typeface="+mn-cs"/>
                        </a:rPr>
                        <a:t>C.symbol</a:t>
                      </a:r>
                      <a:r>
                        <a:rPr lang="en-US" sz="1400" b="0" kern="1200" dirty="0">
                          <a:solidFill>
                            <a:schemeClr val="dk1"/>
                          </a:solidFill>
                          <a:effectLst/>
                          <a:latin typeface="+mn-lt"/>
                          <a:ea typeface="+mn-ea"/>
                          <a:cs typeface="+mn-cs"/>
                        </a:rPr>
                        <a:t>=</a:t>
                      </a:r>
                      <a:r>
                        <a:rPr lang="en-US" sz="1400" b="0" kern="1200" dirty="0" err="1">
                          <a:solidFill>
                            <a:schemeClr val="dk1"/>
                          </a:solidFill>
                          <a:effectLst/>
                          <a:latin typeface="+mn-lt"/>
                          <a:ea typeface="+mn-ea"/>
                          <a:cs typeface="+mn-cs"/>
                        </a:rPr>
                        <a:t>S.symbol</a:t>
                      </a:r>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LEFT JOIN jobs J ON </a:t>
                      </a:r>
                      <a:r>
                        <a:rPr lang="en-US" sz="1400" b="0" kern="1200" dirty="0" err="1">
                          <a:solidFill>
                            <a:schemeClr val="dk1"/>
                          </a:solidFill>
                          <a:effectLst/>
                          <a:latin typeface="+mn-lt"/>
                          <a:ea typeface="+mn-ea"/>
                          <a:cs typeface="+mn-cs"/>
                        </a:rPr>
                        <a:t>C.symbol</a:t>
                      </a:r>
                      <a:r>
                        <a:rPr lang="en-US" sz="1400" b="0" kern="1200" dirty="0">
                          <a:solidFill>
                            <a:schemeClr val="dk1"/>
                          </a:solidFill>
                          <a:effectLst/>
                          <a:latin typeface="+mn-lt"/>
                          <a:ea typeface="+mn-ea"/>
                          <a:cs typeface="+mn-cs"/>
                        </a:rPr>
                        <a:t>=</a:t>
                      </a:r>
                      <a:r>
                        <a:rPr lang="en-US" sz="1400" b="0" kern="1200" dirty="0" err="1">
                          <a:solidFill>
                            <a:schemeClr val="dk1"/>
                          </a:solidFill>
                          <a:effectLst/>
                          <a:latin typeface="+mn-lt"/>
                          <a:ea typeface="+mn-ea"/>
                          <a:cs typeface="+mn-cs"/>
                        </a:rPr>
                        <a:t>J.symbol</a:t>
                      </a:r>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ORDER BY </a:t>
                      </a:r>
                      <a:r>
                        <a:rPr lang="en-US" sz="1400" b="0" kern="1200" dirty="0" err="1">
                          <a:solidFill>
                            <a:schemeClr val="dk1"/>
                          </a:solidFill>
                          <a:effectLst/>
                          <a:latin typeface="+mn-lt"/>
                          <a:ea typeface="+mn-ea"/>
                          <a:cs typeface="+mn-cs"/>
                        </a:rPr>
                        <a:t>JobCount</a:t>
                      </a:r>
                      <a:r>
                        <a:rPr lang="en-US" sz="1400" b="0" kern="1200" dirty="0">
                          <a:solidFill>
                            <a:schemeClr val="dk1"/>
                          </a:solidFill>
                          <a:effectLst/>
                          <a:latin typeface="+mn-lt"/>
                          <a:ea typeface="+mn-ea"/>
                          <a:cs typeface="+mn-cs"/>
                        </a:rPr>
                        <a:t> DESC</a:t>
                      </a:r>
                    </a:p>
                    <a:p>
                      <a:r>
                        <a:rPr lang="en-US" sz="1400" b="0" kern="1200" dirty="0">
                          <a:solidFill>
                            <a:schemeClr val="dk1"/>
                          </a:solidFill>
                          <a:effectLst/>
                          <a:latin typeface="+mn-lt"/>
                          <a:ea typeface="+mn-ea"/>
                          <a:cs typeface="+mn-cs"/>
                        </a:rPr>
                        <a:t>LIMIT ${</a:t>
                      </a:r>
                      <a:r>
                        <a:rPr lang="en-US" sz="1400" b="0" kern="1200" dirty="0" err="1">
                          <a:solidFill>
                            <a:schemeClr val="dk1"/>
                          </a:solidFill>
                          <a:effectLst/>
                          <a:latin typeface="+mn-lt"/>
                          <a:ea typeface="+mn-ea"/>
                          <a:cs typeface="+mn-cs"/>
                        </a:rPr>
                        <a:t>pagesize</a:t>
                      </a:r>
                      <a:r>
                        <a:rPr lang="en-US" sz="1400" b="0" kern="1200" dirty="0">
                          <a:solidFill>
                            <a:schemeClr val="dk1"/>
                          </a:solidFill>
                          <a:effectLst/>
                          <a:latin typeface="+mn-lt"/>
                          <a:ea typeface="+mn-ea"/>
                          <a:cs typeface="+mn-cs"/>
                        </a:rPr>
                        <a:t>} OFFSET ${offset};</a:t>
                      </a:r>
                    </a:p>
                    <a:p>
                      <a:endParaRPr lang="en-US" dirty="0"/>
                    </a:p>
                  </a:txBody>
                  <a:tcPr/>
                </a:tc>
                <a:extLst>
                  <a:ext uri="{0D108BD9-81ED-4DB2-BD59-A6C34878D82A}">
                    <a16:rowId xmlns:a16="http://schemas.microsoft.com/office/drawing/2014/main" val="1421474769"/>
                  </a:ext>
                </a:extLst>
              </a:tr>
            </a:tbl>
          </a:graphicData>
        </a:graphic>
      </p:graphicFrame>
    </p:spTree>
    <p:extLst>
      <p:ext uri="{BB962C8B-B14F-4D97-AF65-F5344CB8AC3E}">
        <p14:creationId xmlns:p14="http://schemas.microsoft.com/office/powerpoint/2010/main" val="1813232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EAEC-2DCD-2B45-8123-41D950AA8DFD}"/>
              </a:ext>
            </a:extLst>
          </p:cNvPr>
          <p:cNvSpPr>
            <a:spLocks noGrp="1"/>
          </p:cNvSpPr>
          <p:nvPr>
            <p:ph type="title"/>
          </p:nvPr>
        </p:nvSpPr>
        <p:spPr/>
        <p:txBody>
          <a:bodyPr/>
          <a:lstStyle/>
          <a:p>
            <a:endParaRPr lang="en-US" dirty="0"/>
          </a:p>
        </p:txBody>
      </p:sp>
      <p:graphicFrame>
        <p:nvGraphicFramePr>
          <p:cNvPr id="7" name="Table 7">
            <a:extLst>
              <a:ext uri="{FF2B5EF4-FFF2-40B4-BE49-F238E27FC236}">
                <a16:creationId xmlns:a16="http://schemas.microsoft.com/office/drawing/2014/main" id="{618C9F98-9DC9-2246-9832-AC289B2CE604}"/>
              </a:ext>
            </a:extLst>
          </p:cNvPr>
          <p:cNvGraphicFramePr>
            <a:graphicFrameLocks noGrp="1"/>
          </p:cNvGraphicFramePr>
          <p:nvPr>
            <p:ph idx="1"/>
            <p:extLst>
              <p:ext uri="{D42A27DB-BD31-4B8C-83A1-F6EECF244321}">
                <p14:modId xmlns:p14="http://schemas.microsoft.com/office/powerpoint/2010/main" val="3804024664"/>
              </p:ext>
            </p:extLst>
          </p:nvPr>
        </p:nvGraphicFramePr>
        <p:xfrm>
          <a:off x="1103435" y="92319"/>
          <a:ext cx="9908930" cy="6858000"/>
        </p:xfrm>
        <a:graphic>
          <a:graphicData uri="http://schemas.openxmlformats.org/drawingml/2006/table">
            <a:tbl>
              <a:tblPr firstRow="1" bandRow="1">
                <a:tableStyleId>{5C22544A-7EE6-4342-B048-85BDC9FD1C3A}</a:tableStyleId>
              </a:tblPr>
              <a:tblGrid>
                <a:gridCol w="9908930">
                  <a:extLst>
                    <a:ext uri="{9D8B030D-6E8A-4147-A177-3AD203B41FA5}">
                      <a16:colId xmlns:a16="http://schemas.microsoft.com/office/drawing/2014/main" val="3547208492"/>
                    </a:ext>
                  </a:extLst>
                </a:gridCol>
              </a:tblGrid>
              <a:tr h="459323">
                <a:tc>
                  <a:txBody>
                    <a:bodyPr/>
                    <a:lstStyle/>
                    <a:p>
                      <a:r>
                        <a:rPr lang="en-US" b="0" dirty="0"/>
                        <a:t>Sentiment Query: </a:t>
                      </a:r>
                      <a:r>
                        <a:rPr lang="en-US" b="1" dirty="0"/>
                        <a:t>Returns sentiment and popularity values for a given company, as well as peers and the average of peers. This query is used on the Company Sentiment Page</a:t>
                      </a:r>
                    </a:p>
                  </a:txBody>
                  <a:tcPr/>
                </a:tc>
                <a:extLst>
                  <a:ext uri="{0D108BD9-81ED-4DB2-BD59-A6C34878D82A}">
                    <a16:rowId xmlns:a16="http://schemas.microsoft.com/office/drawing/2014/main" val="3237388462"/>
                  </a:ext>
                </a:extLst>
              </a:tr>
              <a:tr h="6126116">
                <a:tc>
                  <a:txBody>
                    <a:bodyPr/>
                    <a:lstStyle/>
                    <a:p>
                      <a:r>
                        <a:rPr lang="en-US" sz="1600" kern="1200" dirty="0">
                          <a:solidFill>
                            <a:schemeClr val="dk1"/>
                          </a:solidFill>
                          <a:effectLst/>
                          <a:latin typeface="+mn-lt"/>
                          <a:ea typeface="+mn-ea"/>
                          <a:cs typeface="+mn-cs"/>
                        </a:rPr>
                        <a:t>WITH T1 AS (SELECT DISTINCT </a:t>
                      </a:r>
                      <a:r>
                        <a:rPr lang="en-US" sz="1600" kern="1200" dirty="0" err="1">
                          <a:solidFill>
                            <a:schemeClr val="dk1"/>
                          </a:solidFill>
                          <a:effectLst/>
                          <a:latin typeface="+mn-lt"/>
                          <a:ea typeface="+mn-ea"/>
                          <a:cs typeface="+mn-cs"/>
                        </a:rPr>
                        <a:t>peerID</a:t>
                      </a:r>
                      <a:r>
                        <a:rPr lang="en-US" sz="1600" kern="1200" dirty="0">
                          <a:solidFill>
                            <a:schemeClr val="dk1"/>
                          </a:solidFill>
                          <a:effectLst/>
                          <a:latin typeface="+mn-lt"/>
                          <a:ea typeface="+mn-ea"/>
                          <a:cs typeface="+mn-cs"/>
                        </a:rPr>
                        <a:t> </a:t>
                      </a:r>
                      <a:r>
                        <a:rPr lang="en-US" sz="1600" kern="1200" dirty="0" err="1">
                          <a:solidFill>
                            <a:schemeClr val="dk1"/>
                          </a:solidFill>
                          <a:effectLst/>
                          <a:latin typeface="+mn-lt"/>
                          <a:ea typeface="+mn-ea"/>
                          <a:cs typeface="+mn-cs"/>
                        </a:rPr>
                        <a:t>asID</a:t>
                      </a:r>
                      <a:endParaRPr lang="en-US" sz="1600"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rPr>
                        <a:t>        FROM Peers</a:t>
                      </a:r>
                    </a:p>
                    <a:p>
                      <a:r>
                        <a:rPr lang="en-US" sz="1600" kern="1200" dirty="0">
                          <a:solidFill>
                            <a:schemeClr val="dk1"/>
                          </a:solidFill>
                          <a:effectLst/>
                          <a:latin typeface="+mn-lt"/>
                          <a:ea typeface="+mn-ea"/>
                          <a:cs typeface="+mn-cs"/>
                        </a:rPr>
                        <a:t>        WHERE symbol = '${company}' or </a:t>
                      </a:r>
                      <a:r>
                        <a:rPr lang="en-US" sz="1600" kern="1200" dirty="0" err="1">
                          <a:solidFill>
                            <a:schemeClr val="dk1"/>
                          </a:solidFill>
                          <a:effectLst/>
                          <a:latin typeface="+mn-lt"/>
                          <a:ea typeface="+mn-ea"/>
                          <a:cs typeface="+mn-cs"/>
                        </a:rPr>
                        <a:t>peerID</a:t>
                      </a:r>
                      <a:r>
                        <a:rPr lang="en-US" sz="1600" kern="1200" dirty="0">
                          <a:solidFill>
                            <a:schemeClr val="dk1"/>
                          </a:solidFill>
                          <a:effectLst/>
                          <a:latin typeface="+mn-lt"/>
                          <a:ea typeface="+mn-ea"/>
                          <a:cs typeface="+mn-cs"/>
                        </a:rPr>
                        <a:t> = '${company}'),</a:t>
                      </a:r>
                    </a:p>
                    <a:p>
                      <a:r>
                        <a:rPr lang="en-US" sz="1600" kern="1200" dirty="0">
                          <a:solidFill>
                            <a:schemeClr val="dk1"/>
                          </a:solidFill>
                          <a:effectLst/>
                          <a:latin typeface="+mn-lt"/>
                          <a:ea typeface="+mn-ea"/>
                          <a:cs typeface="+mn-cs"/>
                        </a:rPr>
                        <a:t>        T2 AS (SELECT </a:t>
                      </a:r>
                      <a:r>
                        <a:rPr lang="en-US" sz="1600" kern="1200" dirty="0" err="1">
                          <a:solidFill>
                            <a:schemeClr val="dk1"/>
                          </a:solidFill>
                          <a:effectLst/>
                          <a:latin typeface="+mn-lt"/>
                          <a:ea typeface="+mn-ea"/>
                          <a:cs typeface="+mn-cs"/>
                        </a:rPr>
                        <a:t>C.companyName</a:t>
                      </a:r>
                      <a:r>
                        <a:rPr lang="en-US" sz="1600" kern="1200" dirty="0">
                          <a:solidFill>
                            <a:schemeClr val="dk1"/>
                          </a:solidFill>
                          <a:effectLst/>
                          <a:latin typeface="+mn-lt"/>
                          <a:ea typeface="+mn-ea"/>
                          <a:cs typeface="+mn-cs"/>
                        </a:rPr>
                        <a:t>, </a:t>
                      </a:r>
                      <a:r>
                        <a:rPr lang="en-US" sz="1600" kern="1200" dirty="0" err="1">
                          <a:solidFill>
                            <a:schemeClr val="dk1"/>
                          </a:solidFill>
                          <a:effectLst/>
                          <a:latin typeface="+mn-lt"/>
                          <a:ea typeface="+mn-ea"/>
                          <a:cs typeface="+mn-cs"/>
                        </a:rPr>
                        <a:t>C.symbol</a:t>
                      </a:r>
                      <a:r>
                        <a:rPr lang="en-US" sz="1600" kern="1200" dirty="0">
                          <a:solidFill>
                            <a:schemeClr val="dk1"/>
                          </a:solidFill>
                          <a:effectLst/>
                          <a:latin typeface="+mn-lt"/>
                          <a:ea typeface="+mn-ea"/>
                          <a:cs typeface="+mn-cs"/>
                        </a:rPr>
                        <a:t>, T1.ID, 2 as </a:t>
                      </a:r>
                      <a:r>
                        <a:rPr lang="en-US" sz="1600" kern="1200" dirty="0" err="1">
                          <a:solidFill>
                            <a:schemeClr val="dk1"/>
                          </a:solidFill>
                          <a:effectLst/>
                          <a:latin typeface="+mn-lt"/>
                          <a:ea typeface="+mn-ea"/>
                          <a:cs typeface="+mn-cs"/>
                        </a:rPr>
                        <a:t>ord</a:t>
                      </a:r>
                      <a:endParaRPr lang="en-US" sz="1600"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rPr>
                        <a:t>        FROM </a:t>
                      </a:r>
                      <a:r>
                        <a:rPr lang="en-US" sz="1600" kern="1200" dirty="0" err="1">
                          <a:solidFill>
                            <a:schemeClr val="dk1"/>
                          </a:solidFill>
                          <a:effectLst/>
                          <a:latin typeface="+mn-lt"/>
                          <a:ea typeface="+mn-ea"/>
                          <a:cs typeface="+mn-cs"/>
                        </a:rPr>
                        <a:t>CompanyInformation</a:t>
                      </a:r>
                      <a:r>
                        <a:rPr lang="en-US" sz="1600" kern="1200" dirty="0">
                          <a:solidFill>
                            <a:schemeClr val="dk1"/>
                          </a:solidFill>
                          <a:effectLst/>
                          <a:latin typeface="+mn-lt"/>
                          <a:ea typeface="+mn-ea"/>
                          <a:cs typeface="+mn-cs"/>
                        </a:rPr>
                        <a:t> C JOIN T1 ON </a:t>
                      </a:r>
                      <a:r>
                        <a:rPr lang="en-US" sz="1600" kern="1200" dirty="0" err="1">
                          <a:solidFill>
                            <a:schemeClr val="dk1"/>
                          </a:solidFill>
                          <a:effectLst/>
                          <a:latin typeface="+mn-lt"/>
                          <a:ea typeface="+mn-ea"/>
                          <a:cs typeface="+mn-cs"/>
                        </a:rPr>
                        <a:t>C.symbol</a:t>
                      </a:r>
                      <a:r>
                        <a:rPr lang="en-US" sz="1600" kern="1200" dirty="0">
                          <a:solidFill>
                            <a:schemeClr val="dk1"/>
                          </a:solidFill>
                          <a:effectLst/>
                          <a:latin typeface="+mn-lt"/>
                          <a:ea typeface="+mn-ea"/>
                          <a:cs typeface="+mn-cs"/>
                        </a:rPr>
                        <a:t> = T1.ID</a:t>
                      </a:r>
                    </a:p>
                    <a:p>
                      <a:r>
                        <a:rPr lang="en-US" sz="1600" kern="1200" dirty="0">
                          <a:solidFill>
                            <a:schemeClr val="dk1"/>
                          </a:solidFill>
                          <a:effectLst/>
                          <a:latin typeface="+mn-lt"/>
                          <a:ea typeface="+mn-ea"/>
                          <a:cs typeface="+mn-cs"/>
                        </a:rPr>
                        <a:t>        WHERE symbol != '${company}'),</a:t>
                      </a:r>
                    </a:p>
                    <a:p>
                      <a:r>
                        <a:rPr lang="en-US" sz="1600" kern="1200" dirty="0">
                          <a:solidFill>
                            <a:schemeClr val="dk1"/>
                          </a:solidFill>
                          <a:effectLst/>
                          <a:latin typeface="+mn-lt"/>
                          <a:ea typeface="+mn-ea"/>
                          <a:cs typeface="+mn-cs"/>
                        </a:rPr>
                        <a:t>        T3 AS (SELECT </a:t>
                      </a:r>
                      <a:r>
                        <a:rPr lang="en-US" sz="1600" kern="1200" dirty="0" err="1">
                          <a:solidFill>
                            <a:schemeClr val="dk1"/>
                          </a:solidFill>
                          <a:effectLst/>
                          <a:latin typeface="+mn-lt"/>
                          <a:ea typeface="+mn-ea"/>
                          <a:cs typeface="+mn-cs"/>
                        </a:rPr>
                        <a:t>C.companyName</a:t>
                      </a:r>
                      <a:r>
                        <a:rPr lang="en-US" sz="1600" kern="1200" dirty="0">
                          <a:solidFill>
                            <a:schemeClr val="dk1"/>
                          </a:solidFill>
                          <a:effectLst/>
                          <a:latin typeface="+mn-lt"/>
                          <a:ea typeface="+mn-ea"/>
                          <a:cs typeface="+mn-cs"/>
                        </a:rPr>
                        <a:t>, </a:t>
                      </a:r>
                      <a:r>
                        <a:rPr lang="en-US" sz="1600" kern="1200" dirty="0" err="1">
                          <a:solidFill>
                            <a:schemeClr val="dk1"/>
                          </a:solidFill>
                          <a:effectLst/>
                          <a:latin typeface="+mn-lt"/>
                          <a:ea typeface="+mn-ea"/>
                          <a:cs typeface="+mn-cs"/>
                        </a:rPr>
                        <a:t>C.symbol</a:t>
                      </a:r>
                      <a:r>
                        <a:rPr lang="en-US" sz="1600" kern="1200" dirty="0">
                          <a:solidFill>
                            <a:schemeClr val="dk1"/>
                          </a:solidFill>
                          <a:effectLst/>
                          <a:latin typeface="+mn-lt"/>
                          <a:ea typeface="+mn-ea"/>
                          <a:cs typeface="+mn-cs"/>
                        </a:rPr>
                        <a:t>, T1.ID, 0 as </a:t>
                      </a:r>
                      <a:r>
                        <a:rPr lang="en-US" sz="1600" kern="1200" dirty="0" err="1">
                          <a:solidFill>
                            <a:schemeClr val="dk1"/>
                          </a:solidFill>
                          <a:effectLst/>
                          <a:latin typeface="+mn-lt"/>
                          <a:ea typeface="+mn-ea"/>
                          <a:cs typeface="+mn-cs"/>
                        </a:rPr>
                        <a:t>ord</a:t>
                      </a:r>
                      <a:endParaRPr lang="en-US" sz="1600"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rPr>
                        <a:t>        FROM </a:t>
                      </a:r>
                      <a:r>
                        <a:rPr lang="en-US" sz="1600" kern="1200" dirty="0" err="1">
                          <a:solidFill>
                            <a:schemeClr val="dk1"/>
                          </a:solidFill>
                          <a:effectLst/>
                          <a:latin typeface="+mn-lt"/>
                          <a:ea typeface="+mn-ea"/>
                          <a:cs typeface="+mn-cs"/>
                        </a:rPr>
                        <a:t>CompanyInformation</a:t>
                      </a:r>
                      <a:r>
                        <a:rPr lang="en-US" sz="1600" kern="1200" dirty="0">
                          <a:solidFill>
                            <a:schemeClr val="dk1"/>
                          </a:solidFill>
                          <a:effectLst/>
                          <a:latin typeface="+mn-lt"/>
                          <a:ea typeface="+mn-ea"/>
                          <a:cs typeface="+mn-cs"/>
                        </a:rPr>
                        <a:t> C JOIN T1 ON </a:t>
                      </a:r>
                      <a:r>
                        <a:rPr lang="en-US" sz="1600" kern="1200" dirty="0" err="1">
                          <a:solidFill>
                            <a:schemeClr val="dk1"/>
                          </a:solidFill>
                          <a:effectLst/>
                          <a:latin typeface="+mn-lt"/>
                          <a:ea typeface="+mn-ea"/>
                          <a:cs typeface="+mn-cs"/>
                        </a:rPr>
                        <a:t>C.symbol</a:t>
                      </a:r>
                      <a:r>
                        <a:rPr lang="en-US" sz="1600" kern="1200" dirty="0">
                          <a:solidFill>
                            <a:schemeClr val="dk1"/>
                          </a:solidFill>
                          <a:effectLst/>
                          <a:latin typeface="+mn-lt"/>
                          <a:ea typeface="+mn-ea"/>
                          <a:cs typeface="+mn-cs"/>
                        </a:rPr>
                        <a:t> = T1.ID</a:t>
                      </a:r>
                    </a:p>
                    <a:p>
                      <a:r>
                        <a:rPr lang="en-US" sz="1600" kern="1200" dirty="0">
                          <a:solidFill>
                            <a:schemeClr val="dk1"/>
                          </a:solidFill>
                          <a:effectLst/>
                          <a:latin typeface="+mn-lt"/>
                          <a:ea typeface="+mn-ea"/>
                          <a:cs typeface="+mn-cs"/>
                        </a:rPr>
                        <a:t>        WHERE symbol = '${company}'),</a:t>
                      </a:r>
                    </a:p>
                    <a:p>
                      <a:r>
                        <a:rPr lang="en-US" sz="1600" kern="1200" dirty="0">
                          <a:solidFill>
                            <a:schemeClr val="dk1"/>
                          </a:solidFill>
                          <a:effectLst/>
                          <a:latin typeface="+mn-lt"/>
                          <a:ea typeface="+mn-ea"/>
                          <a:cs typeface="+mn-cs"/>
                        </a:rPr>
                        <a:t>        T23 AS (SELECT *</a:t>
                      </a:r>
                    </a:p>
                    <a:p>
                      <a:r>
                        <a:rPr lang="en-US" sz="1600" kern="1200" dirty="0">
                          <a:solidFill>
                            <a:schemeClr val="dk1"/>
                          </a:solidFill>
                          <a:effectLst/>
                          <a:latin typeface="+mn-lt"/>
                          <a:ea typeface="+mn-ea"/>
                          <a:cs typeface="+mn-cs"/>
                        </a:rPr>
                        <a:t>        FROM T2 UNION ALL</a:t>
                      </a:r>
                    </a:p>
                    <a:p>
                      <a:r>
                        <a:rPr lang="en-US" sz="1600" kern="1200" dirty="0">
                          <a:solidFill>
                            <a:schemeClr val="dk1"/>
                          </a:solidFill>
                          <a:effectLst/>
                          <a:latin typeface="+mn-lt"/>
                          <a:ea typeface="+mn-ea"/>
                          <a:cs typeface="+mn-cs"/>
                        </a:rPr>
                        <a:t>        SELECT *</a:t>
                      </a:r>
                    </a:p>
                    <a:p>
                      <a:r>
                        <a:rPr lang="en-US" sz="1600" kern="1200" dirty="0">
                          <a:solidFill>
                            <a:schemeClr val="dk1"/>
                          </a:solidFill>
                          <a:effectLst/>
                          <a:latin typeface="+mn-lt"/>
                          <a:ea typeface="+mn-ea"/>
                          <a:cs typeface="+mn-cs"/>
                        </a:rPr>
                        <a:t>        FROM T3),</a:t>
                      </a:r>
                    </a:p>
                    <a:p>
                      <a:r>
                        <a:rPr lang="en-US" sz="1600" kern="1200" dirty="0">
                          <a:solidFill>
                            <a:schemeClr val="dk1"/>
                          </a:solidFill>
                          <a:effectLst/>
                          <a:latin typeface="+mn-lt"/>
                          <a:ea typeface="+mn-ea"/>
                          <a:cs typeface="+mn-cs"/>
                        </a:rPr>
                        <a:t>        T4 AS (SELECT </a:t>
                      </a:r>
                      <a:r>
                        <a:rPr lang="en-US" sz="1600" kern="1200" dirty="0" err="1">
                          <a:solidFill>
                            <a:schemeClr val="dk1"/>
                          </a:solidFill>
                          <a:effectLst/>
                          <a:latin typeface="+mn-lt"/>
                          <a:ea typeface="+mn-ea"/>
                          <a:cs typeface="+mn-cs"/>
                        </a:rPr>
                        <a:t>S.sentiment</a:t>
                      </a:r>
                      <a:r>
                        <a:rPr lang="en-US" sz="1600" kern="1200" dirty="0">
                          <a:solidFill>
                            <a:schemeClr val="dk1"/>
                          </a:solidFill>
                          <a:effectLst/>
                          <a:latin typeface="+mn-lt"/>
                          <a:ea typeface="+mn-ea"/>
                          <a:cs typeface="+mn-cs"/>
                        </a:rPr>
                        <a:t>, </a:t>
                      </a:r>
                      <a:r>
                        <a:rPr lang="en-US" sz="1600" kern="1200" dirty="0" err="1">
                          <a:solidFill>
                            <a:schemeClr val="dk1"/>
                          </a:solidFill>
                          <a:effectLst/>
                          <a:latin typeface="+mn-lt"/>
                          <a:ea typeface="+mn-ea"/>
                          <a:cs typeface="+mn-cs"/>
                        </a:rPr>
                        <a:t>S.relativeIndex</a:t>
                      </a:r>
                      <a:r>
                        <a:rPr lang="en-US" sz="1600" kern="1200" dirty="0">
                          <a:solidFill>
                            <a:schemeClr val="dk1"/>
                          </a:solidFill>
                          <a:effectLst/>
                          <a:latin typeface="+mn-lt"/>
                          <a:ea typeface="+mn-ea"/>
                          <a:cs typeface="+mn-cs"/>
                        </a:rPr>
                        <a:t>, T1.ID</a:t>
                      </a:r>
                    </a:p>
                    <a:p>
                      <a:r>
                        <a:rPr lang="en-US" sz="1600" kern="1200" dirty="0">
                          <a:solidFill>
                            <a:schemeClr val="dk1"/>
                          </a:solidFill>
                          <a:effectLst/>
                          <a:latin typeface="+mn-lt"/>
                          <a:ea typeface="+mn-ea"/>
                          <a:cs typeface="+mn-cs"/>
                        </a:rPr>
                        <a:t>        FROM </a:t>
                      </a:r>
                      <a:r>
                        <a:rPr lang="en-US" sz="1600" kern="1200" dirty="0" err="1">
                          <a:solidFill>
                            <a:schemeClr val="dk1"/>
                          </a:solidFill>
                          <a:effectLst/>
                          <a:latin typeface="+mn-lt"/>
                          <a:ea typeface="+mn-ea"/>
                          <a:cs typeface="+mn-cs"/>
                        </a:rPr>
                        <a:t>CompanySentiments</a:t>
                      </a:r>
                      <a:r>
                        <a:rPr lang="en-US" sz="1600" kern="1200" dirty="0">
                          <a:solidFill>
                            <a:schemeClr val="dk1"/>
                          </a:solidFill>
                          <a:effectLst/>
                          <a:latin typeface="+mn-lt"/>
                          <a:ea typeface="+mn-ea"/>
                          <a:cs typeface="+mn-cs"/>
                        </a:rPr>
                        <a:t> S JOIN T1 ON </a:t>
                      </a:r>
                      <a:r>
                        <a:rPr lang="en-US" sz="1600" kern="1200" dirty="0" err="1">
                          <a:solidFill>
                            <a:schemeClr val="dk1"/>
                          </a:solidFill>
                          <a:effectLst/>
                          <a:latin typeface="+mn-lt"/>
                          <a:ea typeface="+mn-ea"/>
                          <a:cs typeface="+mn-cs"/>
                        </a:rPr>
                        <a:t>S.symbol</a:t>
                      </a:r>
                      <a:r>
                        <a:rPr lang="en-US" sz="1600" kern="1200" dirty="0">
                          <a:solidFill>
                            <a:schemeClr val="dk1"/>
                          </a:solidFill>
                          <a:effectLst/>
                          <a:latin typeface="+mn-lt"/>
                          <a:ea typeface="+mn-ea"/>
                          <a:cs typeface="+mn-cs"/>
                        </a:rPr>
                        <a:t> = T1.ID),</a:t>
                      </a:r>
                    </a:p>
                    <a:p>
                      <a:r>
                        <a:rPr lang="en-US" sz="1600" kern="1200" dirty="0">
                          <a:solidFill>
                            <a:schemeClr val="dk1"/>
                          </a:solidFill>
                          <a:effectLst/>
                          <a:latin typeface="+mn-lt"/>
                          <a:ea typeface="+mn-ea"/>
                          <a:cs typeface="+mn-cs"/>
                        </a:rPr>
                        <a:t>        T5 AS (SELECT 'Average of peers' AS </a:t>
                      </a:r>
                      <a:r>
                        <a:rPr lang="en-US" sz="1600" kern="1200" dirty="0" err="1">
                          <a:solidFill>
                            <a:schemeClr val="dk1"/>
                          </a:solidFill>
                          <a:effectLst/>
                          <a:latin typeface="+mn-lt"/>
                          <a:ea typeface="+mn-ea"/>
                          <a:cs typeface="+mn-cs"/>
                        </a:rPr>
                        <a:t>companyName</a:t>
                      </a:r>
                      <a:r>
                        <a:rPr lang="en-US" sz="1600" kern="1200" dirty="0">
                          <a:solidFill>
                            <a:schemeClr val="dk1"/>
                          </a:solidFill>
                          <a:effectLst/>
                          <a:latin typeface="+mn-lt"/>
                          <a:ea typeface="+mn-ea"/>
                          <a:cs typeface="+mn-cs"/>
                        </a:rPr>
                        <a:t>, 'AVG' AS symbol, AVG(</a:t>
                      </a:r>
                      <a:r>
                        <a:rPr lang="en-US" sz="1600" kern="1200" dirty="0" err="1">
                          <a:solidFill>
                            <a:schemeClr val="dk1"/>
                          </a:solidFill>
                          <a:effectLst/>
                          <a:latin typeface="+mn-lt"/>
                          <a:ea typeface="+mn-ea"/>
                          <a:cs typeface="+mn-cs"/>
                        </a:rPr>
                        <a:t>S.sentiment</a:t>
                      </a:r>
                      <a:r>
                        <a:rPr lang="en-US" sz="1600" kern="1200" dirty="0">
                          <a:solidFill>
                            <a:schemeClr val="dk1"/>
                          </a:solidFill>
                          <a:effectLst/>
                          <a:latin typeface="+mn-lt"/>
                          <a:ea typeface="+mn-ea"/>
                          <a:cs typeface="+mn-cs"/>
                        </a:rPr>
                        <a:t>) as sentiment, AVG(</a:t>
                      </a:r>
                      <a:r>
                        <a:rPr lang="en-US" sz="1600" kern="1200" dirty="0" err="1">
                          <a:solidFill>
                            <a:schemeClr val="dk1"/>
                          </a:solidFill>
                          <a:effectLst/>
                          <a:latin typeface="+mn-lt"/>
                          <a:ea typeface="+mn-ea"/>
                          <a:cs typeface="+mn-cs"/>
                        </a:rPr>
                        <a:t>S.absoluteIndex</a:t>
                      </a:r>
                      <a:r>
                        <a:rPr lang="en-US" sz="1600" kern="1200" dirty="0">
                          <a:solidFill>
                            <a:schemeClr val="dk1"/>
                          </a:solidFill>
                          <a:effectLst/>
                          <a:latin typeface="+mn-lt"/>
                          <a:ea typeface="+mn-ea"/>
                          <a:cs typeface="+mn-cs"/>
                        </a:rPr>
                        <a:t>) as </a:t>
                      </a:r>
                      <a:r>
                        <a:rPr lang="en-US" sz="1600" kern="1200" dirty="0" err="1">
                          <a:solidFill>
                            <a:schemeClr val="dk1"/>
                          </a:solidFill>
                          <a:effectLst/>
                          <a:latin typeface="+mn-lt"/>
                          <a:ea typeface="+mn-ea"/>
                          <a:cs typeface="+mn-cs"/>
                        </a:rPr>
                        <a:t>relativeIndex</a:t>
                      </a:r>
                      <a:r>
                        <a:rPr lang="en-US" sz="1600" kern="1200" dirty="0">
                          <a:solidFill>
                            <a:schemeClr val="dk1"/>
                          </a:solidFill>
                          <a:effectLst/>
                          <a:latin typeface="+mn-lt"/>
                          <a:ea typeface="+mn-ea"/>
                          <a:cs typeface="+mn-cs"/>
                        </a:rPr>
                        <a:t>, 1 as </a:t>
                      </a:r>
                      <a:r>
                        <a:rPr lang="en-US" sz="1600" kern="1200" dirty="0" err="1">
                          <a:solidFill>
                            <a:schemeClr val="dk1"/>
                          </a:solidFill>
                          <a:effectLst/>
                          <a:latin typeface="+mn-lt"/>
                          <a:ea typeface="+mn-ea"/>
                          <a:cs typeface="+mn-cs"/>
                        </a:rPr>
                        <a:t>ord</a:t>
                      </a:r>
                      <a:endParaRPr lang="en-US" sz="1600"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rPr>
                        <a:t>        FROM </a:t>
                      </a:r>
                      <a:r>
                        <a:rPr lang="en-US" sz="1600" kern="1200" dirty="0" err="1">
                          <a:solidFill>
                            <a:schemeClr val="dk1"/>
                          </a:solidFill>
                          <a:effectLst/>
                          <a:latin typeface="+mn-lt"/>
                          <a:ea typeface="+mn-ea"/>
                          <a:cs typeface="+mn-cs"/>
                        </a:rPr>
                        <a:t>CompanySentiments</a:t>
                      </a:r>
                      <a:r>
                        <a:rPr lang="en-US" sz="1600" kern="1200" dirty="0">
                          <a:solidFill>
                            <a:schemeClr val="dk1"/>
                          </a:solidFill>
                          <a:effectLst/>
                          <a:latin typeface="+mn-lt"/>
                          <a:ea typeface="+mn-ea"/>
                          <a:cs typeface="+mn-cs"/>
                        </a:rPr>
                        <a:t> S JOIN T1 ON </a:t>
                      </a:r>
                      <a:r>
                        <a:rPr lang="en-US" sz="1600" kern="1200" dirty="0" err="1">
                          <a:solidFill>
                            <a:schemeClr val="dk1"/>
                          </a:solidFill>
                          <a:effectLst/>
                          <a:latin typeface="+mn-lt"/>
                          <a:ea typeface="+mn-ea"/>
                          <a:cs typeface="+mn-cs"/>
                        </a:rPr>
                        <a:t>S.symbol</a:t>
                      </a:r>
                      <a:r>
                        <a:rPr lang="en-US" sz="1600" kern="1200" dirty="0">
                          <a:solidFill>
                            <a:schemeClr val="dk1"/>
                          </a:solidFill>
                          <a:effectLst/>
                          <a:latin typeface="+mn-lt"/>
                          <a:ea typeface="+mn-ea"/>
                          <a:cs typeface="+mn-cs"/>
                        </a:rPr>
                        <a:t> = T1.ID</a:t>
                      </a:r>
                    </a:p>
                    <a:p>
                      <a:r>
                        <a:rPr lang="en-US" sz="1600" kern="1200" dirty="0">
                          <a:solidFill>
                            <a:schemeClr val="dk1"/>
                          </a:solidFill>
                          <a:effectLst/>
                          <a:latin typeface="+mn-lt"/>
                          <a:ea typeface="+mn-ea"/>
                          <a:cs typeface="+mn-cs"/>
                        </a:rPr>
                        <a:t>        WHERE T1.ID != '${company}')</a:t>
                      </a:r>
                    </a:p>
                    <a:p>
                      <a:r>
                        <a:rPr lang="en-US" sz="1600" kern="1200" dirty="0">
                          <a:solidFill>
                            <a:schemeClr val="dk1"/>
                          </a:solidFill>
                          <a:effectLst/>
                          <a:latin typeface="+mn-lt"/>
                          <a:ea typeface="+mn-ea"/>
                          <a:cs typeface="+mn-cs"/>
                        </a:rPr>
                        <a:t>        SELECT * FROM T5</a:t>
                      </a:r>
                    </a:p>
                    <a:p>
                      <a:r>
                        <a:rPr lang="en-US" sz="1600" kern="1200" dirty="0">
                          <a:solidFill>
                            <a:schemeClr val="dk1"/>
                          </a:solidFill>
                          <a:effectLst/>
                          <a:latin typeface="+mn-lt"/>
                          <a:ea typeface="+mn-ea"/>
                          <a:cs typeface="+mn-cs"/>
                        </a:rPr>
                        <a:t>        UNION ALL</a:t>
                      </a:r>
                    </a:p>
                    <a:p>
                      <a:r>
                        <a:rPr lang="en-US" sz="1600" kern="1200" dirty="0">
                          <a:solidFill>
                            <a:schemeClr val="dk1"/>
                          </a:solidFill>
                          <a:effectLst/>
                          <a:latin typeface="+mn-lt"/>
                          <a:ea typeface="+mn-ea"/>
                          <a:cs typeface="+mn-cs"/>
                        </a:rPr>
                        <a:t>        SELECT T23.companyName, T23.symbol, T4.sentiment, T4.relativeIndex, T23.ord</a:t>
                      </a:r>
                    </a:p>
                    <a:p>
                      <a:r>
                        <a:rPr lang="en-US" sz="1600" kern="1200" dirty="0">
                          <a:solidFill>
                            <a:schemeClr val="dk1"/>
                          </a:solidFill>
                          <a:effectLst/>
                          <a:latin typeface="+mn-lt"/>
                          <a:ea typeface="+mn-ea"/>
                          <a:cs typeface="+mn-cs"/>
                        </a:rPr>
                        <a:t>        FROM T23 JOIN T4 ON T23.ID = T4.ID</a:t>
                      </a:r>
                    </a:p>
                    <a:p>
                      <a:r>
                        <a:rPr lang="en-US" sz="1600" kern="1200" dirty="0">
                          <a:solidFill>
                            <a:schemeClr val="dk1"/>
                          </a:solidFill>
                          <a:effectLst/>
                          <a:latin typeface="+mn-lt"/>
                          <a:ea typeface="+mn-ea"/>
                          <a:cs typeface="+mn-cs"/>
                        </a:rPr>
                        <a:t>        ORDER BY </a:t>
                      </a:r>
                      <a:r>
                        <a:rPr lang="en-US" sz="1600" kern="1200" dirty="0" err="1">
                          <a:solidFill>
                            <a:schemeClr val="dk1"/>
                          </a:solidFill>
                          <a:effectLst/>
                          <a:latin typeface="+mn-lt"/>
                          <a:ea typeface="+mn-ea"/>
                          <a:cs typeface="+mn-cs"/>
                        </a:rPr>
                        <a:t>ord</a:t>
                      </a:r>
                      <a:r>
                        <a:rPr lang="en-US" sz="1600" kern="1200" dirty="0">
                          <a:solidFill>
                            <a:schemeClr val="dk1"/>
                          </a:solidFill>
                          <a:effectLst/>
                          <a:latin typeface="+mn-lt"/>
                          <a:ea typeface="+mn-ea"/>
                          <a:cs typeface="+mn-cs"/>
                        </a:rPr>
                        <a:t>;</a:t>
                      </a:r>
                    </a:p>
                    <a:p>
                      <a:endParaRPr lang="en-US" dirty="0"/>
                    </a:p>
                  </a:txBody>
                  <a:tcPr/>
                </a:tc>
                <a:extLst>
                  <a:ext uri="{0D108BD9-81ED-4DB2-BD59-A6C34878D82A}">
                    <a16:rowId xmlns:a16="http://schemas.microsoft.com/office/drawing/2014/main" val="380206292"/>
                  </a:ext>
                </a:extLst>
              </a:tr>
            </a:tbl>
          </a:graphicData>
        </a:graphic>
      </p:graphicFrame>
    </p:spTree>
    <p:extLst>
      <p:ext uri="{BB962C8B-B14F-4D97-AF65-F5344CB8AC3E}">
        <p14:creationId xmlns:p14="http://schemas.microsoft.com/office/powerpoint/2010/main" val="427749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7F2B-1926-4E4A-B7B2-7FF7C90A9458}"/>
              </a:ext>
            </a:extLst>
          </p:cNvPr>
          <p:cNvSpPr>
            <a:spLocks noGrp="1"/>
          </p:cNvSpPr>
          <p:nvPr>
            <p:ph type="title"/>
          </p:nvPr>
        </p:nvSpPr>
        <p:spPr/>
        <p:txBody>
          <a:bodyPr/>
          <a:lstStyle/>
          <a:p>
            <a:endParaRPr lang="en-US" dirty="0"/>
          </a:p>
        </p:txBody>
      </p:sp>
      <p:graphicFrame>
        <p:nvGraphicFramePr>
          <p:cNvPr id="4" name="Table 4">
            <a:extLst>
              <a:ext uri="{FF2B5EF4-FFF2-40B4-BE49-F238E27FC236}">
                <a16:creationId xmlns:a16="http://schemas.microsoft.com/office/drawing/2014/main" id="{154EFBEC-3CBC-9A44-9441-CAF39AFA6876}"/>
              </a:ext>
            </a:extLst>
          </p:cNvPr>
          <p:cNvGraphicFramePr>
            <a:graphicFrameLocks noGrp="1"/>
          </p:cNvGraphicFramePr>
          <p:nvPr>
            <p:ph idx="1"/>
            <p:extLst>
              <p:ext uri="{D42A27DB-BD31-4B8C-83A1-F6EECF244321}">
                <p14:modId xmlns:p14="http://schemas.microsoft.com/office/powerpoint/2010/main" val="2077879032"/>
              </p:ext>
            </p:extLst>
          </p:nvPr>
        </p:nvGraphicFramePr>
        <p:xfrm>
          <a:off x="1371600" y="791736"/>
          <a:ext cx="9601200" cy="5051503"/>
        </p:xfrm>
        <a:graphic>
          <a:graphicData uri="http://schemas.openxmlformats.org/drawingml/2006/table">
            <a:tbl>
              <a:tblPr firstRow="1" bandRow="1">
                <a:tableStyleId>{5C22544A-7EE6-4342-B048-85BDC9FD1C3A}</a:tableStyleId>
              </a:tblPr>
              <a:tblGrid>
                <a:gridCol w="9601200">
                  <a:extLst>
                    <a:ext uri="{9D8B030D-6E8A-4147-A177-3AD203B41FA5}">
                      <a16:colId xmlns:a16="http://schemas.microsoft.com/office/drawing/2014/main" val="540198911"/>
                    </a:ext>
                  </a:extLst>
                </a:gridCol>
              </a:tblGrid>
              <a:tr h="13939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Company Jobs: </a:t>
                      </a:r>
                      <a:r>
                        <a:rPr lang="en-US" sz="1800" b="1" kern="1200" dirty="0">
                          <a:solidFill>
                            <a:schemeClr val="lt1"/>
                          </a:solidFill>
                          <a:effectLst/>
                          <a:latin typeface="+mn-lt"/>
                          <a:ea typeface="+mn-ea"/>
                          <a:cs typeface="+mn-cs"/>
                        </a:rPr>
                        <a:t>Returns the jobs which match the user entered parameters like industry, sector, company name, normal vs. internship, job rating, number of employees and job title. This query is utilized by the main </a:t>
                      </a:r>
                      <a:r>
                        <a:rPr lang="en-US" sz="1800" b="1" kern="1200">
                          <a:solidFill>
                            <a:schemeClr val="lt1"/>
                          </a:solidFill>
                          <a:effectLst/>
                          <a:latin typeface="+mn-lt"/>
                          <a:ea typeface="+mn-ea"/>
                          <a:cs typeface="+mn-cs"/>
                        </a:rPr>
                        <a:t>job search page</a:t>
                      </a:r>
                      <a:endParaRPr lang="en-US" sz="1800" b="1" kern="1200" dirty="0">
                        <a:solidFill>
                          <a:schemeClr val="lt1"/>
                        </a:solidFill>
                        <a:effectLst/>
                        <a:latin typeface="+mn-lt"/>
                        <a:ea typeface="+mn-ea"/>
                        <a:cs typeface="+mn-cs"/>
                      </a:endParaRPr>
                    </a:p>
                    <a:p>
                      <a:r>
                        <a:rPr lang="en-US" b="1" dirty="0"/>
                        <a:t> </a:t>
                      </a:r>
                      <a:endParaRPr lang="en-US" b="0" dirty="0"/>
                    </a:p>
                  </a:txBody>
                  <a:tcPr/>
                </a:tc>
                <a:extLst>
                  <a:ext uri="{0D108BD9-81ED-4DB2-BD59-A6C34878D82A}">
                    <a16:rowId xmlns:a16="http://schemas.microsoft.com/office/drawing/2014/main" val="1372714455"/>
                  </a:ext>
                </a:extLst>
              </a:tr>
              <a:tr h="3654111">
                <a:tc>
                  <a:txBody>
                    <a:bodyPr/>
                    <a:lstStyle/>
                    <a:p>
                      <a:r>
                        <a:rPr lang="en-US" sz="1800" b="0" kern="1200" dirty="0">
                          <a:solidFill>
                            <a:schemeClr val="dk1"/>
                          </a:solidFill>
                          <a:effectLst/>
                          <a:latin typeface="+mn-lt"/>
                          <a:ea typeface="+mn-ea"/>
                          <a:cs typeface="+mn-cs"/>
                        </a:rPr>
                        <a:t>WITH TT as (</a:t>
                      </a:r>
                    </a:p>
                    <a:p>
                      <a:r>
                        <a:rPr lang="en-US" sz="1800" b="0" kern="1200" dirty="0">
                          <a:solidFill>
                            <a:schemeClr val="dk1"/>
                          </a:solidFill>
                          <a:effectLst/>
                          <a:latin typeface="+mn-lt"/>
                          <a:ea typeface="+mn-ea"/>
                          <a:cs typeface="+mn-cs"/>
                        </a:rPr>
                        <a:t>SELECT *</a:t>
                      </a:r>
                    </a:p>
                    <a:p>
                      <a:r>
                        <a:rPr lang="en-US" sz="1800" b="0" kern="1200" dirty="0">
                          <a:solidFill>
                            <a:schemeClr val="dk1"/>
                          </a:solidFill>
                          <a:effectLst/>
                          <a:latin typeface="+mn-lt"/>
                          <a:ea typeface="+mn-ea"/>
                          <a:cs typeface="+mn-cs"/>
                        </a:rPr>
                        <a:t>FROM </a:t>
                      </a:r>
                      <a:r>
                        <a:rPr lang="en-US" sz="1800" b="0" kern="1200" dirty="0" err="1">
                          <a:solidFill>
                            <a:schemeClr val="dk1"/>
                          </a:solidFill>
                          <a:effectLst/>
                          <a:latin typeface="+mn-lt"/>
                          <a:ea typeface="+mn-ea"/>
                          <a:cs typeface="+mn-cs"/>
                        </a:rPr>
                        <a:t>CompanyInformation</a:t>
                      </a:r>
                      <a:r>
                        <a:rPr lang="en-US" sz="1800" b="0" kern="1200" dirty="0">
                          <a:solidFill>
                            <a:schemeClr val="dk1"/>
                          </a:solidFill>
                          <a:effectLst/>
                          <a:latin typeface="+mn-lt"/>
                          <a:ea typeface="+mn-ea"/>
                          <a:cs typeface="+mn-cs"/>
                        </a:rPr>
                        <a:t> CI</a:t>
                      </a:r>
                    </a:p>
                    <a:p>
                      <a:r>
                        <a:rPr lang="en-US" sz="1800" b="0" kern="1200" dirty="0">
                          <a:solidFill>
                            <a:schemeClr val="dk1"/>
                          </a:solidFill>
                          <a:effectLst/>
                          <a:latin typeface="+mn-lt"/>
                          <a:ea typeface="+mn-ea"/>
                          <a:cs typeface="+mn-cs"/>
                        </a:rPr>
                        <a:t>JOIN </a:t>
                      </a:r>
                      <a:r>
                        <a:rPr lang="en-US" sz="1800" b="0" kern="1200" dirty="0" err="1">
                          <a:solidFill>
                            <a:schemeClr val="dk1"/>
                          </a:solidFill>
                          <a:effectLst/>
                          <a:latin typeface="+mn-lt"/>
                          <a:ea typeface="+mn-ea"/>
                          <a:cs typeface="+mn-cs"/>
                        </a:rPr>
                        <a:t>IndeedJobs</a:t>
                      </a:r>
                      <a:r>
                        <a:rPr lang="en-US" sz="1800" b="0" kern="1200" dirty="0">
                          <a:solidFill>
                            <a:schemeClr val="dk1"/>
                          </a:solidFill>
                          <a:effectLst/>
                          <a:latin typeface="+mn-lt"/>
                          <a:ea typeface="+mn-ea"/>
                          <a:cs typeface="+mn-cs"/>
                        </a:rPr>
                        <a:t> I ON </a:t>
                      </a:r>
                      <a:r>
                        <a:rPr lang="en-US" sz="1800" b="0" kern="1200" dirty="0" err="1">
                          <a:solidFill>
                            <a:schemeClr val="dk1"/>
                          </a:solidFill>
                          <a:effectLst/>
                          <a:latin typeface="+mn-lt"/>
                          <a:ea typeface="+mn-ea"/>
                          <a:cs typeface="+mn-cs"/>
                        </a:rPr>
                        <a:t>I.companySymbol</a:t>
                      </a:r>
                      <a:r>
                        <a:rPr lang="en-US" sz="1800" b="0" kern="1200" dirty="0">
                          <a:solidFill>
                            <a:schemeClr val="dk1"/>
                          </a:solidFill>
                          <a:effectLst/>
                          <a:latin typeface="+mn-lt"/>
                          <a:ea typeface="+mn-ea"/>
                          <a:cs typeface="+mn-cs"/>
                        </a:rPr>
                        <a:t> = </a:t>
                      </a:r>
                      <a:r>
                        <a:rPr lang="en-US" sz="1800" b="0" kern="1200" dirty="0" err="1">
                          <a:solidFill>
                            <a:schemeClr val="dk1"/>
                          </a:solidFill>
                          <a:effectLst/>
                          <a:latin typeface="+mn-lt"/>
                          <a:ea typeface="+mn-ea"/>
                          <a:cs typeface="+mn-cs"/>
                        </a:rPr>
                        <a:t>CI.symbol</a:t>
                      </a:r>
                      <a:endParaRPr lang="en-US" sz="1800" b="0" kern="1200" dirty="0">
                        <a:solidFill>
                          <a:schemeClr val="dk1"/>
                        </a:solidFill>
                        <a:effectLst/>
                        <a:latin typeface="+mn-lt"/>
                        <a:ea typeface="+mn-ea"/>
                        <a:cs typeface="+mn-cs"/>
                      </a:endParaRPr>
                    </a:p>
                    <a:p>
                      <a:r>
                        <a:rPr lang="en-US" sz="1800" b="0" kern="1200" dirty="0">
                          <a:solidFill>
                            <a:schemeClr val="dk1"/>
                          </a:solidFill>
                          <a:effectLst/>
                          <a:latin typeface="+mn-lt"/>
                          <a:ea typeface="+mn-ea"/>
                          <a:cs typeface="+mn-cs"/>
                        </a:rPr>
                        <a:t>WHERE </a:t>
                      </a:r>
                      <a:r>
                        <a:rPr lang="en-US" sz="1800" b="0" kern="1200" dirty="0" err="1">
                          <a:solidFill>
                            <a:schemeClr val="dk1"/>
                          </a:solidFill>
                          <a:effectLst/>
                          <a:latin typeface="+mn-lt"/>
                          <a:ea typeface="+mn-ea"/>
                          <a:cs typeface="+mn-cs"/>
                        </a:rPr>
                        <a:t>CI.industry</a:t>
                      </a:r>
                      <a:r>
                        <a:rPr lang="en-US" sz="1800" b="0" kern="1200" dirty="0">
                          <a:solidFill>
                            <a:schemeClr val="dk1"/>
                          </a:solidFill>
                          <a:effectLst/>
                          <a:latin typeface="+mn-lt"/>
                          <a:ea typeface="+mn-ea"/>
                          <a:cs typeface="+mn-cs"/>
                        </a:rPr>
                        <a:t> LIKE '%${industry}%' AND </a:t>
                      </a:r>
                      <a:r>
                        <a:rPr lang="en-US" sz="1800" b="0" kern="1200" dirty="0" err="1">
                          <a:solidFill>
                            <a:schemeClr val="dk1"/>
                          </a:solidFill>
                          <a:effectLst/>
                          <a:latin typeface="+mn-lt"/>
                          <a:ea typeface="+mn-ea"/>
                          <a:cs typeface="+mn-cs"/>
                        </a:rPr>
                        <a:t>CI.sector</a:t>
                      </a:r>
                      <a:r>
                        <a:rPr lang="en-US" sz="1800" b="0" kern="1200" dirty="0">
                          <a:solidFill>
                            <a:schemeClr val="dk1"/>
                          </a:solidFill>
                          <a:effectLst/>
                          <a:latin typeface="+mn-lt"/>
                          <a:ea typeface="+mn-ea"/>
                          <a:cs typeface="+mn-cs"/>
                        </a:rPr>
                        <a:t> LIKE '%${sector}%' AND</a:t>
                      </a:r>
                    </a:p>
                    <a:p>
                      <a:r>
                        <a:rPr lang="en-US" sz="1800" b="0" kern="1200" dirty="0" err="1">
                          <a:solidFill>
                            <a:schemeClr val="dk1"/>
                          </a:solidFill>
                          <a:effectLst/>
                          <a:latin typeface="+mn-lt"/>
                          <a:ea typeface="+mn-ea"/>
                          <a:cs typeface="+mn-cs"/>
                        </a:rPr>
                        <a:t>CI.companyName</a:t>
                      </a:r>
                      <a:r>
                        <a:rPr lang="en-US" sz="1800" b="0" kern="1200" dirty="0">
                          <a:solidFill>
                            <a:schemeClr val="dk1"/>
                          </a:solidFill>
                          <a:effectLst/>
                          <a:latin typeface="+mn-lt"/>
                          <a:ea typeface="+mn-ea"/>
                          <a:cs typeface="+mn-cs"/>
                        </a:rPr>
                        <a:t> LIKE '%${</a:t>
                      </a:r>
                      <a:r>
                        <a:rPr lang="en-US" sz="1800" b="0" kern="1200" dirty="0" err="1">
                          <a:solidFill>
                            <a:schemeClr val="dk1"/>
                          </a:solidFill>
                          <a:effectLst/>
                          <a:latin typeface="+mn-lt"/>
                          <a:ea typeface="+mn-ea"/>
                          <a:cs typeface="+mn-cs"/>
                        </a:rPr>
                        <a:t>cmpName</a:t>
                      </a:r>
                      <a:r>
                        <a:rPr lang="en-US" sz="1800" b="0" kern="1200" dirty="0">
                          <a:solidFill>
                            <a:schemeClr val="dk1"/>
                          </a:solidFill>
                          <a:effectLst/>
                          <a:latin typeface="+mn-lt"/>
                          <a:ea typeface="+mn-ea"/>
                          <a:cs typeface="+mn-cs"/>
                        </a:rPr>
                        <a:t>}%' AND </a:t>
                      </a:r>
                      <a:r>
                        <a:rPr lang="en-US" sz="1800" b="0" kern="1200" dirty="0" err="1">
                          <a:solidFill>
                            <a:schemeClr val="dk1"/>
                          </a:solidFill>
                          <a:effectLst/>
                          <a:latin typeface="+mn-lt"/>
                          <a:ea typeface="+mn-ea"/>
                          <a:cs typeface="+mn-cs"/>
                        </a:rPr>
                        <a:t>I.jobType</a:t>
                      </a:r>
                      <a:r>
                        <a:rPr lang="en-US" sz="1800" b="0" kern="1200" dirty="0">
                          <a:solidFill>
                            <a:schemeClr val="dk1"/>
                          </a:solidFill>
                          <a:effectLst/>
                          <a:latin typeface="+mn-lt"/>
                          <a:ea typeface="+mn-ea"/>
                          <a:cs typeface="+mn-cs"/>
                        </a:rPr>
                        <a:t> LIKE '%${</a:t>
                      </a:r>
                      <a:r>
                        <a:rPr lang="en-US" sz="1800" b="0" kern="1200" dirty="0" err="1">
                          <a:solidFill>
                            <a:schemeClr val="dk1"/>
                          </a:solidFill>
                          <a:effectLst/>
                          <a:latin typeface="+mn-lt"/>
                          <a:ea typeface="+mn-ea"/>
                          <a:cs typeface="+mn-cs"/>
                        </a:rPr>
                        <a:t>jobType</a:t>
                      </a:r>
                      <a:r>
                        <a:rPr lang="en-US" sz="1800" b="0" kern="1200" dirty="0">
                          <a:solidFill>
                            <a:schemeClr val="dk1"/>
                          </a:solidFill>
                          <a:effectLst/>
                          <a:latin typeface="+mn-lt"/>
                          <a:ea typeface="+mn-ea"/>
                          <a:cs typeface="+mn-cs"/>
                        </a:rPr>
                        <a:t>}%' AND</a:t>
                      </a:r>
                    </a:p>
                    <a:p>
                      <a:r>
                        <a:rPr lang="en-US" sz="1800" b="0" kern="1200" dirty="0">
                          <a:solidFill>
                            <a:schemeClr val="dk1"/>
                          </a:solidFill>
                          <a:effectLst/>
                          <a:latin typeface="+mn-lt"/>
                          <a:ea typeface="+mn-ea"/>
                          <a:cs typeface="+mn-cs"/>
                        </a:rPr>
                        <a:t>(</a:t>
                      </a:r>
                      <a:r>
                        <a:rPr lang="en-US" sz="1800" b="0" kern="1200" dirty="0" err="1">
                          <a:solidFill>
                            <a:schemeClr val="dk1"/>
                          </a:solidFill>
                          <a:effectLst/>
                          <a:latin typeface="+mn-lt"/>
                          <a:ea typeface="+mn-ea"/>
                          <a:cs typeface="+mn-cs"/>
                        </a:rPr>
                        <a:t>I.companyRating</a:t>
                      </a:r>
                      <a:r>
                        <a:rPr lang="en-US" sz="1800" b="0" kern="1200" dirty="0">
                          <a:solidFill>
                            <a:schemeClr val="dk1"/>
                          </a:solidFill>
                          <a:effectLst/>
                          <a:latin typeface="+mn-lt"/>
                          <a:ea typeface="+mn-ea"/>
                          <a:cs typeface="+mn-cs"/>
                        </a:rPr>
                        <a:t> BETWEEN ${</a:t>
                      </a:r>
                      <a:r>
                        <a:rPr lang="en-US" sz="1800" b="0" kern="1200" dirty="0" err="1">
                          <a:solidFill>
                            <a:schemeClr val="dk1"/>
                          </a:solidFill>
                          <a:effectLst/>
                          <a:latin typeface="+mn-lt"/>
                          <a:ea typeface="+mn-ea"/>
                          <a:cs typeface="+mn-cs"/>
                        </a:rPr>
                        <a:t>ratingLow</a:t>
                      </a:r>
                      <a:r>
                        <a:rPr lang="en-US" sz="1800" b="0" kern="1200" dirty="0">
                          <a:solidFill>
                            <a:schemeClr val="dk1"/>
                          </a:solidFill>
                          <a:effectLst/>
                          <a:latin typeface="+mn-lt"/>
                          <a:ea typeface="+mn-ea"/>
                          <a:cs typeface="+mn-cs"/>
                        </a:rPr>
                        <a:t>} AND ${</a:t>
                      </a:r>
                      <a:r>
                        <a:rPr lang="en-US" sz="1800" b="0" kern="1200" dirty="0" err="1">
                          <a:solidFill>
                            <a:schemeClr val="dk1"/>
                          </a:solidFill>
                          <a:effectLst/>
                          <a:latin typeface="+mn-lt"/>
                          <a:ea typeface="+mn-ea"/>
                          <a:cs typeface="+mn-cs"/>
                        </a:rPr>
                        <a:t>ratingHigh</a:t>
                      </a:r>
                      <a:r>
                        <a:rPr lang="en-US" sz="1800" b="0" kern="1200" dirty="0">
                          <a:solidFill>
                            <a:schemeClr val="dk1"/>
                          </a:solidFill>
                          <a:effectLst/>
                          <a:latin typeface="+mn-lt"/>
                          <a:ea typeface="+mn-ea"/>
                          <a:cs typeface="+mn-cs"/>
                        </a:rPr>
                        <a:t>})</a:t>
                      </a:r>
                    </a:p>
                    <a:p>
                      <a:r>
                        <a:rPr lang="en-US" sz="1800" b="0" kern="1200" dirty="0">
                          <a:solidFill>
                            <a:schemeClr val="dk1"/>
                          </a:solidFill>
                          <a:effectLst/>
                          <a:latin typeface="+mn-lt"/>
                          <a:ea typeface="+mn-ea"/>
                          <a:cs typeface="+mn-cs"/>
                        </a:rPr>
                        <a:t>AND (</a:t>
                      </a:r>
                      <a:r>
                        <a:rPr lang="en-US" sz="1800" b="0" kern="1200" dirty="0" err="1">
                          <a:solidFill>
                            <a:schemeClr val="dk1"/>
                          </a:solidFill>
                          <a:effectLst/>
                          <a:latin typeface="+mn-lt"/>
                          <a:ea typeface="+mn-ea"/>
                          <a:cs typeface="+mn-cs"/>
                        </a:rPr>
                        <a:t>CI.fullTimeEmployees</a:t>
                      </a:r>
                      <a:r>
                        <a:rPr lang="en-US" sz="1800" b="0" kern="1200" dirty="0">
                          <a:solidFill>
                            <a:schemeClr val="dk1"/>
                          </a:solidFill>
                          <a:effectLst/>
                          <a:latin typeface="+mn-lt"/>
                          <a:ea typeface="+mn-ea"/>
                          <a:cs typeface="+mn-cs"/>
                        </a:rPr>
                        <a:t> BETWEEN ${</a:t>
                      </a:r>
                      <a:r>
                        <a:rPr lang="en-US" sz="1800" b="0" kern="1200" dirty="0" err="1">
                          <a:solidFill>
                            <a:schemeClr val="dk1"/>
                          </a:solidFill>
                          <a:effectLst/>
                          <a:latin typeface="+mn-lt"/>
                          <a:ea typeface="+mn-ea"/>
                          <a:cs typeface="+mn-cs"/>
                        </a:rPr>
                        <a:t>numEmployeesLow</a:t>
                      </a:r>
                      <a:r>
                        <a:rPr lang="en-US" sz="1800" b="0" kern="1200" dirty="0">
                          <a:solidFill>
                            <a:schemeClr val="dk1"/>
                          </a:solidFill>
                          <a:effectLst/>
                          <a:latin typeface="+mn-lt"/>
                          <a:ea typeface="+mn-ea"/>
                          <a:cs typeface="+mn-cs"/>
                        </a:rPr>
                        <a:t>} AND ${</a:t>
                      </a:r>
                      <a:r>
                        <a:rPr lang="en-US" sz="1800" b="0" kern="1200" dirty="0" err="1">
                          <a:solidFill>
                            <a:schemeClr val="dk1"/>
                          </a:solidFill>
                          <a:effectLst/>
                          <a:latin typeface="+mn-lt"/>
                          <a:ea typeface="+mn-ea"/>
                          <a:cs typeface="+mn-cs"/>
                        </a:rPr>
                        <a:t>numEmployeesHigh</a:t>
                      </a:r>
                      <a:r>
                        <a:rPr lang="en-US" sz="1800" b="0" kern="1200" dirty="0">
                          <a:solidFill>
                            <a:schemeClr val="dk1"/>
                          </a:solidFill>
                          <a:effectLst/>
                          <a:latin typeface="+mn-lt"/>
                          <a:ea typeface="+mn-ea"/>
                          <a:cs typeface="+mn-cs"/>
                        </a:rPr>
                        <a:t>})</a:t>
                      </a:r>
                    </a:p>
                    <a:p>
                      <a:r>
                        <a:rPr lang="en-US" sz="1800" b="0" kern="1200" dirty="0">
                          <a:solidFill>
                            <a:schemeClr val="dk1"/>
                          </a:solidFill>
                          <a:effectLst/>
                          <a:latin typeface="+mn-lt"/>
                          <a:ea typeface="+mn-ea"/>
                          <a:cs typeface="+mn-cs"/>
                        </a:rPr>
                        <a:t>AND </a:t>
                      </a:r>
                      <a:r>
                        <a:rPr lang="en-US" sz="1800" b="0" kern="1200" dirty="0" err="1">
                          <a:solidFill>
                            <a:schemeClr val="dk1"/>
                          </a:solidFill>
                          <a:effectLst/>
                          <a:latin typeface="+mn-lt"/>
                          <a:ea typeface="+mn-ea"/>
                          <a:cs typeface="+mn-cs"/>
                        </a:rPr>
                        <a:t>I.jobTitle</a:t>
                      </a:r>
                      <a:r>
                        <a:rPr lang="en-US" sz="1800" b="0" kern="1200" dirty="0">
                          <a:solidFill>
                            <a:schemeClr val="dk1"/>
                          </a:solidFill>
                          <a:effectLst/>
                          <a:latin typeface="+mn-lt"/>
                          <a:ea typeface="+mn-ea"/>
                          <a:cs typeface="+mn-cs"/>
                        </a:rPr>
                        <a:t> LIKE '%${</a:t>
                      </a:r>
                      <a:r>
                        <a:rPr lang="en-US" sz="1800" b="0" kern="1200" dirty="0" err="1">
                          <a:solidFill>
                            <a:schemeClr val="dk1"/>
                          </a:solidFill>
                          <a:effectLst/>
                          <a:latin typeface="+mn-lt"/>
                          <a:ea typeface="+mn-ea"/>
                          <a:cs typeface="+mn-cs"/>
                        </a:rPr>
                        <a:t>jobTitle</a:t>
                      </a:r>
                      <a:r>
                        <a:rPr lang="en-US" sz="1800" b="0" kern="1200" dirty="0">
                          <a:solidFill>
                            <a:schemeClr val="dk1"/>
                          </a:solidFill>
                          <a:effectLst/>
                          <a:latin typeface="+mn-lt"/>
                          <a:ea typeface="+mn-ea"/>
                          <a:cs typeface="+mn-cs"/>
                        </a:rPr>
                        <a:t>}%'</a:t>
                      </a:r>
                    </a:p>
                    <a:p>
                      <a:r>
                        <a:rPr lang="en-US" sz="1800" b="0" kern="1200" dirty="0">
                          <a:solidFill>
                            <a:schemeClr val="dk1"/>
                          </a:solidFill>
                          <a:effectLst/>
                          <a:latin typeface="+mn-lt"/>
                          <a:ea typeface="+mn-ea"/>
                          <a:cs typeface="+mn-cs"/>
                        </a:rPr>
                        <a:t>ORDER BY </a:t>
                      </a:r>
                      <a:r>
                        <a:rPr lang="en-US" sz="1800" b="0" kern="1200" dirty="0" err="1">
                          <a:solidFill>
                            <a:schemeClr val="dk1"/>
                          </a:solidFill>
                          <a:effectLst/>
                          <a:latin typeface="+mn-lt"/>
                          <a:ea typeface="+mn-ea"/>
                          <a:cs typeface="+mn-cs"/>
                        </a:rPr>
                        <a:t>CI.companyName</a:t>
                      </a:r>
                      <a:endParaRPr lang="en-US" sz="1800" b="0" kern="1200" dirty="0">
                        <a:solidFill>
                          <a:schemeClr val="dk1"/>
                        </a:solidFill>
                        <a:effectLst/>
                        <a:latin typeface="+mn-lt"/>
                        <a:ea typeface="+mn-ea"/>
                        <a:cs typeface="+mn-cs"/>
                      </a:endParaRPr>
                    </a:p>
                    <a:p>
                      <a:r>
                        <a:rPr lang="en-US" sz="1800" b="0" kern="1200" dirty="0">
                          <a:solidFill>
                            <a:schemeClr val="dk1"/>
                          </a:solidFill>
                          <a:effectLst/>
                          <a:latin typeface="+mn-lt"/>
                          <a:ea typeface="+mn-ea"/>
                          <a:cs typeface="+mn-cs"/>
                        </a:rPr>
                        <a:t>)</a:t>
                      </a:r>
                    </a:p>
                    <a:p>
                      <a:r>
                        <a:rPr lang="en-US" sz="1800" b="0" kern="1200" dirty="0">
                          <a:solidFill>
                            <a:schemeClr val="dk1"/>
                          </a:solidFill>
                          <a:effectLst/>
                          <a:latin typeface="+mn-lt"/>
                          <a:ea typeface="+mn-ea"/>
                          <a:cs typeface="+mn-cs"/>
                        </a:rPr>
                        <a:t>SELECT * FROM TT LIMIT 50;</a:t>
                      </a:r>
                    </a:p>
                    <a:p>
                      <a:endParaRPr lang="en-US" dirty="0"/>
                    </a:p>
                  </a:txBody>
                  <a:tcPr/>
                </a:tc>
                <a:extLst>
                  <a:ext uri="{0D108BD9-81ED-4DB2-BD59-A6C34878D82A}">
                    <a16:rowId xmlns:a16="http://schemas.microsoft.com/office/drawing/2014/main" val="3653727911"/>
                  </a:ext>
                </a:extLst>
              </a:tr>
            </a:tbl>
          </a:graphicData>
        </a:graphic>
      </p:graphicFrame>
    </p:spTree>
    <p:extLst>
      <p:ext uri="{BB962C8B-B14F-4D97-AF65-F5344CB8AC3E}">
        <p14:creationId xmlns:p14="http://schemas.microsoft.com/office/powerpoint/2010/main" val="346699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842F-8E53-E442-9BE6-2757A0FD06D8}"/>
              </a:ext>
            </a:extLst>
          </p:cNvPr>
          <p:cNvSpPr>
            <a:spLocks noGrp="1"/>
          </p:cNvSpPr>
          <p:nvPr>
            <p:ph type="title"/>
          </p:nvPr>
        </p:nvSpPr>
        <p:spPr>
          <a:xfrm>
            <a:off x="613317" y="485078"/>
            <a:ext cx="9601200" cy="1485900"/>
          </a:xfrm>
        </p:spPr>
        <p:txBody>
          <a:bodyPr/>
          <a:lstStyle/>
          <a:p>
            <a:r>
              <a:rPr lang="en-US" dirty="0" err="1"/>
              <a:t>Optimisation</a:t>
            </a:r>
            <a:endParaRPr lang="en-US" dirty="0"/>
          </a:p>
        </p:txBody>
      </p:sp>
      <p:graphicFrame>
        <p:nvGraphicFramePr>
          <p:cNvPr id="4" name="Content Placeholder 3">
            <a:extLst>
              <a:ext uri="{FF2B5EF4-FFF2-40B4-BE49-F238E27FC236}">
                <a16:creationId xmlns:a16="http://schemas.microsoft.com/office/drawing/2014/main" id="{DBD86A9B-262E-6B40-A008-BE08DC2377D4}"/>
              </a:ext>
            </a:extLst>
          </p:cNvPr>
          <p:cNvGraphicFramePr>
            <a:graphicFrameLocks noGrp="1"/>
          </p:cNvGraphicFramePr>
          <p:nvPr>
            <p:ph idx="1"/>
            <p:extLst>
              <p:ext uri="{D42A27DB-BD31-4B8C-83A1-F6EECF244321}">
                <p14:modId xmlns:p14="http://schemas.microsoft.com/office/powerpoint/2010/main" val="4246754142"/>
              </p:ext>
            </p:extLst>
          </p:nvPr>
        </p:nvGraphicFramePr>
        <p:xfrm>
          <a:off x="3791414" y="211344"/>
          <a:ext cx="8129239" cy="6435312"/>
        </p:xfrm>
        <a:graphic>
          <a:graphicData uri="http://schemas.openxmlformats.org/drawingml/2006/table">
            <a:tbl>
              <a:tblPr firstRow="1" firstCol="1" bandRow="1">
                <a:tableStyleId>{5C22544A-7EE6-4342-B048-85BDC9FD1C3A}</a:tableStyleId>
              </a:tblPr>
              <a:tblGrid>
                <a:gridCol w="658876">
                  <a:extLst>
                    <a:ext uri="{9D8B030D-6E8A-4147-A177-3AD203B41FA5}">
                      <a16:colId xmlns:a16="http://schemas.microsoft.com/office/drawing/2014/main" val="2469009150"/>
                    </a:ext>
                  </a:extLst>
                </a:gridCol>
                <a:gridCol w="1182235">
                  <a:extLst>
                    <a:ext uri="{9D8B030D-6E8A-4147-A177-3AD203B41FA5}">
                      <a16:colId xmlns:a16="http://schemas.microsoft.com/office/drawing/2014/main" val="1001085759"/>
                    </a:ext>
                  </a:extLst>
                </a:gridCol>
                <a:gridCol w="2320081">
                  <a:extLst>
                    <a:ext uri="{9D8B030D-6E8A-4147-A177-3AD203B41FA5}">
                      <a16:colId xmlns:a16="http://schemas.microsoft.com/office/drawing/2014/main" val="148427716"/>
                    </a:ext>
                  </a:extLst>
                </a:gridCol>
                <a:gridCol w="1981297">
                  <a:extLst>
                    <a:ext uri="{9D8B030D-6E8A-4147-A177-3AD203B41FA5}">
                      <a16:colId xmlns:a16="http://schemas.microsoft.com/office/drawing/2014/main" val="2252488580"/>
                    </a:ext>
                  </a:extLst>
                </a:gridCol>
                <a:gridCol w="1986750">
                  <a:extLst>
                    <a:ext uri="{9D8B030D-6E8A-4147-A177-3AD203B41FA5}">
                      <a16:colId xmlns:a16="http://schemas.microsoft.com/office/drawing/2014/main" val="3956827499"/>
                    </a:ext>
                  </a:extLst>
                </a:gridCol>
              </a:tblGrid>
              <a:tr h="229553">
                <a:tc>
                  <a:txBody>
                    <a:bodyPr/>
                    <a:lstStyle/>
                    <a:p>
                      <a:pPr marL="0" marR="0">
                        <a:spcBef>
                          <a:spcPts val="0"/>
                        </a:spcBef>
                        <a:spcAft>
                          <a:spcPts val="0"/>
                        </a:spcAft>
                      </a:pPr>
                      <a:r>
                        <a:rPr lang="en-US" sz="600">
                          <a:effectLst/>
                        </a:rPr>
                        <a:t>SNo</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Type of Optimization</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Unoptimized Query</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Optimized Query</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Implication</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1623117745"/>
                  </a:ext>
                </a:extLst>
              </a:tr>
              <a:tr h="918209">
                <a:tc>
                  <a:txBody>
                    <a:bodyPr/>
                    <a:lstStyle/>
                    <a:p>
                      <a:pPr marL="0" marR="0">
                        <a:spcBef>
                          <a:spcPts val="0"/>
                        </a:spcBef>
                        <a:spcAft>
                          <a:spcPts val="0"/>
                        </a:spcAft>
                      </a:pPr>
                      <a:r>
                        <a:rPr lang="en-US" sz="600">
                          <a:effectLst/>
                        </a:rPr>
                        <a:t>1</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SELECT</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All fields (SELECT *) are being retrieved in both the CTE expression and the final SELECT call. </a:t>
                      </a:r>
                      <a:endParaRPr lang="en-US" sz="700">
                        <a:effectLst/>
                      </a:endParaRPr>
                    </a:p>
                    <a:p>
                      <a:pPr marL="342900" marR="0" lvl="0" indent="-342900">
                        <a:spcBef>
                          <a:spcPts val="0"/>
                        </a:spcBef>
                        <a:spcAft>
                          <a:spcPts val="0"/>
                        </a:spcAft>
                        <a:buFont typeface="Symbol" pitchFamily="2" charset="2"/>
                        <a:buChar char=""/>
                      </a:pPr>
                      <a:r>
                        <a:rPr lang="en-US" sz="600">
                          <a:effectLst/>
                        </a:rPr>
                        <a:t>The fields are being filtered on frontend via JavaScript NodeJS.</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Only fields needed by subsequent queries are retrieved in CTEs and fields to be displayed on the Front End are projected in the main SELECT call.</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Projection on Specific Fields.</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1983438657"/>
                  </a:ext>
                </a:extLst>
              </a:tr>
              <a:tr h="459104">
                <a:tc>
                  <a:txBody>
                    <a:bodyPr/>
                    <a:lstStyle/>
                    <a:p>
                      <a:pPr marL="0" marR="0">
                        <a:spcBef>
                          <a:spcPts val="0"/>
                        </a:spcBef>
                        <a:spcAft>
                          <a:spcPts val="0"/>
                        </a:spcAft>
                      </a:pPr>
                      <a:r>
                        <a:rPr lang="en-US" sz="600">
                          <a:effectLst/>
                        </a:rPr>
                        <a:t>2</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WHERE</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No selection condition to filter the number of rows in the final result.</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Selection condition in WHERE clause to filter out rows with erroneous News Title.</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Selection on specific rows.</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514046905"/>
                  </a:ext>
                </a:extLst>
              </a:tr>
              <a:tr h="1377314">
                <a:tc>
                  <a:txBody>
                    <a:bodyPr/>
                    <a:lstStyle/>
                    <a:p>
                      <a:pPr marL="0" marR="0">
                        <a:spcBef>
                          <a:spcPts val="0"/>
                        </a:spcBef>
                        <a:spcAft>
                          <a:spcPts val="0"/>
                        </a:spcAft>
                      </a:pPr>
                      <a:r>
                        <a:rPr lang="en-US" sz="600">
                          <a:effectLst/>
                        </a:rPr>
                        <a:t>3</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dirty="0">
                          <a:effectLst/>
                        </a:rPr>
                        <a:t>INNER JOIN vs </a:t>
                      </a:r>
                      <a:endParaRPr lang="en-US" sz="700" dirty="0">
                        <a:effectLst/>
                      </a:endParaRPr>
                    </a:p>
                    <a:p>
                      <a:pPr marL="0" marR="0">
                        <a:spcBef>
                          <a:spcPts val="0"/>
                        </a:spcBef>
                        <a:spcAft>
                          <a:spcPts val="0"/>
                        </a:spcAft>
                      </a:pPr>
                      <a:r>
                        <a:rPr lang="en-US" sz="600" dirty="0">
                          <a:effectLst/>
                        </a:rPr>
                        <a:t>CARTESIAN CROSS PRODUCT</a:t>
                      </a:r>
                      <a:endParaRPr lang="en-US" sz="7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Cross product with Where clause to filter out relevant rows after the execution of Join. </a:t>
                      </a:r>
                      <a:endParaRPr lang="en-US" sz="700">
                        <a:effectLst/>
                      </a:endParaRPr>
                    </a:p>
                    <a:p>
                      <a:pPr marL="342900" marR="0" lvl="0" indent="-342900">
                        <a:spcBef>
                          <a:spcPts val="0"/>
                        </a:spcBef>
                        <a:spcAft>
                          <a:spcPts val="0"/>
                        </a:spcAft>
                        <a:buFont typeface="Symbol" pitchFamily="2" charset="2"/>
                        <a:buChar char=""/>
                      </a:pPr>
                      <a:r>
                        <a:rPr lang="en-US" sz="600">
                          <a:effectLst/>
                        </a:rPr>
                        <a:t>Results in more comparisons to join tables.</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Inner Join with the Join condition specified on Primary Key – Foreign Key. </a:t>
                      </a:r>
                      <a:endParaRPr lang="en-US" sz="700">
                        <a:effectLst/>
                      </a:endParaRPr>
                    </a:p>
                    <a:p>
                      <a:pPr marL="342900" marR="0" lvl="0" indent="-342900">
                        <a:spcBef>
                          <a:spcPts val="0"/>
                        </a:spcBef>
                        <a:spcAft>
                          <a:spcPts val="0"/>
                        </a:spcAft>
                        <a:buFont typeface="Symbol" pitchFamily="2" charset="2"/>
                        <a:buChar char=""/>
                      </a:pPr>
                      <a:r>
                        <a:rPr lang="en-US" sz="600">
                          <a:effectLst/>
                        </a:rPr>
                        <a:t>Results in filtering of tables on join condition before the execution of join and thereby significantly lesser number of comparisons to be made. </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Creating inner joins instead of cross products with selection condition.</a:t>
                      </a:r>
                      <a:endParaRPr lang="en-US" sz="700">
                        <a:effectLst/>
                      </a:endParaRPr>
                    </a:p>
                    <a:p>
                      <a:pPr marL="0" marR="0">
                        <a:spcBef>
                          <a:spcPts val="0"/>
                        </a:spcBef>
                        <a:spcAft>
                          <a:spcPts val="0"/>
                        </a:spcAft>
                      </a:pPr>
                      <a:r>
                        <a:rPr lang="en-US" sz="600">
                          <a:effectLst/>
                        </a:rPr>
                        <a:t> </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2454330433"/>
                  </a:ext>
                </a:extLst>
              </a:tr>
              <a:tr h="1377314">
                <a:tc>
                  <a:txBody>
                    <a:bodyPr/>
                    <a:lstStyle/>
                    <a:p>
                      <a:pPr marL="0" marR="0">
                        <a:spcBef>
                          <a:spcPts val="0"/>
                        </a:spcBef>
                        <a:spcAft>
                          <a:spcPts val="0"/>
                        </a:spcAft>
                      </a:pPr>
                      <a:r>
                        <a:rPr lang="en-US" sz="600">
                          <a:effectLst/>
                        </a:rPr>
                        <a:t>4</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LIMIT</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dirty="0">
                          <a:effectLst/>
                        </a:rPr>
                        <a:t>All the results in the final table are retrieved by the server and pagination done on </a:t>
                      </a:r>
                      <a:r>
                        <a:rPr lang="en-US" sz="600" dirty="0" err="1">
                          <a:effectLst/>
                        </a:rPr>
                        <a:t>FrontEnd</a:t>
                      </a:r>
                      <a:r>
                        <a:rPr lang="en-US" sz="600" dirty="0">
                          <a:effectLst/>
                        </a:rPr>
                        <a:t>.</a:t>
                      </a:r>
                      <a:endParaRPr lang="en-US" sz="7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LIMIT implemented to enforce pagination at database level. </a:t>
                      </a:r>
                      <a:endParaRPr lang="en-US" sz="700">
                        <a:effectLst/>
                      </a:endParaRPr>
                    </a:p>
                    <a:p>
                      <a:pPr marL="342900" marR="0" lvl="0" indent="-342900">
                        <a:spcBef>
                          <a:spcPts val="0"/>
                        </a:spcBef>
                        <a:spcAft>
                          <a:spcPts val="0"/>
                        </a:spcAft>
                        <a:buFont typeface="Symbol" pitchFamily="2" charset="2"/>
                        <a:buChar char=""/>
                      </a:pPr>
                      <a:r>
                        <a:rPr lang="en-US" sz="600">
                          <a:effectLst/>
                        </a:rPr>
                        <a:t>As a result only the data required to be displayed at the front end is queried from the database. </a:t>
                      </a:r>
                      <a:endParaRPr lang="en-US" sz="700">
                        <a:effectLst/>
                      </a:endParaRPr>
                    </a:p>
                    <a:p>
                      <a:pPr marL="342900" marR="0" lvl="0" indent="-342900">
                        <a:spcBef>
                          <a:spcPts val="0"/>
                        </a:spcBef>
                        <a:spcAft>
                          <a:spcPts val="0"/>
                        </a:spcAft>
                        <a:buFont typeface="Symbol" pitchFamily="2" charset="2"/>
                        <a:buChar char=""/>
                      </a:pPr>
                      <a:r>
                        <a:rPr lang="en-US" sz="600">
                          <a:effectLst/>
                        </a:rPr>
                        <a:t>Consequently a smaller size of the data is sent to the server.</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Using limit to sample query results with dynamic queries.</a:t>
                      </a:r>
                      <a:endParaRPr lang="en-US" sz="700">
                        <a:effectLst/>
                      </a:endParaRPr>
                    </a:p>
                    <a:p>
                      <a:pPr marL="0" marR="0">
                        <a:spcBef>
                          <a:spcPts val="0"/>
                        </a:spcBef>
                        <a:spcAft>
                          <a:spcPts val="0"/>
                        </a:spcAft>
                      </a:pPr>
                      <a:r>
                        <a:rPr lang="en-US" sz="600">
                          <a:effectLst/>
                        </a:rPr>
                        <a:t> </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4179004175"/>
                  </a:ext>
                </a:extLst>
              </a:tr>
              <a:tr h="918209">
                <a:tc>
                  <a:txBody>
                    <a:bodyPr/>
                    <a:lstStyle/>
                    <a:p>
                      <a:pPr marL="0" marR="0">
                        <a:spcBef>
                          <a:spcPts val="0"/>
                        </a:spcBef>
                        <a:spcAft>
                          <a:spcPts val="0"/>
                        </a:spcAft>
                      </a:pPr>
                      <a:r>
                        <a:rPr lang="en-US" sz="600">
                          <a:effectLst/>
                        </a:rPr>
                        <a:t>5</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INDEX</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dirty="0">
                          <a:effectLst/>
                        </a:rPr>
                        <a:t>NO INDEX</a:t>
                      </a:r>
                      <a:endParaRPr lang="en-US" sz="7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INDEX on peerID of table Peers.</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As joins are made on Primary Key – Foreign Keys the attributes are already indexed. </a:t>
                      </a:r>
                      <a:endParaRPr lang="en-US" sz="700">
                        <a:effectLst/>
                      </a:endParaRPr>
                    </a:p>
                    <a:p>
                      <a:pPr marL="0" marR="0">
                        <a:spcBef>
                          <a:spcPts val="0"/>
                        </a:spcBef>
                        <a:spcAft>
                          <a:spcPts val="0"/>
                        </a:spcAft>
                      </a:pPr>
                      <a:r>
                        <a:rPr lang="en-US" sz="600">
                          <a:effectLst/>
                        </a:rPr>
                        <a:t>In addition an index is created on PeerID to speedup joins using Indexed Block Nested Loop Joins.</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1437279645"/>
                  </a:ext>
                </a:extLst>
              </a:tr>
              <a:tr h="688658">
                <a:tc>
                  <a:txBody>
                    <a:bodyPr/>
                    <a:lstStyle/>
                    <a:p>
                      <a:pPr marL="0" marR="0">
                        <a:spcBef>
                          <a:spcPts val="0"/>
                        </a:spcBef>
                        <a:spcAft>
                          <a:spcPts val="0"/>
                        </a:spcAft>
                      </a:pPr>
                      <a:r>
                        <a:rPr lang="en-US" sz="600">
                          <a:effectLst/>
                        </a:rPr>
                        <a:t>6</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Wildcard Optimization ‘%’</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Use of wildcard while matching symbol resulted in many more results than required.</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342900" marR="0" lvl="0" indent="-342900">
                        <a:spcBef>
                          <a:spcPts val="0"/>
                        </a:spcBef>
                        <a:spcAft>
                          <a:spcPts val="0"/>
                        </a:spcAft>
                        <a:buFont typeface="Symbol" pitchFamily="2" charset="2"/>
                        <a:buChar char=""/>
                      </a:pPr>
                      <a:r>
                        <a:rPr lang="en-US" sz="600">
                          <a:effectLst/>
                        </a:rPr>
                        <a:t>Wildcards removed to promote exact match and thereby reduce the number of results returned by the database.</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Use of ‘%’ wildcard character with LIKE matches all strings when sometimes only specific matches are needed.</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3107712158"/>
                  </a:ext>
                </a:extLst>
              </a:tr>
              <a:tr h="229553">
                <a:tc>
                  <a:txBody>
                    <a:bodyPr/>
                    <a:lstStyle/>
                    <a:p>
                      <a:pPr marL="0" marR="0">
                        <a:spcBef>
                          <a:spcPts val="0"/>
                        </a:spcBef>
                        <a:spcAft>
                          <a:spcPts val="0"/>
                        </a:spcAft>
                      </a:pPr>
                      <a:r>
                        <a:rPr lang="en-US" sz="600">
                          <a:effectLst/>
                        </a:rPr>
                        <a:t> </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Execution Time </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9s 106ms</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859 ms</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a:txBody>
                    <a:bodyPr/>
                    <a:lstStyle/>
                    <a:p>
                      <a:pPr marL="0" marR="0">
                        <a:spcBef>
                          <a:spcPts val="0"/>
                        </a:spcBef>
                        <a:spcAft>
                          <a:spcPts val="0"/>
                        </a:spcAft>
                      </a:pPr>
                      <a:r>
                        <a:rPr lang="en-US" sz="600">
                          <a:effectLst/>
                        </a:rPr>
                        <a:t> </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extLst>
                  <a:ext uri="{0D108BD9-81ED-4DB2-BD59-A6C34878D82A}">
                    <a16:rowId xmlns:a16="http://schemas.microsoft.com/office/drawing/2014/main" val="1519094718"/>
                  </a:ext>
                </a:extLst>
              </a:tr>
              <a:tr h="237398">
                <a:tc>
                  <a:txBody>
                    <a:bodyPr/>
                    <a:lstStyle/>
                    <a:p>
                      <a:pPr marL="0" marR="0">
                        <a:spcBef>
                          <a:spcPts val="0"/>
                        </a:spcBef>
                        <a:spcAft>
                          <a:spcPts val="0"/>
                        </a:spcAft>
                      </a:pPr>
                      <a:r>
                        <a:rPr lang="en-US" sz="600">
                          <a:effectLst/>
                        </a:rPr>
                        <a:t> </a:t>
                      </a:r>
                      <a:endParaRPr lang="en-US" sz="70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gridSpan="4">
                  <a:txBody>
                    <a:bodyPr/>
                    <a:lstStyle/>
                    <a:p>
                      <a:pPr marL="0" marR="0">
                        <a:spcBef>
                          <a:spcPts val="0"/>
                        </a:spcBef>
                        <a:spcAft>
                          <a:spcPts val="0"/>
                        </a:spcAft>
                      </a:pPr>
                      <a:r>
                        <a:rPr lang="en-US" sz="600" dirty="0">
                          <a:effectLst/>
                        </a:rPr>
                        <a:t>Speed Up– 10.6x</a:t>
                      </a:r>
                      <a:endParaRPr lang="en-US" sz="700" dirty="0">
                        <a:effectLst/>
                      </a:endParaRPr>
                    </a:p>
                    <a:p>
                      <a:pPr marL="0" marR="0">
                        <a:spcBef>
                          <a:spcPts val="0"/>
                        </a:spcBef>
                        <a:spcAft>
                          <a:spcPts val="0"/>
                        </a:spcAft>
                      </a:pPr>
                      <a:r>
                        <a:rPr lang="en-US" sz="600" dirty="0">
                          <a:effectLst/>
                        </a:rPr>
                        <a:t> </a:t>
                      </a:r>
                      <a:endParaRPr lang="en-US" sz="7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endParaRPr>
                    </a:p>
                  </a:txBody>
                  <a:tcPr marL="39788" marR="39788"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9113160"/>
                  </a:ext>
                </a:extLst>
              </a:tr>
            </a:tbl>
          </a:graphicData>
        </a:graphic>
      </p:graphicFrame>
      <p:sp>
        <p:nvSpPr>
          <p:cNvPr id="5" name="Rectangle 1">
            <a:extLst>
              <a:ext uri="{FF2B5EF4-FFF2-40B4-BE49-F238E27FC236}">
                <a16:creationId xmlns:a16="http://schemas.microsoft.com/office/drawing/2014/main" id="{03B8BBBF-8F59-4347-A6C1-477A92340907}"/>
              </a:ext>
            </a:extLst>
          </p:cNvPr>
          <p:cNvSpPr>
            <a:spLocks noChangeArrowheads="1"/>
          </p:cNvSpPr>
          <p:nvPr/>
        </p:nvSpPr>
        <p:spPr bwMode="auto">
          <a:xfrm>
            <a:off x="-1647376" y="-512956"/>
            <a:ext cx="238999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84080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B044-2163-7046-B8DC-2420C168A897}"/>
              </a:ext>
            </a:extLst>
          </p:cNvPr>
          <p:cNvSpPr>
            <a:spLocks noGrp="1"/>
          </p:cNvSpPr>
          <p:nvPr>
            <p:ph type="title"/>
          </p:nvPr>
        </p:nvSpPr>
        <p:spPr/>
        <p:txBody>
          <a:bodyPr/>
          <a:lstStyle/>
          <a:p>
            <a:r>
              <a:rPr lang="en-US" dirty="0"/>
              <a:t>Optimizations</a:t>
            </a:r>
          </a:p>
        </p:txBody>
      </p:sp>
      <p:graphicFrame>
        <p:nvGraphicFramePr>
          <p:cNvPr id="4" name="Table 4">
            <a:extLst>
              <a:ext uri="{FF2B5EF4-FFF2-40B4-BE49-F238E27FC236}">
                <a16:creationId xmlns:a16="http://schemas.microsoft.com/office/drawing/2014/main" id="{E4AB7AEF-803F-B94E-AAB2-D2E684C7C10B}"/>
              </a:ext>
            </a:extLst>
          </p:cNvPr>
          <p:cNvGraphicFramePr>
            <a:graphicFrameLocks noGrp="1"/>
          </p:cNvGraphicFramePr>
          <p:nvPr>
            <p:ph idx="1"/>
            <p:extLst>
              <p:ext uri="{D42A27DB-BD31-4B8C-83A1-F6EECF244321}">
                <p14:modId xmlns:p14="http://schemas.microsoft.com/office/powerpoint/2010/main" val="2387200122"/>
              </p:ext>
            </p:extLst>
          </p:nvPr>
        </p:nvGraphicFramePr>
        <p:xfrm>
          <a:off x="1371600" y="2286000"/>
          <a:ext cx="9601197" cy="2595880"/>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3765719400"/>
                    </a:ext>
                  </a:extLst>
                </a:gridCol>
                <a:gridCol w="3200399">
                  <a:extLst>
                    <a:ext uri="{9D8B030D-6E8A-4147-A177-3AD203B41FA5}">
                      <a16:colId xmlns:a16="http://schemas.microsoft.com/office/drawing/2014/main" val="3114351599"/>
                    </a:ext>
                  </a:extLst>
                </a:gridCol>
                <a:gridCol w="3200399">
                  <a:extLst>
                    <a:ext uri="{9D8B030D-6E8A-4147-A177-3AD203B41FA5}">
                      <a16:colId xmlns:a16="http://schemas.microsoft.com/office/drawing/2014/main" val="3218193429"/>
                    </a:ext>
                  </a:extLst>
                </a:gridCol>
              </a:tblGrid>
              <a:tr h="370840">
                <a:tc>
                  <a:txBody>
                    <a:bodyPr/>
                    <a:lstStyle/>
                    <a:p>
                      <a:r>
                        <a:rPr lang="en-US" dirty="0"/>
                        <a:t>Query</a:t>
                      </a:r>
                    </a:p>
                  </a:txBody>
                  <a:tcPr/>
                </a:tc>
                <a:tc>
                  <a:txBody>
                    <a:bodyPr/>
                    <a:lstStyle/>
                    <a:p>
                      <a:r>
                        <a:rPr lang="en-US" dirty="0"/>
                        <a:t>Original time</a:t>
                      </a:r>
                    </a:p>
                  </a:txBody>
                  <a:tcPr/>
                </a:tc>
                <a:tc>
                  <a:txBody>
                    <a:bodyPr/>
                    <a:lstStyle/>
                    <a:p>
                      <a:r>
                        <a:rPr lang="en-US" dirty="0"/>
                        <a:t>Optimized Time</a:t>
                      </a:r>
                    </a:p>
                  </a:txBody>
                  <a:tcPr/>
                </a:tc>
                <a:extLst>
                  <a:ext uri="{0D108BD9-81ED-4DB2-BD59-A6C34878D82A}">
                    <a16:rowId xmlns:a16="http://schemas.microsoft.com/office/drawing/2014/main" val="1607881357"/>
                  </a:ext>
                </a:extLst>
              </a:tr>
              <a:tr h="370840">
                <a:tc>
                  <a:txBody>
                    <a:bodyPr/>
                    <a:lstStyle/>
                    <a:p>
                      <a:r>
                        <a:rPr lang="en-US" dirty="0"/>
                        <a:t>Home Page</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25667335"/>
                  </a:ext>
                </a:extLst>
              </a:tr>
              <a:tr h="370840">
                <a:tc>
                  <a:txBody>
                    <a:bodyPr/>
                    <a:lstStyle/>
                    <a:p>
                      <a:r>
                        <a:rPr lang="en-US" dirty="0"/>
                        <a:t>Job Search</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31620585"/>
                  </a:ext>
                </a:extLst>
              </a:tr>
              <a:tr h="370840">
                <a:tc>
                  <a:txBody>
                    <a:bodyPr/>
                    <a:lstStyle/>
                    <a:p>
                      <a:r>
                        <a:rPr lang="en-US" dirty="0"/>
                        <a:t>News Page</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6798219"/>
                  </a:ext>
                </a:extLst>
              </a:tr>
              <a:tr h="370840">
                <a:tc>
                  <a:txBody>
                    <a:bodyPr/>
                    <a:lstStyle/>
                    <a:p>
                      <a:r>
                        <a:rPr lang="en-US" dirty="0"/>
                        <a:t>Company Information</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50500332"/>
                  </a:ext>
                </a:extLst>
              </a:tr>
              <a:tr h="370840">
                <a:tc>
                  <a:txBody>
                    <a:bodyPr/>
                    <a:lstStyle/>
                    <a:p>
                      <a:r>
                        <a:rPr lang="en-US" dirty="0"/>
                        <a:t>Sentiment</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26875474"/>
                  </a:ext>
                </a:extLst>
              </a:tr>
              <a:tr h="370840">
                <a:tc>
                  <a:txBody>
                    <a:bodyPr/>
                    <a:lstStyle/>
                    <a:p>
                      <a:r>
                        <a:rPr lang="en-US" dirty="0"/>
                        <a:t>Job Page Query</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32000526"/>
                  </a:ext>
                </a:extLst>
              </a:tr>
            </a:tbl>
          </a:graphicData>
        </a:graphic>
      </p:graphicFrame>
    </p:spTree>
    <p:extLst>
      <p:ext uri="{BB962C8B-B14F-4D97-AF65-F5344CB8AC3E}">
        <p14:creationId xmlns:p14="http://schemas.microsoft.com/office/powerpoint/2010/main" val="2298100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0585-BB9C-E04A-BC12-17CA7633B542}"/>
              </a:ext>
            </a:extLst>
          </p:cNvPr>
          <p:cNvSpPr>
            <a:spLocks noGrp="1"/>
          </p:cNvSpPr>
          <p:nvPr>
            <p:ph type="title"/>
          </p:nvPr>
        </p:nvSpPr>
        <p:spPr/>
        <p:txBody>
          <a:bodyPr/>
          <a:lstStyle/>
          <a:p>
            <a:r>
              <a:rPr lang="en-US" dirty="0"/>
              <a:t>Technical Challenges</a:t>
            </a:r>
          </a:p>
        </p:txBody>
      </p:sp>
      <p:sp>
        <p:nvSpPr>
          <p:cNvPr id="3" name="Content Placeholder 2">
            <a:extLst>
              <a:ext uri="{FF2B5EF4-FFF2-40B4-BE49-F238E27FC236}">
                <a16:creationId xmlns:a16="http://schemas.microsoft.com/office/drawing/2014/main" id="{2508D12E-F496-3840-BFFB-20E1A4C94403}"/>
              </a:ext>
            </a:extLst>
          </p:cNvPr>
          <p:cNvSpPr>
            <a:spLocks noGrp="1"/>
          </p:cNvSpPr>
          <p:nvPr>
            <p:ph idx="1"/>
          </p:nvPr>
        </p:nvSpPr>
        <p:spPr/>
        <p:txBody>
          <a:bodyPr>
            <a:normAutofit fontScale="92500" lnSpcReduction="10000"/>
          </a:bodyPr>
          <a:lstStyle/>
          <a:p>
            <a:r>
              <a:rPr lang="en-US" b="1" dirty="0"/>
              <a:t>Indeed Scraper</a:t>
            </a:r>
            <a:r>
              <a:rPr lang="en-US" dirty="0"/>
              <a:t> : </a:t>
            </a:r>
          </a:p>
          <a:p>
            <a:pPr lvl="1"/>
            <a:r>
              <a:rPr lang="en-US" dirty="0"/>
              <a:t>Non uniform html structure and organization of the components on the web page.</a:t>
            </a:r>
          </a:p>
          <a:p>
            <a:pPr lvl="1"/>
            <a:r>
              <a:rPr lang="en-US" dirty="0"/>
              <a:t>Incorrect search results returned for some companies</a:t>
            </a:r>
          </a:p>
          <a:p>
            <a:pPr lvl="1"/>
            <a:r>
              <a:rPr lang="en-US" dirty="0"/>
              <a:t>High request rate - leading to captcha </a:t>
            </a:r>
          </a:p>
          <a:p>
            <a:r>
              <a:rPr lang="en-US" b="1" dirty="0"/>
              <a:t>Database:</a:t>
            </a:r>
          </a:p>
          <a:p>
            <a:pPr lvl="1"/>
            <a:r>
              <a:rPr lang="en-US" dirty="0"/>
              <a:t>High upload time for tables leading to a bottleneck in processing new data and updates</a:t>
            </a:r>
          </a:p>
          <a:p>
            <a:r>
              <a:rPr lang="en-US" b="1" dirty="0"/>
              <a:t>General</a:t>
            </a:r>
            <a:r>
              <a:rPr lang="en-US" dirty="0"/>
              <a:t>:</a:t>
            </a:r>
          </a:p>
          <a:p>
            <a:pPr lvl="1"/>
            <a:r>
              <a:rPr lang="en-US" sz="2100" dirty="0"/>
              <a:t>Coordination of code changes with team -&gt; branches and version control</a:t>
            </a:r>
          </a:p>
          <a:p>
            <a:pPr lvl="1"/>
            <a:r>
              <a:rPr lang="en-US" sz="2100" dirty="0"/>
              <a:t>Understanding the components based architecture of React</a:t>
            </a:r>
          </a:p>
        </p:txBody>
      </p:sp>
    </p:spTree>
    <p:extLst>
      <p:ext uri="{BB962C8B-B14F-4D97-AF65-F5344CB8AC3E}">
        <p14:creationId xmlns:p14="http://schemas.microsoft.com/office/powerpoint/2010/main" val="3343210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EA84-112D-9E4D-BDEF-ADA2376CA6B1}"/>
              </a:ext>
            </a:extLst>
          </p:cNvPr>
          <p:cNvSpPr>
            <a:spLocks noGrp="1"/>
          </p:cNvSpPr>
          <p:nvPr>
            <p:ph type="title"/>
          </p:nvPr>
        </p:nvSpPr>
        <p:spPr/>
        <p:txBody>
          <a:bodyPr/>
          <a:lstStyle/>
          <a:p>
            <a:r>
              <a:rPr lang="en-US" dirty="0"/>
              <a:t>Extra Credit Features</a:t>
            </a:r>
          </a:p>
        </p:txBody>
      </p:sp>
      <p:sp>
        <p:nvSpPr>
          <p:cNvPr id="3" name="Content Placeholder 2">
            <a:extLst>
              <a:ext uri="{FF2B5EF4-FFF2-40B4-BE49-F238E27FC236}">
                <a16:creationId xmlns:a16="http://schemas.microsoft.com/office/drawing/2014/main" id="{93A9789C-108D-AA4B-AA4B-33891E8F191D}"/>
              </a:ext>
            </a:extLst>
          </p:cNvPr>
          <p:cNvSpPr>
            <a:spLocks noGrp="1"/>
          </p:cNvSpPr>
          <p:nvPr>
            <p:ph idx="1"/>
          </p:nvPr>
        </p:nvSpPr>
        <p:spPr/>
        <p:txBody>
          <a:bodyPr/>
          <a:lstStyle/>
          <a:p>
            <a:r>
              <a:rPr lang="en-US" dirty="0"/>
              <a:t>Web Scrapping of Indeed</a:t>
            </a:r>
          </a:p>
          <a:p>
            <a:r>
              <a:rPr lang="en-US" dirty="0"/>
              <a:t>Used streaming data for FMP</a:t>
            </a:r>
          </a:p>
          <a:p>
            <a:r>
              <a:rPr lang="en-US" dirty="0"/>
              <a:t>Recommendation of similar jobs</a:t>
            </a:r>
          </a:p>
        </p:txBody>
      </p:sp>
    </p:spTree>
    <p:extLst>
      <p:ext uri="{BB962C8B-B14F-4D97-AF65-F5344CB8AC3E}">
        <p14:creationId xmlns:p14="http://schemas.microsoft.com/office/powerpoint/2010/main" val="2302678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5" name="Picture 4" descr="Target with various rings of accuracy">
            <a:extLst>
              <a:ext uri="{FF2B5EF4-FFF2-40B4-BE49-F238E27FC236}">
                <a16:creationId xmlns:a16="http://schemas.microsoft.com/office/drawing/2014/main" id="{D162FC93-6BE2-4C84-B552-0332882F68B0}"/>
              </a:ext>
            </a:extLst>
          </p:cNvPr>
          <p:cNvPicPr>
            <a:picLocks noChangeAspect="1"/>
          </p:cNvPicPr>
          <p:nvPr/>
        </p:nvPicPr>
        <p:blipFill rotWithShape="1">
          <a:blip r:embed="rId2"/>
          <a:srcRect t="280" b="15434"/>
          <a:stretch/>
        </p:blipFill>
        <p:spPr>
          <a:xfrm>
            <a:off x="20" y="10"/>
            <a:ext cx="12191980" cy="6859300"/>
          </a:xfrm>
          <a:prstGeom prst="rect">
            <a:avLst/>
          </a:prstGeom>
        </p:spPr>
      </p:pic>
      <p:sp>
        <p:nvSpPr>
          <p:cNvPr id="13" name="Rectangle 12">
            <a:extLst>
              <a:ext uri="{FF2B5EF4-FFF2-40B4-BE49-F238E27FC236}">
                <a16:creationId xmlns:a16="http://schemas.microsoft.com/office/drawing/2014/main" id="{F33867FC-EB8E-4B00-B7D5-7967D9DF1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D69E00ED-B0F1-4570-A74E-E05D0E9A8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074D0BE7-DDD8-46AB-A2C1-5B7FFD921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39332F25-5747-6C43-9DB8-5B6E9FB07973}"/>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dirty="0"/>
              <a:t>DEMO</a:t>
            </a:r>
          </a:p>
        </p:txBody>
      </p:sp>
    </p:spTree>
    <p:extLst>
      <p:ext uri="{BB962C8B-B14F-4D97-AF65-F5344CB8AC3E}">
        <p14:creationId xmlns:p14="http://schemas.microsoft.com/office/powerpoint/2010/main" val="285416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0C09-9E4D-B045-A5C8-9ADFFD850697}"/>
              </a:ext>
            </a:extLst>
          </p:cNvPr>
          <p:cNvSpPr>
            <a:spLocks noGrp="1"/>
          </p:cNvSpPr>
          <p:nvPr>
            <p:ph type="title"/>
          </p:nvPr>
        </p:nvSpPr>
        <p:spPr/>
        <p:txBody>
          <a:bodyPr/>
          <a:lstStyle/>
          <a:p>
            <a:r>
              <a:rPr lang="en-US" dirty="0"/>
              <a:t>Basic Problems and Goals</a:t>
            </a:r>
          </a:p>
        </p:txBody>
      </p:sp>
      <p:sp>
        <p:nvSpPr>
          <p:cNvPr id="3" name="Content Placeholder 2">
            <a:extLst>
              <a:ext uri="{FF2B5EF4-FFF2-40B4-BE49-F238E27FC236}">
                <a16:creationId xmlns:a16="http://schemas.microsoft.com/office/drawing/2014/main" id="{94DCB4B0-F4DD-844D-AB9A-68F29DE05108}"/>
              </a:ext>
            </a:extLst>
          </p:cNvPr>
          <p:cNvSpPr>
            <a:spLocks noGrp="1"/>
          </p:cNvSpPr>
          <p:nvPr>
            <p:ph idx="1"/>
          </p:nvPr>
        </p:nvSpPr>
        <p:spPr/>
        <p:txBody>
          <a:bodyPr/>
          <a:lstStyle/>
          <a:p>
            <a:r>
              <a:rPr lang="en-US" dirty="0"/>
              <a:t>As undergrad or grad students, we are in throes of finding a summer internship or a post-college job search. </a:t>
            </a:r>
          </a:p>
          <a:p>
            <a:r>
              <a:rPr lang="en-US" dirty="0"/>
              <a:t>The process can be exhausting and time taking considering the research that goes behind finding the perfect role and more importantly the right company. </a:t>
            </a:r>
          </a:p>
          <a:p>
            <a:r>
              <a:rPr lang="en-US" dirty="0"/>
              <a:t>Hence our application is aimed at making the ‘research’ simpler for people looking for jobs. </a:t>
            </a:r>
          </a:p>
          <a:p>
            <a:endParaRPr lang="en-US" dirty="0"/>
          </a:p>
        </p:txBody>
      </p:sp>
    </p:spTree>
    <p:extLst>
      <p:ext uri="{BB962C8B-B14F-4D97-AF65-F5344CB8AC3E}">
        <p14:creationId xmlns:p14="http://schemas.microsoft.com/office/powerpoint/2010/main" val="2033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96A-9641-4840-AE8E-3AEE2E008B41}"/>
              </a:ext>
            </a:extLst>
          </p:cNvPr>
          <p:cNvSpPr>
            <a:spLocks noGrp="1"/>
          </p:cNvSpPr>
          <p:nvPr>
            <p:ph type="title"/>
          </p:nvPr>
        </p:nvSpPr>
        <p:spPr/>
        <p:txBody>
          <a:bodyPr/>
          <a:lstStyle/>
          <a:p>
            <a:r>
              <a:rPr lang="en-US" dirty="0"/>
              <a:t>Preview</a:t>
            </a:r>
          </a:p>
        </p:txBody>
      </p:sp>
      <p:sp>
        <p:nvSpPr>
          <p:cNvPr id="3" name="Content Placeholder 2">
            <a:extLst>
              <a:ext uri="{FF2B5EF4-FFF2-40B4-BE49-F238E27FC236}">
                <a16:creationId xmlns:a16="http://schemas.microsoft.com/office/drawing/2014/main" id="{AB64C1AA-6A7F-6C4E-B1B7-A6665F428C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445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5DA9-F601-3944-9D2B-DFE732B2EDED}"/>
              </a:ext>
            </a:extLst>
          </p:cNvPr>
          <p:cNvSpPr>
            <a:spLocks noGrp="1"/>
          </p:cNvSpPr>
          <p:nvPr>
            <p:ph type="title"/>
          </p:nvPr>
        </p:nvSpPr>
        <p:spPr>
          <a:xfrm>
            <a:off x="1023562" y="685800"/>
            <a:ext cx="10493524" cy="1485900"/>
          </a:xfrm>
        </p:spPr>
        <p:txBody>
          <a:bodyPr>
            <a:normAutofit/>
          </a:bodyPr>
          <a:lstStyle/>
          <a:p>
            <a:r>
              <a:rPr lang="en-US" dirty="0"/>
              <a:t>Datasets</a:t>
            </a:r>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8D12DB3-608C-3341-A30F-5483B91E81F7}"/>
              </a:ext>
            </a:extLst>
          </p:cNvPr>
          <p:cNvSpPr>
            <a:spLocks noGrp="1"/>
          </p:cNvSpPr>
          <p:nvPr>
            <p:ph idx="1"/>
          </p:nvPr>
        </p:nvSpPr>
        <p:spPr>
          <a:xfrm>
            <a:off x="1023562" y="1800225"/>
            <a:ext cx="11168437" cy="4067175"/>
          </a:xfrm>
        </p:spPr>
        <p:txBody>
          <a:bodyPr>
            <a:normAutofit/>
          </a:bodyPr>
          <a:lstStyle/>
          <a:p>
            <a:r>
              <a:rPr lang="en-US" sz="2400" dirty="0">
                <a:solidFill>
                  <a:schemeClr val="tx1"/>
                </a:solidFill>
              </a:rPr>
              <a:t>We develop a web app enabling users to readily interpret information </a:t>
            </a:r>
            <a:br>
              <a:rPr lang="en-US" sz="2400" dirty="0">
                <a:solidFill>
                  <a:schemeClr val="tx1"/>
                </a:solidFill>
              </a:rPr>
            </a:br>
            <a:r>
              <a:rPr lang="en-US" sz="2400" dirty="0">
                <a:solidFill>
                  <a:schemeClr val="tx1"/>
                </a:solidFill>
              </a:rPr>
              <a:t>combined from two discrete data sources stored in five relations.</a:t>
            </a:r>
          </a:p>
          <a:p>
            <a:pPr>
              <a:buFont typeface="Wingdings" pitchFamily="2" charset="2"/>
              <a:buChar char="Ø"/>
            </a:pPr>
            <a:r>
              <a:rPr lang="en-US" sz="2400" b="1" dirty="0">
                <a:solidFill>
                  <a:schemeClr val="tx1"/>
                </a:solidFill>
              </a:rPr>
              <a:t>Dataset 1- Financial Modelling Prep (FMP) </a:t>
            </a:r>
          </a:p>
          <a:p>
            <a:pPr>
              <a:buFont typeface="Wingdings" pitchFamily="2" charset="2"/>
              <a:buChar char="Ø"/>
            </a:pPr>
            <a:r>
              <a:rPr lang="en-US" sz="2400" b="1" dirty="0">
                <a:solidFill>
                  <a:schemeClr val="tx1"/>
                </a:solidFill>
              </a:rPr>
              <a:t>Dataset 2- Indeed (Scrapping the data) </a:t>
            </a:r>
          </a:p>
          <a:p>
            <a:pPr>
              <a:buFont typeface="Wingdings" pitchFamily="2" charset="2"/>
              <a:buChar char="Ø"/>
            </a:pPr>
            <a:endParaRPr lang="en-US" sz="1800" b="1" dirty="0">
              <a:solidFill>
                <a:schemeClr val="lt1"/>
              </a:solidFill>
            </a:endParaRPr>
          </a:p>
          <a:p>
            <a:pPr>
              <a:buFont typeface="Wingdings" pitchFamily="2" charset="2"/>
              <a:buChar char="Ø"/>
            </a:pPr>
            <a:endParaRPr lang="en-US" sz="1800" dirty="0"/>
          </a:p>
          <a:p>
            <a:endParaRPr lang="en-US" sz="1800" dirty="0"/>
          </a:p>
        </p:txBody>
      </p:sp>
    </p:spTree>
    <p:extLst>
      <p:ext uri="{BB962C8B-B14F-4D97-AF65-F5344CB8AC3E}">
        <p14:creationId xmlns:p14="http://schemas.microsoft.com/office/powerpoint/2010/main" val="50181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0035-A329-954A-ADEE-4C382B535B42}"/>
              </a:ext>
            </a:extLst>
          </p:cNvPr>
          <p:cNvSpPr>
            <a:spLocks noGrp="1"/>
          </p:cNvSpPr>
          <p:nvPr>
            <p:ph type="title"/>
          </p:nvPr>
        </p:nvSpPr>
        <p:spPr/>
        <p:txBody>
          <a:bodyPr/>
          <a:lstStyle/>
          <a:p>
            <a:r>
              <a:rPr lang="en-US" b="1" dirty="0">
                <a:solidFill>
                  <a:schemeClr val="tx1"/>
                </a:solidFill>
              </a:rPr>
              <a:t>Financial Modelling Prep (FMP)</a:t>
            </a:r>
            <a:endParaRPr lang="en-US" dirty="0"/>
          </a:p>
        </p:txBody>
      </p:sp>
      <p:sp>
        <p:nvSpPr>
          <p:cNvPr id="3" name="Content Placeholder 2">
            <a:extLst>
              <a:ext uri="{FF2B5EF4-FFF2-40B4-BE49-F238E27FC236}">
                <a16:creationId xmlns:a16="http://schemas.microsoft.com/office/drawing/2014/main" id="{2B59C355-FE1A-2B48-A736-8E9E10F0077C}"/>
              </a:ext>
            </a:extLst>
          </p:cNvPr>
          <p:cNvSpPr>
            <a:spLocks noGrp="1"/>
          </p:cNvSpPr>
          <p:nvPr>
            <p:ph idx="1"/>
          </p:nvPr>
        </p:nvSpPr>
        <p:spPr/>
        <p:txBody>
          <a:bodyPr/>
          <a:lstStyle/>
          <a:p>
            <a:r>
              <a:rPr lang="en-US" dirty="0"/>
              <a:t>provides one of the most comprehensive financial data API. With each update being audited and standardized in real time to ensure consistency in the data. </a:t>
            </a:r>
          </a:p>
          <a:p>
            <a:r>
              <a:rPr lang="en-US" dirty="0"/>
              <a:t>We choose to work with FMP API as it is freely and easily available, while also it is guaranteed to be consistent and accurate. In addition to the raw financial data </a:t>
            </a:r>
            <a:r>
              <a:rPr lang="en-US" dirty="0" err="1"/>
              <a:t>teh</a:t>
            </a:r>
            <a:r>
              <a:rPr lang="en-US" dirty="0"/>
              <a:t> FMP API also provides access to a host of other interesting data about companies like what are a company's stock peers (essentially mapping how companies are related to each other) and what are the social sentiment of a company (with data from a host of social media sites like twitter, reddit, etc.). </a:t>
            </a:r>
          </a:p>
          <a:p>
            <a:pPr marL="0" indent="0">
              <a:buNone/>
            </a:pPr>
            <a:endParaRPr lang="en-US" dirty="0"/>
          </a:p>
        </p:txBody>
      </p:sp>
    </p:spTree>
    <p:extLst>
      <p:ext uri="{BB962C8B-B14F-4D97-AF65-F5344CB8AC3E}">
        <p14:creationId xmlns:p14="http://schemas.microsoft.com/office/powerpoint/2010/main" val="202030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5BDB-F644-0345-80B8-7FFA1D5719BF}"/>
              </a:ext>
            </a:extLst>
          </p:cNvPr>
          <p:cNvSpPr>
            <a:spLocks noGrp="1"/>
          </p:cNvSpPr>
          <p:nvPr>
            <p:ph type="title"/>
          </p:nvPr>
        </p:nvSpPr>
        <p:spPr/>
        <p:txBody>
          <a:bodyPr/>
          <a:lstStyle/>
          <a:p>
            <a:r>
              <a:rPr lang="en-US" b="1" dirty="0">
                <a:solidFill>
                  <a:schemeClr val="tx1"/>
                </a:solidFill>
              </a:rPr>
              <a:t>Indeed (Scrapping the data)</a:t>
            </a:r>
            <a:endParaRPr lang="en-US" dirty="0"/>
          </a:p>
        </p:txBody>
      </p:sp>
      <p:sp>
        <p:nvSpPr>
          <p:cNvPr id="3" name="Content Placeholder 2">
            <a:extLst>
              <a:ext uri="{FF2B5EF4-FFF2-40B4-BE49-F238E27FC236}">
                <a16:creationId xmlns:a16="http://schemas.microsoft.com/office/drawing/2014/main" id="{9BA3C526-4E18-754C-B40C-001934A18640}"/>
              </a:ext>
            </a:extLst>
          </p:cNvPr>
          <p:cNvSpPr>
            <a:spLocks noGrp="1"/>
          </p:cNvSpPr>
          <p:nvPr>
            <p:ph idx="1"/>
          </p:nvPr>
        </p:nvSpPr>
        <p:spPr/>
        <p:txBody>
          <a:bodyPr/>
          <a:lstStyle/>
          <a:p>
            <a:r>
              <a:rPr lang="en-US" dirty="0" err="1"/>
              <a:t>Indeed.com</a:t>
            </a:r>
            <a:r>
              <a:rPr lang="en-US" dirty="0"/>
              <a:t> is one of the top websites job seekers prefer for finding work opportunities. </a:t>
            </a:r>
          </a:p>
          <a:p>
            <a:r>
              <a:rPr lang="en-US" dirty="0"/>
              <a:t>Due to the availability of up-to-date information displayed in an organized and structured fashion, Indeed will serve as a befitting source of job/internships data for our project.</a:t>
            </a:r>
          </a:p>
          <a:p>
            <a:r>
              <a:rPr lang="en-US" dirty="0"/>
              <a:t>Indeed came out as the top choice amongst </a:t>
            </a:r>
            <a:r>
              <a:rPr lang="en-US" dirty="0" err="1"/>
              <a:t>Linkedin</a:t>
            </a:r>
            <a:r>
              <a:rPr lang="en-US" dirty="0"/>
              <a:t> and Glassdoor due to a well defined html structure and free availability of information without a paywall or requirements for login. </a:t>
            </a:r>
          </a:p>
          <a:p>
            <a:endParaRPr lang="en-US" dirty="0"/>
          </a:p>
        </p:txBody>
      </p:sp>
    </p:spTree>
    <p:extLst>
      <p:ext uri="{BB962C8B-B14F-4D97-AF65-F5344CB8AC3E}">
        <p14:creationId xmlns:p14="http://schemas.microsoft.com/office/powerpoint/2010/main" val="96403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F658-3BA3-EE4F-AEDE-27B760EB142A}"/>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616C6D97-515F-2547-A140-3E9A3901A60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0546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iagram&#10;&#10;Description automatically generated">
            <a:extLst>
              <a:ext uri="{FF2B5EF4-FFF2-40B4-BE49-F238E27FC236}">
                <a16:creationId xmlns:a16="http://schemas.microsoft.com/office/drawing/2014/main" id="{1916AF0B-1E20-E646-BB26-ADC26B338FD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2600" y="1335675"/>
            <a:ext cx="11226799" cy="4181981"/>
          </a:xfrm>
          <a:prstGeom prst="rect">
            <a:avLst/>
          </a:prstGeom>
        </p:spPr>
      </p:pic>
    </p:spTree>
    <p:extLst>
      <p:ext uri="{BB962C8B-B14F-4D97-AF65-F5344CB8AC3E}">
        <p14:creationId xmlns:p14="http://schemas.microsoft.com/office/powerpoint/2010/main" val="189111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293B-D356-D445-A008-98E6F5C527FB}"/>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66A6AB27-078A-EF46-ADD8-641E312C61F5}"/>
              </a:ext>
            </a:extLst>
          </p:cNvPr>
          <p:cNvSpPr>
            <a:spLocks noGrp="1"/>
          </p:cNvSpPr>
          <p:nvPr>
            <p:ph idx="1"/>
          </p:nvPr>
        </p:nvSpPr>
        <p:spPr>
          <a:xfrm>
            <a:off x="1219200" y="1650380"/>
            <a:ext cx="9753600" cy="4217020"/>
          </a:xfrm>
        </p:spPr>
        <p:txBody>
          <a:bodyPr/>
          <a:lstStyle/>
          <a:p>
            <a:r>
              <a:rPr lang="en-US" dirty="0"/>
              <a:t>1NF-  every attribute in each relation in the dataset is a </a:t>
            </a:r>
            <a:r>
              <a:rPr lang="en-US" b="1" dirty="0"/>
              <a:t>singled valued attribute</a:t>
            </a:r>
            <a:r>
              <a:rPr lang="en-US" dirty="0"/>
              <a:t>.</a:t>
            </a:r>
          </a:p>
          <a:p>
            <a:pPr marL="0" indent="0">
              <a:buNone/>
            </a:pPr>
            <a:r>
              <a:rPr lang="en-US" dirty="0"/>
              <a:t>Our Peers table had multi-valued attributes which we normalized to single valued attributes.</a:t>
            </a:r>
          </a:p>
          <a:p>
            <a:r>
              <a:rPr lang="en-US" dirty="0"/>
              <a:t>2NF- we removed subsets of data that applied to multiple rows and created separate tables and formed relationships using Foreign Key constraints. Each non-key attribute is functionally dependent on the primary key in each table.</a:t>
            </a:r>
          </a:p>
          <a:p>
            <a:pPr marL="0" indent="0">
              <a:buNone/>
            </a:pPr>
            <a:endParaRPr lang="en-US" dirty="0"/>
          </a:p>
          <a:p>
            <a:r>
              <a:rPr lang="en-US" dirty="0"/>
              <a:t>3NF, BCNF- The relations have no transitive functional dependency and are in BCNF.</a:t>
            </a:r>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08996465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{96E9F770-E2C3-994D-A853-7E974269895F}tf10001072</Template>
  <TotalTime>1584</TotalTime>
  <Words>1549</Words>
  <Application>Microsoft Office PowerPoint</Application>
  <PresentationFormat>Widescreen</PresentationFormat>
  <Paragraphs>169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Franklin Gothic Book</vt:lpstr>
      <vt:lpstr>Symbol</vt:lpstr>
      <vt:lpstr>Wingdings</vt:lpstr>
      <vt:lpstr>Crop</vt:lpstr>
      <vt:lpstr>Opus: Helping Students find Work they Like </vt:lpstr>
      <vt:lpstr>Basic Problems and Goals</vt:lpstr>
      <vt:lpstr>Preview</vt:lpstr>
      <vt:lpstr>Datasets</vt:lpstr>
      <vt:lpstr>Financial Modelling Prep (FMP)</vt:lpstr>
      <vt:lpstr>Indeed (Scrapping the data)</vt:lpstr>
      <vt:lpstr>Preprocessing</vt:lpstr>
      <vt:lpstr>PowerPoint Presentation</vt:lpstr>
      <vt:lpstr>Normalization</vt:lpstr>
      <vt:lpstr>PowerPoint Presentation</vt:lpstr>
      <vt:lpstr>PowerPoint Presentation</vt:lpstr>
      <vt:lpstr>PowerPoint Presentation</vt:lpstr>
      <vt:lpstr>PowerPoint Presentation</vt:lpstr>
      <vt:lpstr>Optimisation</vt:lpstr>
      <vt:lpstr>Optimizations</vt:lpstr>
      <vt:lpstr>Technical Challenges</vt:lpstr>
      <vt:lpstr>Extra Credit Features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Opus: Helping Students find Work they Like </dc:title>
  <dc:creator>Kidwai, Bushra</dc:creator>
  <cp:lastModifiedBy>Shrivats Agrawal</cp:lastModifiedBy>
  <cp:revision>4</cp:revision>
  <dcterms:created xsi:type="dcterms:W3CDTF">2021-12-11T04:00:42Z</dcterms:created>
  <dcterms:modified xsi:type="dcterms:W3CDTF">2021-12-12T15:30:39Z</dcterms:modified>
</cp:coreProperties>
</file>