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8" r:id="rId8"/>
    <p:sldId id="260" r:id="rId9"/>
    <p:sldId id="269" r:id="rId10"/>
    <p:sldId id="262" r:id="rId11"/>
    <p:sldId id="264" r:id="rId12"/>
    <p:sldId id="266" r:id="rId13"/>
    <p:sldId id="274" r:id="rId14"/>
    <p:sldId id="267" r:id="rId15"/>
    <p:sldId id="270" r:id="rId16"/>
    <p:sldId id="265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5859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32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631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365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429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901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7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6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1916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44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855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5AB8-A05E-884B-AB20-AE2BBB905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483634"/>
          </a:xfrm>
        </p:spPr>
        <p:txBody>
          <a:bodyPr/>
          <a:lstStyle/>
          <a:p>
            <a:r>
              <a:rPr lang="en-US" b="1" dirty="0"/>
              <a:t>Opus</a:t>
            </a:r>
            <a:r>
              <a:rPr lang="en-US" dirty="0"/>
              <a:t>: Helping Students find Work they Like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A9B6F-7F6D-F841-8354-D376F790B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9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785F-ECB7-CC4B-A31F-2B88A3F0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C6398D-E625-2646-85D4-7DBE5C0C0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258844"/>
              </p:ext>
            </p:extLst>
          </p:nvPr>
        </p:nvGraphicFramePr>
        <p:xfrm>
          <a:off x="1219200" y="139389"/>
          <a:ext cx="9753600" cy="6208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0">
                  <a:extLst>
                    <a:ext uri="{9D8B030D-6E8A-4147-A177-3AD203B41FA5}">
                      <a16:colId xmlns:a16="http://schemas.microsoft.com/office/drawing/2014/main" val="314472165"/>
                    </a:ext>
                  </a:extLst>
                </a:gridCol>
              </a:tblGrid>
              <a:tr h="1084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300"/>
                  </a:ext>
                </a:extLst>
              </a:tr>
              <a:tr h="187136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br>
                        <a:rPr lang="en-US" sz="2800" dirty="0"/>
                      </a:br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AWS RDS for SQL)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705578"/>
                  </a:ext>
                </a:extLst>
              </a:tr>
              <a:tr h="108420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41099"/>
                  </a:ext>
                </a:extLst>
              </a:tr>
              <a:tr h="108420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71921"/>
                  </a:ext>
                </a:extLst>
              </a:tr>
              <a:tr h="108420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Python(Requests, Selenium, </a:t>
                      </a:r>
                      <a:r>
                        <a:rPr lang="en-US" sz="3200" dirty="0" err="1"/>
                        <a:t>BeautifulSoup</a:t>
                      </a:r>
                      <a:r>
                        <a:rPr lang="en-US" sz="3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01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65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D958-D4ED-8049-8817-E5E08950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885CF5-D0C5-6241-A616-87991E537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975734"/>
              </p:ext>
            </p:extLst>
          </p:nvPr>
        </p:nvGraphicFramePr>
        <p:xfrm>
          <a:off x="1219201" y="153248"/>
          <a:ext cx="9753600" cy="639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0">
                  <a:extLst>
                    <a:ext uri="{9D8B030D-6E8A-4147-A177-3AD203B41FA5}">
                      <a16:colId xmlns:a16="http://schemas.microsoft.com/office/drawing/2014/main" val="1880384555"/>
                    </a:ext>
                  </a:extLst>
                </a:gridCol>
              </a:tblGrid>
              <a:tr h="1360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Page Query: 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companies which match the user entered parameters like number of employees, number of jobs, market capitalization, sentiment and company Name. This query is utilized by the Home-Page</a:t>
                      </a:r>
                    </a:p>
                    <a:p>
                      <a:endParaRPr lang="en-US" sz="18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76044"/>
                  </a:ext>
                </a:extLst>
              </a:tr>
              <a:tr h="4931598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cmp_info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symbol,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companyName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fullTimeEmployees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mktCap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CompanyInformation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companyName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'%${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cmpName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}%' and</a:t>
                      </a:r>
                    </a:p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fullTimeEmployees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 ${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numEmployeesLow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AND ${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numEmployeesHigh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mktCap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 ${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mktcapLow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AND ${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mktcapHigh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}),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sentiment AS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symbol as symbol, sentiment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CompanySentiments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sentiment BETWEEN ${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sentiLow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AND ${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sentiHigh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,jobs AS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companySymbol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symbol ,COUNT(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jobLink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as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JobCount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max(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companyRating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as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companyRating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IndeedJobs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companySymbol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 COUNT(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jobLink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)&gt;= ${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jobNum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C.symbol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companySymbol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companyName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fullTimeEmployees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mktCap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sentiment,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JobCount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companyRating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cmp_info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LEFT JOIN sentiment S ON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C.symbol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S.symbol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JOIN jobs J ON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C.symbol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J.symbol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JobCount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 ${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OFFSET ${offset};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7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3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EAEC-2DCD-2B45-8123-41D950AA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8C9F98-9DC9-2246-9832-AC289B2CE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191699"/>
              </p:ext>
            </p:extLst>
          </p:nvPr>
        </p:nvGraphicFramePr>
        <p:xfrm>
          <a:off x="2408663" y="0"/>
          <a:ext cx="8831766" cy="670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1766">
                  <a:extLst>
                    <a:ext uri="{9D8B030D-6E8A-4147-A177-3AD203B41FA5}">
                      <a16:colId xmlns:a16="http://schemas.microsoft.com/office/drawing/2014/main" val="3547208492"/>
                    </a:ext>
                  </a:extLst>
                </a:gridCol>
              </a:tblGrid>
              <a:tr h="490156">
                <a:tc>
                  <a:txBody>
                    <a:bodyPr/>
                    <a:lstStyle/>
                    <a:p>
                      <a:r>
                        <a:rPr lang="en-US" dirty="0"/>
                        <a:t>Example 2: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88462"/>
                  </a:ext>
                </a:extLst>
              </a:tr>
              <a:tr h="6063809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T1 AS (SELECT DISTINCT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peerID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asID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Peers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WHERE symbol = '${company}' or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peerID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'${company}'),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T2 AS (SELECT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C.companyName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C.symbol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T1.ID, 2 as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CompanyInformation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JOIN T1 ON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C.symbol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T1.ID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WHERE symbol != '${company}'),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T3 AS (SELECT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C.companyName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C.symbol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T1.ID, 0 as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CompanyInformation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JOIN T1 ON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C.symbol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T1.ID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WHERE symbol = '${company}'),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T23 AS (SELECT *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T2 UNION ALL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SELECT *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T3),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T4 AS (SELECT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S.sentiment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S.relativeIndex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T1.ID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CompanySentiments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 JOIN T1 ON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S.symbol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T1.ID),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T5 AS (SELECT 'Average of peers' AS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companyName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'AVG' AS symbol, AVG(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S.sentiment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as sentiment, AVG(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S.absoluteIndex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relativeIndex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 as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CompanySentiments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 JOIN T1 ON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S.symbol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T1.ID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WHERE T1.ID != '${company}')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SELECT * FROM T5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UNION ALL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SELECT T23.companyName, T23.symbol, T4.sentiment, T4.relativeIndex, T23.ord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FROM T23 JOIN T4 ON T23.ID = T4.ID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ORDER BY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49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7F2B-1926-4E4A-B7B2-7FF7C90A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4EFBEC-3CBC-9A44-9441-CAF39AFA6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618522"/>
              </p:ext>
            </p:extLst>
          </p:nvPr>
        </p:nvGraphicFramePr>
        <p:xfrm>
          <a:off x="1371600" y="791736"/>
          <a:ext cx="9601200" cy="5051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540198911"/>
                    </a:ext>
                  </a:extLst>
                </a:gridCol>
              </a:tblGrid>
              <a:tr h="1393903">
                <a:tc>
                  <a:txBody>
                    <a:bodyPr/>
                    <a:lstStyle/>
                    <a:p>
                      <a:r>
                        <a:rPr lang="en-US" dirty="0"/>
                        <a:t>Company Jobs: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14455"/>
                  </a:ext>
                </a:extLst>
              </a:tr>
              <a:tr h="3654111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TT as (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CompanyInformation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IndeedJobs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 ON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I.companySymbol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CI.symbol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CI.industry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'%${industry}%' AND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CI.sector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'%${sector}%' AND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CI.companyName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'%${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cmpName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}%' AND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I.jobType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'%${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jobType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}%' AND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I.companyRating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 ${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ratingLow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AND ${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ratingHigh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CI.fullTimeEmployees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 ${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numEmployeesLow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AND ${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numEmployeesHigh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I.jobTitle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'%${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jobTitle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}%'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CI.companyName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TT LIMIT 50;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2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99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842F-8E53-E442-9BE6-2757A0FD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485078"/>
            <a:ext cx="9601200" cy="1485900"/>
          </a:xfrm>
        </p:spPr>
        <p:txBody>
          <a:bodyPr/>
          <a:lstStyle/>
          <a:p>
            <a:r>
              <a:rPr lang="en-US" dirty="0" err="1"/>
              <a:t>Optimisation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D86A9B-262E-6B40-A008-BE08DC23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754142"/>
              </p:ext>
            </p:extLst>
          </p:nvPr>
        </p:nvGraphicFramePr>
        <p:xfrm>
          <a:off x="3791414" y="211344"/>
          <a:ext cx="8129239" cy="6435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76">
                  <a:extLst>
                    <a:ext uri="{9D8B030D-6E8A-4147-A177-3AD203B41FA5}">
                      <a16:colId xmlns:a16="http://schemas.microsoft.com/office/drawing/2014/main" val="2469009150"/>
                    </a:ext>
                  </a:extLst>
                </a:gridCol>
                <a:gridCol w="1182235">
                  <a:extLst>
                    <a:ext uri="{9D8B030D-6E8A-4147-A177-3AD203B41FA5}">
                      <a16:colId xmlns:a16="http://schemas.microsoft.com/office/drawing/2014/main" val="1001085759"/>
                    </a:ext>
                  </a:extLst>
                </a:gridCol>
                <a:gridCol w="2320081">
                  <a:extLst>
                    <a:ext uri="{9D8B030D-6E8A-4147-A177-3AD203B41FA5}">
                      <a16:colId xmlns:a16="http://schemas.microsoft.com/office/drawing/2014/main" val="148427716"/>
                    </a:ext>
                  </a:extLst>
                </a:gridCol>
                <a:gridCol w="1981297">
                  <a:extLst>
                    <a:ext uri="{9D8B030D-6E8A-4147-A177-3AD203B41FA5}">
                      <a16:colId xmlns:a16="http://schemas.microsoft.com/office/drawing/2014/main" val="2252488580"/>
                    </a:ext>
                  </a:extLst>
                </a:gridCol>
                <a:gridCol w="1986750">
                  <a:extLst>
                    <a:ext uri="{9D8B030D-6E8A-4147-A177-3AD203B41FA5}">
                      <a16:colId xmlns:a16="http://schemas.microsoft.com/office/drawing/2014/main" val="3956827499"/>
                    </a:ext>
                  </a:extLst>
                </a:gridCol>
              </a:tblGrid>
              <a:tr h="2295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SNo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Type of Optimization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Unoptimized Query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Optimized Query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Implication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extLst>
                  <a:ext uri="{0D108BD9-81ED-4DB2-BD59-A6C34878D82A}">
                    <a16:rowId xmlns:a16="http://schemas.microsoft.com/office/drawing/2014/main" val="1623117745"/>
                  </a:ext>
                </a:extLst>
              </a:tr>
              <a:tr h="91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SELECT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All fields (SELECT *) are being retrieved in both the CTE expression and the final SELECT call. </a:t>
                      </a:r>
                      <a:endParaRPr lang="en-US" sz="7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The fields are being filtered on frontend via JavaScript NodeJS.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Only fields needed by subsequent queries are retrieved in CTEs and fields to be displayed on the Front End are projected in the main SELECT call.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Projection on Specific Fields.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extLst>
                  <a:ext uri="{0D108BD9-81ED-4DB2-BD59-A6C34878D82A}">
                    <a16:rowId xmlns:a16="http://schemas.microsoft.com/office/drawing/2014/main" val="1983438657"/>
                  </a:ext>
                </a:extLst>
              </a:tr>
              <a:tr h="4591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WHERE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No selection condition to filter the number of rows in the final result.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Selection condition in WHERE clause to filter out rows with erroneous News Title.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Selection on specific rows.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extLst>
                  <a:ext uri="{0D108BD9-81ED-4DB2-BD59-A6C34878D82A}">
                    <a16:rowId xmlns:a16="http://schemas.microsoft.com/office/drawing/2014/main" val="514046905"/>
                  </a:ext>
                </a:extLst>
              </a:tr>
              <a:tr h="1377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INNER JOIN vs 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CARTESIAN CROSS PRODUCT</a:t>
                      </a:r>
                      <a:endParaRPr lang="en-US" sz="7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Cross product with Where clause to filter out relevant rows after the execution of Join. </a:t>
                      </a:r>
                      <a:endParaRPr lang="en-US" sz="7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Results in more comparisons to join tables.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Inner Join with the Join condition specified on Primary Key – Foreign Key. </a:t>
                      </a:r>
                      <a:endParaRPr lang="en-US" sz="7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Results in filtering of tables on join condition before the execution of join and thereby significantly lesser number of comparisons to be made. 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Creating inner joins instead of cross products with selection condition.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extLst>
                  <a:ext uri="{0D108BD9-81ED-4DB2-BD59-A6C34878D82A}">
                    <a16:rowId xmlns:a16="http://schemas.microsoft.com/office/drawing/2014/main" val="2454330433"/>
                  </a:ext>
                </a:extLst>
              </a:tr>
              <a:tr h="1377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LIMIT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All the results in the final table are retrieved by the server and pagination done on FrontEnd.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LIMIT implemented to enforce pagination at database level. </a:t>
                      </a:r>
                      <a:endParaRPr lang="en-US" sz="7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As a result only the data required to be displayed at the front end is queried from the database. </a:t>
                      </a:r>
                      <a:endParaRPr lang="en-US" sz="7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Consequently a smaller size of the data is sent to the server.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Using limit to sample query results with dynamic queries.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extLst>
                  <a:ext uri="{0D108BD9-81ED-4DB2-BD59-A6C34878D82A}">
                    <a16:rowId xmlns:a16="http://schemas.microsoft.com/office/drawing/2014/main" val="4179004175"/>
                  </a:ext>
                </a:extLst>
              </a:tr>
              <a:tr h="918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INDEX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NO INDEX</a:t>
                      </a:r>
                      <a:endParaRPr lang="en-US" sz="7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INDEX on peerID of table Peers.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As joins are made on Primary Key – Foreign Keys the attributes are already indexed. 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 addition an index is created on PeerID to speedup joins using Indexed Block Nested Loop Joins.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extLst>
                  <a:ext uri="{0D108BD9-81ED-4DB2-BD59-A6C34878D82A}">
                    <a16:rowId xmlns:a16="http://schemas.microsoft.com/office/drawing/2014/main" val="1437279645"/>
                  </a:ext>
                </a:extLst>
              </a:tr>
              <a:tr h="6886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Wildcard Optimization ‘%’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Use of wildcard while matching symbol resulted in many more results than required.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600">
                          <a:effectLst/>
                        </a:rPr>
                        <a:t>Wildcards removed to promote exact match and thereby reduce the number of results returned by the database.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Use of ‘%’ wildcard character with LIKE matches all strings when sometimes only specific matches are needed.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extLst>
                  <a:ext uri="{0D108BD9-81ED-4DB2-BD59-A6C34878D82A}">
                    <a16:rowId xmlns:a16="http://schemas.microsoft.com/office/drawing/2014/main" val="3107712158"/>
                  </a:ext>
                </a:extLst>
              </a:tr>
              <a:tr h="2295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Execution Time 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9s 106ms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859 ms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extLst>
                  <a:ext uri="{0D108BD9-81ED-4DB2-BD59-A6C34878D82A}">
                    <a16:rowId xmlns:a16="http://schemas.microsoft.com/office/drawing/2014/main" val="1519094718"/>
                  </a:ext>
                </a:extLst>
              </a:tr>
              <a:tr h="237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Speed Up– 10.6x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7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88" marR="3978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131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3B8BBBF-8F59-4347-A6C1-477A92340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7376" y="-512956"/>
            <a:ext cx="238999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B044-2163-7046-B8DC-2420C168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AB7AEF-803F-B94E-AAB2-D2E684C7C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200122"/>
              </p:ext>
            </p:extLst>
          </p:nvPr>
        </p:nvGraphicFramePr>
        <p:xfrm>
          <a:off x="1371600" y="2286000"/>
          <a:ext cx="96011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76571940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114351599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21819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8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6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2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News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9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50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7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Page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0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0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585-BB9C-E04A-BC12-17CA7633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D12E-F496-3840-BFFB-20E1A4C9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--&gt; Indeed Scraper : &gt;Non uniform html structure and organization of the components on the web page.</a:t>
            </a:r>
          </a:p>
          <a:p>
            <a:r>
              <a:rPr lang="en-US" dirty="0"/>
              <a:t>&gt; Incorrect search results returned for some companies</a:t>
            </a:r>
          </a:p>
          <a:p>
            <a:r>
              <a:rPr lang="en-US" dirty="0"/>
              <a:t>&gt; High request rate - leading to captcha </a:t>
            </a:r>
          </a:p>
          <a:p>
            <a:endParaRPr lang="en-US" dirty="0"/>
          </a:p>
          <a:p>
            <a:r>
              <a:rPr lang="en-US" dirty="0"/>
              <a:t>--&gt; General:</a:t>
            </a:r>
          </a:p>
          <a:p>
            <a:r>
              <a:rPr lang="en-US" dirty="0"/>
              <a:t>&gt; Coordination of code changes with team -&gt; branches and version control</a:t>
            </a:r>
          </a:p>
          <a:p>
            <a:r>
              <a:rPr lang="en-US" dirty="0"/>
              <a:t>Working with React on some frontend components</a:t>
            </a:r>
          </a:p>
        </p:txBody>
      </p:sp>
    </p:spTree>
    <p:extLst>
      <p:ext uri="{BB962C8B-B14F-4D97-AF65-F5344CB8AC3E}">
        <p14:creationId xmlns:p14="http://schemas.microsoft.com/office/powerpoint/2010/main" val="334321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EA84-112D-9E4D-BDEF-ADA2376C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89C-108D-AA4B-AA4B-33891E8F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Scrapping of Indeed</a:t>
            </a:r>
          </a:p>
          <a:p>
            <a:r>
              <a:rPr lang="en-US" dirty="0"/>
              <a:t>Used streaming data for FMP</a:t>
            </a:r>
          </a:p>
          <a:p>
            <a:r>
              <a:rPr lang="en-US" dirty="0"/>
              <a:t>Recommendation of similar jobs</a:t>
            </a:r>
          </a:p>
        </p:txBody>
      </p:sp>
    </p:spTree>
    <p:extLst>
      <p:ext uri="{BB962C8B-B14F-4D97-AF65-F5344CB8AC3E}">
        <p14:creationId xmlns:p14="http://schemas.microsoft.com/office/powerpoint/2010/main" val="230267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D162FC93-6BE2-4C84-B552-0332882F6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" b="1543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32F25-5747-6C43-9DB8-5B6E9FB0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416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0C09-9E4D-B045-A5C8-9ADFFD85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CB4B0-F4DD-844D-AB9A-68F29DE0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undergrad or grad students, we are in throes of finding a summer internship or a post-college job search. </a:t>
            </a:r>
          </a:p>
          <a:p>
            <a:r>
              <a:rPr lang="en-US" dirty="0"/>
              <a:t>The process can be exhausting and time taking considering the research that goes behind finding the perfect role and more importantly the right company. </a:t>
            </a:r>
          </a:p>
          <a:p>
            <a:r>
              <a:rPr lang="en-US" dirty="0"/>
              <a:t>Hence our application is aimed at making the ‘research’ simpler for people looking for jobs.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296A-9641-4840-AE8E-3AEE2E00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C1AA-6A7F-6C4E-B1B7-A6665F42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5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5DA9-F601-3944-9D2B-DFE732B2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2DB3-608C-3341-A30F-5483B91E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800225"/>
            <a:ext cx="11168437" cy="40671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 develop a web app enabling users to readily interpret information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combined from two discrete data sources stored in five relations.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Dataset 1- Financial Modelling Prep (FMP)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Dataset 2- Indeed (Scrapping the data) </a:t>
            </a:r>
          </a:p>
          <a:p>
            <a:pPr>
              <a:buFont typeface="Wingdings" pitchFamily="2" charset="2"/>
              <a:buChar char="Ø"/>
            </a:pPr>
            <a:endParaRPr lang="en-US" sz="1800" b="1" dirty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18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0035-A329-954A-ADEE-4C382B53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Financial Modelling Prep (FMP)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C355-FE1A-2B48-A736-8E9E10F0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one of the most comprehensive financial data API. With each update being audited and standardized in real time to ensure consistency in the data. </a:t>
            </a:r>
          </a:p>
          <a:p>
            <a:r>
              <a:rPr lang="en-US" dirty="0"/>
              <a:t>We choose to work with FMP API as it is freely and easily available, while also it is guaranteed to be consistent and accurate. In addition to the raw financial data </a:t>
            </a:r>
            <a:r>
              <a:rPr lang="en-US" dirty="0" err="1"/>
              <a:t>teh</a:t>
            </a:r>
            <a:r>
              <a:rPr lang="en-US" dirty="0"/>
              <a:t> FMP API also provides access to a host of other interesting data about companies like what are a company's stock peers (essentially mapping how companies are related to each other) and what are the social sentiment of a company (with data from a host of social media sites like twitter, reddit, etc.).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0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5BDB-F644-0345-80B8-7FFA1D57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Indeed (Scrapping the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C526-4E18-754C-B40C-001934A1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Indeed.com</a:t>
            </a:r>
            <a:r>
              <a:rPr lang="en-US" dirty="0"/>
              <a:t> is one of the top websites job seekers prefer for finding work opportunities. </a:t>
            </a:r>
          </a:p>
          <a:p>
            <a:r>
              <a:rPr lang="en-US" dirty="0"/>
              <a:t>Due to the availability of up-to-date information displayed in an organized and structured fashion, Indeed will serve as a befitting source of job/internships data for our project.</a:t>
            </a:r>
          </a:p>
          <a:p>
            <a:r>
              <a:rPr lang="en-US" dirty="0"/>
              <a:t>Indeed came out as the top choice amongst </a:t>
            </a:r>
            <a:r>
              <a:rPr lang="en-US" dirty="0" err="1"/>
              <a:t>Linkedin</a:t>
            </a:r>
            <a:r>
              <a:rPr lang="en-US" dirty="0"/>
              <a:t> and Glassdoor due to a well defined html structure and free availability of information without a paywall or requirements for login.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3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F658-3BA3-EE4F-AEDE-27B760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6D97-515F-2547-A140-3E9A3901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1916AF0B-1E20-E646-BB26-ADC26B338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335675"/>
            <a:ext cx="11226799" cy="41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1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293B-D356-D445-A008-98E6F5C5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AB27-078A-EF46-ADD8-641E312C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50380"/>
            <a:ext cx="9753600" cy="4217020"/>
          </a:xfrm>
        </p:spPr>
        <p:txBody>
          <a:bodyPr/>
          <a:lstStyle/>
          <a:p>
            <a:r>
              <a:rPr lang="en-US" dirty="0"/>
              <a:t>1NF-  every attribute in each relation in the dataset is a </a:t>
            </a:r>
            <a:r>
              <a:rPr lang="en-US" b="1" dirty="0"/>
              <a:t>singled valued attribute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Our Peers table had multi-valued attributes which we normalized to single valued attributes.</a:t>
            </a:r>
          </a:p>
          <a:p>
            <a:r>
              <a:rPr lang="en-US" dirty="0"/>
              <a:t>2NF- we removed subsets of data that applied to multiple rows and created separate tables and formed relationships using Foreign Key constraints. Each non-key attribute is functionally dependent on the primary key in each table.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3NF, BCNF- The relations have no transitive functional dependency and are in BCNF.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46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{96E9F770-E2C3-994D-A853-7E974269895F}tf10001072</Template>
  <TotalTime>1375</TotalTime>
  <Words>1466</Words>
  <Application>Microsoft Macintosh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Franklin Gothic Book</vt:lpstr>
      <vt:lpstr>Symbol</vt:lpstr>
      <vt:lpstr>Wingdings</vt:lpstr>
      <vt:lpstr>Crop</vt:lpstr>
      <vt:lpstr>Opus: Helping Students find Work they Like </vt:lpstr>
      <vt:lpstr>Basic Problems and Goals</vt:lpstr>
      <vt:lpstr>Preview</vt:lpstr>
      <vt:lpstr>Datasets</vt:lpstr>
      <vt:lpstr>Financial Modelling Prep (FMP)</vt:lpstr>
      <vt:lpstr>Indeed (Scrapping the data)</vt:lpstr>
      <vt:lpstr>Preprocessing</vt:lpstr>
      <vt:lpstr>PowerPoint Presentation</vt:lpstr>
      <vt:lpstr>Normalization</vt:lpstr>
      <vt:lpstr>PowerPoint Presentation</vt:lpstr>
      <vt:lpstr>PowerPoint Presentation</vt:lpstr>
      <vt:lpstr>PowerPoint Presentation</vt:lpstr>
      <vt:lpstr>PowerPoint Presentation</vt:lpstr>
      <vt:lpstr>Optimisation</vt:lpstr>
      <vt:lpstr>Optimizations</vt:lpstr>
      <vt:lpstr>Technical Challenges</vt:lpstr>
      <vt:lpstr>Extra Credit Features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Opus: Helping Students find Work they Like </dc:title>
  <dc:creator>Kidwai, Bushra</dc:creator>
  <cp:lastModifiedBy>Kidwai, Bushra</cp:lastModifiedBy>
  <cp:revision>3</cp:revision>
  <dcterms:created xsi:type="dcterms:W3CDTF">2021-12-11T04:00:42Z</dcterms:created>
  <dcterms:modified xsi:type="dcterms:W3CDTF">2021-12-12T02:55:55Z</dcterms:modified>
</cp:coreProperties>
</file>