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2" r:id="rId4"/>
    <p:sldId id="268" r:id="rId5"/>
    <p:sldId id="257" r:id="rId6"/>
    <p:sldId id="269" r:id="rId7"/>
    <p:sldId id="283" r:id="rId8"/>
    <p:sldId id="272" r:id="rId9"/>
    <p:sldId id="270" r:id="rId10"/>
    <p:sldId id="278" r:id="rId11"/>
    <p:sldId id="273" r:id="rId12"/>
    <p:sldId id="277" r:id="rId13"/>
    <p:sldId id="279" r:id="rId14"/>
    <p:sldId id="258" r:id="rId15"/>
    <p:sldId id="274" r:id="rId16"/>
    <p:sldId id="281" r:id="rId17"/>
    <p:sldId id="280" r:id="rId18"/>
    <p:sldId id="287" r:id="rId19"/>
    <p:sldId id="288" r:id="rId20"/>
    <p:sldId id="275" r:id="rId21"/>
    <p:sldId id="276" r:id="rId22"/>
    <p:sldId id="284" r:id="rId23"/>
    <p:sldId id="285" r:id="rId24"/>
    <p:sldId id="28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5372-6A88-7628-08EE-A5DF3EDF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C1136-D3C4-0181-0B27-913A2800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B0C1-8F22-829D-4242-529E4A2D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E406-858E-8912-6B4B-0732779B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9032-8E6C-1273-F66B-8FFC5EB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761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E71F-795F-85FF-117C-2D3CBE02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22D40-8417-61BC-3586-7F777C40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F085-FBF3-B72B-EBC8-D2546186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6EA1-0BF1-61F6-6EF7-766C4992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0C88-8674-4B80-DBB6-546EEBA3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928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2895B-1324-6ECE-13E7-8336AD39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FC5E-1D33-E3CD-A687-344BCE91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E8D9-1361-BB90-0473-2DC77E7F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C-71F2-3A20-B66E-7AAC82C5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3E4F-C8C9-45BF-C106-45FB56E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5104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3E7-2FB8-9527-54C0-695B0388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123-8366-3FF6-203A-8088CC2D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54C6-7923-C82C-C804-B9790C0B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1C6E-EE19-484E-653B-0B8FB3ED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89F-E8AD-8530-8EDB-A6FE1989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6107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C931-E7AD-FEB3-BB5B-8FD3BE28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30035-2B01-5D38-D85B-2D59CD5D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60DE-6181-77C6-37CE-5B3DEE90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C4A8-307C-50A9-F1F5-C7A92FC7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D1EE-0F1F-8DB6-1BF4-25B453E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3712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A2E8-01B6-C3DC-39FA-72563BB4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1F3A-DE50-D43A-9D92-4F64A5174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4EFB-0DEE-B973-E4C8-200DEEB05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491E-C8B0-0973-A0D5-EE7654DF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E1B9-E455-8EF2-D61F-BCEF7822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E643-E57D-F639-ABD3-AA202A37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19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0A59-E810-3B54-C030-73947201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C3EC-40B2-C43D-01C7-8B84C2BB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45333-70AE-52E3-A8A4-C11C1BF4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43273-4B66-4AF1-3E2B-B5F5A2840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55950-5AEA-B05C-F152-D7C6B09A1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F8C64-6128-804B-4FBB-271A7063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2F1AC-2CDB-5EC1-43BB-83D879BD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2735C-04CB-C568-2513-2FEDD095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703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111F-32E1-A5CE-5F26-B0B27988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1CE30-112A-F96F-9345-FC96858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2CBB3-D1F3-CBEB-98DC-A5BD73E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38B6F-6783-188C-1947-B17935D5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298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46E81-A205-C305-916A-B0776367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D495D-171C-1239-F1B4-969B2752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DBB-08BD-36AE-3EF3-AF3E9F9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2361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A65-BD81-EF64-1B2C-000C5754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3331-E72B-924C-FF97-024CB17B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5E690-1CB0-EE11-FB98-CB486CB1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A940-45EC-17EC-A220-B0103DB9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7FC3-DD1B-FA18-E69C-0B2DB44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5BF9-003E-5587-7254-06021E4F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0865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623-3E48-94F5-0148-509012D1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F6980-D73D-71E8-DCC6-4270EB02D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8DA4-4BC7-D421-59BA-EC4B81F0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7415F-4DE1-079E-3EEA-1222F6B2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56F21-06BE-5573-0CD7-8526E36F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AEC7-66DA-B52B-A0D7-C5FCE933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8849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07C0-EA0C-A184-CE64-DE51A246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AC21B-9E5F-782C-7741-F6D2E4B8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8729-BE64-BB3D-BA2B-E81A1B3B5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D750-1A75-4587-85B2-179663D774A7}" type="datetimeFigureOut">
              <a:rPr lang="en-PK" smtClean="0"/>
              <a:t>05/07/2023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5528-A53F-424C-BD7D-C12646534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61F5-267B-5D4B-4252-249E6DE7B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DF94-AB0C-4D33-B967-69FA5CB0C05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10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jpe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801E-9D14-4DF7-AEC0-C928CBC7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32" y="-59066"/>
            <a:ext cx="9631527" cy="2624388"/>
          </a:xfrm>
        </p:spPr>
        <p:txBody>
          <a:bodyPr>
            <a:no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K.RAMAKRISHNAN COLLEGE OF TECHNOLOGY</a:t>
            </a:r>
            <a:b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(AUTONOMOUS), TRICHY </a:t>
            </a:r>
            <a:b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b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b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br>
              <a:rPr lang="en-US" altLang="en-US" sz="18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</a:rPr>
              <a:t>An Efficient Deep Learning-Based System for Accurate Plant Leaf</a:t>
            </a:r>
            <a:b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</a:rPr>
            </a:b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</a:rPr>
              <a:t>Disease Detection and Remedial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CF855-0E69-4B9C-81E8-13C90F005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4771" y="2843203"/>
            <a:ext cx="4362451" cy="2387600"/>
          </a:xfrm>
        </p:spPr>
        <p:txBody>
          <a:bodyPr>
            <a:normAutofit fontScale="70000" lnSpcReduction="20000"/>
          </a:bodyPr>
          <a:lstStyle/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PRESENTED BY</a:t>
            </a:r>
          </a:p>
          <a:p>
            <a:pPr marL="0" indent="0" algn="ctr" eaLnBrk="1" hangingPunct="1">
              <a:lnSpc>
                <a:spcPct val="170000"/>
              </a:lnSpc>
              <a:spcBef>
                <a:spcPts val="363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811719104064 - Pradeep Kumar S</a:t>
            </a:r>
          </a:p>
          <a:p>
            <a:pPr>
              <a:lnSpc>
                <a:spcPct val="170000"/>
              </a:lnSpc>
              <a:spcBef>
                <a:spcPts val="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811719104092 - Shri Vishnu P</a:t>
            </a:r>
          </a:p>
          <a:p>
            <a:pPr>
              <a:lnSpc>
                <a:spcPct val="170000"/>
              </a:lnSpc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811719104095 - Somasundaram S</a:t>
            </a: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8194AE-6F79-DF60-269C-297E952B3F69}"/>
                  </a:ext>
                </a:extLst>
              </p:cNvPr>
              <p:cNvSpPr txBox="1"/>
              <p:nvPr/>
            </p:nvSpPr>
            <p:spPr>
              <a:xfrm>
                <a:off x="7618914" y="5119756"/>
                <a:ext cx="4362451" cy="142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r" eaLnBrk="1" hangingPunct="1">
                  <a:lnSpc>
                    <a:spcPct val="170000"/>
                  </a:lnSpc>
                  <a:spcBef>
                    <a:spcPts val="363"/>
                  </a:spcBef>
                  <a:buFont typeface="Times New Roman" panose="02020603050405020304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altLang="en-US" sz="3200" b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Guided by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Mrs.K.Vallipriyadharshini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Ph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8194AE-6F79-DF60-269C-297E952B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914" y="5119756"/>
                <a:ext cx="4362451" cy="1425775"/>
              </a:xfrm>
              <a:prstGeom prst="rect">
                <a:avLst/>
              </a:prstGeom>
              <a:blipFill>
                <a:blip r:embed="rId2"/>
                <a:stretch>
                  <a:fillRect r="-3497" b="-47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>
            <a:extLst>
              <a:ext uri="{FF2B5EF4-FFF2-40B4-BE49-F238E27FC236}">
                <a16:creationId xmlns:a16="http://schemas.microsoft.com/office/drawing/2014/main" id="{1EB3BE6D-3B3A-4D7F-A5A9-6A106F68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339782F-EF7D-46D0-A850-7FC0996F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5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28E1-8173-2486-5C92-C7745F13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DF8E-6889-B20F-E7ED-F3A42943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1" y="1666876"/>
            <a:ext cx="10676138" cy="4667250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way of detecting plant diseases is not accurate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provide adequate measures for infected plant leaves</a:t>
            </a:r>
            <a:r>
              <a:rPr lang="en-US" sz="2000" dirty="0"/>
              <a:t> 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web app with an improved system using machine learning. The system will be trained and tested using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algn="l">
              <a:lnSpc>
                <a:spcPct val="11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 will classify plant diseases and display information about the disease and remedial measures from a website.</a:t>
            </a:r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49C71-470E-4DBD-B400-6F307552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1FCA9D1-05B5-47F4-8554-2120910C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1730-F355-2B79-8F4E-865EF97F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FLOW CHART 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5B93D2-263E-F58E-AF8D-80B27D3069D0}"/>
              </a:ext>
            </a:extLst>
          </p:cNvPr>
          <p:cNvSpPr/>
          <p:nvPr/>
        </p:nvSpPr>
        <p:spPr>
          <a:xfrm>
            <a:off x="513795" y="1572271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Health/Diseased Image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3DB2EA-3AB7-714E-2C09-B0E60A660075}"/>
              </a:ext>
            </a:extLst>
          </p:cNvPr>
          <p:cNvSpPr/>
          <p:nvPr/>
        </p:nvSpPr>
        <p:spPr>
          <a:xfrm>
            <a:off x="3598786" y="1572271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 and Shuffle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AEE10-3B97-78DC-2A0C-B9EEE74C60B4}"/>
              </a:ext>
            </a:extLst>
          </p:cNvPr>
          <p:cNvSpPr/>
          <p:nvPr/>
        </p:nvSpPr>
        <p:spPr>
          <a:xfrm>
            <a:off x="6788088" y="1572271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Resize and Rescaling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8ECB26-BA7E-6931-E5E9-AB83C696581D}"/>
              </a:ext>
            </a:extLst>
          </p:cNvPr>
          <p:cNvSpPr/>
          <p:nvPr/>
        </p:nvSpPr>
        <p:spPr>
          <a:xfrm>
            <a:off x="9888615" y="1572270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525A5-1CB3-5DCE-E64D-E3E99499CD40}"/>
              </a:ext>
            </a:extLst>
          </p:cNvPr>
          <p:cNvSpPr/>
          <p:nvPr/>
        </p:nvSpPr>
        <p:spPr>
          <a:xfrm>
            <a:off x="9888614" y="3039305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Algorithm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1F2E5-6350-C4AD-E387-9B35FE8A255A}"/>
              </a:ext>
            </a:extLst>
          </p:cNvPr>
          <p:cNvSpPr/>
          <p:nvPr/>
        </p:nvSpPr>
        <p:spPr>
          <a:xfrm>
            <a:off x="513795" y="3039303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Activation - </a:t>
            </a:r>
            <a:r>
              <a:rPr lang="en-US" dirty="0" err="1"/>
              <a:t>Softmax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2F1723-5A45-1ABB-0758-2E964A140BC8}"/>
              </a:ext>
            </a:extLst>
          </p:cNvPr>
          <p:cNvSpPr/>
          <p:nvPr/>
        </p:nvSpPr>
        <p:spPr>
          <a:xfrm>
            <a:off x="6788088" y="3039305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- </a:t>
            </a:r>
            <a:r>
              <a:rPr lang="en-US" dirty="0" err="1"/>
              <a:t>MaxPooling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35B942-F0BE-52DA-5ABB-0C3F8A3B82D8}"/>
              </a:ext>
            </a:extLst>
          </p:cNvPr>
          <p:cNvSpPr/>
          <p:nvPr/>
        </p:nvSpPr>
        <p:spPr>
          <a:xfrm>
            <a:off x="3595825" y="3039304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Flattening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973D8C-83C5-0D74-8345-3B9B4BC08076}"/>
              </a:ext>
            </a:extLst>
          </p:cNvPr>
          <p:cNvSpPr/>
          <p:nvPr/>
        </p:nvSpPr>
        <p:spPr>
          <a:xfrm>
            <a:off x="513794" y="4506335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Optimizer - Adam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FBAA9-1229-44F1-2252-2D5E90A371CE}"/>
              </a:ext>
            </a:extLst>
          </p:cNvPr>
          <p:cNvSpPr/>
          <p:nvPr/>
        </p:nvSpPr>
        <p:spPr>
          <a:xfrm>
            <a:off x="6788087" y="4431579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- Accuracy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86A3DA-775C-FF27-20E0-9345AB5E934B}"/>
              </a:ext>
            </a:extLst>
          </p:cNvPr>
          <p:cNvSpPr/>
          <p:nvPr/>
        </p:nvSpPr>
        <p:spPr>
          <a:xfrm>
            <a:off x="9873078" y="4386842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A69F8F-180A-0AC7-FFD1-B333424CB8E4}"/>
              </a:ext>
            </a:extLst>
          </p:cNvPr>
          <p:cNvSpPr/>
          <p:nvPr/>
        </p:nvSpPr>
        <p:spPr>
          <a:xfrm>
            <a:off x="6788087" y="5723236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 Results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AA9D-C26A-E3BE-257B-643FFB462E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31372" y="1989522"/>
            <a:ext cx="116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0672ED-E09C-DD17-BD7D-CCCDD3C1A3B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13401" y="1989520"/>
            <a:ext cx="12746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E5095-9F3D-D96F-C44C-271EB8A8B990}"/>
              </a:ext>
            </a:extLst>
          </p:cNvPr>
          <p:cNvCxnSpPr/>
          <p:nvPr/>
        </p:nvCxnSpPr>
        <p:spPr>
          <a:xfrm>
            <a:off x="8705664" y="1989520"/>
            <a:ext cx="116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EB7546-2D08-62E7-5E95-06AFE361C08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31371" y="4920633"/>
            <a:ext cx="121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33C228-67F2-D101-188B-65AFE9053087}"/>
              </a:ext>
            </a:extLst>
          </p:cNvPr>
          <p:cNvCxnSpPr>
            <a:cxnSpLocks/>
          </p:cNvCxnSpPr>
          <p:nvPr/>
        </p:nvCxnSpPr>
        <p:spPr>
          <a:xfrm flipV="1">
            <a:off x="5513401" y="4902117"/>
            <a:ext cx="1274686" cy="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A35BB-C2E6-7A9E-4723-39C00201AEC3}"/>
              </a:ext>
            </a:extLst>
          </p:cNvPr>
          <p:cNvCxnSpPr/>
          <p:nvPr/>
        </p:nvCxnSpPr>
        <p:spPr>
          <a:xfrm>
            <a:off x="8705664" y="4804092"/>
            <a:ext cx="116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CAD6C7-89A9-D033-54EB-4B8274C870DB}"/>
              </a:ext>
            </a:extLst>
          </p:cNvPr>
          <p:cNvCxnSpPr>
            <a:cxnSpLocks/>
          </p:cNvCxnSpPr>
          <p:nvPr/>
        </p:nvCxnSpPr>
        <p:spPr>
          <a:xfrm flipH="1">
            <a:off x="10847402" y="2406771"/>
            <a:ext cx="1" cy="63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33BF5A-84A2-1392-03B1-318AC75AE7F5}"/>
              </a:ext>
            </a:extLst>
          </p:cNvPr>
          <p:cNvCxnSpPr/>
          <p:nvPr/>
        </p:nvCxnSpPr>
        <p:spPr>
          <a:xfrm flipH="1">
            <a:off x="1417466" y="3873803"/>
            <a:ext cx="1" cy="63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E0BB71-F463-BA16-385A-AE2396811223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8705665" y="3456556"/>
            <a:ext cx="118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B267D8-2A34-A12C-A94B-A72A819D623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513402" y="3456553"/>
            <a:ext cx="12746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73EA0D-C7B4-70EC-735E-FDF7E355474A}"/>
              </a:ext>
            </a:extLst>
          </p:cNvPr>
          <p:cNvCxnSpPr/>
          <p:nvPr/>
        </p:nvCxnSpPr>
        <p:spPr>
          <a:xfrm flipH="1">
            <a:off x="2431371" y="3456553"/>
            <a:ext cx="118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572B3A-E9F0-D898-C3B1-69E3EF7CE4B7}"/>
              </a:ext>
            </a:extLst>
          </p:cNvPr>
          <p:cNvSpPr/>
          <p:nvPr/>
        </p:nvSpPr>
        <p:spPr>
          <a:xfrm>
            <a:off x="3650940" y="4530388"/>
            <a:ext cx="1917577" cy="780489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9C1F3A-D0AD-49EE-EDB2-42DB14741781}"/>
              </a:ext>
            </a:extLst>
          </p:cNvPr>
          <p:cNvSpPr/>
          <p:nvPr/>
        </p:nvSpPr>
        <p:spPr>
          <a:xfrm>
            <a:off x="3650940" y="5725175"/>
            <a:ext cx="1917577" cy="83450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AF1D58-3460-3730-4439-6725F926680B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>
            <a:off x="5568517" y="6140487"/>
            <a:ext cx="1219570" cy="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C130619-276B-1623-90F5-4A6773247F15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9333411" y="4593601"/>
            <a:ext cx="870714" cy="212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>
            <a:extLst>
              <a:ext uri="{FF2B5EF4-FFF2-40B4-BE49-F238E27FC236}">
                <a16:creationId xmlns:a16="http://schemas.microsoft.com/office/drawing/2014/main" id="{E7965654-5B1B-4EEB-A5EE-8749F48F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C503D7F1-2146-4B1F-8A68-4AEED38A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7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43F5-FBE0-6800-3B7D-2EB5C552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21" y="260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DESIGN DIAGRAM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8" name="Picture 4" descr="Load Icon #150339 - Free Icons Library">
            <a:extLst>
              <a:ext uri="{FF2B5EF4-FFF2-40B4-BE49-F238E27FC236}">
                <a16:creationId xmlns:a16="http://schemas.microsoft.com/office/drawing/2014/main" id="{BCCBC4CE-C6A8-A59B-DDD9-2A9824F9D2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26" y="172799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3DACAC0-F290-D599-7F09-0047DB8336EF}"/>
              </a:ext>
            </a:extLst>
          </p:cNvPr>
          <p:cNvSpPr/>
          <p:nvPr/>
        </p:nvSpPr>
        <p:spPr>
          <a:xfrm>
            <a:off x="3683659" y="2103339"/>
            <a:ext cx="671004" cy="335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Digital Image Processing - APK Download for Android | Aptoide">
            <a:extLst>
              <a:ext uri="{FF2B5EF4-FFF2-40B4-BE49-F238E27FC236}">
                <a16:creationId xmlns:a16="http://schemas.microsoft.com/office/drawing/2014/main" id="{39BAAE0F-2FAD-C242-B701-430B3D94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95" y="169328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0E28786-31EF-20AA-A956-DB283274BE8F}"/>
              </a:ext>
            </a:extLst>
          </p:cNvPr>
          <p:cNvSpPr/>
          <p:nvPr/>
        </p:nvSpPr>
        <p:spPr>
          <a:xfrm>
            <a:off x="6248814" y="2108245"/>
            <a:ext cx="671004" cy="335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Tensorflow icon in Color Style">
            <a:extLst>
              <a:ext uri="{FF2B5EF4-FFF2-40B4-BE49-F238E27FC236}">
                <a16:creationId xmlns:a16="http://schemas.microsoft.com/office/drawing/2014/main" id="{6FCDEAE6-6389-9C65-D55A-A970E128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41" y="169328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A9DD59B-4103-A254-214A-DE6B4B0D4411}"/>
              </a:ext>
            </a:extLst>
          </p:cNvPr>
          <p:cNvSpPr/>
          <p:nvPr/>
        </p:nvSpPr>
        <p:spPr>
          <a:xfrm>
            <a:off x="9048647" y="2184803"/>
            <a:ext cx="594803" cy="335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Python icon - Free download on Iconfinder">
            <a:extLst>
              <a:ext uri="{FF2B5EF4-FFF2-40B4-BE49-F238E27FC236}">
                <a16:creationId xmlns:a16="http://schemas.microsoft.com/office/drawing/2014/main" id="{3635AC15-F4B9-E3E5-C513-923BE547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93" y="1618547"/>
            <a:ext cx="985350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volutional Neural Networks - Buff ML">
            <a:extLst>
              <a:ext uri="{FF2B5EF4-FFF2-40B4-BE49-F238E27FC236}">
                <a16:creationId xmlns:a16="http://schemas.microsoft.com/office/drawing/2014/main" id="{1184FDE1-C91E-14FB-44F4-ED5F7353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99" y="4855736"/>
            <a:ext cx="1798560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1B977886-15CE-1C20-5360-F82C37FB4B4D}"/>
              </a:ext>
            </a:extLst>
          </p:cNvPr>
          <p:cNvSpPr/>
          <p:nvPr/>
        </p:nvSpPr>
        <p:spPr>
          <a:xfrm>
            <a:off x="8427997" y="5131497"/>
            <a:ext cx="669203" cy="3355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8" name="Picture 14" descr="Model evaluation graph for test and validation accuracy In this dataset...  | Download Scientific Diagram">
            <a:extLst>
              <a:ext uri="{FF2B5EF4-FFF2-40B4-BE49-F238E27FC236}">
                <a16:creationId xmlns:a16="http://schemas.microsoft.com/office/drawing/2014/main" id="{7B436594-D564-BC47-083A-0CFF6DB6A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98" y="4884585"/>
            <a:ext cx="1290138" cy="7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2F11349A-1A66-026D-1629-A598E64CB48F}"/>
              </a:ext>
            </a:extLst>
          </p:cNvPr>
          <p:cNvSpPr/>
          <p:nvPr/>
        </p:nvSpPr>
        <p:spPr>
          <a:xfrm>
            <a:off x="5469517" y="5127242"/>
            <a:ext cx="671004" cy="3355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0" name="Picture 16" descr="TensorFlow hands-on with Android. With the exponential growth of… | by  Zhang QiChuan | ProAndroidDev">
            <a:extLst>
              <a:ext uri="{FF2B5EF4-FFF2-40B4-BE49-F238E27FC236}">
                <a16:creationId xmlns:a16="http://schemas.microsoft.com/office/drawing/2014/main" id="{7EDBF71A-EC1B-0BB5-07F8-F747997E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24" y="4961707"/>
            <a:ext cx="1422816" cy="6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DCC0B3B7-99E0-A618-5AB2-01C4E6E7208C}"/>
              </a:ext>
            </a:extLst>
          </p:cNvPr>
          <p:cNvSpPr/>
          <p:nvPr/>
        </p:nvSpPr>
        <p:spPr>
          <a:xfrm>
            <a:off x="2805475" y="5120078"/>
            <a:ext cx="550415" cy="3355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4" name="Picture 20" descr="Mobile Phone Icon - 5117 - Dryicons">
            <a:extLst>
              <a:ext uri="{FF2B5EF4-FFF2-40B4-BE49-F238E27FC236}">
                <a16:creationId xmlns:a16="http://schemas.microsoft.com/office/drawing/2014/main" id="{6BC2D8EB-B7C0-2485-2BE6-AE9E8515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32" y="4884585"/>
            <a:ext cx="1214723" cy="7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90D4C-D6D7-69C8-AB16-8893EC9F9ABC}"/>
              </a:ext>
            </a:extLst>
          </p:cNvPr>
          <p:cNvSpPr txBox="1"/>
          <p:nvPr/>
        </p:nvSpPr>
        <p:spPr>
          <a:xfrm>
            <a:off x="2182126" y="2886942"/>
            <a:ext cx="118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the image dataset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81B85-800A-C69B-C8E6-EB2A34418679}"/>
              </a:ext>
            </a:extLst>
          </p:cNvPr>
          <p:cNvSpPr txBox="1"/>
          <p:nvPr/>
        </p:nvSpPr>
        <p:spPr>
          <a:xfrm>
            <a:off x="4799041" y="2760932"/>
            <a:ext cx="116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Processing the image for use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B3C11-7DF1-76DF-7D63-C29E330E0BDE}"/>
              </a:ext>
            </a:extLst>
          </p:cNvPr>
          <p:cNvSpPr txBox="1"/>
          <p:nvPr/>
        </p:nvSpPr>
        <p:spPr>
          <a:xfrm>
            <a:off x="6913703" y="2790276"/>
            <a:ext cx="210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Importing TensorFlow libraries and transfer learning model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AA5D6-E8B8-0DF7-B161-CA7E76049B0D}"/>
              </a:ext>
            </a:extLst>
          </p:cNvPr>
          <p:cNvSpPr txBox="1"/>
          <p:nvPr/>
        </p:nvSpPr>
        <p:spPr>
          <a:xfrm>
            <a:off x="10045271" y="2754693"/>
            <a:ext cx="165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Configure the training model using python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E1EB7-7ADD-DBC2-86B7-74B2638B5D87}"/>
              </a:ext>
            </a:extLst>
          </p:cNvPr>
          <p:cNvSpPr txBox="1"/>
          <p:nvPr/>
        </p:nvSpPr>
        <p:spPr>
          <a:xfrm>
            <a:off x="10045164" y="5884775"/>
            <a:ext cx="151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 training model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5EDF4-FDF7-FE7E-6517-192F8D1A072F}"/>
              </a:ext>
            </a:extLst>
          </p:cNvPr>
          <p:cNvSpPr txBox="1"/>
          <p:nvPr/>
        </p:nvSpPr>
        <p:spPr>
          <a:xfrm>
            <a:off x="6450192" y="5854001"/>
            <a:ext cx="1516630" cy="47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the accuracy of the training model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39F9A-D57B-27E5-E1A7-ABC7BB9AE801}"/>
              </a:ext>
            </a:extLst>
          </p:cNvPr>
          <p:cNvSpPr txBox="1"/>
          <p:nvPr/>
        </p:nvSpPr>
        <p:spPr>
          <a:xfrm>
            <a:off x="3348982" y="5700111"/>
            <a:ext cx="199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Export the model as TensorFlow lite and build the app using android studio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40209-1A8A-2A26-9953-80E0DBDA9FAC}"/>
              </a:ext>
            </a:extLst>
          </p:cNvPr>
          <p:cNvSpPr txBox="1"/>
          <p:nvPr/>
        </p:nvSpPr>
        <p:spPr>
          <a:xfrm>
            <a:off x="1332838" y="5792443"/>
            <a:ext cx="125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Install the app in android phone</a:t>
            </a:r>
            <a:endParaRPr lang="en-IN" sz="12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69D2A64-77F9-8082-9505-3E97D11BA70B}"/>
              </a:ext>
            </a:extLst>
          </p:cNvPr>
          <p:cNvSpPr/>
          <p:nvPr/>
        </p:nvSpPr>
        <p:spPr>
          <a:xfrm>
            <a:off x="10612337" y="3709568"/>
            <a:ext cx="372862" cy="533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6FC61-D614-47A4-0342-D6F41125323F}"/>
              </a:ext>
            </a:extLst>
          </p:cNvPr>
          <p:cNvSpPr/>
          <p:nvPr/>
        </p:nvSpPr>
        <p:spPr>
          <a:xfrm>
            <a:off x="682263" y="2052388"/>
            <a:ext cx="292963" cy="2222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84522898-0DA0-CADF-B937-F5C4DA56B04B}"/>
              </a:ext>
            </a:extLst>
          </p:cNvPr>
          <p:cNvSpPr/>
          <p:nvPr/>
        </p:nvSpPr>
        <p:spPr>
          <a:xfrm rot="16200000">
            <a:off x="684353" y="2216612"/>
            <a:ext cx="325846" cy="461665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007E3E-E829-0B5E-FA31-C2BDE31EC29C}"/>
              </a:ext>
            </a:extLst>
          </p:cNvPr>
          <p:cNvSpPr/>
          <p:nvPr/>
        </p:nvSpPr>
        <p:spPr>
          <a:xfrm>
            <a:off x="1453948" y="2130204"/>
            <a:ext cx="451585" cy="30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C02DF-1C13-FF26-6658-4A8A44772ABD}"/>
              </a:ext>
            </a:extLst>
          </p:cNvPr>
          <p:cNvSpPr txBox="1"/>
          <p:nvPr/>
        </p:nvSpPr>
        <p:spPr>
          <a:xfrm>
            <a:off x="540211" y="2607043"/>
            <a:ext cx="636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  <a:endParaRPr lang="en-IN" sz="1400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1846FF6A-CEAA-472D-859D-7968F5E5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884A91C2-4052-4687-90CB-C91D29A7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F9F-B447-7AB0-EBCC-E0FDDB23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D2FFF-61F6-46D5-B897-CF35866E09B8}"/>
              </a:ext>
            </a:extLst>
          </p:cNvPr>
          <p:cNvSpPr/>
          <p:nvPr/>
        </p:nvSpPr>
        <p:spPr>
          <a:xfrm>
            <a:off x="3343835" y="3099435"/>
            <a:ext cx="788894" cy="154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D37F59-E591-4E6E-8E3F-B97022CD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51" y="1517557"/>
            <a:ext cx="10149698" cy="4314339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554F64F-3485-4DA9-9EF7-DFC50C98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B9604-7092-4840-931E-346226AC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82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A39-DA8B-4498-AB86-C98991A6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219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MODULES</a:t>
            </a:r>
            <a:endParaRPr lang="en-PK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F20ED-DFFE-825E-0B6F-CD20438E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98" y="1566583"/>
            <a:ext cx="10515600" cy="5429249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Performed Split, Cache, Shuffle techniques to the Dataset to achieve speed and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ividing the dataset into training, testing, and validation sets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olor and texture features are extracted from the leaf images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</a:t>
            </a:r>
            <a:r>
              <a:rPr 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electing the most important features from the extracted features using filter methods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is used to classify images of plant leaves as healthy or diseased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and Metric – 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whether an input image of a plant leaf is healthy or diseased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E788D-9E1E-4CF8-9D04-EECEF1DF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06AFECE-25E3-4A1B-84F6-40A245C5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F49D-8743-4350-BB94-816C796D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Process involved in CNN </a:t>
            </a:r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AD7E-8798-4043-800B-ABFC8803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8924"/>
            <a:ext cx="10810875" cy="48037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reprocess the dataset of images of plant leaves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matrix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detect specific features in the image, edges, textures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–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onvert the output of the convolutional layer into a probability distribution over the possible classes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–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educe overfitting and improve the performance of the model.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convolution – Activation – Pooling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 higher-level features from the input image.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utput is flattened into a one-dimensional vector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inimize the error between the predicted and actual classes.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602D7-7EFF-44D9-B748-CBA9F208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805B51D-B532-4A7C-AA8F-A26C3F37B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DB2-422E-AD0E-AAE1-0AC97F25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CNN </a:t>
            </a:r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algorithm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process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6" descr="Autonomous Detection of Plant Disease Symptoms Directly from Aerial Imagery  - Wu - 2019 - The Plant Phenome Journal - Wiley Online Library">
            <a:extLst>
              <a:ext uri="{FF2B5EF4-FFF2-40B4-BE49-F238E27FC236}">
                <a16:creationId xmlns:a16="http://schemas.microsoft.com/office/drawing/2014/main" id="{40B889D1-9557-CD30-D8A8-3DC1C442E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Plant diseases and pests detection based on deep learning: a review | Plant  Methods | Full Text">
            <a:extLst>
              <a:ext uri="{FF2B5EF4-FFF2-40B4-BE49-F238E27FC236}">
                <a16:creationId xmlns:a16="http://schemas.microsoft.com/office/drawing/2014/main" id="{29A9C76A-9554-8644-7648-C307067ED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7" y="2699170"/>
            <a:ext cx="11179885" cy="227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BDD161C-B9B4-4498-8D62-C8B74ED14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862D2C2-1A03-4184-8301-9FC145AD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1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0889-AD80-E65F-EC9E-B6756C9D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Implementation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A0DC-A0A7-48AF-8531-4972FAB9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3012-743E-4CA8-BAC2-264C010B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170AE-8E69-471F-8BDC-0CB05D3F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00623" y="1834590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11385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0889-AD80-E65F-EC9E-B6756C9D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Implementation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A0DC-A0A7-48AF-8531-4972FAB9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3012-743E-4CA8-BAC2-264C010B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42E025-24D9-41A1-BA50-585972B0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91" y="1710529"/>
            <a:ext cx="7694618" cy="40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0889-AD80-E65F-EC9E-B6756C9D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2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Implementation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EA0DC-A0A7-48AF-8531-4972FAB9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3012-743E-4CA8-BAC2-264C010B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FDB2B-9BD0-4CD1-B428-EAB199C2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9" y="1721641"/>
            <a:ext cx="7710971" cy="40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C5CD-2F59-E374-E888-297DEF94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PROBLEM IDENTIFICATION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76A8-615F-52E8-2DBB-0E86E3F1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05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for detecting plant diseases often rely on visual inspection by trained professionals, which can be time-consuming, costly, and prone to human error.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or delayed diagnosis of plant diseases can result in reduced crop yield and quality, as well as increased use of pesticides and other resources.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machine learning-based approaches for plant disease detection may suffer from limited accuracy or scalability, particularly when dealing with large datasets or complex disease symptoms.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more efficient, reliable, and automated system for plant disease detection that can provide accurate diagnoses and actionable remedial measures to farmers and agricultural experts.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9A472-37E7-4C7C-B531-AA291270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90C496-D246-47BF-86DD-CE48AB67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7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EC1-86F8-47D0-B25B-8AD571CC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22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Cons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6AF4-C996-4D97-BFCC-199D3268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803"/>
            <a:ext cx="10515600" cy="22802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expected to achieve more than 95% accuracy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steps also contains Caching and shuffling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error in identification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remedial measures about the disease.</a:t>
            </a:r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5EE304-7805-4FB9-AE70-0786E56408F4}"/>
              </a:ext>
            </a:extLst>
          </p:cNvPr>
          <p:cNvSpPr txBox="1">
            <a:spLocks/>
          </p:cNvSpPr>
          <p:nvPr/>
        </p:nvSpPr>
        <p:spPr>
          <a:xfrm>
            <a:off x="854412" y="693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Pros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24864B-6F33-4BA4-9133-F02D4D300629}"/>
              </a:ext>
            </a:extLst>
          </p:cNvPr>
          <p:cNvSpPr txBox="1">
            <a:spLocks/>
          </p:cNvSpPr>
          <p:nvPr/>
        </p:nvSpPr>
        <p:spPr>
          <a:xfrm>
            <a:off x="838200" y="4392332"/>
            <a:ext cx="10515600" cy="228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debug and resolve errors in the model.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large amounts of data for training</a:t>
            </a:r>
          </a:p>
          <a:p>
            <a:endParaRPr lang="en-US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BB9FAB4-F2F3-454E-B8F9-86F25D978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1F18613B-E68C-4255-A755-7660DEE7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6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3393-507C-4C4B-A0E7-F2151B59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67" y="11191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Future Works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D9B1-7584-4699-A94E-E6D4FD75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6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 can be visualized in training phase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 model will be developed.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will be done through a mobile application.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1C5D-430F-44B6-8B18-1E24FB4F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8F5F36-2D4E-4A40-AB4E-ECC8A12B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9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EBE9-6579-4003-8DDD-AE8F44D2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Conference participation proof/Journal publication proof.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A9524-2E41-45F6-8034-FE1D1D3B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42" y="1825625"/>
            <a:ext cx="6149715" cy="435133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51B9527-A88C-4500-B948-E69A31DB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AFEDFB4-1540-4239-A3DF-EED416B4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EBE9-6579-4003-8DDD-AE8F44D2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Conference participation proof/Journal publication proof.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34C949-7B5F-48C8-A2EE-92222B52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42" y="1825625"/>
            <a:ext cx="6149715" cy="4351338"/>
          </a:xfr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33A60B3-BFEC-4C3A-9E21-D6586AA1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BBD21DB-B5E4-468A-9B03-0FBA8386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92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EBE9-6579-4003-8DDD-AE8F44D2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Conference participation proof/Journal publication proof.</a:t>
            </a:r>
            <a:endParaRPr lang="en-I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BAFA9-3A6F-4568-B4A2-3F4B70DCE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42" y="1825625"/>
            <a:ext cx="6149715" cy="4351338"/>
          </a:xfr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120EFF-E9DA-43A2-ADCE-C2A2FBAD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7FB4C47-11B9-4E20-A9B0-908B4B1D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5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B9896-C550-4779-B6AA-65D21B51D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C5CD-2F59-E374-E888-297DEF94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216"/>
            <a:ext cx="10515600" cy="66066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76A8-615F-52E8-2DBB-0E86E3F1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050"/>
            <a:ext cx="10515600" cy="3136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unhealthy regions of plant leaves.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plant leaf diseases using texture features.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leaf infection.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remedy information to the user.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this services available on Web App which can run on low level configuration devices.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A11DE-1BD6-49EA-96C6-F8776ED3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DB5C890-57C3-4BC1-86DC-BD0A94A8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5EA-B4D4-DC4F-684D-89DA3CC0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030"/>
            <a:ext cx="10515600" cy="481181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68F6-173C-2A3C-C39D-93E6CC48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504"/>
            <a:ext cx="10515600" cy="50875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Prediction is an application which will detect and provide some remedial measures for diseases in the crop to the users.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client can either click or upload the image of the diseased crop in the application.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plant disease is matched with the existing data, then the effective remedial measures such as what action should take about the disease is provided.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processed for the effective remedial measures using the Convolutional Neural Network (CNN) Algorithm.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FB853-D27E-46D3-A568-4F990030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54209F-216C-4A06-9769-97F86776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D67C-293D-47E1-AA45-063B3F7D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835" y="618565"/>
            <a:ext cx="4433047" cy="3908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INTRODUCTION</a:t>
            </a:r>
            <a:endParaRPr lang="en-PK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84F2-2789-4DF0-BD19-F8D116C0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76"/>
            <a:ext cx="10968318" cy="3087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sector holds a vital role in the Indian economy by contributing 18.8% in India’s total GDP.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Potato plants covers 33% total vegetable production of India.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production can be affected by different diseases.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Misidentification of leaf disease in the agricultural crop can lead to  improper  or  misuse  of  insecticides  and  pesticides , causing loss of the crop, increase in pathogen resistance and environmental  effect.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has been used to tackle this problem.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980F5-C84F-4355-A8EA-766AEB32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9C1A67-99E0-4F14-B042-B28B4E46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44F7-EA46-18FA-7E24-37F070CE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47" y="591387"/>
            <a:ext cx="8278906" cy="61492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1EA-4CA6-F97C-2147-15007739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plant disease detection systems rely on manual visual inspection by human experts, which can be time-consuming and expensive.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machine learning-based approaches have been developed for plant disease detection, but these may suffer from limited accuracy, scalability, or generalizability to new datasets or diseases.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may rely on hand-crafted features or shallow learning models, which may not be able to capture the complex and subtle symptoms of plant diseases.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may also require specialized hardware or software, making them less accessible to farmers or other stakeholders in the agricultural industry.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D142C-20F2-4B1C-A2E0-B2BB3EE9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F1C83E-8F3D-4B5C-8F3F-1B106ED1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44F7-EA46-18FA-7E24-37F070CE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47" y="591387"/>
            <a:ext cx="8278906" cy="614923"/>
          </a:xfrm>
        </p:spPr>
        <p:txBody>
          <a:bodyPr>
            <a:normAutofit/>
          </a:bodyPr>
          <a:lstStyle/>
          <a:p>
            <a:pPr algn="ctr" rtl="0" eaLnBrk="1" fontAlgn="base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WenQuanYi Micro Hei"/>
                <a:cs typeface="WenQuanYi Micro Hei"/>
              </a:rPr>
              <a:t>DISADVANTAGES</a:t>
            </a:r>
            <a:r>
              <a:rPr lang="en-US" sz="2800" b="1" kern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WenQuanYi Micro Hei"/>
                <a:cs typeface="WenQuanYi Micro Hei"/>
              </a:rPr>
              <a:t> </a:t>
            </a:r>
            <a:r>
              <a:rPr lang="en-US" sz="2800" b="1" kern="120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WenQuanYi Micro Hei"/>
                <a:cs typeface="WenQuanYi Micro Hei"/>
              </a:rPr>
              <a:t>OF EXISTING SYSTEM</a:t>
            </a:r>
            <a:endParaRPr lang="en-IN" sz="28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1EA-4CA6-F97C-2147-15007739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machine learning-based approaches may suffer from limited accuracy, scalability, or generalizability to new datasets or diseases.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may require specialized hardware or software, making them less accessible to farmers or other stakeholders in the agricultural industry.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may also rely on hand-crafted features or shallow learning models, which may not be able to capture the complex and subtle symptoms of plant diseases.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may require high-resolution images or high-quality sensors, which may not be available or affordable in certain regions or contexts.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91AD9-41DC-4222-89D4-9B8B8602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740FA6-0608-4B92-BAD2-62161C31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8EECF-4EB0-B2E5-FB0B-3CED5F3F5158}"/>
              </a:ext>
            </a:extLst>
          </p:cNvPr>
          <p:cNvSpPr txBox="1"/>
          <p:nvPr/>
        </p:nvSpPr>
        <p:spPr>
          <a:xfrm>
            <a:off x="2869660" y="554477"/>
            <a:ext cx="623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+mj-cs"/>
              </a:rPr>
              <a:t>BASE PAPER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E4AF62-9944-044F-6611-5477D8AD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2621"/>
              </p:ext>
            </p:extLst>
          </p:nvPr>
        </p:nvGraphicFramePr>
        <p:xfrm>
          <a:off x="1278081" y="1858383"/>
          <a:ext cx="9635838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5973">
                  <a:extLst>
                    <a:ext uri="{9D8B030D-6E8A-4147-A177-3AD203B41FA5}">
                      <a16:colId xmlns:a16="http://schemas.microsoft.com/office/drawing/2014/main" val="1085573491"/>
                    </a:ext>
                  </a:extLst>
                </a:gridCol>
                <a:gridCol w="1605973">
                  <a:extLst>
                    <a:ext uri="{9D8B030D-6E8A-4147-A177-3AD203B41FA5}">
                      <a16:colId xmlns:a16="http://schemas.microsoft.com/office/drawing/2014/main" val="3968855829"/>
                    </a:ext>
                  </a:extLst>
                </a:gridCol>
                <a:gridCol w="1605973">
                  <a:extLst>
                    <a:ext uri="{9D8B030D-6E8A-4147-A177-3AD203B41FA5}">
                      <a16:colId xmlns:a16="http://schemas.microsoft.com/office/drawing/2014/main" val="574465075"/>
                    </a:ext>
                  </a:extLst>
                </a:gridCol>
                <a:gridCol w="1605973">
                  <a:extLst>
                    <a:ext uri="{9D8B030D-6E8A-4147-A177-3AD203B41FA5}">
                      <a16:colId xmlns:a16="http://schemas.microsoft.com/office/drawing/2014/main" val="1428117957"/>
                    </a:ext>
                  </a:extLst>
                </a:gridCol>
                <a:gridCol w="1605973">
                  <a:extLst>
                    <a:ext uri="{9D8B030D-6E8A-4147-A177-3AD203B41FA5}">
                      <a16:colId xmlns:a16="http://schemas.microsoft.com/office/drawing/2014/main" val="3680481923"/>
                    </a:ext>
                  </a:extLst>
                </a:gridCol>
                <a:gridCol w="1605973">
                  <a:extLst>
                    <a:ext uri="{9D8B030D-6E8A-4147-A177-3AD203B41FA5}">
                      <a16:colId xmlns:a16="http://schemas.microsoft.com/office/drawing/2014/main" val="1968673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46914"/>
                  </a:ext>
                </a:extLst>
              </a:tr>
              <a:tr h="733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Disease Detection and Classification by Deep Learning</a:t>
                      </a:r>
                    </a:p>
                    <a:p>
                      <a:pPr algn="ctr"/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https://ieeexplore.ieee.org/abstract/document/9399342</a:t>
                      </a:r>
                    </a:p>
                  </a:txBody>
                  <a:tcPr marT="43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marT="61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 models</a:t>
                      </a:r>
                    </a:p>
                  </a:txBody>
                  <a:tcPr marT="43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complex processes and performing pattern recognition in applications with large amount of data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entire photographic material included solely images in experimental (laboratory) setups, not in real conditions in the cultivation field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2881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BB8A5-E949-4B9C-896F-391EF361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529BE-AC9A-49EB-B540-895B0F2B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3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B22-560C-E056-07D4-50695481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811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2CB92-89CB-CEEA-62D6-F6D8224EC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54259"/>
              </p:ext>
            </p:extLst>
          </p:nvPr>
        </p:nvGraphicFramePr>
        <p:xfrm>
          <a:off x="1324530" y="1137038"/>
          <a:ext cx="9659568" cy="56011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9928">
                  <a:extLst>
                    <a:ext uri="{9D8B030D-6E8A-4147-A177-3AD203B41FA5}">
                      <a16:colId xmlns:a16="http://schemas.microsoft.com/office/drawing/2014/main" val="4129847006"/>
                    </a:ext>
                  </a:extLst>
                </a:gridCol>
                <a:gridCol w="1609928">
                  <a:extLst>
                    <a:ext uri="{9D8B030D-6E8A-4147-A177-3AD203B41FA5}">
                      <a16:colId xmlns:a16="http://schemas.microsoft.com/office/drawing/2014/main" val="3755863075"/>
                    </a:ext>
                  </a:extLst>
                </a:gridCol>
                <a:gridCol w="1609928">
                  <a:extLst>
                    <a:ext uri="{9D8B030D-6E8A-4147-A177-3AD203B41FA5}">
                      <a16:colId xmlns:a16="http://schemas.microsoft.com/office/drawing/2014/main" val="831816070"/>
                    </a:ext>
                  </a:extLst>
                </a:gridCol>
                <a:gridCol w="1609928">
                  <a:extLst>
                    <a:ext uri="{9D8B030D-6E8A-4147-A177-3AD203B41FA5}">
                      <a16:colId xmlns:a16="http://schemas.microsoft.com/office/drawing/2014/main" val="3668389411"/>
                    </a:ext>
                  </a:extLst>
                </a:gridCol>
                <a:gridCol w="1609928">
                  <a:extLst>
                    <a:ext uri="{9D8B030D-6E8A-4147-A177-3AD203B41FA5}">
                      <a16:colId xmlns:a16="http://schemas.microsoft.com/office/drawing/2014/main" val="513586997"/>
                    </a:ext>
                  </a:extLst>
                </a:gridCol>
                <a:gridCol w="1609928">
                  <a:extLst>
                    <a:ext uri="{9D8B030D-6E8A-4147-A177-3AD203B41FA5}">
                      <a16:colId xmlns:a16="http://schemas.microsoft.com/office/drawing/2014/main" val="1722687067"/>
                    </a:ext>
                  </a:extLst>
                </a:gridCol>
              </a:tblGrid>
              <a:tr h="35006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09564"/>
                  </a:ext>
                </a:extLst>
              </a:tr>
              <a:tr h="15503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Plant disease leaf image segmentation based on super pixel clustering and EM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Google Scholar: Zhang,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S.,You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, Z., &amp; Wu,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EM Algorithm and neural computing and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Accuracy is about 90% and has high practical value for plant disease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 does not provide any expert’s advice for remedial measures about the diseases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0405"/>
                  </a:ext>
                </a:extLst>
              </a:tr>
              <a:tr h="17003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Image based tomato leaves diseases detection using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Scholar:Ashqar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, B. A., &amp;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AbuNAser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S.S.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Convolution Neural Network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Accuracy is about 80% on finding the crop diseases.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Implementation is based on the online. No remedial measures are suggested for the diseases.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21491"/>
                  </a:ext>
                </a:extLst>
              </a:tr>
              <a:tr h="20003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Using deep learning image based plant disease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Google Scholar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Ferentinous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, K.P.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Convolutional Neural Network and Pattern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 is very useful advisory or early warning tool to operate in cultivation.</a:t>
                      </a:r>
                    </a:p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Accuracy is about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It does not provide any remedial measures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64745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33984256-0D4A-423B-95CB-54366785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" y="165052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0F5D-8236-4FAE-9150-CC6F192C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98" y="119856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1322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Söhne</vt:lpstr>
      <vt:lpstr>Times New Roman</vt:lpstr>
      <vt:lpstr>Office Theme</vt:lpstr>
      <vt:lpstr>K.RAMAKRISHNAN COLLEGE OF TECHNOLOGY (AUTONOMOUS), TRICHY     An Efficient Deep Learning-Based System for Accurate Plant Leaf Disease Detection and Remedial Measures</vt:lpstr>
      <vt:lpstr>PROBLEM IDENTIFICATION</vt:lpstr>
      <vt:lpstr>OBJECTIVE</vt:lpstr>
      <vt:lpstr>ABSTRACT</vt:lpstr>
      <vt:lpstr>INTRODUCTION</vt:lpstr>
      <vt:lpstr>EXISTING SYSTEM</vt:lpstr>
      <vt:lpstr>DISADVANTAGES OF EXISTING SYSTEM</vt:lpstr>
      <vt:lpstr>PowerPoint Presentation</vt:lpstr>
      <vt:lpstr>LITERATURE SURVEY</vt:lpstr>
      <vt:lpstr>PROPOSED SYSTEM</vt:lpstr>
      <vt:lpstr>FLOW CHART </vt:lpstr>
      <vt:lpstr>DESIGN DIAGRAM</vt:lpstr>
      <vt:lpstr>ARCHITECTURE</vt:lpstr>
      <vt:lpstr>MODULES</vt:lpstr>
      <vt:lpstr>Process involved in CNN algorithm</vt:lpstr>
      <vt:lpstr>CNN algorithm process</vt:lpstr>
      <vt:lpstr>Implementation</vt:lpstr>
      <vt:lpstr>Implementation</vt:lpstr>
      <vt:lpstr>Implementation</vt:lpstr>
      <vt:lpstr>Cons</vt:lpstr>
      <vt:lpstr>Future Works</vt:lpstr>
      <vt:lpstr>Conference participation proof/Journal publication proof.</vt:lpstr>
      <vt:lpstr>Conference participation proof/Journal publication proof.</vt:lpstr>
      <vt:lpstr>Conference participation proof/Journal publication proof.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Citrus Plant Disease Identification using Deep Learning</dc:title>
  <dc:creator>Talha Anwar</dc:creator>
  <cp:lastModifiedBy>Shrivishnu P</cp:lastModifiedBy>
  <cp:revision>145</cp:revision>
  <dcterms:created xsi:type="dcterms:W3CDTF">2020-10-09T17:30:49Z</dcterms:created>
  <dcterms:modified xsi:type="dcterms:W3CDTF">2023-05-07T09:47:32Z</dcterms:modified>
</cp:coreProperties>
</file>