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2" r:id="rId6"/>
    <p:sldId id="293" r:id="rId7"/>
    <p:sldId id="294" r:id="rId8"/>
    <p:sldId id="260" r:id="rId9"/>
    <p:sldId id="261" r:id="rId10"/>
    <p:sldId id="262" r:id="rId11"/>
    <p:sldId id="263" r:id="rId12"/>
    <p:sldId id="264" r:id="rId13"/>
    <p:sldId id="265" r:id="rId14"/>
    <p:sldId id="266" r:id="rId15"/>
    <p:sldId id="267" r:id="rId16"/>
    <p:sldId id="268" r:id="rId17"/>
    <p:sldId id="295" r:id="rId18"/>
    <p:sldId id="269"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9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70FBC-F611-4C44-906B-42D21FFA02E5}" type="datetimeFigureOut">
              <a:rPr lang="en-US" smtClean="0"/>
              <a:pPr/>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70FBC-F611-4C44-906B-42D21FFA02E5}" type="datetimeFigureOut">
              <a:rPr lang="en-US" smtClean="0"/>
              <a:pPr/>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70FBC-F611-4C44-906B-42D21FFA02E5}" type="datetimeFigureOut">
              <a:rPr lang="en-US" smtClean="0"/>
              <a:pPr/>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70FBC-F611-4C44-906B-42D21FFA02E5}" type="datetimeFigureOut">
              <a:rPr lang="en-US" smtClean="0"/>
              <a:pPr/>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70FBC-F611-4C44-906B-42D21FFA02E5}" type="datetimeFigureOut">
              <a:rPr lang="en-US" smtClean="0"/>
              <a:pPr/>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70FBC-F611-4C44-906B-42D21FFA02E5}" type="datetimeFigureOut">
              <a:rPr lang="en-US" smtClean="0"/>
              <a:pPr/>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70FBC-F611-4C44-906B-42D21FFA02E5}" type="datetimeFigureOut">
              <a:rPr lang="en-US" smtClean="0"/>
              <a:pPr/>
              <a:t>7/28/2015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70FBC-F611-4C44-906B-42D21FFA02E5}" type="datetimeFigureOut">
              <a:rPr lang="en-US" smtClean="0"/>
              <a:pPr/>
              <a:t>7/28/2015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70FBC-F611-4C44-906B-42D21FFA02E5}" type="datetimeFigureOut">
              <a:rPr lang="en-US" smtClean="0"/>
              <a:pPr/>
              <a:t>7/28/2015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70FBC-F611-4C44-906B-42D21FFA02E5}" type="datetimeFigureOut">
              <a:rPr lang="en-US" smtClean="0"/>
              <a:pPr/>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70FBC-F611-4C44-906B-42D21FFA02E5}" type="datetimeFigureOut">
              <a:rPr lang="en-US" smtClean="0"/>
              <a:pPr/>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F681-3B5D-42B4-A2D0-3B7AF5A165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70FBC-F611-4C44-906B-42D21FFA02E5}" type="datetimeFigureOut">
              <a:rPr lang="en-US" smtClean="0"/>
              <a:pPr/>
              <a:t>7/28/2015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F681-3B5D-42B4-A2D0-3B7AF5A165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Models</a:t>
            </a:r>
            <a:endParaRPr lang="en-US" dirty="0"/>
          </a:p>
        </p:txBody>
      </p:sp>
      <p:sp>
        <p:nvSpPr>
          <p:cNvPr id="3" name="Subtitle 2"/>
          <p:cNvSpPr>
            <a:spLocks noGrp="1"/>
          </p:cNvSpPr>
          <p:nvPr>
            <p:ph type="subTitle" idx="1"/>
          </p:nvPr>
        </p:nvSpPr>
        <p:spPr/>
        <p:txBody>
          <a:bodyPr/>
          <a:lstStyle/>
          <a:p>
            <a:r>
              <a:rPr lang="en-US" dirty="0" smtClean="0"/>
              <a:t>Chapter 02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0" y="0"/>
            <a:ext cx="9144000" cy="7010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0" y="0"/>
            <a:ext cx="9144000" cy="7010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mtClean="0"/>
              <a:t>nterfaces</a:t>
            </a:r>
            <a:endParaRPr lang="en-US" dirty="0"/>
          </a:p>
        </p:txBody>
      </p:sp>
      <p:sp>
        <p:nvSpPr>
          <p:cNvPr id="3" name="Content Placeholder 2"/>
          <p:cNvSpPr>
            <a:spLocks noGrp="1"/>
          </p:cNvSpPr>
          <p:nvPr>
            <p:ph idx="1"/>
          </p:nvPr>
        </p:nvSpPr>
        <p:spPr/>
        <p:txBody>
          <a:bodyPr>
            <a:normAutofit fontScale="85000" lnSpcReduction="20000"/>
          </a:bodyPr>
          <a:lstStyle/>
          <a:p>
            <a:pPr lvl="0" algn="just"/>
            <a:r>
              <a:rPr lang="en-US" dirty="0"/>
              <a:t>Interface definitions specify the set of functions available for invocation in a server (or peer) processes.</a:t>
            </a:r>
          </a:p>
          <a:p>
            <a:pPr lvl="0" algn="just"/>
            <a:r>
              <a:rPr lang="en-US" dirty="0"/>
              <a:t>In object oriented paradigm, distributed processes can be constructed as objects whose methods can be accessed by remote invocation (CORBA Approach).</a:t>
            </a:r>
          </a:p>
          <a:p>
            <a:pPr lvl="0" algn="just"/>
            <a:r>
              <a:rPr lang="en-US" dirty="0"/>
              <a:t>Many objects can be encapsulated in server or peer processes.</a:t>
            </a:r>
          </a:p>
          <a:p>
            <a:pPr lvl="0" algn="just"/>
            <a:r>
              <a:rPr lang="en-US" dirty="0"/>
              <a:t>Number, types, and locations (in some implementation) of objects may change dynamically as system activities require.</a:t>
            </a:r>
          </a:p>
          <a:p>
            <a:pPr lvl="0" algn="just"/>
            <a:r>
              <a:rPr lang="en-US" dirty="0"/>
              <a:t>Therefore, new services can be instantiated and immediately be made available for invocation</a:t>
            </a:r>
          </a:p>
          <a:p>
            <a:endParaRPr lang="en-US" dirty="0"/>
          </a:p>
        </p:txBody>
      </p:sp>
    </p:spTree>
    <p:extLst>
      <p:ext uri="{BB962C8B-B14F-4D97-AF65-F5344CB8AC3E}">
        <p14:creationId xmlns:p14="http://schemas.microsoft.com/office/powerpoint/2010/main" val="2520237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152400" y="0"/>
            <a:ext cx="8991600" cy="7010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0" y="76200"/>
            <a:ext cx="9143999" cy="7010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152400"/>
            <a:ext cx="9143999"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4000"/>
              <a:t>INTERACTION MODELS</a:t>
            </a:r>
          </a:p>
        </p:txBody>
      </p:sp>
      <p:sp>
        <p:nvSpPr>
          <p:cNvPr id="4099" name="Rectangle 3"/>
          <p:cNvSpPr>
            <a:spLocks noGrp="1" noChangeArrowheads="1"/>
          </p:cNvSpPr>
          <p:nvPr>
            <p:ph type="body" idx="1"/>
          </p:nvPr>
        </p:nvSpPr>
        <p:spPr>
          <a:xfrm>
            <a:off x="457200" y="1295400"/>
            <a:ext cx="8229600" cy="4830763"/>
          </a:xfrm>
        </p:spPr>
        <p:txBody>
          <a:bodyPr/>
          <a:lstStyle/>
          <a:p>
            <a:pPr marL="457200" indent="-457200">
              <a:lnSpc>
                <a:spcPct val="90000"/>
              </a:lnSpc>
            </a:pPr>
            <a:r>
              <a:rPr lang="en-US" sz="2400" b="1"/>
              <a:t>Interaction Model Challenges</a:t>
            </a:r>
          </a:p>
          <a:p>
            <a:pPr marL="457200" indent="-457200">
              <a:lnSpc>
                <a:spcPct val="90000"/>
              </a:lnSpc>
              <a:buFontTx/>
              <a:buAutoNum type="arabicPlain"/>
            </a:pPr>
            <a:r>
              <a:rPr lang="en-US" sz="2400"/>
              <a:t>Distributed systems are composed of cooperating processes, interact in complex ways:</a:t>
            </a:r>
          </a:p>
          <a:p>
            <a:pPr marL="457200" indent="-457200">
              <a:lnSpc>
                <a:spcPct val="90000"/>
              </a:lnSpc>
              <a:buFontTx/>
              <a:buAutoNum type="arabicPlain"/>
            </a:pPr>
            <a:r>
              <a:rPr lang="en-US" sz="2400"/>
              <a:t>The rate at which each process proceeds and the timing of the transmission between them can not be predicted.</a:t>
            </a:r>
          </a:p>
          <a:p>
            <a:pPr marL="457200" indent="-457200">
              <a:lnSpc>
                <a:spcPct val="90000"/>
              </a:lnSpc>
              <a:buFontTx/>
              <a:buAutoNum type="arabicPlain"/>
            </a:pPr>
            <a:r>
              <a:rPr lang="en-US" sz="2400"/>
              <a:t>Difficult to describe all the states of a distributed algorithm.</a:t>
            </a:r>
          </a:p>
          <a:p>
            <a:pPr marL="457200" indent="-457200">
              <a:lnSpc>
                <a:spcPct val="90000"/>
              </a:lnSpc>
              <a:buFontTx/>
              <a:buNone/>
            </a:pPr>
            <a:r>
              <a:rPr lang="en-US" sz="2400"/>
              <a:t>4   Processes maintain their own private state</a:t>
            </a:r>
          </a:p>
          <a:p>
            <a:pPr marL="457200" indent="-457200">
              <a:lnSpc>
                <a:spcPct val="90000"/>
              </a:lnSpc>
              <a:buFontTx/>
              <a:buNone/>
            </a:pPr>
            <a:r>
              <a:rPr lang="en-US" sz="2400"/>
              <a:t>5   There is no single global notion of time.</a:t>
            </a:r>
          </a:p>
          <a:p>
            <a:pPr marL="457200" indent="-457200">
              <a:lnSpc>
                <a:spcPct val="90000"/>
              </a:lnSpc>
              <a:buFontTx/>
              <a:buNone/>
            </a:pPr>
            <a:r>
              <a:rPr lang="en-US" sz="2400"/>
              <a:t>              -Clock drift rate – relative difference </a:t>
            </a:r>
          </a:p>
          <a:p>
            <a:pPr marL="457200" indent="-457200">
              <a:lnSpc>
                <a:spcPct val="90000"/>
              </a:lnSpc>
              <a:buFontTx/>
              <a:buNone/>
            </a:pPr>
            <a:r>
              <a:rPr lang="en-US" sz="2400"/>
              <a:t>               process clocks differ from a perfect reference  </a:t>
            </a:r>
          </a:p>
          <a:p>
            <a:pPr marL="457200" indent="-457200">
              <a:lnSpc>
                <a:spcPct val="90000"/>
              </a:lnSpc>
              <a:buFontTx/>
              <a:buNone/>
            </a:pPr>
            <a:r>
              <a:rPr lang="en-US" sz="2400"/>
              <a:t>               clock.</a:t>
            </a:r>
          </a:p>
          <a:p>
            <a:pPr marL="457200" indent="-457200">
              <a:lnSpc>
                <a:spcPct val="90000"/>
              </a:lnSpc>
            </a:pP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a:t>INTERACTION MODEL</a:t>
            </a:r>
          </a:p>
        </p:txBody>
      </p:sp>
      <p:sp>
        <p:nvSpPr>
          <p:cNvPr id="5123" name="Rectangle 3"/>
          <p:cNvSpPr>
            <a:spLocks noGrp="1" noChangeArrowheads="1"/>
          </p:cNvSpPr>
          <p:nvPr>
            <p:ph type="body" idx="1"/>
          </p:nvPr>
        </p:nvSpPr>
        <p:spPr>
          <a:xfrm>
            <a:off x="457200" y="1371600"/>
            <a:ext cx="8229600" cy="4754563"/>
          </a:xfrm>
        </p:spPr>
        <p:txBody>
          <a:bodyPr/>
          <a:lstStyle/>
          <a:p>
            <a:pPr marL="533400" indent="-533400">
              <a:lnSpc>
                <a:spcPct val="80000"/>
              </a:lnSpc>
            </a:pPr>
            <a:r>
              <a:rPr lang="en-US" sz="2400" b="1"/>
              <a:t>Performance Considerations: Communication over a computer network has following characteristic considerations.</a:t>
            </a:r>
          </a:p>
          <a:p>
            <a:pPr marL="533400" indent="-533400">
              <a:lnSpc>
                <a:spcPct val="80000"/>
              </a:lnSpc>
              <a:buFontTx/>
              <a:buAutoNum type="arabicPlain"/>
            </a:pPr>
            <a:r>
              <a:rPr lang="en-US" sz="2400" b="1"/>
              <a:t>Latency </a:t>
            </a:r>
            <a:r>
              <a:rPr lang="en-US" sz="2400"/>
              <a:t>– delay between the transmission start of a message and its receipt.</a:t>
            </a:r>
          </a:p>
          <a:p>
            <a:pPr marL="533400" indent="-533400">
              <a:lnSpc>
                <a:spcPct val="80000"/>
              </a:lnSpc>
              <a:buFontTx/>
              <a:buNone/>
            </a:pPr>
            <a:r>
              <a:rPr lang="en-US" sz="2400"/>
              <a:t>      - Time taken by the actual message transmission will vary with load of message traffic and time required by OS services to process messages.</a:t>
            </a:r>
          </a:p>
          <a:p>
            <a:pPr marL="533400" indent="-533400">
              <a:lnSpc>
                <a:spcPct val="80000"/>
              </a:lnSpc>
              <a:buFontTx/>
              <a:buNone/>
            </a:pPr>
            <a:r>
              <a:rPr lang="en-US" sz="2400" b="1"/>
              <a:t>2    Bandwidth </a:t>
            </a:r>
            <a:r>
              <a:rPr lang="en-US" sz="2400"/>
              <a:t>– amount of information that can be</a:t>
            </a:r>
          </a:p>
          <a:p>
            <a:pPr marL="533400" indent="-533400">
              <a:lnSpc>
                <a:spcPct val="80000"/>
              </a:lnSpc>
              <a:buFontTx/>
              <a:buNone/>
            </a:pPr>
            <a:r>
              <a:rPr lang="en-US" sz="2400"/>
              <a:t>      transmitted over a computer network in a given amount of time.</a:t>
            </a:r>
          </a:p>
          <a:p>
            <a:pPr marL="533400" indent="-533400">
              <a:lnSpc>
                <a:spcPct val="80000"/>
              </a:lnSpc>
              <a:buFontTx/>
              <a:buAutoNum type="arabicPlain" startAt="3"/>
            </a:pPr>
            <a:r>
              <a:rPr lang="en-US" sz="2400" b="1"/>
              <a:t>Jitter –</a:t>
            </a:r>
            <a:r>
              <a:rPr lang="en-US" sz="2400"/>
              <a:t> Variation in time to deliver a series of message.</a:t>
            </a:r>
          </a:p>
          <a:p>
            <a:pPr marL="533400" indent="-533400">
              <a:lnSpc>
                <a:spcPct val="80000"/>
              </a:lnSpc>
              <a:buFontTx/>
              <a:buNone/>
            </a:pPr>
            <a:r>
              <a:rPr lang="en-US" sz="2400"/>
              <a:t>      Jitter is relevant to multimedia data.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t>Two variants of the Interaction Model</a:t>
            </a:r>
          </a:p>
        </p:txBody>
      </p:sp>
      <p:sp>
        <p:nvSpPr>
          <p:cNvPr id="6147" name="Rectangle 3"/>
          <p:cNvSpPr>
            <a:spLocks noGrp="1" noChangeArrowheads="1"/>
          </p:cNvSpPr>
          <p:nvPr>
            <p:ph type="body" idx="1"/>
          </p:nvPr>
        </p:nvSpPr>
        <p:spPr/>
        <p:txBody>
          <a:bodyPr/>
          <a:lstStyle/>
          <a:p>
            <a:pPr>
              <a:lnSpc>
                <a:spcPct val="80000"/>
              </a:lnSpc>
              <a:buFontTx/>
              <a:buNone/>
            </a:pPr>
            <a:r>
              <a:rPr lang="en-US" sz="2000"/>
              <a:t>In a distributed system it is hard to set time limits on </a:t>
            </a:r>
            <a:r>
              <a:rPr lang="en-US" sz="2000" i="1"/>
              <a:t>process execution, delivery of message or clock drift rate. </a:t>
            </a:r>
          </a:p>
          <a:p>
            <a:pPr>
              <a:lnSpc>
                <a:spcPct val="80000"/>
              </a:lnSpc>
              <a:buFontTx/>
              <a:buNone/>
            </a:pPr>
            <a:r>
              <a:rPr lang="en-US" sz="2000"/>
              <a:t>1   </a:t>
            </a:r>
            <a:r>
              <a:rPr lang="en-US" sz="2000" b="1"/>
              <a:t>Synchronous distributed system</a:t>
            </a:r>
            <a:r>
              <a:rPr lang="en-US" sz="2000"/>
              <a:t> (strong assumption of time) </a:t>
            </a:r>
          </a:p>
          <a:p>
            <a:pPr>
              <a:lnSpc>
                <a:spcPct val="80000"/>
              </a:lnSpc>
              <a:buFontTx/>
              <a:buNone/>
            </a:pPr>
            <a:r>
              <a:rPr lang="en-US" sz="2000"/>
              <a:t>        1.1- Boundaries known for time to execute each step of a process, </a:t>
            </a:r>
          </a:p>
          <a:p>
            <a:pPr>
              <a:lnSpc>
                <a:spcPct val="80000"/>
              </a:lnSpc>
              <a:buFontTx/>
              <a:buNone/>
            </a:pPr>
            <a:r>
              <a:rPr lang="en-US" sz="2000"/>
              <a:t>               message transmission and </a:t>
            </a:r>
            <a:r>
              <a:rPr lang="en-US" sz="2000" b="1" u="sng"/>
              <a:t>clock drift rate</a:t>
            </a:r>
            <a:r>
              <a:rPr lang="en-US" sz="2000"/>
              <a:t> (</a:t>
            </a:r>
            <a:r>
              <a:rPr lang="en-US" sz="2000" i="1"/>
              <a:t>each process has a local clock whose drift rate from real time has a  known bound</a:t>
            </a:r>
            <a:r>
              <a:rPr lang="en-US" sz="2000"/>
              <a:t> ).</a:t>
            </a:r>
          </a:p>
          <a:p>
            <a:pPr>
              <a:lnSpc>
                <a:spcPct val="80000"/>
              </a:lnSpc>
              <a:buFontTx/>
              <a:buNone/>
            </a:pPr>
            <a:r>
              <a:rPr lang="en-US" sz="2000"/>
              <a:t>        1.2- Timeouts typically used to detect failures</a:t>
            </a:r>
          </a:p>
          <a:p>
            <a:pPr>
              <a:lnSpc>
                <a:spcPct val="80000"/>
              </a:lnSpc>
              <a:buFontTx/>
              <a:buNone/>
            </a:pPr>
            <a:r>
              <a:rPr lang="en-US" sz="2000"/>
              <a:t>        1.3- Ineffective resource sharing</a:t>
            </a:r>
          </a:p>
          <a:p>
            <a:pPr>
              <a:lnSpc>
                <a:spcPct val="80000"/>
              </a:lnSpc>
              <a:buFontTx/>
              <a:buNone/>
            </a:pPr>
            <a:r>
              <a:rPr lang="en-US" sz="2000"/>
              <a:t>2   </a:t>
            </a:r>
            <a:r>
              <a:rPr lang="en-US" sz="2000" b="1"/>
              <a:t>Asynchronous distributed system</a:t>
            </a:r>
            <a:r>
              <a:rPr lang="en-US" sz="2000"/>
              <a:t> (No assumption, No bounds)</a:t>
            </a:r>
          </a:p>
          <a:p>
            <a:pPr>
              <a:lnSpc>
                <a:spcPct val="80000"/>
              </a:lnSpc>
              <a:buFontTx/>
              <a:buNone/>
            </a:pPr>
            <a:r>
              <a:rPr lang="en-US" sz="2000"/>
              <a:t>        2.1- No assumptions made on process time, message  </a:t>
            </a:r>
          </a:p>
          <a:p>
            <a:pPr>
              <a:lnSpc>
                <a:spcPct val="80000"/>
              </a:lnSpc>
              <a:buFontTx/>
              <a:buNone/>
            </a:pPr>
            <a:r>
              <a:rPr lang="en-US" sz="2000"/>
              <a:t>               transmission or clock drift. One process take negligible time  </a:t>
            </a:r>
          </a:p>
          <a:p>
            <a:pPr>
              <a:lnSpc>
                <a:spcPct val="80000"/>
              </a:lnSpc>
              <a:buFontTx/>
              <a:buNone/>
            </a:pPr>
            <a:r>
              <a:rPr lang="en-US" sz="2000"/>
              <a:t>               while other take years.</a:t>
            </a:r>
          </a:p>
          <a:p>
            <a:pPr>
              <a:lnSpc>
                <a:spcPct val="80000"/>
              </a:lnSpc>
              <a:buFontTx/>
              <a:buNone/>
            </a:pPr>
            <a:r>
              <a:rPr lang="en-US" sz="2000"/>
              <a:t>        2.2- Event ordering cannot be dependent on time</a:t>
            </a:r>
          </a:p>
          <a:p>
            <a:pPr>
              <a:lnSpc>
                <a:spcPct val="80000"/>
              </a:lnSpc>
              <a:buFontTx/>
              <a:buNone/>
            </a:pPr>
            <a:r>
              <a:rPr lang="en-US" sz="2000"/>
              <a:t>        2.3- More opportunity for resource sharing, but much </a:t>
            </a:r>
          </a:p>
          <a:p>
            <a:pPr>
              <a:lnSpc>
                <a:spcPct val="80000"/>
              </a:lnSpc>
              <a:buFontTx/>
              <a:buNone/>
            </a:pPr>
            <a:r>
              <a:rPr lang="en-US" sz="2000"/>
              <a:t>               more complex design.</a:t>
            </a:r>
          </a:p>
          <a:p>
            <a:pPr>
              <a:lnSpc>
                <a:spcPct val="80000"/>
              </a:lnSpc>
            </a:pP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Real time ordering of events</a:t>
            </a:r>
          </a:p>
        </p:txBody>
      </p:sp>
      <p:sp>
        <p:nvSpPr>
          <p:cNvPr id="18435" name="Rectangle 3"/>
          <p:cNvSpPr>
            <a:spLocks noGrp="1" noChangeArrowheads="1"/>
          </p:cNvSpPr>
          <p:nvPr>
            <p:ph type="body" idx="1"/>
          </p:nvPr>
        </p:nvSpPr>
        <p:spPr/>
        <p:txBody>
          <a:bodyPr>
            <a:normAutofit lnSpcReduction="10000"/>
          </a:bodyPr>
          <a:lstStyle/>
          <a:p>
            <a:pPr>
              <a:lnSpc>
                <a:spcPct val="80000"/>
              </a:lnSpc>
            </a:pPr>
            <a:r>
              <a:rPr lang="en-US" sz="2400"/>
              <a:t>We are interesting in knowing whether an event at one process occurred before, after or concurrently with another event.</a:t>
            </a:r>
          </a:p>
          <a:p>
            <a:pPr>
              <a:lnSpc>
                <a:spcPct val="80000"/>
              </a:lnSpc>
            </a:pPr>
            <a:r>
              <a:rPr lang="en-US" sz="2400"/>
              <a:t>The execution of system can not be described in terms of events and their ordering despite the lack of accurate clock.</a:t>
            </a:r>
          </a:p>
          <a:p>
            <a:pPr>
              <a:lnSpc>
                <a:spcPct val="80000"/>
              </a:lnSpc>
            </a:pPr>
            <a:r>
              <a:rPr lang="en-US" sz="2400"/>
              <a:t>Consider following set of exchanges between a group of email users X,Y,Z and A.   </a:t>
            </a:r>
          </a:p>
          <a:p>
            <a:pPr>
              <a:lnSpc>
                <a:spcPct val="80000"/>
              </a:lnSpc>
              <a:buFontTx/>
              <a:buNone/>
            </a:pPr>
            <a:r>
              <a:rPr lang="en-US" sz="2400"/>
              <a:t>   1 User X sends a message with subject meeting</a:t>
            </a:r>
          </a:p>
          <a:p>
            <a:pPr>
              <a:lnSpc>
                <a:spcPct val="80000"/>
              </a:lnSpc>
              <a:buFontTx/>
              <a:buNone/>
            </a:pPr>
            <a:r>
              <a:rPr lang="en-US" sz="2400"/>
              <a:t>   2 User Y and Z reply by sending a message with re: meeting</a:t>
            </a:r>
          </a:p>
          <a:p>
            <a:pPr>
              <a:lnSpc>
                <a:spcPct val="80000"/>
              </a:lnSpc>
              <a:buFontTx/>
              <a:buNone/>
            </a:pPr>
            <a:r>
              <a:rPr lang="en-US" sz="2400"/>
              <a:t>   3 In real time X’s message was sent first, Y reads it and reply, Z reads both X’s and Y’s message reply then sends another reply, which reference both X’s and Y’s messages. But due to independent delays in message delivery, message may be delivered as shown in figure.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z="4000"/>
              <a:t>Real-time ordering of events</a:t>
            </a:r>
            <a:br>
              <a:rPr lang="en-US" sz="4000"/>
            </a:br>
            <a:endParaRPr lang="en-US" sz="4000"/>
          </a:p>
        </p:txBody>
      </p:sp>
      <p:pic>
        <p:nvPicPr>
          <p:cNvPr id="7171" name="Picture 3"/>
          <p:cNvPicPr>
            <a:picLocks noGrp="1" noChangeAspect="1" noChangeArrowheads="1"/>
          </p:cNvPicPr>
          <p:nvPr>
            <p:ph type="body" idx="1"/>
          </p:nvPr>
        </p:nvPicPr>
        <p:blipFill>
          <a:blip r:embed="rId2" cstate="print"/>
          <a:srcRect/>
          <a:stretch>
            <a:fillRect/>
          </a:stretch>
        </p:blipFill>
        <p:spPr>
          <a:xfrm>
            <a:off x="609600" y="1143000"/>
            <a:ext cx="8077200" cy="4648200"/>
          </a:xfrm>
        </p:spPr>
      </p:pic>
      <p:sp>
        <p:nvSpPr>
          <p:cNvPr id="7172" name="Rectangle 4"/>
          <p:cNvSpPr>
            <a:spLocks noChangeArrowheads="1"/>
          </p:cNvSpPr>
          <p:nvPr/>
        </p:nvSpPr>
        <p:spPr bwMode="auto">
          <a:xfrm>
            <a:off x="838200" y="5334000"/>
            <a:ext cx="8001000" cy="1465263"/>
          </a:xfrm>
          <a:prstGeom prst="rect">
            <a:avLst/>
          </a:prstGeom>
          <a:noFill/>
          <a:ln w="9525">
            <a:noFill/>
            <a:miter lim="800000"/>
            <a:headEnd/>
            <a:tailEnd/>
          </a:ln>
          <a:effectLst/>
        </p:spPr>
        <p:txBody>
          <a:bodyPr>
            <a:spAutoFit/>
          </a:bodyPr>
          <a:lstStyle/>
          <a:p>
            <a:endParaRPr lang="en-US"/>
          </a:p>
          <a:p>
            <a:endParaRPr lang="en-US"/>
          </a:p>
          <a:p>
            <a:r>
              <a:rPr lang="en-US"/>
              <a:t>• Delivery time of messages cannot be predicted since clocks cannot be</a:t>
            </a:r>
          </a:p>
          <a:p>
            <a:r>
              <a:rPr lang="en-US"/>
              <a:t>perfectly synchronized across a distributed system</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609600"/>
            <a:ext cx="8229600" cy="5516563"/>
          </a:xfrm>
        </p:spPr>
        <p:txBody>
          <a:bodyPr/>
          <a:lstStyle/>
          <a:p>
            <a:pPr>
              <a:lnSpc>
                <a:spcPct val="80000"/>
              </a:lnSpc>
            </a:pPr>
            <a:r>
              <a:rPr lang="en-US" sz="2400" b="1"/>
              <a:t>Lamport proposed Logical ordering</a:t>
            </a:r>
            <a:r>
              <a:rPr lang="en-US" sz="2400"/>
              <a:t> – uses logical time to provide an order among events at process running in different computers in DS without depending on clocks.</a:t>
            </a:r>
          </a:p>
          <a:p>
            <a:pPr>
              <a:lnSpc>
                <a:spcPct val="80000"/>
              </a:lnSpc>
            </a:pPr>
            <a:r>
              <a:rPr lang="en-US" sz="2400"/>
              <a:t>Logically we know that a message is received after it was sent, so we can create a logical ordering for pairs of events. For example events concerning X and Y.</a:t>
            </a:r>
          </a:p>
          <a:p>
            <a:pPr>
              <a:lnSpc>
                <a:spcPct val="80000"/>
              </a:lnSpc>
              <a:buFontTx/>
              <a:buNone/>
            </a:pPr>
            <a:r>
              <a:rPr lang="en-US" sz="2400"/>
              <a:t>         - X sends m1 before Y receives m1</a:t>
            </a:r>
          </a:p>
          <a:p>
            <a:pPr>
              <a:lnSpc>
                <a:spcPct val="80000"/>
              </a:lnSpc>
              <a:buFontTx/>
              <a:buNone/>
            </a:pPr>
            <a:r>
              <a:rPr lang="en-US" sz="2400"/>
              <a:t>         - Y sends m2 before X receives m2</a:t>
            </a:r>
          </a:p>
          <a:p>
            <a:pPr>
              <a:lnSpc>
                <a:spcPct val="80000"/>
              </a:lnSpc>
              <a:buFontTx/>
              <a:buNone/>
            </a:pPr>
            <a:r>
              <a:rPr lang="en-US" sz="2400"/>
              <a:t>         - Y receives m1 before sending m2</a:t>
            </a:r>
          </a:p>
          <a:p>
            <a:pPr>
              <a:lnSpc>
                <a:spcPct val="80000"/>
              </a:lnSpc>
            </a:pPr>
            <a:r>
              <a:rPr lang="en-US" sz="2400"/>
              <a:t>So we can infer a correct execution of process.</a:t>
            </a:r>
          </a:p>
          <a:p>
            <a:pPr>
              <a:lnSpc>
                <a:spcPct val="80000"/>
              </a:lnSpc>
            </a:pPr>
            <a:r>
              <a:rPr lang="en-US" sz="2400"/>
              <a:t>Finally- </a:t>
            </a:r>
            <a:r>
              <a:rPr lang="en-US" sz="2400" b="1" i="1" u="sng"/>
              <a:t>delivery time</a:t>
            </a:r>
            <a:r>
              <a:rPr lang="en-US" sz="2400" i="1"/>
              <a:t> of a message can not be predicted</a:t>
            </a:r>
            <a:r>
              <a:rPr lang="en-US" sz="2400"/>
              <a:t> since clocks </a:t>
            </a:r>
            <a:r>
              <a:rPr lang="en-US" sz="2400" b="1"/>
              <a:t>can not be</a:t>
            </a:r>
            <a:r>
              <a:rPr lang="en-US" sz="2400"/>
              <a:t> </a:t>
            </a:r>
            <a:r>
              <a:rPr lang="en-US" sz="2400" b="1"/>
              <a:t>perfectly synchronized</a:t>
            </a:r>
            <a:r>
              <a:rPr lang="en-US" sz="2400"/>
              <a:t> across a distributed system.</a:t>
            </a:r>
          </a:p>
          <a:p>
            <a:pPr>
              <a:lnSpc>
                <a:spcPct val="80000"/>
              </a:lnSpc>
            </a:pPr>
            <a:r>
              <a:rPr lang="en-US" sz="2400"/>
              <a:t>Logical ordering uses logical time to provide an order among events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a:t>2 Failure Models</a:t>
            </a:r>
            <a:br>
              <a:rPr lang="en-US" sz="4000"/>
            </a:br>
            <a:endParaRPr lang="en-US" sz="4000"/>
          </a:p>
        </p:txBody>
      </p:sp>
      <p:sp>
        <p:nvSpPr>
          <p:cNvPr id="8195" name="Rectangle 3"/>
          <p:cNvSpPr>
            <a:spLocks noGrp="1" noChangeArrowheads="1"/>
          </p:cNvSpPr>
          <p:nvPr>
            <p:ph type="body" idx="1"/>
          </p:nvPr>
        </p:nvSpPr>
        <p:spPr>
          <a:xfrm>
            <a:off x="457200" y="1066800"/>
            <a:ext cx="8229600" cy="5135563"/>
          </a:xfrm>
        </p:spPr>
        <p:txBody>
          <a:bodyPr/>
          <a:lstStyle/>
          <a:p>
            <a:pPr>
              <a:lnSpc>
                <a:spcPct val="80000"/>
              </a:lnSpc>
              <a:buFontTx/>
              <a:buNone/>
            </a:pPr>
            <a:r>
              <a:rPr lang="en-US" sz="2000"/>
              <a:t>In a DS both process and communication channel may fail.</a:t>
            </a:r>
          </a:p>
          <a:p>
            <a:pPr>
              <a:lnSpc>
                <a:spcPct val="80000"/>
              </a:lnSpc>
              <a:buFontTx/>
              <a:buNone/>
            </a:pPr>
            <a:r>
              <a:rPr lang="en-US" sz="2000"/>
              <a:t>Failure model defines the ways in which failure may occur in order to provide an understanding of the effects of  failure.</a:t>
            </a:r>
          </a:p>
          <a:p>
            <a:pPr>
              <a:lnSpc>
                <a:spcPct val="80000"/>
              </a:lnSpc>
              <a:buFontTx/>
              <a:buNone/>
            </a:pPr>
            <a:r>
              <a:rPr lang="en-US" sz="2000"/>
              <a:t>2.1  </a:t>
            </a:r>
            <a:r>
              <a:rPr lang="en-US" sz="2000" b="1"/>
              <a:t>Omission Failures: Process or communication channel fails</a:t>
            </a:r>
          </a:p>
          <a:p>
            <a:pPr>
              <a:lnSpc>
                <a:spcPct val="80000"/>
              </a:lnSpc>
            </a:pPr>
            <a:r>
              <a:rPr lang="en-US" sz="2000"/>
              <a:t> Process – halted (crashed) and will not execute any further. “Fail-stop” if other processes can detect this state.</a:t>
            </a:r>
          </a:p>
          <a:p>
            <a:pPr>
              <a:lnSpc>
                <a:spcPct val="80000"/>
              </a:lnSpc>
            </a:pPr>
            <a:r>
              <a:rPr lang="en-US" sz="2000"/>
              <a:t>Crash detection by using time outs.</a:t>
            </a:r>
          </a:p>
          <a:p>
            <a:pPr>
              <a:lnSpc>
                <a:spcPct val="80000"/>
              </a:lnSpc>
            </a:pPr>
            <a:r>
              <a:rPr lang="en-US" sz="2000"/>
              <a:t> Communication – messages are “dropped” between sender and receiver (sender buffer, receiver buffer or communication channel)</a:t>
            </a:r>
          </a:p>
          <a:p>
            <a:pPr>
              <a:lnSpc>
                <a:spcPct val="80000"/>
              </a:lnSpc>
              <a:buFontTx/>
              <a:buNone/>
            </a:pPr>
            <a:r>
              <a:rPr lang="en-US" sz="2000"/>
              <a:t>2.2  </a:t>
            </a:r>
            <a:r>
              <a:rPr lang="en-US" sz="2000" b="1"/>
              <a:t>Arbitrary (Byzantine) Failures</a:t>
            </a:r>
          </a:p>
          <a:p>
            <a:pPr>
              <a:lnSpc>
                <a:spcPct val="80000"/>
              </a:lnSpc>
              <a:buFontTx/>
              <a:buNone/>
            </a:pPr>
            <a:r>
              <a:rPr lang="en-US" sz="2000" b="1"/>
              <a:t>     Used to describe the worst possible failures in which any type              </a:t>
            </a:r>
          </a:p>
          <a:p>
            <a:pPr>
              <a:lnSpc>
                <a:spcPct val="80000"/>
              </a:lnSpc>
              <a:buFontTx/>
              <a:buNone/>
            </a:pPr>
            <a:r>
              <a:rPr lang="en-US" sz="2000" b="1"/>
              <a:t>     of error may occur.</a:t>
            </a:r>
          </a:p>
          <a:p>
            <a:pPr>
              <a:lnSpc>
                <a:spcPct val="80000"/>
              </a:lnSpc>
            </a:pPr>
            <a:r>
              <a:rPr lang="en-US" sz="2000"/>
              <a:t> For example- A process may set wrong values in it’s data items or it may return wrong values in response to an invocation.</a:t>
            </a:r>
          </a:p>
          <a:p>
            <a:pPr>
              <a:lnSpc>
                <a:spcPct val="80000"/>
              </a:lnSpc>
            </a:pPr>
            <a:r>
              <a:rPr lang="en-US" sz="2000"/>
              <a:t> Arbitrary failures of communication channels are rare because the communication software is able to recognize them and reject faulty messages.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a:t>Processes and channels</a:t>
            </a:r>
            <a:br>
              <a:rPr lang="en-US" sz="4000"/>
            </a:br>
            <a:endParaRPr lang="en-US" sz="4000"/>
          </a:p>
        </p:txBody>
      </p:sp>
      <p:pic>
        <p:nvPicPr>
          <p:cNvPr id="9219" name="Picture 3"/>
          <p:cNvPicPr>
            <a:picLocks noGrp="1" noChangeAspect="1" noChangeArrowheads="1"/>
          </p:cNvPicPr>
          <p:nvPr>
            <p:ph type="body" idx="1"/>
          </p:nvPr>
        </p:nvPicPr>
        <p:blipFill>
          <a:blip r:embed="rId2" cstate="print"/>
          <a:srcRect/>
          <a:stretch>
            <a:fillRect/>
          </a:stretch>
        </p:blipFill>
        <p:spPr>
          <a:xfrm>
            <a:off x="457200" y="1066800"/>
            <a:ext cx="8229600" cy="4495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sz="4000"/>
              <a:t>Omission and Arbitrary Failures</a:t>
            </a:r>
            <a:br>
              <a:rPr lang="en-US" sz="4000"/>
            </a:br>
            <a:endParaRPr lang="en-US" sz="4000"/>
          </a:p>
        </p:txBody>
      </p:sp>
      <p:pic>
        <p:nvPicPr>
          <p:cNvPr id="10243" name="Picture 3"/>
          <p:cNvPicPr>
            <a:picLocks noGrp="1" noChangeAspect="1" noChangeArrowheads="1"/>
          </p:cNvPicPr>
          <p:nvPr>
            <p:ph type="body" idx="1"/>
          </p:nvPr>
        </p:nvPicPr>
        <p:blipFill>
          <a:blip r:embed="rId2" cstate="print"/>
          <a:srcRect/>
          <a:stretch>
            <a:fillRect/>
          </a:stretch>
        </p:blipFill>
        <p:spPr>
          <a:xfrm>
            <a:off x="457200" y="1143000"/>
            <a:ext cx="8229600" cy="54864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4000"/>
              <a:t>2.3 Timing failures</a:t>
            </a:r>
            <a:br>
              <a:rPr lang="en-US" sz="4000"/>
            </a:br>
            <a:endParaRPr lang="en-US" sz="4000"/>
          </a:p>
        </p:txBody>
      </p:sp>
      <p:pic>
        <p:nvPicPr>
          <p:cNvPr id="11267" name="Picture 3"/>
          <p:cNvPicPr>
            <a:picLocks noGrp="1" noChangeAspect="1" noChangeArrowheads="1"/>
          </p:cNvPicPr>
          <p:nvPr>
            <p:ph type="body" idx="1"/>
          </p:nvPr>
        </p:nvPicPr>
        <p:blipFill>
          <a:blip r:embed="rId2" cstate="print"/>
          <a:srcRect/>
          <a:stretch>
            <a:fillRect/>
          </a:stretch>
        </p:blipFill>
        <p:spPr>
          <a:xfrm>
            <a:off x="457200" y="1143000"/>
            <a:ext cx="8229600" cy="2895600"/>
          </a:xfrm>
        </p:spPr>
      </p:pic>
      <p:sp>
        <p:nvSpPr>
          <p:cNvPr id="11268" name="Rectangle 4"/>
          <p:cNvSpPr>
            <a:spLocks noChangeArrowheads="1"/>
          </p:cNvSpPr>
          <p:nvPr/>
        </p:nvSpPr>
        <p:spPr bwMode="auto">
          <a:xfrm>
            <a:off x="990600" y="4267200"/>
            <a:ext cx="7696200" cy="1739900"/>
          </a:xfrm>
          <a:prstGeom prst="rect">
            <a:avLst/>
          </a:prstGeom>
          <a:noFill/>
          <a:ln w="9525">
            <a:noFill/>
            <a:miter lim="800000"/>
            <a:headEnd/>
            <a:tailEnd/>
          </a:ln>
          <a:effectLst/>
        </p:spPr>
        <p:txBody>
          <a:bodyPr>
            <a:spAutoFit/>
          </a:bodyPr>
          <a:lstStyle/>
          <a:p>
            <a:r>
              <a:rPr lang="en-US"/>
              <a:t>• Applicable in synchronous systems where time limits are set on process execution, message delivery and clock drift rate.</a:t>
            </a:r>
          </a:p>
          <a:p>
            <a:pPr>
              <a:buFontTx/>
              <a:buChar char="•"/>
            </a:pPr>
            <a:r>
              <a:rPr lang="en-US"/>
              <a:t>Real time operating system design with guarantee but they are more complex.</a:t>
            </a:r>
          </a:p>
          <a:p>
            <a:r>
              <a:rPr lang="en-US"/>
              <a:t>• Not applicable in asynchronous systems since no time limits can be</a:t>
            </a:r>
          </a:p>
          <a:p>
            <a:r>
              <a:rPr lang="en-US"/>
              <a:t>guaranteed.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sz="4000"/>
              <a:t>Masking Failures</a:t>
            </a:r>
            <a:br>
              <a:rPr lang="en-US" sz="4000"/>
            </a:br>
            <a:endParaRPr lang="en-US" sz="4000"/>
          </a:p>
        </p:txBody>
      </p:sp>
      <p:sp>
        <p:nvSpPr>
          <p:cNvPr id="12291" name="Rectangle 3"/>
          <p:cNvSpPr>
            <a:spLocks noGrp="1" noChangeArrowheads="1"/>
          </p:cNvSpPr>
          <p:nvPr>
            <p:ph type="body" idx="1"/>
          </p:nvPr>
        </p:nvSpPr>
        <p:spPr>
          <a:xfrm>
            <a:off x="457200" y="1600200"/>
            <a:ext cx="8458200" cy="4525963"/>
          </a:xfrm>
        </p:spPr>
        <p:txBody>
          <a:bodyPr>
            <a:normAutofit lnSpcReduction="10000"/>
          </a:bodyPr>
          <a:lstStyle/>
          <a:p>
            <a:pPr>
              <a:lnSpc>
                <a:spcPct val="80000"/>
              </a:lnSpc>
            </a:pPr>
            <a:r>
              <a:rPr lang="en-US" sz="2400"/>
              <a:t>It is possible to construct reliable services from components that exhibit failures.</a:t>
            </a:r>
          </a:p>
          <a:p>
            <a:pPr>
              <a:lnSpc>
                <a:spcPct val="80000"/>
              </a:lnSpc>
            </a:pPr>
            <a:r>
              <a:rPr lang="en-US" sz="2400"/>
              <a:t>A knowledge of failure characteristics enable a new service to designed to mask the failure of the components on which it depends. </a:t>
            </a:r>
          </a:p>
          <a:p>
            <a:pPr>
              <a:lnSpc>
                <a:spcPct val="80000"/>
              </a:lnSpc>
            </a:pPr>
            <a:r>
              <a:rPr lang="en-US" sz="2400"/>
              <a:t>A service masks a failure by hiding it or converting it into a more acceptable type of failure.</a:t>
            </a:r>
          </a:p>
          <a:p>
            <a:pPr>
              <a:lnSpc>
                <a:spcPct val="80000"/>
              </a:lnSpc>
            </a:pPr>
            <a:r>
              <a:rPr lang="en-US" sz="2400"/>
              <a:t> System is said to be “fault tolerant”</a:t>
            </a:r>
          </a:p>
          <a:p>
            <a:pPr>
              <a:lnSpc>
                <a:spcPct val="80000"/>
              </a:lnSpc>
            </a:pPr>
            <a:r>
              <a:rPr lang="en-US" sz="2400"/>
              <a:t> Examples -checksums, message retransmission, redundant servers</a:t>
            </a:r>
          </a:p>
          <a:p>
            <a:pPr>
              <a:lnSpc>
                <a:spcPct val="80000"/>
              </a:lnSpc>
            </a:pPr>
            <a:r>
              <a:rPr lang="en-US" sz="2400"/>
              <a:t> Reliable communication (despite omission failures):</a:t>
            </a:r>
          </a:p>
          <a:p>
            <a:pPr>
              <a:lnSpc>
                <a:spcPct val="80000"/>
              </a:lnSpc>
              <a:buFontTx/>
              <a:buNone/>
            </a:pPr>
            <a:r>
              <a:rPr lang="en-US" sz="2400"/>
              <a:t>            Validity – any message is eventually delivered</a:t>
            </a:r>
          </a:p>
          <a:p>
            <a:pPr>
              <a:lnSpc>
                <a:spcPct val="80000"/>
              </a:lnSpc>
              <a:buFontTx/>
              <a:buNone/>
            </a:pPr>
            <a:r>
              <a:rPr lang="en-US" sz="2400"/>
              <a:t>            Integrity – message received is identical to  </a:t>
            </a:r>
          </a:p>
          <a:p>
            <a:pPr>
              <a:lnSpc>
                <a:spcPct val="80000"/>
              </a:lnSpc>
              <a:buFontTx/>
              <a:buNone/>
            </a:pPr>
            <a:r>
              <a:rPr lang="en-US" sz="2400"/>
              <a:t>            message sent, and no messages are delivered twice</a:t>
            </a:r>
          </a:p>
          <a:p>
            <a:pPr>
              <a:lnSpc>
                <a:spcPct val="80000"/>
              </a:lnSpc>
            </a:pP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3- Security Model</a:t>
            </a:r>
          </a:p>
        </p:txBody>
      </p:sp>
      <p:pic>
        <p:nvPicPr>
          <p:cNvPr id="13315" name="Picture 3"/>
          <p:cNvPicPr>
            <a:picLocks noGrp="1" noChangeAspect="1" noChangeArrowheads="1"/>
          </p:cNvPicPr>
          <p:nvPr>
            <p:ph type="body" idx="1"/>
          </p:nvPr>
        </p:nvPicPr>
        <p:blipFill>
          <a:blip r:embed="rId2" cstate="print"/>
          <a:srcRect/>
          <a:stretch>
            <a:fillRect/>
          </a:stretch>
        </p:blipFill>
        <p:spPr>
          <a:xfrm>
            <a:off x="457200" y="1371600"/>
            <a:ext cx="8229600" cy="2362200"/>
          </a:xfrm>
        </p:spPr>
      </p:pic>
      <p:sp>
        <p:nvSpPr>
          <p:cNvPr id="13316" name="Rectangle 4"/>
          <p:cNvSpPr>
            <a:spLocks noChangeArrowheads="1"/>
          </p:cNvSpPr>
          <p:nvPr/>
        </p:nvSpPr>
        <p:spPr bwMode="auto">
          <a:xfrm>
            <a:off x="152400" y="4343400"/>
            <a:ext cx="8153400" cy="1920875"/>
          </a:xfrm>
          <a:prstGeom prst="rect">
            <a:avLst/>
          </a:prstGeom>
          <a:noFill/>
          <a:ln w="9525">
            <a:noFill/>
            <a:miter lim="800000"/>
            <a:headEnd/>
            <a:tailEnd/>
          </a:ln>
          <a:effectLst/>
        </p:spPr>
        <p:txBody>
          <a:bodyPr>
            <a:spAutoFit/>
          </a:bodyPr>
          <a:lstStyle/>
          <a:p>
            <a:pPr>
              <a:buFontTx/>
              <a:buChar char="•"/>
            </a:pPr>
            <a:r>
              <a:rPr lang="en-US" sz="2000"/>
              <a:t>Security of DS can be achieved by </a:t>
            </a:r>
            <a:r>
              <a:rPr lang="en-US" sz="2000" b="1"/>
              <a:t>securing the processes</a:t>
            </a:r>
            <a:r>
              <a:rPr lang="en-US" sz="2000"/>
              <a:t> and the channels used for their interactions and by </a:t>
            </a:r>
            <a:r>
              <a:rPr lang="en-US" sz="2000" b="1"/>
              <a:t>protecting the objects</a:t>
            </a:r>
            <a:r>
              <a:rPr lang="en-US" sz="2000"/>
              <a:t> that they encapsulate against unauthorized access.</a:t>
            </a:r>
          </a:p>
          <a:p>
            <a:pPr>
              <a:buFontTx/>
              <a:buChar char="•"/>
            </a:pPr>
            <a:r>
              <a:rPr lang="en-US" sz="2000"/>
              <a:t>Objects and Principles</a:t>
            </a:r>
          </a:p>
          <a:p>
            <a:pPr>
              <a:buFontTx/>
              <a:buChar char="•"/>
            </a:pPr>
            <a:r>
              <a:rPr lang="en-US" sz="2000"/>
              <a:t> Access rights – who is allowed to perform operations on the objects</a:t>
            </a:r>
          </a:p>
          <a:p>
            <a:r>
              <a:rPr lang="en-US" sz="2000"/>
              <a:t> Principle – authorities that possess access rights (user or 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sz="4000"/>
              <a:t>Security Threats</a:t>
            </a:r>
            <a:br>
              <a:rPr lang="en-US" sz="4000"/>
            </a:br>
            <a:endParaRPr lang="en-US" sz="4000"/>
          </a:p>
        </p:txBody>
      </p:sp>
      <p:sp>
        <p:nvSpPr>
          <p:cNvPr id="14339" name="Rectangle 3"/>
          <p:cNvSpPr>
            <a:spLocks noGrp="1" noChangeArrowheads="1"/>
          </p:cNvSpPr>
          <p:nvPr>
            <p:ph type="body" idx="1"/>
          </p:nvPr>
        </p:nvSpPr>
        <p:spPr>
          <a:xfrm>
            <a:off x="457200" y="1219200"/>
            <a:ext cx="8229600" cy="4525963"/>
          </a:xfrm>
        </p:spPr>
        <p:txBody>
          <a:bodyPr/>
          <a:lstStyle/>
          <a:p>
            <a:r>
              <a:rPr lang="en-US"/>
              <a:t> </a:t>
            </a:r>
            <a:r>
              <a:rPr lang="en-US" sz="2400"/>
              <a:t>Enemy (adversary) legitimate or unauthorized connection to network.</a:t>
            </a:r>
          </a:p>
          <a:p>
            <a:r>
              <a:rPr lang="en-US" sz="2400"/>
              <a:t> Threats to processes – client or server cannot determine identity.</a:t>
            </a:r>
          </a:p>
          <a:p>
            <a:r>
              <a:rPr lang="en-US" sz="2400"/>
              <a:t> Threats to communication channels – enemy can copy, alter or inject messages</a:t>
            </a:r>
          </a:p>
          <a:p>
            <a:r>
              <a:rPr lang="en-US" sz="2400"/>
              <a:t> Denial of service – excessive requests with the intention of overloading resources</a:t>
            </a:r>
          </a:p>
          <a:p>
            <a:r>
              <a:rPr lang="en-US" sz="2400"/>
              <a:t> Mobile Code – Trojan horse attachments, viruses</a:t>
            </a:r>
          </a:p>
          <a:p>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Enemy</a:t>
            </a:r>
          </a:p>
        </p:txBody>
      </p:sp>
      <p:pic>
        <p:nvPicPr>
          <p:cNvPr id="15363" name="Picture 3"/>
          <p:cNvPicPr>
            <a:picLocks noGrp="1" noChangeAspect="1" noChangeArrowheads="1"/>
          </p:cNvPicPr>
          <p:nvPr>
            <p:ph type="body" idx="1"/>
          </p:nvPr>
        </p:nvPicPr>
        <p:blipFill>
          <a:blip r:embed="rId2" cstate="print"/>
          <a:srcRect/>
          <a:stretch>
            <a:fillRect/>
          </a:stretch>
        </p:blipFill>
        <p:spPr>
          <a:xfrm>
            <a:off x="457200" y="1600200"/>
            <a:ext cx="8229600" cy="28956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z="4000"/>
              <a:t>Defeating Security Threats</a:t>
            </a:r>
            <a:br>
              <a:rPr lang="en-US" sz="4000"/>
            </a:br>
            <a:endParaRPr lang="en-US" sz="4000"/>
          </a:p>
        </p:txBody>
      </p:sp>
      <p:sp>
        <p:nvSpPr>
          <p:cNvPr id="16387" name="Rectangle 3"/>
          <p:cNvSpPr>
            <a:spLocks noGrp="1" noChangeArrowheads="1"/>
          </p:cNvSpPr>
          <p:nvPr>
            <p:ph type="body" idx="1"/>
          </p:nvPr>
        </p:nvSpPr>
        <p:spPr>
          <a:xfrm>
            <a:off x="457200" y="1295400"/>
            <a:ext cx="8229600" cy="4525963"/>
          </a:xfrm>
        </p:spPr>
        <p:txBody>
          <a:bodyPr/>
          <a:lstStyle/>
          <a:p>
            <a:pPr>
              <a:lnSpc>
                <a:spcPct val="90000"/>
              </a:lnSpc>
            </a:pPr>
            <a:r>
              <a:rPr lang="en-US" sz="2400"/>
              <a:t>Encryption of messages using cryptography</a:t>
            </a:r>
          </a:p>
          <a:p>
            <a:pPr>
              <a:lnSpc>
                <a:spcPct val="90000"/>
              </a:lnSpc>
              <a:buFontTx/>
              <a:buNone/>
            </a:pPr>
            <a:r>
              <a:rPr lang="en-US" sz="2400"/>
              <a:t>          - secret key pairs</a:t>
            </a:r>
          </a:p>
          <a:p>
            <a:pPr>
              <a:lnSpc>
                <a:spcPct val="90000"/>
              </a:lnSpc>
            </a:pPr>
            <a:r>
              <a:rPr lang="en-US" sz="2400"/>
              <a:t> Authentication of message senders</a:t>
            </a:r>
          </a:p>
          <a:p>
            <a:pPr>
              <a:lnSpc>
                <a:spcPct val="90000"/>
              </a:lnSpc>
            </a:pPr>
            <a:r>
              <a:rPr lang="en-US" sz="2400"/>
              <a:t> Secure channels</a:t>
            </a:r>
          </a:p>
          <a:p>
            <a:pPr>
              <a:lnSpc>
                <a:spcPct val="90000"/>
              </a:lnSpc>
              <a:buFontTx/>
              <a:buNone/>
            </a:pPr>
            <a:r>
              <a:rPr lang="en-US" sz="2400"/>
              <a:t>          - service layer built on top of existing communication </a:t>
            </a:r>
          </a:p>
          <a:p>
            <a:pPr>
              <a:lnSpc>
                <a:spcPct val="90000"/>
              </a:lnSpc>
              <a:buFontTx/>
              <a:buNone/>
            </a:pPr>
            <a:r>
              <a:rPr lang="en-US" sz="2400"/>
              <a:t>            services</a:t>
            </a:r>
          </a:p>
          <a:p>
            <a:pPr>
              <a:lnSpc>
                <a:spcPct val="90000"/>
              </a:lnSpc>
            </a:pPr>
            <a:r>
              <a:rPr lang="en-US" sz="2400"/>
              <a:t> SSL – secure socket layer</a:t>
            </a:r>
          </a:p>
          <a:p>
            <a:pPr>
              <a:lnSpc>
                <a:spcPct val="90000"/>
              </a:lnSpc>
            </a:pPr>
            <a:r>
              <a:rPr lang="en-US" sz="2400"/>
              <a:t> Make worst-case assumptions during design</a:t>
            </a:r>
          </a:p>
          <a:p>
            <a:pPr>
              <a:lnSpc>
                <a:spcPct val="90000"/>
              </a:lnSpc>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a:t>Secure channels</a:t>
            </a:r>
            <a:br>
              <a:rPr lang="en-US" sz="4000"/>
            </a:br>
            <a:endParaRPr lang="en-US" sz="4000"/>
          </a:p>
        </p:txBody>
      </p:sp>
      <p:pic>
        <p:nvPicPr>
          <p:cNvPr id="17411" name="Picture 3"/>
          <p:cNvPicPr>
            <a:picLocks noGrp="1" noChangeAspect="1" noChangeArrowheads="1"/>
          </p:cNvPicPr>
          <p:nvPr>
            <p:ph type="body" idx="1"/>
          </p:nvPr>
        </p:nvPicPr>
        <p:blipFill>
          <a:blip r:embed="rId2" cstate="print"/>
          <a:srcRect/>
          <a:stretch>
            <a:fillRect/>
          </a:stretch>
        </p:blipFill>
        <p:spPr>
          <a:xfrm>
            <a:off x="457200" y="1600200"/>
            <a:ext cx="8229600" cy="3352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4000"/>
              <a:t>System Model</a:t>
            </a:r>
          </a:p>
        </p:txBody>
      </p:sp>
      <p:sp>
        <p:nvSpPr>
          <p:cNvPr id="3075" name="Rectangle 3"/>
          <p:cNvSpPr>
            <a:spLocks noGrp="1" noChangeArrowheads="1"/>
          </p:cNvSpPr>
          <p:nvPr>
            <p:ph type="body" idx="1"/>
          </p:nvPr>
        </p:nvSpPr>
        <p:spPr>
          <a:xfrm>
            <a:off x="457200" y="1219200"/>
            <a:ext cx="8229600" cy="5334000"/>
          </a:xfrm>
        </p:spPr>
        <p:txBody>
          <a:bodyPr/>
          <a:lstStyle/>
          <a:p>
            <a:pPr>
              <a:buFontTx/>
              <a:buNone/>
            </a:pPr>
            <a:r>
              <a:rPr lang="en-US" sz="2400" b="1"/>
              <a:t>Architectural Model</a:t>
            </a:r>
          </a:p>
          <a:p>
            <a:r>
              <a:rPr lang="en-US" sz="2400"/>
              <a:t>Software layers in DS</a:t>
            </a:r>
            <a:r>
              <a:rPr lang="en-US"/>
              <a:t>         </a:t>
            </a:r>
          </a:p>
        </p:txBody>
      </p:sp>
      <p:pic>
        <p:nvPicPr>
          <p:cNvPr id="3076" name="Picture 4"/>
          <p:cNvPicPr>
            <a:picLocks noChangeAspect="1" noChangeArrowheads="1"/>
          </p:cNvPicPr>
          <p:nvPr/>
        </p:nvPicPr>
        <p:blipFill>
          <a:blip r:embed="rId2" cstate="print"/>
          <a:srcRect l="29076" t="42145" r="28006" b="36253"/>
          <a:stretch>
            <a:fillRect/>
          </a:stretch>
        </p:blipFill>
        <p:spPr bwMode="auto">
          <a:xfrm>
            <a:off x="990600" y="2362200"/>
            <a:ext cx="7543800" cy="3657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a:t>Network Operating System</a:t>
            </a:r>
          </a:p>
        </p:txBody>
      </p:sp>
      <p:pic>
        <p:nvPicPr>
          <p:cNvPr id="5123" name="Picture 3"/>
          <p:cNvPicPr>
            <a:picLocks noGrp="1" noChangeAspect="1" noChangeArrowheads="1"/>
          </p:cNvPicPr>
          <p:nvPr>
            <p:ph type="body" idx="1"/>
          </p:nvPr>
        </p:nvPicPr>
        <p:blipFill>
          <a:blip r:embed="rId2" cstate="print"/>
          <a:srcRect l="29930" t="43655" r="27579" b="38972"/>
          <a:stretch>
            <a:fillRect/>
          </a:stretch>
        </p:blipFill>
        <p:spPr>
          <a:xfrm>
            <a:off x="1143000" y="1447800"/>
            <a:ext cx="6781800" cy="3048000"/>
          </a:xfrm>
          <a:noFill/>
          <a:ln/>
        </p:spPr>
      </p:pic>
      <p:sp>
        <p:nvSpPr>
          <p:cNvPr id="5124" name="Rectangle 4"/>
          <p:cNvSpPr>
            <a:spLocks noChangeArrowheads="1"/>
          </p:cNvSpPr>
          <p:nvPr/>
        </p:nvSpPr>
        <p:spPr bwMode="auto">
          <a:xfrm>
            <a:off x="1447800" y="4648200"/>
            <a:ext cx="6781800" cy="1187450"/>
          </a:xfrm>
          <a:prstGeom prst="rect">
            <a:avLst/>
          </a:prstGeom>
          <a:noFill/>
          <a:ln w="9525">
            <a:noFill/>
            <a:miter lim="800000"/>
            <a:headEnd/>
            <a:tailEnd/>
          </a:ln>
          <a:effectLst/>
        </p:spPr>
        <p:txBody>
          <a:bodyPr>
            <a:spAutoFit/>
          </a:bodyPr>
          <a:lstStyle/>
          <a:p>
            <a:pPr>
              <a:buFontTx/>
              <a:buChar char="•"/>
            </a:pPr>
            <a:r>
              <a:rPr lang="en-US" sz="2400"/>
              <a:t>OSes can be different (Windows or Linux)</a:t>
            </a:r>
          </a:p>
          <a:p>
            <a:pPr>
              <a:buFontTx/>
              <a:buChar char="•"/>
            </a:pPr>
            <a:r>
              <a:rPr lang="en-US" sz="2400"/>
              <a:t>Typical services: rlogin, rcp</a:t>
            </a:r>
          </a:p>
          <a:p>
            <a:pPr>
              <a:buFontTx/>
              <a:buChar char="•"/>
            </a:pPr>
            <a:r>
              <a:rPr lang="en-US" sz="2400"/>
              <a:t>Fairly primitive way to share files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t>Distributed Operating Systems</a:t>
            </a:r>
          </a:p>
        </p:txBody>
      </p:sp>
      <p:pic>
        <p:nvPicPr>
          <p:cNvPr id="6147" name="Picture 3"/>
          <p:cNvPicPr>
            <a:picLocks noGrp="1" noChangeAspect="1" noChangeArrowheads="1"/>
          </p:cNvPicPr>
          <p:nvPr>
            <p:ph type="body" idx="1"/>
          </p:nvPr>
        </p:nvPicPr>
        <p:blipFill>
          <a:blip r:embed="rId2" cstate="print"/>
          <a:srcRect l="29930" t="44864" r="27579" b="37915"/>
          <a:stretch>
            <a:fillRect/>
          </a:stretch>
        </p:blipFill>
        <p:spPr>
          <a:xfrm>
            <a:off x="1066800" y="1600200"/>
            <a:ext cx="7086600" cy="2514600"/>
          </a:xfrm>
          <a:noFill/>
          <a:ln/>
        </p:spPr>
      </p:pic>
      <p:sp>
        <p:nvSpPr>
          <p:cNvPr id="6148" name="Rectangle 4"/>
          <p:cNvSpPr>
            <a:spLocks noChangeArrowheads="1"/>
          </p:cNvSpPr>
          <p:nvPr/>
        </p:nvSpPr>
        <p:spPr bwMode="auto">
          <a:xfrm>
            <a:off x="1447800" y="4419600"/>
            <a:ext cx="7010400" cy="1190625"/>
          </a:xfrm>
          <a:prstGeom prst="rect">
            <a:avLst/>
          </a:prstGeom>
          <a:noFill/>
          <a:ln w="9525">
            <a:noFill/>
            <a:miter lim="800000"/>
            <a:headEnd/>
            <a:tailEnd/>
          </a:ln>
          <a:effectLst/>
        </p:spPr>
        <p:txBody>
          <a:bodyPr>
            <a:spAutoFit/>
          </a:bodyPr>
          <a:lstStyle/>
          <a:p>
            <a:pPr>
              <a:buFontTx/>
              <a:buChar char="•"/>
            </a:pPr>
            <a:r>
              <a:rPr lang="en-US"/>
              <a:t>But no longer have shared memory</a:t>
            </a:r>
          </a:p>
          <a:p>
            <a:pPr>
              <a:buFontTx/>
              <a:buChar char="•"/>
            </a:pPr>
            <a:r>
              <a:rPr lang="en-US"/>
              <a:t>Provide </a:t>
            </a:r>
            <a:r>
              <a:rPr lang="en-US" i="1"/>
              <a:t>message passing</a:t>
            </a:r>
          </a:p>
          <a:p>
            <a:pPr>
              <a:buFontTx/>
              <a:buChar char="•"/>
            </a:pPr>
            <a:r>
              <a:rPr lang="en-US"/>
              <a:t>Can try to provide </a:t>
            </a:r>
            <a:r>
              <a:rPr lang="en-US" i="1"/>
              <a:t>distributed shared memory</a:t>
            </a:r>
          </a:p>
          <a:p>
            <a:pPr>
              <a:buFontTx/>
              <a:buChar char="•"/>
            </a:pPr>
            <a:r>
              <a:rPr lang="en-US"/>
              <a:t>But tough to get acceptable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1292</Words>
  <Application>Microsoft Office PowerPoint</Application>
  <PresentationFormat>On-screen Show (4:3)</PresentationFormat>
  <Paragraphs>123</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System Models</vt:lpstr>
      <vt:lpstr>PowerPoint Presentation</vt:lpstr>
      <vt:lpstr>PowerPoint Presentation</vt:lpstr>
      <vt:lpstr>PowerPoint Presentation</vt:lpstr>
      <vt:lpstr>System Model</vt:lpstr>
      <vt:lpstr>Network Operating System</vt:lpstr>
      <vt:lpstr>Distributed Operating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Interfaces</vt:lpstr>
      <vt:lpstr>PowerPoint Presentation</vt:lpstr>
      <vt:lpstr>PowerPoint Presentation</vt:lpstr>
      <vt:lpstr>INTERACTION MODELS</vt:lpstr>
      <vt:lpstr>INTERACTION MODEL</vt:lpstr>
      <vt:lpstr>Two variants of the Interaction Model</vt:lpstr>
      <vt:lpstr>Real time ordering of events</vt:lpstr>
      <vt:lpstr>Real-time ordering of events </vt:lpstr>
      <vt:lpstr>PowerPoint Presentation</vt:lpstr>
      <vt:lpstr>2 Failure Models </vt:lpstr>
      <vt:lpstr>Processes and channels </vt:lpstr>
      <vt:lpstr>Omission and Arbitrary Failures </vt:lpstr>
      <vt:lpstr>2.3 Timing failures </vt:lpstr>
      <vt:lpstr>Masking Failures </vt:lpstr>
      <vt:lpstr>3- Security Model</vt:lpstr>
      <vt:lpstr>Security Threats </vt:lpstr>
      <vt:lpstr>The Enemy</vt:lpstr>
      <vt:lpstr>Defeating Security Threats </vt:lpstr>
      <vt:lpstr>Secure channels </vt:lpstr>
    </vt:vector>
  </TitlesOfParts>
  <Company>IMR-Duhai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Models</dc:title>
  <dc:creator>bachhelass</dc:creator>
  <cp:lastModifiedBy>sunil</cp:lastModifiedBy>
  <cp:revision>14</cp:revision>
  <dcterms:created xsi:type="dcterms:W3CDTF">2012-07-21T09:31:03Z</dcterms:created>
  <dcterms:modified xsi:type="dcterms:W3CDTF">2015-07-29T07:03:24Z</dcterms:modified>
</cp:coreProperties>
</file>