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60"/>
  </p:notesMasterIdLst>
  <p:handoutMasterIdLst>
    <p:handoutMasterId r:id="rId61"/>
  </p:handoutMasterIdLst>
  <p:sldIdLst>
    <p:sldId id="1115" r:id="rId2"/>
    <p:sldId id="719" r:id="rId3"/>
    <p:sldId id="1197" r:id="rId4"/>
    <p:sldId id="1145" r:id="rId5"/>
    <p:sldId id="1146" r:id="rId6"/>
    <p:sldId id="1147" r:id="rId7"/>
    <p:sldId id="1148" r:id="rId8"/>
    <p:sldId id="1149" r:id="rId9"/>
    <p:sldId id="1150" r:id="rId10"/>
    <p:sldId id="1151" r:id="rId11"/>
    <p:sldId id="1200" r:id="rId12"/>
    <p:sldId id="1152" r:id="rId13"/>
    <p:sldId id="1198" r:id="rId14"/>
    <p:sldId id="1153" r:id="rId15"/>
    <p:sldId id="1201" r:id="rId16"/>
    <p:sldId id="1154" r:id="rId17"/>
    <p:sldId id="1155" r:id="rId18"/>
    <p:sldId id="1156" r:id="rId19"/>
    <p:sldId id="1202" r:id="rId20"/>
    <p:sldId id="1157" r:id="rId21"/>
    <p:sldId id="1158" r:id="rId22"/>
    <p:sldId id="1203" r:id="rId23"/>
    <p:sldId id="1159" r:id="rId24"/>
    <p:sldId id="1160" r:id="rId25"/>
    <p:sldId id="1161" r:id="rId26"/>
    <p:sldId id="1162" r:id="rId27"/>
    <p:sldId id="1163" r:id="rId28"/>
    <p:sldId id="1166" r:id="rId29"/>
    <p:sldId id="1167" r:id="rId30"/>
    <p:sldId id="1168" r:id="rId31"/>
    <p:sldId id="1169" r:id="rId32"/>
    <p:sldId id="1170" r:id="rId33"/>
    <p:sldId id="1171" r:id="rId34"/>
    <p:sldId id="1172" r:id="rId35"/>
    <p:sldId id="1173" r:id="rId36"/>
    <p:sldId id="1174" r:id="rId37"/>
    <p:sldId id="1175" r:id="rId38"/>
    <p:sldId id="1176" r:id="rId39"/>
    <p:sldId id="1177" r:id="rId40"/>
    <p:sldId id="1178" r:id="rId41"/>
    <p:sldId id="1179" r:id="rId42"/>
    <p:sldId id="1180" r:id="rId43"/>
    <p:sldId id="1181" r:id="rId44"/>
    <p:sldId id="1182" r:id="rId45"/>
    <p:sldId id="1183" r:id="rId46"/>
    <p:sldId id="1184" r:id="rId47"/>
    <p:sldId id="1185" r:id="rId48"/>
    <p:sldId id="1186" r:id="rId49"/>
    <p:sldId id="1187" r:id="rId50"/>
    <p:sldId id="1188" r:id="rId51"/>
    <p:sldId id="1189" r:id="rId52"/>
    <p:sldId id="1190" r:id="rId53"/>
    <p:sldId id="1191" r:id="rId54"/>
    <p:sldId id="1192" r:id="rId55"/>
    <p:sldId id="1193" r:id="rId56"/>
    <p:sldId id="1194" r:id="rId57"/>
    <p:sldId id="1195" r:id="rId58"/>
    <p:sldId id="1196" r:id="rId59"/>
  </p:sldIdLst>
  <p:sldSz cx="9144000" cy="6858000" type="screen4x3"/>
  <p:notesSz cx="6985000" cy="9271000"/>
  <p:custShowLst>
    <p:custShow name="Bully" id="0">
      <p:sldLst/>
    </p:custShow>
  </p:custShowLst>
  <p:defaultTextStyle>
    <a:defPPr>
      <a:defRPr lang="en-US"/>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chemeClr val="tx1"/>
    </p:penClr>
  </p:showPr>
  <p:clrMru>
    <a:srgbClr val="9039F9"/>
    <a:srgbClr val="00FF00"/>
    <a:srgbClr val="60A858"/>
    <a:srgbClr val="6699FF"/>
    <a:srgbClr val="F46A0C"/>
    <a:srgbClr val="CC0000"/>
    <a:srgbClr val="0033CC"/>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66" d="100"/>
          <a:sy n="66" d="100"/>
        </p:scale>
        <p:origin x="-1884" y="-3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49459"/>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27363" cy="466726"/>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949325">
              <a:defRPr sz="1000" i="1"/>
            </a:lvl1pPr>
          </a:lstStyle>
          <a:p>
            <a:endParaRPr lang="en-US"/>
          </a:p>
        </p:txBody>
      </p:sp>
      <p:sp>
        <p:nvSpPr>
          <p:cNvPr id="2051" name="Rectangle 3"/>
          <p:cNvSpPr>
            <a:spLocks noGrp="1" noChangeArrowheads="1"/>
          </p:cNvSpPr>
          <p:nvPr>
            <p:ph type="dt" idx="1"/>
          </p:nvPr>
        </p:nvSpPr>
        <p:spPr bwMode="auto">
          <a:xfrm>
            <a:off x="3957638" y="-1588"/>
            <a:ext cx="3027362" cy="466726"/>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949325">
              <a:defRPr sz="1000" i="1"/>
            </a:lvl1pPr>
          </a:lstStyle>
          <a:p>
            <a:endParaRPr lang="en-US"/>
          </a:p>
        </p:txBody>
      </p:sp>
      <p:sp>
        <p:nvSpPr>
          <p:cNvPr id="2052" name="Rectangle 4"/>
          <p:cNvSpPr>
            <a:spLocks noGrp="1" noRot="1" noChangeAspect="1" noChangeArrowheads="1" noTextEdit="1"/>
          </p:cNvSpPr>
          <p:nvPr>
            <p:ph type="sldImg" idx="2"/>
          </p:nvPr>
        </p:nvSpPr>
        <p:spPr bwMode="auto">
          <a:xfrm>
            <a:off x="1184275" y="701675"/>
            <a:ext cx="4618038" cy="3463925"/>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31863" y="4403725"/>
            <a:ext cx="5121275" cy="4171950"/>
          </a:xfrm>
          <a:prstGeom prst="rect">
            <a:avLst/>
          </a:prstGeom>
          <a:noFill/>
          <a:ln w="9525">
            <a:noFill/>
            <a:miter lim="800000"/>
            <a:headEnd/>
            <a:tailEnd/>
          </a:ln>
          <a:effectLst/>
        </p:spPr>
        <p:txBody>
          <a:bodyPr vert="horz" wrap="square" lIns="93662" tIns="47625" rIns="93662" bIns="47625" numCol="1" anchor="t" anchorCtr="0" compatLnSpc="1">
            <a:prstTxWarp prst="textNoShape">
              <a:avLst/>
            </a:prstTxWarp>
          </a:bodyPr>
          <a:lstStyle/>
          <a:p>
            <a:pPr lvl="0"/>
            <a:r>
              <a:rPr lang="en-US" smtClean="0"/>
              <a:t>Click to edit Master text styles</a:t>
            </a:r>
          </a:p>
          <a:p>
            <a:pPr lvl="0"/>
            <a:r>
              <a:rPr lang="en-US" smtClean="0"/>
              <a:t>Second level</a:t>
            </a:r>
          </a:p>
          <a:p>
            <a:pPr lvl="0"/>
            <a:r>
              <a:rPr lang="en-US" smtClean="0"/>
              <a:t>Third level</a:t>
            </a:r>
          </a:p>
          <a:p>
            <a:pPr lvl="0"/>
            <a:r>
              <a:rPr lang="en-US" smtClean="0"/>
              <a:t>Fourth level</a:t>
            </a:r>
          </a:p>
          <a:p>
            <a:pPr lvl="0"/>
            <a:r>
              <a:rPr lang="en-US" smtClean="0"/>
              <a:t>Fifth level</a:t>
            </a:r>
          </a:p>
        </p:txBody>
      </p:sp>
      <p:sp>
        <p:nvSpPr>
          <p:cNvPr id="2054" name="Rectangle 6"/>
          <p:cNvSpPr>
            <a:spLocks noGrp="1" noChangeArrowheads="1"/>
          </p:cNvSpPr>
          <p:nvPr>
            <p:ph type="ftr" sz="quarter" idx="4"/>
          </p:nvPr>
        </p:nvSpPr>
        <p:spPr bwMode="auto">
          <a:xfrm>
            <a:off x="0" y="8805863"/>
            <a:ext cx="3027363" cy="46672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949325">
              <a:defRPr sz="1000" i="1"/>
            </a:lvl1pPr>
          </a:lstStyle>
          <a:p>
            <a:endParaRPr lang="en-US"/>
          </a:p>
        </p:txBody>
      </p:sp>
      <p:sp>
        <p:nvSpPr>
          <p:cNvPr id="2055" name="Rectangle 7"/>
          <p:cNvSpPr>
            <a:spLocks noGrp="1" noChangeArrowheads="1"/>
          </p:cNvSpPr>
          <p:nvPr>
            <p:ph type="sldNum" sz="quarter" idx="5"/>
          </p:nvPr>
        </p:nvSpPr>
        <p:spPr bwMode="auto">
          <a:xfrm>
            <a:off x="3957638" y="8805863"/>
            <a:ext cx="3027362" cy="46672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949325">
              <a:defRPr sz="1000" i="1"/>
            </a:lvl1pPr>
          </a:lstStyle>
          <a:p>
            <a:fld id="{22B16900-C207-421D-9491-CD1C889C109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75810" name="Group 2"/>
          <p:cNvGrpSpPr>
            <a:grpSpLocks/>
          </p:cNvGrpSpPr>
          <p:nvPr/>
        </p:nvGrpSpPr>
        <p:grpSpPr bwMode="auto">
          <a:xfrm>
            <a:off x="0" y="0"/>
            <a:ext cx="8872538" cy="6858000"/>
            <a:chOff x="0" y="0"/>
            <a:chExt cx="5589" cy="4320"/>
          </a:xfrm>
        </p:grpSpPr>
        <p:sp>
          <p:nvSpPr>
            <p:cNvPr id="375811" name="Rectangle 3" descr="Stationery"/>
            <p:cNvSpPr>
              <a:spLocks noChangeArrowheads="1"/>
            </p:cNvSpPr>
            <p:nvPr/>
          </p:nvSpPr>
          <p:spPr bwMode="white">
            <a:xfrm>
              <a:off x="336" y="150"/>
              <a:ext cx="5253" cy="4026"/>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en-US"/>
            </a:p>
          </p:txBody>
        </p:sp>
        <p:pic>
          <p:nvPicPr>
            <p:cNvPr id="375812" name="Picture 4" descr="minispir"/>
            <p:cNvPicPr>
              <a:picLocks noChangeAspect="1" noChangeArrowheads="1"/>
            </p:cNvPicPr>
            <p:nvPr/>
          </p:nvPicPr>
          <p:blipFill>
            <a:blip r:embed="rId4" cstate="print"/>
            <a:srcRect/>
            <a:stretch>
              <a:fillRect/>
            </a:stretch>
          </p:blipFill>
          <p:spPr bwMode="ltGray">
            <a:xfrm>
              <a:off x="0" y="0"/>
              <a:ext cx="670" cy="4320"/>
            </a:xfrm>
            <a:prstGeom prst="rect">
              <a:avLst/>
            </a:prstGeom>
            <a:noFill/>
          </p:spPr>
        </p:pic>
      </p:grpSp>
      <p:sp>
        <p:nvSpPr>
          <p:cNvPr id="375813" name="Rectangle 5"/>
          <p:cNvSpPr>
            <a:spLocks noGrp="1" noChangeArrowheads="1"/>
          </p:cNvSpPr>
          <p:nvPr>
            <p:ph type="ctrTitle"/>
          </p:nvPr>
        </p:nvSpPr>
        <p:spPr>
          <a:xfrm>
            <a:off x="962025" y="1925638"/>
            <a:ext cx="7772400" cy="1143000"/>
          </a:xfrm>
        </p:spPr>
        <p:txBody>
          <a:bodyPr/>
          <a:lstStyle>
            <a:lvl1pPr algn="ctr">
              <a:defRPr/>
            </a:lvl1pPr>
          </a:lstStyle>
          <a:p>
            <a:r>
              <a:rPr lang="en-US"/>
              <a:t>Click to edit Master title style</a:t>
            </a:r>
          </a:p>
        </p:txBody>
      </p:sp>
      <p:sp>
        <p:nvSpPr>
          <p:cNvPr id="375814" name="Rectangle 6"/>
          <p:cNvSpPr>
            <a:spLocks noGrp="1" noChangeArrowheads="1"/>
          </p:cNvSpPr>
          <p:nvPr>
            <p:ph type="subTitle" idx="1"/>
          </p:nvPr>
        </p:nvSpPr>
        <p:spPr>
          <a:xfrm>
            <a:off x="1647825" y="3738563"/>
            <a:ext cx="6400800" cy="1752600"/>
          </a:xfrm>
        </p:spPr>
        <p:txBody>
          <a:bodyPr/>
          <a:lstStyle>
            <a:lvl1pPr marL="0" indent="0" algn="ctr">
              <a:buFont typeface="Wingdings" pitchFamily="2" charset="2"/>
              <a:buNone/>
              <a:defRPr>
                <a:solidFill>
                  <a:schemeClr val="bg2"/>
                </a:solidFill>
              </a:defRPr>
            </a:lvl1pPr>
          </a:lstStyle>
          <a:p>
            <a:r>
              <a:rPr lang="en-US"/>
              <a:t>Click to edit Master subtitle style</a:t>
            </a:r>
          </a:p>
        </p:txBody>
      </p:sp>
      <p:sp>
        <p:nvSpPr>
          <p:cNvPr id="375815" name="Rectangle 7"/>
          <p:cNvSpPr>
            <a:spLocks noGrp="1" noChangeArrowheads="1"/>
          </p:cNvSpPr>
          <p:nvPr>
            <p:ph type="dt" sz="half" idx="2"/>
          </p:nvPr>
        </p:nvSpPr>
        <p:spPr>
          <a:xfrm>
            <a:off x="962025" y="6100763"/>
            <a:ext cx="1905000" cy="457200"/>
          </a:xfrm>
        </p:spPr>
        <p:txBody>
          <a:bodyPr/>
          <a:lstStyle>
            <a:lvl1pPr>
              <a:defRPr>
                <a:solidFill>
                  <a:srgbClr val="A08366"/>
                </a:solidFill>
              </a:defRPr>
            </a:lvl1pPr>
          </a:lstStyle>
          <a:p>
            <a:endParaRPr lang="en-US"/>
          </a:p>
        </p:txBody>
      </p:sp>
      <p:sp>
        <p:nvSpPr>
          <p:cNvPr id="375816" name="Rectangle 8"/>
          <p:cNvSpPr>
            <a:spLocks noGrp="1" noChangeArrowheads="1"/>
          </p:cNvSpPr>
          <p:nvPr>
            <p:ph type="ftr" sz="quarter" idx="3"/>
          </p:nvPr>
        </p:nvSpPr>
        <p:spPr>
          <a:xfrm>
            <a:off x="3400425" y="6100763"/>
            <a:ext cx="2895600" cy="457200"/>
          </a:xfrm>
        </p:spPr>
        <p:txBody>
          <a:bodyPr/>
          <a:lstStyle>
            <a:lvl1pPr>
              <a:defRPr>
                <a:solidFill>
                  <a:srgbClr val="A08366"/>
                </a:solidFill>
              </a:defRPr>
            </a:lvl1pPr>
          </a:lstStyle>
          <a:p>
            <a:endParaRPr lang="en-US"/>
          </a:p>
        </p:txBody>
      </p:sp>
      <p:sp>
        <p:nvSpPr>
          <p:cNvPr id="375817" name="Rectangle 9"/>
          <p:cNvSpPr>
            <a:spLocks noGrp="1" noChangeArrowheads="1"/>
          </p:cNvSpPr>
          <p:nvPr>
            <p:ph type="sldNum" sz="quarter" idx="4"/>
          </p:nvPr>
        </p:nvSpPr>
        <p:spPr>
          <a:xfrm>
            <a:off x="6829425" y="6100763"/>
            <a:ext cx="1905000" cy="457200"/>
          </a:xfrm>
        </p:spPr>
        <p:txBody>
          <a:bodyPr/>
          <a:lstStyle>
            <a:lvl1pPr>
              <a:defRPr sz="1400">
                <a:solidFill>
                  <a:srgbClr val="A08366"/>
                </a:solidFill>
              </a:defRPr>
            </a:lvl1pPr>
          </a:lstStyle>
          <a:p>
            <a:fld id="{8B043EA2-16E1-4135-B313-2E6C650CDDBE}" type="slidenum">
              <a:rPr lang="en-US"/>
              <a:pPr/>
              <a:t>‹#›</a:t>
            </a:fld>
            <a:endParaRPr lang="en-US"/>
          </a:p>
        </p:txBody>
      </p:sp>
    </p:spTree>
  </p:cSld>
  <p:clrMapOvr>
    <a:masterClrMapping/>
  </p:clrMapOvr>
  <p:transition>
    <p:sndAc>
      <p:stSnd>
        <p:snd r:embed="rId1"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5561071-5C0C-4BDB-BADE-0EF44B9FB9EB}" type="slidenum">
              <a:rPr lang="en-US"/>
              <a:pPr/>
              <a:t>‹#›</a:t>
            </a:fld>
            <a:endParaRPr lang="en-US">
              <a:solidFill>
                <a:schemeClr val="bg2"/>
              </a:solidFill>
            </a:endParaRPr>
          </a:p>
        </p:txBody>
      </p:sp>
    </p:spTree>
  </p:cSld>
  <p:clrMapOvr>
    <a:masterClrMapping/>
  </p:clrMapOvr>
  <p:transition>
    <p:sndAc>
      <p:stSnd>
        <p:snd r:embed="rId1"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457200"/>
            <a:ext cx="19431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4572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5471A13-0F4D-49FD-B334-04F8D5DCD0D5}" type="slidenum">
              <a:rPr lang="en-US"/>
              <a:pPr/>
              <a:t>‹#›</a:t>
            </a:fld>
            <a:endParaRPr lang="en-US">
              <a:solidFill>
                <a:schemeClr val="bg2"/>
              </a:solidFill>
            </a:endParaRPr>
          </a:p>
        </p:txBody>
      </p:sp>
    </p:spTree>
  </p:cSld>
  <p:clrMapOvr>
    <a:masterClrMapping/>
  </p:clrMapOvr>
  <p:transition>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0C3EE87-D497-4610-8A33-A60D0E0DB6CE}" type="slidenum">
              <a:rPr lang="en-US"/>
              <a:pPr/>
              <a:t>‹#›</a:t>
            </a:fld>
            <a:endParaRPr lang="en-US">
              <a:solidFill>
                <a:schemeClr val="bg2"/>
              </a:solidFill>
            </a:endParaRPr>
          </a:p>
        </p:txBody>
      </p:sp>
    </p:spTree>
  </p:cSld>
  <p:clrMapOvr>
    <a:masterClrMapping/>
  </p:clrMapOvr>
  <p:transition>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AE15E49-68A5-4CF6-83AB-7FE65DE5E7DA}" type="slidenum">
              <a:rPr lang="en-US"/>
              <a:pPr/>
              <a:t>‹#›</a:t>
            </a:fld>
            <a:endParaRPr lang="en-US">
              <a:solidFill>
                <a:schemeClr val="bg2"/>
              </a:solidFill>
            </a:endParaRPr>
          </a:p>
        </p:txBody>
      </p:sp>
    </p:spTree>
  </p:cSld>
  <p:clrMapOvr>
    <a:masterClrMapping/>
  </p:clrMapOvr>
  <p:transition>
    <p:sndAc>
      <p:stSnd>
        <p:snd r:embed="rId1"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7526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F74ED9C-A8AB-43BB-AEB2-8D90A0209D86}" type="slidenum">
              <a:rPr lang="en-US"/>
              <a:pPr/>
              <a:t>‹#›</a:t>
            </a:fld>
            <a:endParaRPr lang="en-US">
              <a:solidFill>
                <a:schemeClr val="bg2"/>
              </a:solidFill>
            </a:endParaRPr>
          </a:p>
        </p:txBody>
      </p:sp>
    </p:spTree>
  </p:cSld>
  <p:clrMapOvr>
    <a:masterClrMapping/>
  </p:clrMapOvr>
  <p:transition>
    <p:sndAc>
      <p:stSnd>
        <p:snd r:embed="rId1"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5DE931F-44E2-4A7E-B144-52FC6DFA1307}" type="slidenum">
              <a:rPr lang="en-US"/>
              <a:pPr/>
              <a:t>‹#›</a:t>
            </a:fld>
            <a:endParaRPr lang="en-US">
              <a:solidFill>
                <a:schemeClr val="bg2"/>
              </a:solidFill>
            </a:endParaRPr>
          </a:p>
        </p:txBody>
      </p:sp>
    </p:spTree>
  </p:cSld>
  <p:clrMapOvr>
    <a:masterClrMapping/>
  </p:clrMapOvr>
  <p:transition>
    <p:sndAc>
      <p:stSnd>
        <p:snd r:embed="rId1"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A8F1FF8-9CAB-4640-A180-506276311026}" type="slidenum">
              <a:rPr lang="en-US"/>
              <a:pPr/>
              <a:t>‹#›</a:t>
            </a:fld>
            <a:endParaRPr lang="en-US">
              <a:solidFill>
                <a:schemeClr val="bg2"/>
              </a:solidFill>
            </a:endParaRPr>
          </a:p>
        </p:txBody>
      </p:sp>
    </p:spTree>
  </p:cSld>
  <p:clrMapOvr>
    <a:masterClrMapping/>
  </p:clrMapOvr>
  <p:transition>
    <p:sndAc>
      <p:stSnd>
        <p:snd r:embed="rId1"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6E11F55-FD75-403F-B933-0D07BB9DF610}" type="slidenum">
              <a:rPr lang="en-US"/>
              <a:pPr/>
              <a:t>‹#›</a:t>
            </a:fld>
            <a:endParaRPr lang="en-US">
              <a:solidFill>
                <a:schemeClr val="bg2"/>
              </a:solidFill>
            </a:endParaRPr>
          </a:p>
        </p:txBody>
      </p:sp>
    </p:spTree>
  </p:cSld>
  <p:clrMapOvr>
    <a:masterClrMapping/>
  </p:clrMapOvr>
  <p:transition>
    <p:sndAc>
      <p:stSnd>
        <p:snd r:embed="rId1"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00EB02-3E16-4A95-891E-DC70F164AB01}" type="slidenum">
              <a:rPr lang="en-US"/>
              <a:pPr/>
              <a:t>‹#›</a:t>
            </a:fld>
            <a:endParaRPr lang="en-US">
              <a:solidFill>
                <a:schemeClr val="bg2"/>
              </a:solidFill>
            </a:endParaRPr>
          </a:p>
        </p:txBody>
      </p:sp>
    </p:spTree>
  </p:cSld>
  <p:clrMapOvr>
    <a:masterClrMapping/>
  </p:clrMapOvr>
  <p:transition>
    <p:sndAc>
      <p:stSnd>
        <p:snd r:embed="rId1"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5B2604D-3641-407A-BE66-D823DE52BD11}" type="slidenum">
              <a:rPr lang="en-US"/>
              <a:pPr/>
              <a:t>‹#›</a:t>
            </a:fld>
            <a:endParaRPr lang="en-US">
              <a:solidFill>
                <a:schemeClr val="bg2"/>
              </a:solidFill>
            </a:endParaRPr>
          </a:p>
        </p:txBody>
      </p:sp>
    </p:spTree>
  </p:cSld>
  <p:clrMapOvr>
    <a:masterClrMapping/>
  </p:clrMapOvr>
  <p:transition>
    <p:sndAc>
      <p:stSnd>
        <p:snd r:embed="rId1" name="camera.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B2B0B6"/>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374786" name="Group 2"/>
          <p:cNvGrpSpPr>
            <a:grpSpLocks/>
          </p:cNvGrpSpPr>
          <p:nvPr/>
        </p:nvGrpSpPr>
        <p:grpSpPr bwMode="auto">
          <a:xfrm>
            <a:off x="0" y="0"/>
            <a:ext cx="8872538" cy="6858000"/>
            <a:chOff x="0" y="0"/>
            <a:chExt cx="5589" cy="4320"/>
          </a:xfrm>
        </p:grpSpPr>
        <p:sp>
          <p:nvSpPr>
            <p:cNvPr id="374787" name="Rectangle 3"/>
            <p:cNvSpPr>
              <a:spLocks noChangeArrowheads="1"/>
            </p:cNvSpPr>
            <p:nvPr/>
          </p:nvSpPr>
          <p:spPr bwMode="ltGray">
            <a:xfrm>
              <a:off x="336" y="150"/>
              <a:ext cx="5253" cy="4026"/>
            </a:xfrm>
            <a:prstGeom prst="rect">
              <a:avLst/>
            </a:prstGeom>
            <a:solidFill>
              <a:schemeClr val="bg1"/>
            </a:solidFill>
            <a:ln w="9525">
              <a:noFill/>
              <a:miter lim="800000"/>
              <a:headEnd/>
              <a:tailEnd/>
            </a:ln>
          </p:spPr>
          <p:txBody>
            <a:bodyPr wrap="none" anchor="ctr"/>
            <a:lstStyle/>
            <a:p>
              <a:endParaRPr lang="en-US"/>
            </a:p>
          </p:txBody>
        </p:sp>
        <p:pic>
          <p:nvPicPr>
            <p:cNvPr id="374788" name="Picture 4" descr="minispir"/>
            <p:cNvPicPr>
              <a:picLocks noChangeAspect="1" noChangeArrowheads="1"/>
            </p:cNvPicPr>
            <p:nvPr/>
          </p:nvPicPr>
          <p:blipFill>
            <a:blip r:embed="rId14" cstate="print"/>
            <a:srcRect/>
            <a:stretch>
              <a:fillRect/>
            </a:stretch>
          </p:blipFill>
          <p:spPr bwMode="ltGray">
            <a:xfrm>
              <a:off x="0" y="0"/>
              <a:ext cx="670" cy="4320"/>
            </a:xfrm>
            <a:prstGeom prst="rect">
              <a:avLst/>
            </a:prstGeom>
            <a:noFill/>
          </p:spPr>
        </p:pic>
        <p:sp>
          <p:nvSpPr>
            <p:cNvPr id="374789" name="Line 5"/>
            <p:cNvSpPr>
              <a:spLocks noChangeShapeType="1"/>
            </p:cNvSpPr>
            <p:nvPr/>
          </p:nvSpPr>
          <p:spPr bwMode="ltGray">
            <a:xfrm>
              <a:off x="640" y="1008"/>
              <a:ext cx="4880" cy="0"/>
            </a:xfrm>
            <a:prstGeom prst="line">
              <a:avLst/>
            </a:prstGeom>
            <a:noFill/>
            <a:ln w="3175">
              <a:solidFill>
                <a:schemeClr val="bg2"/>
              </a:solidFill>
              <a:round/>
              <a:headEnd/>
              <a:tailEnd/>
            </a:ln>
          </p:spPr>
          <p:txBody>
            <a:bodyPr wrap="none" anchor="ctr"/>
            <a:lstStyle/>
            <a:p>
              <a:endParaRPr lang="en-US"/>
            </a:p>
          </p:txBody>
        </p:sp>
      </p:grpSp>
      <p:sp>
        <p:nvSpPr>
          <p:cNvPr id="374790" name="Rectangle 6"/>
          <p:cNvSpPr>
            <a:spLocks noGrp="1" noChangeArrowheads="1"/>
          </p:cNvSpPr>
          <p:nvPr>
            <p:ph type="title"/>
          </p:nvPr>
        </p:nvSpPr>
        <p:spPr bwMode="auto">
          <a:xfrm>
            <a:off x="990600" y="4572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4791" name="Rectangle 7"/>
          <p:cNvSpPr>
            <a:spLocks noGrp="1" noChangeArrowheads="1"/>
          </p:cNvSpPr>
          <p:nvPr>
            <p:ph type="body" idx="1"/>
          </p:nvPr>
        </p:nvSpPr>
        <p:spPr bwMode="auto">
          <a:xfrm>
            <a:off x="990600" y="1752600"/>
            <a:ext cx="77724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4792" name="Rectangle 8"/>
          <p:cNvSpPr>
            <a:spLocks noGrp="1" noChangeArrowheads="1"/>
          </p:cNvSpPr>
          <p:nvPr>
            <p:ph type="dt" sz="half" idx="2"/>
          </p:nvPr>
        </p:nvSpPr>
        <p:spPr bwMode="auto">
          <a:xfrm>
            <a:off x="990600" y="60960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latin typeface="Times New Roman" pitchFamily="18" charset="0"/>
              </a:defRPr>
            </a:lvl1pPr>
          </a:lstStyle>
          <a:p>
            <a:endParaRPr lang="en-US"/>
          </a:p>
        </p:txBody>
      </p:sp>
      <p:sp>
        <p:nvSpPr>
          <p:cNvPr id="374793" name="Rectangle 9"/>
          <p:cNvSpPr>
            <a:spLocks noGrp="1" noChangeArrowheads="1"/>
          </p:cNvSpPr>
          <p:nvPr>
            <p:ph type="ftr" sz="quarter" idx="3"/>
          </p:nvPr>
        </p:nvSpPr>
        <p:spPr bwMode="auto">
          <a:xfrm>
            <a:off x="3429000" y="60960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chemeClr val="bg2"/>
                </a:solidFill>
                <a:latin typeface="Times New Roman" pitchFamily="18" charset="0"/>
              </a:defRPr>
            </a:lvl1pPr>
          </a:lstStyle>
          <a:p>
            <a:endParaRPr lang="en-US"/>
          </a:p>
        </p:txBody>
      </p:sp>
      <p:sp>
        <p:nvSpPr>
          <p:cNvPr id="374794" name="Rectangle 10"/>
          <p:cNvSpPr>
            <a:spLocks noGrp="1" noChangeArrowheads="1"/>
          </p:cNvSpPr>
          <p:nvPr>
            <p:ph type="sldNum" sz="quarter" idx="4"/>
          </p:nvPr>
        </p:nvSpPr>
        <p:spPr bwMode="auto">
          <a:xfrm>
            <a:off x="7924800" y="381000"/>
            <a:ext cx="762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2600">
                <a:solidFill>
                  <a:schemeClr val="accent2"/>
                </a:solidFill>
                <a:latin typeface="Times New Roman" pitchFamily="18" charset="0"/>
              </a:defRPr>
            </a:lvl1pPr>
          </a:lstStyle>
          <a:p>
            <a:fld id="{2A3CE462-BB76-48B4-8DFB-265D316494A1}" type="slidenum">
              <a:rPr lang="en-US"/>
              <a:pPr/>
              <a:t>‹#›</a:t>
            </a:fld>
            <a:endParaRPr lang="en-US">
              <a:solidFill>
                <a:schemeClr val="bg2"/>
              </a:solidFill>
            </a:endParaRPr>
          </a:p>
        </p:txBody>
      </p:sp>
      <p:sp>
        <p:nvSpPr>
          <p:cNvPr id="374795" name="Rectangle 11"/>
          <p:cNvSpPr>
            <a:spLocks noChangeArrowheads="1"/>
          </p:cNvSpPr>
          <p:nvPr/>
        </p:nvSpPr>
        <p:spPr bwMode="auto">
          <a:xfrm>
            <a:off x="1058863" y="290513"/>
            <a:ext cx="6781800" cy="304800"/>
          </a:xfrm>
          <a:prstGeom prst="rect">
            <a:avLst/>
          </a:prstGeom>
          <a:noFill/>
          <a:ln w="9525">
            <a:noFill/>
            <a:miter lim="800000"/>
            <a:headEnd/>
            <a:tailEnd/>
          </a:ln>
        </p:spPr>
        <p:txBody>
          <a:bodyPr/>
          <a:lstStyle/>
          <a:p>
            <a:pPr>
              <a:spcBef>
                <a:spcPct val="50000"/>
              </a:spcBef>
            </a:pPr>
            <a:endParaRPr lang="en-US" sz="1400">
              <a:solidFill>
                <a:srgbClr val="0000FF"/>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sndAc>
      <p:stSnd>
        <p:snd r:embed="rId13" name="camera.wav"/>
      </p:stSnd>
    </p:sndAc>
  </p:transition>
  <p:hf hdr="0" ftr="0" dt="0"/>
  <p:txStyles>
    <p:titleStyle>
      <a:lvl1pPr algn="l" rtl="0" eaLnBrk="0" fontAlgn="base" hangingPunct="0">
        <a:spcBef>
          <a:spcPct val="0"/>
        </a:spcBef>
        <a:spcAft>
          <a:spcPct val="0"/>
        </a:spcAft>
        <a:defRPr kumimoji="1" sz="4000">
          <a:solidFill>
            <a:schemeClr val="accent2"/>
          </a:solidFill>
          <a:latin typeface="+mj-lt"/>
          <a:ea typeface="+mj-ea"/>
          <a:cs typeface="+mj-cs"/>
        </a:defRPr>
      </a:lvl1pPr>
      <a:lvl2pPr algn="l" rtl="0" eaLnBrk="0" fontAlgn="base" hangingPunct="0">
        <a:spcBef>
          <a:spcPct val="0"/>
        </a:spcBef>
        <a:spcAft>
          <a:spcPct val="0"/>
        </a:spcAft>
        <a:defRPr kumimoji="1" sz="4000">
          <a:solidFill>
            <a:schemeClr val="accent2"/>
          </a:solidFill>
          <a:latin typeface="Comic Sans MS" pitchFamily="66" charset="0"/>
        </a:defRPr>
      </a:lvl2pPr>
      <a:lvl3pPr algn="l" rtl="0" eaLnBrk="0" fontAlgn="base" hangingPunct="0">
        <a:spcBef>
          <a:spcPct val="0"/>
        </a:spcBef>
        <a:spcAft>
          <a:spcPct val="0"/>
        </a:spcAft>
        <a:defRPr kumimoji="1" sz="4000">
          <a:solidFill>
            <a:schemeClr val="accent2"/>
          </a:solidFill>
          <a:latin typeface="Comic Sans MS" pitchFamily="66" charset="0"/>
        </a:defRPr>
      </a:lvl3pPr>
      <a:lvl4pPr algn="l" rtl="0" eaLnBrk="0" fontAlgn="base" hangingPunct="0">
        <a:spcBef>
          <a:spcPct val="0"/>
        </a:spcBef>
        <a:spcAft>
          <a:spcPct val="0"/>
        </a:spcAft>
        <a:defRPr kumimoji="1" sz="4000">
          <a:solidFill>
            <a:schemeClr val="accent2"/>
          </a:solidFill>
          <a:latin typeface="Comic Sans MS" pitchFamily="66" charset="0"/>
        </a:defRPr>
      </a:lvl4pPr>
      <a:lvl5pPr algn="l" rtl="0" eaLnBrk="0" fontAlgn="base" hangingPunct="0">
        <a:spcBef>
          <a:spcPct val="0"/>
        </a:spcBef>
        <a:spcAft>
          <a:spcPct val="0"/>
        </a:spcAft>
        <a:defRPr kumimoji="1" sz="4000">
          <a:solidFill>
            <a:schemeClr val="accent2"/>
          </a:solidFill>
          <a:latin typeface="Comic Sans MS" pitchFamily="66" charset="0"/>
        </a:defRPr>
      </a:lvl5pPr>
      <a:lvl6pPr marL="457200" algn="l" rtl="0" eaLnBrk="0" fontAlgn="base" hangingPunct="0">
        <a:spcBef>
          <a:spcPct val="0"/>
        </a:spcBef>
        <a:spcAft>
          <a:spcPct val="0"/>
        </a:spcAft>
        <a:defRPr kumimoji="1" sz="4000">
          <a:solidFill>
            <a:schemeClr val="accent2"/>
          </a:solidFill>
          <a:latin typeface="Comic Sans MS" pitchFamily="66" charset="0"/>
        </a:defRPr>
      </a:lvl6pPr>
      <a:lvl7pPr marL="914400" algn="l" rtl="0" eaLnBrk="0" fontAlgn="base" hangingPunct="0">
        <a:spcBef>
          <a:spcPct val="0"/>
        </a:spcBef>
        <a:spcAft>
          <a:spcPct val="0"/>
        </a:spcAft>
        <a:defRPr kumimoji="1" sz="4000">
          <a:solidFill>
            <a:schemeClr val="accent2"/>
          </a:solidFill>
          <a:latin typeface="Comic Sans MS" pitchFamily="66" charset="0"/>
        </a:defRPr>
      </a:lvl7pPr>
      <a:lvl8pPr marL="1371600" algn="l" rtl="0" eaLnBrk="0" fontAlgn="base" hangingPunct="0">
        <a:spcBef>
          <a:spcPct val="0"/>
        </a:spcBef>
        <a:spcAft>
          <a:spcPct val="0"/>
        </a:spcAft>
        <a:defRPr kumimoji="1" sz="4000">
          <a:solidFill>
            <a:schemeClr val="accent2"/>
          </a:solidFill>
          <a:latin typeface="Comic Sans MS" pitchFamily="66" charset="0"/>
        </a:defRPr>
      </a:lvl8pPr>
      <a:lvl9pPr marL="1828800" algn="l" rtl="0" eaLnBrk="0" fontAlgn="base" hangingPunct="0">
        <a:spcBef>
          <a:spcPct val="0"/>
        </a:spcBef>
        <a:spcAft>
          <a:spcPct val="0"/>
        </a:spcAft>
        <a:defRPr kumimoji="1" sz="4000">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rgbClr val="0811F7"/>
        </a:buClr>
        <a:buSzPct val="90000"/>
        <a:buFont typeface="Wingdings" pitchFamily="2" charset="2"/>
        <a:buChar char="ü"/>
        <a:defRPr kumimoji="1" sz="3200">
          <a:solidFill>
            <a:srgbClr val="0811F7"/>
          </a:solidFill>
          <a:latin typeface="+mn-lt"/>
          <a:ea typeface="+mn-ea"/>
          <a:cs typeface="+mn-cs"/>
        </a:defRPr>
      </a:lvl1pPr>
      <a:lvl2pPr marL="742950" indent="-285750" algn="l" rtl="0" eaLnBrk="0" fontAlgn="base" hangingPunct="0">
        <a:spcBef>
          <a:spcPct val="20000"/>
        </a:spcBef>
        <a:spcAft>
          <a:spcPct val="0"/>
        </a:spcAft>
        <a:buClr>
          <a:schemeClr val="tx1"/>
        </a:buClr>
        <a:buChar char="–"/>
        <a:defRPr kumimoji="1" sz="2800">
          <a:solidFill>
            <a:schemeClr val="tx1"/>
          </a:solidFill>
          <a:latin typeface="+mn-lt"/>
        </a:defRPr>
      </a:lvl2pPr>
      <a:lvl3pPr marL="1143000" indent="-228600" algn="l" rtl="0" eaLnBrk="0" fontAlgn="base" hangingPunct="0">
        <a:spcBef>
          <a:spcPct val="20000"/>
        </a:spcBef>
        <a:spcAft>
          <a:spcPct val="0"/>
        </a:spcAft>
        <a:buClr>
          <a:srgbClr val="615A06"/>
        </a:buClr>
        <a:buChar char="•"/>
        <a:defRPr kumimoji="1" sz="2400">
          <a:solidFill>
            <a:srgbClr val="615A06"/>
          </a:solidFill>
          <a:latin typeface="+mn-lt"/>
        </a:defRPr>
      </a:lvl3pPr>
      <a:lvl4pPr marL="1600200" indent="-228600" algn="l" rtl="0" eaLnBrk="0" fontAlgn="base" hangingPunct="0">
        <a:spcBef>
          <a:spcPct val="20000"/>
        </a:spcBef>
        <a:spcAft>
          <a:spcPct val="0"/>
        </a:spcAft>
        <a:buClr>
          <a:schemeClr val="accent1"/>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sldNum" sz="quarter" idx="4"/>
          </p:nvPr>
        </p:nvSpPr>
        <p:spPr/>
        <p:txBody>
          <a:bodyPr/>
          <a:lstStyle/>
          <a:p>
            <a:fld id="{03C46099-1E9A-4A3E-9661-06396210FCFF}" type="slidenum">
              <a:rPr lang="en-US"/>
              <a:pPr/>
              <a:t>1</a:t>
            </a:fld>
            <a:endParaRPr lang="en-US"/>
          </a:p>
        </p:txBody>
      </p:sp>
      <p:sp>
        <p:nvSpPr>
          <p:cNvPr id="1056770" name="Rectangle 2"/>
          <p:cNvSpPr>
            <a:spLocks noGrp="1" noChangeArrowheads="1"/>
          </p:cNvSpPr>
          <p:nvPr>
            <p:ph type="ctrTitle"/>
          </p:nvPr>
        </p:nvSpPr>
        <p:spPr>
          <a:xfrm>
            <a:off x="962025" y="1219200"/>
            <a:ext cx="7772400" cy="2971800"/>
          </a:xfrm>
          <a:noFill/>
          <a:ln/>
        </p:spPr>
        <p:txBody>
          <a:bodyPr lIns="92075" tIns="46038" rIns="92075" bIns="46038"/>
          <a:lstStyle/>
          <a:p>
            <a:r>
              <a:rPr lang="en-US" sz="4400"/>
              <a:t> Distributed Systems</a:t>
            </a:r>
            <a:r>
              <a:rPr lang="tr-TR" sz="4400"/>
              <a:t>- II</a:t>
            </a:r>
            <a:r>
              <a:rPr lang="en-US" sz="4400"/>
              <a:t/>
            </a:r>
            <a:br>
              <a:rPr lang="en-US" sz="4400"/>
            </a:br>
            <a:r>
              <a:rPr lang="en-US" sz="4400"/>
              <a:t/>
            </a:r>
            <a:br>
              <a:rPr lang="en-US" sz="4400"/>
            </a:br>
            <a:r>
              <a:rPr lang="en-US" sz="2700"/>
              <a:t>Dept. of Computer Science</a:t>
            </a:r>
            <a:br>
              <a:rPr lang="en-US" sz="2700"/>
            </a:br>
            <a:endParaRPr lang="en-US" sz="2700"/>
          </a:p>
        </p:txBody>
      </p:sp>
      <p:sp>
        <p:nvSpPr>
          <p:cNvPr id="1056771" name="Rectangle 3"/>
          <p:cNvSpPr>
            <a:spLocks noGrp="1" noChangeArrowheads="1"/>
          </p:cNvSpPr>
          <p:nvPr>
            <p:ph type="subTitle" idx="1"/>
          </p:nvPr>
        </p:nvSpPr>
        <p:spPr>
          <a:xfrm>
            <a:off x="1600200" y="4495800"/>
            <a:ext cx="6400800" cy="1752600"/>
          </a:xfrm>
          <a:noFill/>
          <a:ln/>
        </p:spPr>
        <p:txBody>
          <a:bodyPr lIns="92075" tIns="46038" rIns="92075" bIns="46038" anchor="ctr"/>
          <a:lstStyle/>
          <a:p>
            <a:endParaRPr lang="en-US">
              <a:solidFill>
                <a:schemeClr val="tx1"/>
              </a:solidFill>
            </a:endParaRPr>
          </a:p>
          <a:p>
            <a:endParaRPr lang="en-US">
              <a:solidFill>
                <a:schemeClr val="tx1"/>
              </a:solidFill>
            </a:endParaRPr>
          </a:p>
        </p:txBody>
      </p:sp>
    </p:spTree>
  </p:cSld>
  <p:clrMapOvr>
    <a:masterClrMapping/>
  </p:clrMapOvr>
  <p:transition>
    <p:sndAc>
      <p:stSnd>
        <p:snd r:embed="rId2" name="camera.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E4CE24-D9A6-4590-B359-706E696E8BF3}" type="slidenum">
              <a:rPr lang="en-US"/>
              <a:pPr/>
              <a:t>10</a:t>
            </a:fld>
            <a:endParaRPr lang="en-US">
              <a:solidFill>
                <a:schemeClr val="bg2"/>
              </a:solidFill>
            </a:endParaRPr>
          </a:p>
        </p:txBody>
      </p:sp>
      <p:sp>
        <p:nvSpPr>
          <p:cNvPr id="1102850" name="Rectangle 2"/>
          <p:cNvSpPr>
            <a:spLocks noGrp="1" noChangeArrowheads="1"/>
          </p:cNvSpPr>
          <p:nvPr>
            <p:ph type="title"/>
          </p:nvPr>
        </p:nvSpPr>
        <p:spPr>
          <a:xfrm>
            <a:off x="1066800" y="304800"/>
            <a:ext cx="7772400" cy="1143000"/>
          </a:xfrm>
        </p:spPr>
        <p:txBody>
          <a:bodyPr/>
          <a:lstStyle/>
          <a:p>
            <a:r>
              <a:rPr lang="en-US" dirty="0"/>
              <a:t>Simple </a:t>
            </a:r>
            <a:r>
              <a:rPr lang="en-US" dirty="0" smtClean="0"/>
              <a:t>Solution to Distributed mutual Exclusion</a:t>
            </a:r>
            <a:endParaRPr lang="en-US" dirty="0"/>
          </a:p>
        </p:txBody>
      </p:sp>
      <p:sp>
        <p:nvSpPr>
          <p:cNvPr id="1102851" name="Rectangle 3"/>
          <p:cNvSpPr>
            <a:spLocks noGrp="1" noChangeArrowheads="1"/>
          </p:cNvSpPr>
          <p:nvPr>
            <p:ph type="body" idx="1"/>
          </p:nvPr>
        </p:nvSpPr>
        <p:spPr>
          <a:xfrm>
            <a:off x="838200" y="1524000"/>
            <a:ext cx="8001000" cy="5029200"/>
          </a:xfrm>
        </p:spPr>
        <p:txBody>
          <a:bodyPr/>
          <a:lstStyle/>
          <a:p>
            <a:pPr>
              <a:lnSpc>
                <a:spcPct val="80000"/>
              </a:lnSpc>
            </a:pPr>
            <a:r>
              <a:rPr lang="en-US" sz="2400" dirty="0" smtClean="0"/>
              <a:t>A site called control site, is assigned the task of granting permission for the CS execution. </a:t>
            </a:r>
          </a:p>
          <a:p>
            <a:pPr>
              <a:lnSpc>
                <a:spcPct val="80000"/>
              </a:lnSpc>
            </a:pPr>
            <a:r>
              <a:rPr lang="en-US" sz="2400" dirty="0" smtClean="0"/>
              <a:t>To request the CS, a site sends a REQUEST message to the control site. The control site queues up the request for the CS and grants them permission one by one.</a:t>
            </a:r>
          </a:p>
          <a:p>
            <a:pPr>
              <a:lnSpc>
                <a:spcPct val="80000"/>
              </a:lnSpc>
            </a:pPr>
            <a:r>
              <a:rPr lang="en-US" sz="2400" dirty="0" smtClean="0"/>
              <a:t>This method to achieve mutual exclusion requires only three messages per CS execution.</a:t>
            </a:r>
          </a:p>
          <a:p>
            <a:pPr>
              <a:lnSpc>
                <a:spcPct val="80000"/>
              </a:lnSpc>
            </a:pPr>
            <a:r>
              <a:rPr lang="en-US" sz="2400" dirty="0" smtClean="0"/>
              <a:t>Drawback: single point of failure, control site heavily loaded, control site bottleneck, Synchronization delay is 2T because a site should first release permission to the control site and then the control site should grant permission to the next site to execute the CS.</a:t>
            </a:r>
          </a:p>
          <a:p>
            <a:pPr>
              <a:lnSpc>
                <a:spcPct val="80000"/>
              </a:lnSpc>
            </a:pPr>
            <a:r>
              <a:rPr lang="en-US" sz="2400" dirty="0" smtClean="0"/>
              <a:t>System Throughput=1/(2T+E) due to synchronization delay. If synchronization delay reduced to T, the system throughput becomes almost double, 1/(T+E).</a:t>
            </a:r>
            <a:endParaRPr lang="en-US" sz="2400" dirty="0"/>
          </a:p>
        </p:txBody>
      </p:sp>
    </p:spTree>
  </p:cSld>
  <p:clrMapOvr>
    <a:masterClrMapping/>
  </p:clrMapOvr>
  <p:transition>
    <p:sndAc>
      <p:stSnd>
        <p:snd r:embed="rId2" name="camera.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609600" y="304800"/>
            <a:ext cx="8153400" cy="6172200"/>
          </a:xfrm>
        </p:spPr>
        <p:txBody>
          <a:bodyPr/>
          <a:lstStyle/>
          <a:p>
            <a:pPr algn="ctr">
              <a:buNone/>
            </a:pPr>
            <a:endParaRPr lang="en-US" sz="2400" dirty="0"/>
          </a:p>
          <a:p>
            <a:pPr algn="ctr"/>
            <a:r>
              <a:rPr lang="en-US" sz="2400" dirty="0"/>
              <a:t>Solution hierarchy     </a:t>
            </a:r>
          </a:p>
          <a:p>
            <a:pPr algn="ctr"/>
            <a:endParaRPr lang="en-US" sz="2400" dirty="0"/>
          </a:p>
          <a:p>
            <a:pPr>
              <a:buFontTx/>
              <a:buNone/>
            </a:pPr>
            <a:r>
              <a:rPr lang="en-US" sz="2400" dirty="0"/>
              <a:t> Non Token based                   Token based algorithms</a:t>
            </a:r>
          </a:p>
          <a:p>
            <a:pPr>
              <a:buFontTx/>
              <a:buNone/>
            </a:pPr>
            <a:r>
              <a:rPr lang="en-US" sz="2400" dirty="0"/>
              <a:t>       </a:t>
            </a:r>
            <a:r>
              <a:rPr lang="en-US" sz="2400" dirty="0" err="1"/>
              <a:t>lamport’s</a:t>
            </a:r>
            <a:r>
              <a:rPr lang="en-US" sz="2400" dirty="0"/>
              <a:t> algorithm              Suzuki &amp; </a:t>
            </a:r>
            <a:r>
              <a:rPr lang="en-US" sz="2400" dirty="0" err="1"/>
              <a:t>Kasami</a:t>
            </a:r>
            <a:endParaRPr lang="en-US" sz="2400" dirty="0"/>
          </a:p>
          <a:p>
            <a:pPr>
              <a:buFontTx/>
              <a:buNone/>
            </a:pPr>
            <a:r>
              <a:rPr lang="en-US" sz="2400" dirty="0"/>
              <a:t>       </a:t>
            </a:r>
            <a:r>
              <a:rPr lang="en-US" sz="2400" dirty="0" err="1"/>
              <a:t>Ricart-Agrawala</a:t>
            </a:r>
            <a:r>
              <a:rPr lang="en-US" sz="2400" dirty="0"/>
              <a:t>                   </a:t>
            </a:r>
            <a:r>
              <a:rPr lang="en-US" sz="2400" dirty="0" err="1"/>
              <a:t>Singhal’s</a:t>
            </a:r>
            <a:r>
              <a:rPr lang="en-US" sz="2400" dirty="0"/>
              <a:t> heuristic</a:t>
            </a:r>
          </a:p>
          <a:p>
            <a:pPr>
              <a:buFontTx/>
              <a:buNone/>
            </a:pPr>
            <a:r>
              <a:rPr lang="en-US" sz="2400" dirty="0"/>
              <a:t>       </a:t>
            </a:r>
            <a:r>
              <a:rPr lang="en-US" sz="2400" dirty="0" err="1"/>
              <a:t>Mackawa</a:t>
            </a:r>
            <a:r>
              <a:rPr lang="en-US" sz="2400" dirty="0"/>
              <a:t>                             Raymond</a:t>
            </a:r>
            <a:r>
              <a:rPr lang="en-US" sz="2800" dirty="0"/>
              <a:t>        </a:t>
            </a:r>
          </a:p>
          <a:p>
            <a:pPr>
              <a:buFontTx/>
              <a:buNone/>
            </a:pPr>
            <a:r>
              <a:rPr lang="en-US" sz="2800" dirty="0"/>
              <a:t>Non Token based: </a:t>
            </a:r>
            <a:r>
              <a:rPr lang="en-US" sz="2200" dirty="0"/>
              <a:t>A site communicates with a set of other sites to arbitrate who should execute the CS next. For a site Si, request set </a:t>
            </a:r>
            <a:r>
              <a:rPr lang="en-US" sz="2200" dirty="0" err="1"/>
              <a:t>Ri</a:t>
            </a:r>
            <a:r>
              <a:rPr lang="en-US" sz="2200" dirty="0"/>
              <a:t> contains id’s of all those sites from which site Si must acquire permission before entering the CS. </a:t>
            </a:r>
          </a:p>
          <a:p>
            <a:pPr>
              <a:buFontTx/>
              <a:buNone/>
            </a:pPr>
            <a:r>
              <a:rPr lang="en-US" sz="2200" dirty="0"/>
              <a:t>    These algorithms use timestamp to order requests for the CS. Each request for the CS gets a timestamp, and a smaller timestamp request have priority over larger timestamp requests</a:t>
            </a:r>
            <a:r>
              <a:rPr lang="en-US" sz="2000" dirty="0"/>
              <a:t>. </a:t>
            </a:r>
            <a:r>
              <a:rPr lang="en-US" sz="2800" dirty="0"/>
              <a:t>             </a:t>
            </a:r>
          </a:p>
        </p:txBody>
      </p:sp>
      <p:sp>
        <p:nvSpPr>
          <p:cNvPr id="34820" name="Line 4"/>
          <p:cNvSpPr>
            <a:spLocks noChangeShapeType="1"/>
          </p:cNvSpPr>
          <p:nvPr/>
        </p:nvSpPr>
        <p:spPr bwMode="auto">
          <a:xfrm flipH="1">
            <a:off x="2438400" y="1143000"/>
            <a:ext cx="2209800" cy="685800"/>
          </a:xfrm>
          <a:prstGeom prst="line">
            <a:avLst/>
          </a:prstGeom>
          <a:noFill/>
          <a:ln w="9525">
            <a:solidFill>
              <a:schemeClr val="tx1"/>
            </a:solidFill>
            <a:round/>
            <a:headEnd/>
            <a:tailEnd type="triangle" w="med" len="med"/>
          </a:ln>
          <a:effectLst/>
        </p:spPr>
        <p:txBody>
          <a:bodyPr/>
          <a:lstStyle/>
          <a:p>
            <a:endParaRPr lang="en-US"/>
          </a:p>
        </p:txBody>
      </p:sp>
      <p:sp>
        <p:nvSpPr>
          <p:cNvPr id="34821" name="Line 5"/>
          <p:cNvSpPr>
            <a:spLocks noChangeShapeType="1"/>
          </p:cNvSpPr>
          <p:nvPr/>
        </p:nvSpPr>
        <p:spPr bwMode="auto">
          <a:xfrm>
            <a:off x="4648200" y="1143000"/>
            <a:ext cx="2209800" cy="685800"/>
          </a:xfrm>
          <a:prstGeom prst="line">
            <a:avLst/>
          </a:prstGeom>
          <a:noFill/>
          <a:ln w="9525">
            <a:solidFill>
              <a:schemeClr val="tx1"/>
            </a:solidFill>
            <a:round/>
            <a:headEnd/>
            <a:tailEnd type="triangle" w="med" len="med"/>
          </a:ln>
          <a:effectLst/>
        </p:spPr>
        <p:txBody>
          <a:bodyPr/>
          <a:lstStyle/>
          <a:p>
            <a:endParaRPr lang="en-US"/>
          </a:p>
        </p:txBody>
      </p:sp>
      <p:sp>
        <p:nvSpPr>
          <p:cNvPr id="34824" name="Line 8"/>
          <p:cNvSpPr>
            <a:spLocks noChangeShapeType="1"/>
          </p:cNvSpPr>
          <p:nvPr/>
        </p:nvSpPr>
        <p:spPr bwMode="auto">
          <a:xfrm>
            <a:off x="838200" y="2209800"/>
            <a:ext cx="0" cy="1295400"/>
          </a:xfrm>
          <a:prstGeom prst="line">
            <a:avLst/>
          </a:prstGeom>
          <a:noFill/>
          <a:ln w="9525">
            <a:solidFill>
              <a:schemeClr val="tx1"/>
            </a:solidFill>
            <a:round/>
            <a:headEnd/>
            <a:tailEnd/>
          </a:ln>
          <a:effectLst/>
        </p:spPr>
        <p:txBody>
          <a:bodyPr/>
          <a:lstStyle/>
          <a:p>
            <a:endParaRPr lang="en-US"/>
          </a:p>
        </p:txBody>
      </p:sp>
      <p:sp>
        <p:nvSpPr>
          <p:cNvPr id="34825" name="Line 9"/>
          <p:cNvSpPr>
            <a:spLocks noChangeShapeType="1"/>
          </p:cNvSpPr>
          <p:nvPr/>
        </p:nvSpPr>
        <p:spPr bwMode="auto">
          <a:xfrm>
            <a:off x="4648200" y="2133600"/>
            <a:ext cx="0" cy="1447800"/>
          </a:xfrm>
          <a:prstGeom prst="line">
            <a:avLst/>
          </a:prstGeom>
          <a:noFill/>
          <a:ln w="9525">
            <a:solidFill>
              <a:schemeClr val="tx1"/>
            </a:solidFill>
            <a:round/>
            <a:headEnd/>
            <a:tailEnd/>
          </a:ln>
          <a:effectLst/>
        </p:spPr>
        <p:txBody>
          <a:bodyPr/>
          <a:lstStyle/>
          <a:p>
            <a:endParaRPr lang="en-US"/>
          </a:p>
        </p:txBody>
      </p:sp>
      <p:sp>
        <p:nvSpPr>
          <p:cNvPr id="34826" name="Line 10"/>
          <p:cNvSpPr>
            <a:spLocks noChangeShapeType="1"/>
          </p:cNvSpPr>
          <p:nvPr/>
        </p:nvSpPr>
        <p:spPr bwMode="auto">
          <a:xfrm>
            <a:off x="838200" y="2514600"/>
            <a:ext cx="304800" cy="0"/>
          </a:xfrm>
          <a:prstGeom prst="line">
            <a:avLst/>
          </a:prstGeom>
          <a:noFill/>
          <a:ln w="9525">
            <a:solidFill>
              <a:schemeClr val="tx1"/>
            </a:solidFill>
            <a:round/>
            <a:headEnd/>
            <a:tailEnd type="triangle" w="med" len="med"/>
          </a:ln>
          <a:effectLst/>
        </p:spPr>
        <p:txBody>
          <a:bodyPr/>
          <a:lstStyle/>
          <a:p>
            <a:endParaRPr lang="en-US"/>
          </a:p>
        </p:txBody>
      </p:sp>
      <p:sp>
        <p:nvSpPr>
          <p:cNvPr id="34827" name="Line 11"/>
          <p:cNvSpPr>
            <a:spLocks noChangeShapeType="1"/>
          </p:cNvSpPr>
          <p:nvPr/>
        </p:nvSpPr>
        <p:spPr bwMode="auto">
          <a:xfrm>
            <a:off x="838200" y="2971800"/>
            <a:ext cx="304800" cy="0"/>
          </a:xfrm>
          <a:prstGeom prst="line">
            <a:avLst/>
          </a:prstGeom>
          <a:noFill/>
          <a:ln w="9525">
            <a:solidFill>
              <a:schemeClr val="tx1"/>
            </a:solidFill>
            <a:round/>
            <a:headEnd/>
            <a:tailEnd type="triangle" w="med" len="med"/>
          </a:ln>
          <a:effectLst/>
        </p:spPr>
        <p:txBody>
          <a:bodyPr/>
          <a:lstStyle/>
          <a:p>
            <a:endParaRPr lang="en-US"/>
          </a:p>
        </p:txBody>
      </p:sp>
      <p:sp>
        <p:nvSpPr>
          <p:cNvPr id="34828" name="Line 12"/>
          <p:cNvSpPr>
            <a:spLocks noChangeShapeType="1"/>
          </p:cNvSpPr>
          <p:nvPr/>
        </p:nvSpPr>
        <p:spPr bwMode="auto">
          <a:xfrm>
            <a:off x="838200" y="3505200"/>
            <a:ext cx="304800" cy="0"/>
          </a:xfrm>
          <a:prstGeom prst="line">
            <a:avLst/>
          </a:prstGeom>
          <a:noFill/>
          <a:ln w="9525">
            <a:solidFill>
              <a:schemeClr val="tx1"/>
            </a:solidFill>
            <a:round/>
            <a:headEnd/>
            <a:tailEnd type="triangle" w="med" len="med"/>
          </a:ln>
          <a:effectLst/>
        </p:spPr>
        <p:txBody>
          <a:bodyPr/>
          <a:lstStyle/>
          <a:p>
            <a:endParaRPr lang="en-US"/>
          </a:p>
        </p:txBody>
      </p:sp>
      <p:sp>
        <p:nvSpPr>
          <p:cNvPr id="34829" name="Line 13"/>
          <p:cNvSpPr>
            <a:spLocks noChangeShapeType="1"/>
          </p:cNvSpPr>
          <p:nvPr/>
        </p:nvSpPr>
        <p:spPr bwMode="auto">
          <a:xfrm>
            <a:off x="4648200" y="2514600"/>
            <a:ext cx="304800" cy="0"/>
          </a:xfrm>
          <a:prstGeom prst="line">
            <a:avLst/>
          </a:prstGeom>
          <a:noFill/>
          <a:ln w="9525">
            <a:solidFill>
              <a:schemeClr val="tx1"/>
            </a:solidFill>
            <a:round/>
            <a:headEnd/>
            <a:tailEnd type="triangle" w="med" len="med"/>
          </a:ln>
          <a:effectLst/>
        </p:spPr>
        <p:txBody>
          <a:bodyPr/>
          <a:lstStyle/>
          <a:p>
            <a:endParaRPr lang="en-US"/>
          </a:p>
        </p:txBody>
      </p:sp>
      <p:sp>
        <p:nvSpPr>
          <p:cNvPr id="34830" name="Line 14"/>
          <p:cNvSpPr>
            <a:spLocks noChangeShapeType="1"/>
          </p:cNvSpPr>
          <p:nvPr/>
        </p:nvSpPr>
        <p:spPr bwMode="auto">
          <a:xfrm>
            <a:off x="4648200" y="2971800"/>
            <a:ext cx="304800" cy="0"/>
          </a:xfrm>
          <a:prstGeom prst="line">
            <a:avLst/>
          </a:prstGeom>
          <a:noFill/>
          <a:ln w="9525">
            <a:solidFill>
              <a:schemeClr val="tx1"/>
            </a:solidFill>
            <a:round/>
            <a:headEnd/>
            <a:tailEnd type="triangle" w="med" len="med"/>
          </a:ln>
          <a:effectLst/>
        </p:spPr>
        <p:txBody>
          <a:bodyPr/>
          <a:lstStyle/>
          <a:p>
            <a:endParaRPr lang="en-US"/>
          </a:p>
        </p:txBody>
      </p:sp>
      <p:sp>
        <p:nvSpPr>
          <p:cNvPr id="34831" name="Line 15"/>
          <p:cNvSpPr>
            <a:spLocks noChangeShapeType="1"/>
          </p:cNvSpPr>
          <p:nvPr/>
        </p:nvSpPr>
        <p:spPr bwMode="auto">
          <a:xfrm>
            <a:off x="4648200" y="3505200"/>
            <a:ext cx="2286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sndAc>
      <p:stSnd>
        <p:snd r:embed="rId2" name="camera.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983AB-2B2A-48B7-8D87-1339D3ECEF46}" type="slidenum">
              <a:rPr lang="en-US"/>
              <a:pPr/>
              <a:t>12</a:t>
            </a:fld>
            <a:endParaRPr lang="en-US">
              <a:solidFill>
                <a:schemeClr val="bg2"/>
              </a:solidFill>
            </a:endParaRPr>
          </a:p>
        </p:txBody>
      </p:sp>
      <p:sp>
        <p:nvSpPr>
          <p:cNvPr id="1103874" name="Rectangle 2"/>
          <p:cNvSpPr>
            <a:spLocks noGrp="1" noChangeArrowheads="1"/>
          </p:cNvSpPr>
          <p:nvPr>
            <p:ph type="title"/>
          </p:nvPr>
        </p:nvSpPr>
        <p:spPr>
          <a:xfrm>
            <a:off x="1066800" y="228600"/>
            <a:ext cx="7772400" cy="1143000"/>
          </a:xfrm>
        </p:spPr>
        <p:txBody>
          <a:bodyPr/>
          <a:lstStyle/>
          <a:p>
            <a:r>
              <a:rPr lang="en-US"/>
              <a:t>Non-token Based Algorithms</a:t>
            </a:r>
          </a:p>
        </p:txBody>
      </p:sp>
      <p:sp>
        <p:nvSpPr>
          <p:cNvPr id="1103875" name="Rectangle 3"/>
          <p:cNvSpPr>
            <a:spLocks noGrp="1" noChangeArrowheads="1"/>
          </p:cNvSpPr>
          <p:nvPr>
            <p:ph type="body" idx="1"/>
          </p:nvPr>
        </p:nvSpPr>
        <p:spPr>
          <a:xfrm>
            <a:off x="914400" y="1447800"/>
            <a:ext cx="7772400" cy="4114800"/>
          </a:xfrm>
        </p:spPr>
        <p:txBody>
          <a:bodyPr/>
          <a:lstStyle/>
          <a:p>
            <a:pPr marL="457200" indent="-457200">
              <a:lnSpc>
                <a:spcPct val="90000"/>
              </a:lnSpc>
            </a:pPr>
            <a:r>
              <a:rPr lang="en-US" sz="2400"/>
              <a:t>Notations:</a:t>
            </a:r>
          </a:p>
          <a:p>
            <a:pPr marL="1027113" lvl="1" indent="-455613">
              <a:lnSpc>
                <a:spcPct val="90000"/>
              </a:lnSpc>
            </a:pPr>
            <a:r>
              <a:rPr lang="en-US" sz="2000"/>
              <a:t>Si: Site I</a:t>
            </a:r>
          </a:p>
          <a:p>
            <a:pPr marL="1027113" lvl="1" indent="-455613">
              <a:lnSpc>
                <a:spcPct val="90000"/>
              </a:lnSpc>
            </a:pPr>
            <a:r>
              <a:rPr lang="en-US" sz="2000"/>
              <a:t>Ri: Request set, containing the ids of all Sis from which permission must be received before accessing CS. </a:t>
            </a:r>
          </a:p>
          <a:p>
            <a:pPr marL="1027113" lvl="1" indent="-455613">
              <a:lnSpc>
                <a:spcPct val="90000"/>
              </a:lnSpc>
            </a:pPr>
            <a:r>
              <a:rPr lang="en-US" sz="2000"/>
              <a:t>Non-token based approaches use time stamps to order requests for CS.</a:t>
            </a:r>
          </a:p>
          <a:p>
            <a:pPr marL="1027113" lvl="1" indent="-455613">
              <a:lnSpc>
                <a:spcPct val="90000"/>
              </a:lnSpc>
            </a:pPr>
            <a:r>
              <a:rPr lang="en-US" sz="2000"/>
              <a:t>Smaller time stamps get priority over larger ones.</a:t>
            </a:r>
          </a:p>
          <a:p>
            <a:pPr marL="457200" indent="-457200">
              <a:lnSpc>
                <a:spcPct val="90000"/>
              </a:lnSpc>
            </a:pPr>
            <a:r>
              <a:rPr lang="en-US" sz="2400"/>
              <a:t>Lamport’s Algorithm</a:t>
            </a:r>
          </a:p>
          <a:p>
            <a:pPr marL="1027113" lvl="1" indent="-455613">
              <a:lnSpc>
                <a:spcPct val="90000"/>
              </a:lnSpc>
            </a:pPr>
            <a:r>
              <a:rPr lang="en-US" sz="2000"/>
              <a:t>Ri = {S1, S2, …, Sn}, i.e., all sites.</a:t>
            </a:r>
          </a:p>
          <a:p>
            <a:pPr marL="1027113" lvl="1" indent="-455613">
              <a:lnSpc>
                <a:spcPct val="90000"/>
              </a:lnSpc>
            </a:pPr>
            <a:r>
              <a:rPr lang="en-US" sz="2000"/>
              <a:t>Request queue: maintained at each Si. Ordered by time stamps.</a:t>
            </a:r>
          </a:p>
          <a:p>
            <a:pPr marL="1027113" lvl="1" indent="-455613">
              <a:lnSpc>
                <a:spcPct val="90000"/>
              </a:lnSpc>
            </a:pPr>
            <a:r>
              <a:rPr lang="en-US" sz="2000"/>
              <a:t>Assumption: message delivered in FIFO.</a:t>
            </a:r>
          </a:p>
        </p:txBody>
      </p:sp>
    </p:spTree>
  </p:cSld>
  <p:clrMapOvr>
    <a:masterClrMapping/>
  </p:clrMapOvr>
  <p:transition>
    <p:sndAc>
      <p:stSnd>
        <p:snd r:embed="rId2" name="camera.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Lamport’s</a:t>
            </a:r>
            <a:r>
              <a:rPr lang="en-US" dirty="0" smtClean="0"/>
              <a:t> Algorithm</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tx1"/>
                </a:solidFill>
              </a:rPr>
              <a:t>Requests for CS are executed in the increasing order of timestamps and time is determined by logical clocks.</a:t>
            </a:r>
          </a:p>
          <a:p>
            <a:pPr>
              <a:lnSpc>
                <a:spcPct val="80000"/>
              </a:lnSpc>
            </a:pPr>
            <a:r>
              <a:rPr lang="en-US" dirty="0" smtClean="0">
                <a:solidFill>
                  <a:schemeClr val="tx1"/>
                </a:solidFill>
              </a:rPr>
              <a:t>Every site Si keeps a queue, </a:t>
            </a:r>
            <a:r>
              <a:rPr lang="en-US" dirty="0" err="1" smtClean="0">
                <a:solidFill>
                  <a:schemeClr val="tx1"/>
                </a:solidFill>
              </a:rPr>
              <a:t>request_queue</a:t>
            </a:r>
            <a:r>
              <a:rPr lang="en-US" sz="1600" dirty="0" err="1" smtClean="0">
                <a:solidFill>
                  <a:schemeClr val="tx1"/>
                </a:solidFill>
              </a:rPr>
              <a:t>i</a:t>
            </a:r>
            <a:r>
              <a:rPr lang="en-US" dirty="0" smtClean="0">
                <a:solidFill>
                  <a:schemeClr val="tx1"/>
                </a:solidFill>
              </a:rPr>
              <a:t> , which contains mutual exclusion requests ordered by their timestamps.</a:t>
            </a:r>
          </a:p>
          <a:p>
            <a:pPr>
              <a:lnSpc>
                <a:spcPct val="80000"/>
              </a:lnSpc>
            </a:pPr>
            <a:r>
              <a:rPr lang="en-US" dirty="0" smtClean="0">
                <a:solidFill>
                  <a:schemeClr val="tx1"/>
                </a:solidFill>
              </a:rPr>
              <a:t>This algorithm requires communication channels to deliver messages the FIFO order.</a:t>
            </a:r>
          </a:p>
          <a:p>
            <a:endParaRPr lang="en-US" dirty="0"/>
          </a:p>
        </p:txBody>
      </p:sp>
      <p:sp>
        <p:nvSpPr>
          <p:cNvPr id="4" name="Slide Number Placeholder 3"/>
          <p:cNvSpPr>
            <a:spLocks noGrp="1"/>
          </p:cNvSpPr>
          <p:nvPr>
            <p:ph type="sldNum" sz="quarter" idx="12"/>
          </p:nvPr>
        </p:nvSpPr>
        <p:spPr/>
        <p:txBody>
          <a:bodyPr/>
          <a:lstStyle/>
          <a:p>
            <a:fld id="{E0C3EE87-D497-4610-8A33-A60D0E0DB6CE}" type="slidenum">
              <a:rPr lang="en-US" smtClean="0"/>
              <a:pPr/>
              <a:t>13</a:t>
            </a:fld>
            <a:endParaRPr lang="en-US">
              <a:solidFill>
                <a:schemeClr val="bg2"/>
              </a:solidFill>
            </a:endParaRPr>
          </a:p>
        </p:txBody>
      </p:sp>
    </p:spTree>
  </p:cSld>
  <p:clrMapOvr>
    <a:masterClrMapping/>
  </p:clrMapOvr>
  <p:transition>
    <p:sndAc>
      <p:stSnd>
        <p:snd r:embed="rId2" name="camera.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B0D7C7E-4995-4595-96A8-79E4DFD22B74}" type="slidenum">
              <a:rPr lang="en-US"/>
              <a:pPr/>
              <a:t>14</a:t>
            </a:fld>
            <a:endParaRPr lang="en-US">
              <a:solidFill>
                <a:schemeClr val="bg2"/>
              </a:solidFill>
            </a:endParaRPr>
          </a:p>
        </p:txBody>
      </p:sp>
      <p:sp>
        <p:nvSpPr>
          <p:cNvPr id="1104898" name="Rectangle 2"/>
          <p:cNvSpPr>
            <a:spLocks noGrp="1" noChangeArrowheads="1"/>
          </p:cNvSpPr>
          <p:nvPr>
            <p:ph type="title"/>
          </p:nvPr>
        </p:nvSpPr>
        <p:spPr>
          <a:xfrm>
            <a:off x="1066800" y="228600"/>
            <a:ext cx="7772400" cy="1143000"/>
          </a:xfrm>
        </p:spPr>
        <p:txBody>
          <a:bodyPr/>
          <a:lstStyle/>
          <a:p>
            <a:r>
              <a:rPr lang="en-US" dirty="0" err="1"/>
              <a:t>Lamport’s</a:t>
            </a:r>
            <a:r>
              <a:rPr lang="en-US" dirty="0"/>
              <a:t> Algorithm</a:t>
            </a:r>
          </a:p>
        </p:txBody>
      </p:sp>
      <p:sp>
        <p:nvSpPr>
          <p:cNvPr id="1104899" name="Rectangle 3"/>
          <p:cNvSpPr>
            <a:spLocks noGrp="1" noChangeArrowheads="1"/>
          </p:cNvSpPr>
          <p:nvPr>
            <p:ph type="body" idx="1"/>
          </p:nvPr>
        </p:nvSpPr>
        <p:spPr>
          <a:xfrm>
            <a:off x="838200" y="1143000"/>
            <a:ext cx="7772400" cy="5410200"/>
          </a:xfrm>
        </p:spPr>
        <p:txBody>
          <a:bodyPr/>
          <a:lstStyle/>
          <a:p>
            <a:pPr marL="457200" indent="-457200">
              <a:lnSpc>
                <a:spcPct val="90000"/>
              </a:lnSpc>
            </a:pPr>
            <a:r>
              <a:rPr lang="en-US" sz="2400" b="1" u="sng" dirty="0">
                <a:solidFill>
                  <a:schemeClr val="tx1"/>
                </a:solidFill>
              </a:rPr>
              <a:t>Requesting CS</a:t>
            </a:r>
            <a:r>
              <a:rPr lang="en-US" sz="2400" b="1" u="sng" dirty="0" smtClean="0">
                <a:solidFill>
                  <a:schemeClr val="tx1"/>
                </a:solidFill>
              </a:rPr>
              <a:t>:</a:t>
            </a:r>
            <a:endParaRPr lang="en-US" sz="2400" b="1" u="sng" dirty="0">
              <a:solidFill>
                <a:schemeClr val="tx1"/>
              </a:solidFill>
            </a:endParaRPr>
          </a:p>
          <a:p>
            <a:pPr marL="457200" indent="-457200">
              <a:lnSpc>
                <a:spcPct val="80000"/>
              </a:lnSpc>
              <a:buFont typeface="+mj-lt"/>
              <a:buAutoNum type="arabicPeriod"/>
            </a:pPr>
            <a:r>
              <a:rPr lang="en-US" sz="2400" dirty="0" smtClean="0">
                <a:solidFill>
                  <a:schemeClr val="tx1"/>
                </a:solidFill>
              </a:rPr>
              <a:t>When a site Si wants to enter the CS, it broadcasts a REQUEST(</a:t>
            </a:r>
            <a:r>
              <a:rPr lang="en-US" sz="2400" dirty="0" err="1" smtClean="0">
                <a:solidFill>
                  <a:schemeClr val="tx1"/>
                </a:solidFill>
              </a:rPr>
              <a:t>tsi</a:t>
            </a:r>
            <a:r>
              <a:rPr lang="en-US" sz="2400" dirty="0" smtClean="0">
                <a:solidFill>
                  <a:schemeClr val="tx1"/>
                </a:solidFill>
              </a:rPr>
              <a:t> , </a:t>
            </a:r>
            <a:r>
              <a:rPr lang="en-US" sz="2400" dirty="0" err="1" smtClean="0">
                <a:solidFill>
                  <a:schemeClr val="tx1"/>
                </a:solidFill>
              </a:rPr>
              <a:t>i</a:t>
            </a:r>
            <a:r>
              <a:rPr lang="en-US" sz="2400" dirty="0" smtClean="0">
                <a:solidFill>
                  <a:schemeClr val="tx1"/>
                </a:solidFill>
              </a:rPr>
              <a:t> ) message to all other sites and places the request on </a:t>
            </a:r>
            <a:r>
              <a:rPr lang="en-US" sz="2400" dirty="0" err="1" smtClean="0">
                <a:solidFill>
                  <a:schemeClr val="tx1"/>
                </a:solidFill>
              </a:rPr>
              <a:t>request_queue</a:t>
            </a:r>
            <a:r>
              <a:rPr lang="en-US" sz="1200" dirty="0" err="1" smtClean="0">
                <a:solidFill>
                  <a:schemeClr val="tx1"/>
                </a:solidFill>
              </a:rPr>
              <a:t>i</a:t>
            </a:r>
            <a:r>
              <a:rPr lang="en-US" sz="2400" dirty="0" smtClean="0">
                <a:solidFill>
                  <a:schemeClr val="tx1"/>
                </a:solidFill>
              </a:rPr>
              <a:t> . ((</a:t>
            </a:r>
            <a:r>
              <a:rPr lang="en-US" sz="2400" dirty="0" err="1" smtClean="0">
                <a:solidFill>
                  <a:schemeClr val="tx1"/>
                </a:solidFill>
              </a:rPr>
              <a:t>tsi</a:t>
            </a:r>
            <a:r>
              <a:rPr lang="en-US" sz="2400" dirty="0" smtClean="0">
                <a:solidFill>
                  <a:schemeClr val="tx1"/>
                </a:solidFill>
              </a:rPr>
              <a:t> , </a:t>
            </a:r>
            <a:r>
              <a:rPr lang="en-US" sz="2400" dirty="0" err="1" smtClean="0">
                <a:solidFill>
                  <a:schemeClr val="tx1"/>
                </a:solidFill>
              </a:rPr>
              <a:t>i</a:t>
            </a:r>
            <a:r>
              <a:rPr lang="en-US" sz="2400" dirty="0" smtClean="0">
                <a:solidFill>
                  <a:schemeClr val="tx1"/>
                </a:solidFill>
              </a:rPr>
              <a:t> ) denotes the timestamp of the request.)</a:t>
            </a:r>
          </a:p>
          <a:p>
            <a:pPr marL="457200" indent="-457200">
              <a:lnSpc>
                <a:spcPct val="80000"/>
              </a:lnSpc>
              <a:buFont typeface="+mj-lt"/>
              <a:buAutoNum type="arabicPeriod"/>
            </a:pPr>
            <a:r>
              <a:rPr lang="en-US" sz="2400" dirty="0" smtClean="0">
                <a:solidFill>
                  <a:schemeClr val="tx1"/>
                </a:solidFill>
              </a:rPr>
              <a:t>When a site </a:t>
            </a:r>
            <a:r>
              <a:rPr lang="en-US" sz="2400" dirty="0" err="1" smtClean="0">
                <a:solidFill>
                  <a:schemeClr val="tx1"/>
                </a:solidFill>
              </a:rPr>
              <a:t>Sj</a:t>
            </a:r>
            <a:r>
              <a:rPr lang="en-US" sz="2400" dirty="0" smtClean="0">
                <a:solidFill>
                  <a:schemeClr val="tx1"/>
                </a:solidFill>
              </a:rPr>
              <a:t> receives the REQUEST(</a:t>
            </a:r>
            <a:r>
              <a:rPr lang="en-US" sz="2400" dirty="0" err="1" smtClean="0">
                <a:solidFill>
                  <a:schemeClr val="tx1"/>
                </a:solidFill>
              </a:rPr>
              <a:t>tsi</a:t>
            </a:r>
            <a:r>
              <a:rPr lang="en-US" sz="2400" dirty="0" smtClean="0">
                <a:solidFill>
                  <a:schemeClr val="tx1"/>
                </a:solidFill>
              </a:rPr>
              <a:t> , </a:t>
            </a:r>
            <a:r>
              <a:rPr lang="en-US" sz="2400" dirty="0" err="1" smtClean="0">
                <a:solidFill>
                  <a:schemeClr val="tx1"/>
                </a:solidFill>
              </a:rPr>
              <a:t>i</a:t>
            </a:r>
            <a:r>
              <a:rPr lang="en-US" sz="2400" dirty="0" smtClean="0">
                <a:solidFill>
                  <a:schemeClr val="tx1"/>
                </a:solidFill>
              </a:rPr>
              <a:t> ) message from site Si, it returns a </a:t>
            </a:r>
            <a:r>
              <a:rPr lang="en-US" sz="2400" dirty="0" err="1" smtClean="0">
                <a:solidFill>
                  <a:schemeClr val="tx1"/>
                </a:solidFill>
              </a:rPr>
              <a:t>timestamped</a:t>
            </a:r>
            <a:r>
              <a:rPr lang="en-US" sz="2400" dirty="0" smtClean="0">
                <a:solidFill>
                  <a:schemeClr val="tx1"/>
                </a:solidFill>
              </a:rPr>
              <a:t> REPLY message to Si and places site Si request on </a:t>
            </a:r>
            <a:r>
              <a:rPr lang="en-US" sz="2400" dirty="0" err="1" smtClean="0">
                <a:solidFill>
                  <a:schemeClr val="tx1"/>
                </a:solidFill>
              </a:rPr>
              <a:t>request_queue</a:t>
            </a:r>
            <a:r>
              <a:rPr lang="en-US" sz="1400" dirty="0" err="1" smtClean="0">
                <a:solidFill>
                  <a:schemeClr val="tx1"/>
                </a:solidFill>
              </a:rPr>
              <a:t>j</a:t>
            </a:r>
            <a:r>
              <a:rPr lang="en-US" sz="2400" dirty="0" smtClean="0">
                <a:solidFill>
                  <a:schemeClr val="tx1"/>
                </a:solidFill>
              </a:rPr>
              <a:t>.</a:t>
            </a:r>
            <a:endParaRPr lang="en-US" sz="2000" dirty="0" smtClean="0">
              <a:solidFill>
                <a:schemeClr val="tx1"/>
              </a:solidFill>
            </a:endParaRPr>
          </a:p>
          <a:p>
            <a:pPr marL="457200" indent="-457200">
              <a:lnSpc>
                <a:spcPct val="90000"/>
              </a:lnSpc>
            </a:pPr>
            <a:r>
              <a:rPr lang="en-US" sz="2400" b="1" u="sng" dirty="0" smtClean="0">
                <a:solidFill>
                  <a:schemeClr val="tx1"/>
                </a:solidFill>
              </a:rPr>
              <a:t>Executing CS: </a:t>
            </a:r>
            <a:r>
              <a:rPr lang="en-US" sz="2400" dirty="0" smtClean="0">
                <a:solidFill>
                  <a:schemeClr val="tx1"/>
                </a:solidFill>
              </a:rPr>
              <a:t>Site Si enters the CS when the following two conditions hold:</a:t>
            </a:r>
          </a:p>
          <a:p>
            <a:pPr>
              <a:lnSpc>
                <a:spcPct val="80000"/>
              </a:lnSpc>
              <a:buFontTx/>
              <a:buNone/>
            </a:pPr>
            <a:r>
              <a:rPr lang="en-US" sz="2400" dirty="0" smtClean="0">
                <a:solidFill>
                  <a:schemeClr val="tx1"/>
                </a:solidFill>
              </a:rPr>
              <a:t>      - L1: Si has received a message with timestamp larger than (</a:t>
            </a:r>
            <a:r>
              <a:rPr lang="en-US" sz="2400" dirty="0" err="1" smtClean="0">
                <a:solidFill>
                  <a:schemeClr val="tx1"/>
                </a:solidFill>
              </a:rPr>
              <a:t>tsi</a:t>
            </a:r>
            <a:r>
              <a:rPr lang="en-US" sz="2400" dirty="0" smtClean="0">
                <a:solidFill>
                  <a:schemeClr val="tx1"/>
                </a:solidFill>
              </a:rPr>
              <a:t> , </a:t>
            </a:r>
            <a:r>
              <a:rPr lang="en-US" sz="2400" dirty="0" err="1" smtClean="0">
                <a:solidFill>
                  <a:schemeClr val="tx1"/>
                </a:solidFill>
              </a:rPr>
              <a:t>i</a:t>
            </a:r>
            <a:r>
              <a:rPr lang="en-US" sz="2400" dirty="0" smtClean="0">
                <a:solidFill>
                  <a:schemeClr val="tx1"/>
                </a:solidFill>
              </a:rPr>
              <a:t> ) from all other sites.</a:t>
            </a:r>
          </a:p>
          <a:p>
            <a:pPr>
              <a:lnSpc>
                <a:spcPct val="80000"/>
              </a:lnSpc>
              <a:buFontTx/>
              <a:buNone/>
            </a:pPr>
            <a:r>
              <a:rPr lang="en-US" sz="2400" dirty="0" smtClean="0">
                <a:solidFill>
                  <a:schemeClr val="tx1"/>
                </a:solidFill>
              </a:rPr>
              <a:t>      - L2: Si ’s request is at the top of </a:t>
            </a:r>
            <a:r>
              <a:rPr lang="en-US" sz="2400" dirty="0" err="1" smtClean="0">
                <a:solidFill>
                  <a:schemeClr val="tx1"/>
                </a:solidFill>
              </a:rPr>
              <a:t>request_queue</a:t>
            </a:r>
            <a:r>
              <a:rPr lang="en-US" sz="1200" dirty="0" err="1" smtClean="0">
                <a:solidFill>
                  <a:schemeClr val="tx1"/>
                </a:solidFill>
              </a:rPr>
              <a:t>i</a:t>
            </a:r>
            <a:r>
              <a:rPr lang="en-US" sz="2000" dirty="0" smtClean="0">
                <a:solidFill>
                  <a:schemeClr val="tx1"/>
                </a:solidFill>
              </a:rPr>
              <a:t>.</a:t>
            </a:r>
            <a:endParaRPr lang="en-US" sz="2000" dirty="0">
              <a:solidFill>
                <a:schemeClr val="tx1"/>
              </a:solidFill>
            </a:endParaRPr>
          </a:p>
        </p:txBody>
      </p:sp>
    </p:spTree>
  </p:cSld>
  <p:clrMapOvr>
    <a:masterClrMapping/>
  </p:clrMapOvr>
  <p:transition>
    <p:sndAc>
      <p:stSnd>
        <p:snd r:embed="rId2" name="camera.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85800"/>
            <a:ext cx="7772400" cy="5562600"/>
          </a:xfrm>
        </p:spPr>
        <p:txBody>
          <a:bodyPr/>
          <a:lstStyle/>
          <a:p>
            <a:pPr>
              <a:lnSpc>
                <a:spcPct val="80000"/>
              </a:lnSpc>
            </a:pPr>
            <a:r>
              <a:rPr lang="en-US" sz="2600" b="1" u="sng" dirty="0" smtClean="0">
                <a:solidFill>
                  <a:schemeClr val="tx1"/>
                </a:solidFill>
              </a:rPr>
              <a:t>Releasing the critical section:</a:t>
            </a:r>
            <a:r>
              <a:rPr lang="en-US" sz="2600" dirty="0" smtClean="0">
                <a:solidFill>
                  <a:schemeClr val="tx1"/>
                </a:solidFill>
              </a:rPr>
              <a:t> </a:t>
            </a:r>
          </a:p>
          <a:p>
            <a:pPr>
              <a:lnSpc>
                <a:spcPct val="80000"/>
              </a:lnSpc>
              <a:buFontTx/>
              <a:buNone/>
            </a:pPr>
            <a:r>
              <a:rPr lang="en-US" sz="2600" dirty="0" smtClean="0">
                <a:solidFill>
                  <a:schemeClr val="tx1"/>
                </a:solidFill>
              </a:rPr>
              <a:t>      - Site Si , upon exiting the CS, removes its request from  the top of its request queue and broadcasts a </a:t>
            </a:r>
            <a:r>
              <a:rPr lang="en-US" sz="2600" dirty="0" err="1" smtClean="0">
                <a:solidFill>
                  <a:schemeClr val="tx1"/>
                </a:solidFill>
              </a:rPr>
              <a:t>timestamped</a:t>
            </a:r>
            <a:r>
              <a:rPr lang="en-US" sz="2600" dirty="0" smtClean="0">
                <a:solidFill>
                  <a:schemeClr val="tx1"/>
                </a:solidFill>
              </a:rPr>
              <a:t> RELEASE message to all other sites.</a:t>
            </a:r>
          </a:p>
          <a:p>
            <a:pPr>
              <a:lnSpc>
                <a:spcPct val="80000"/>
              </a:lnSpc>
              <a:buFontTx/>
              <a:buNone/>
            </a:pPr>
            <a:r>
              <a:rPr lang="en-US" sz="2600" dirty="0" smtClean="0">
                <a:solidFill>
                  <a:schemeClr val="tx1"/>
                </a:solidFill>
              </a:rPr>
              <a:t>      - When a site </a:t>
            </a:r>
            <a:r>
              <a:rPr lang="en-US" sz="2600" dirty="0" err="1" smtClean="0">
                <a:solidFill>
                  <a:schemeClr val="tx1"/>
                </a:solidFill>
              </a:rPr>
              <a:t>Sj</a:t>
            </a:r>
            <a:r>
              <a:rPr lang="en-US" sz="2600" dirty="0" smtClean="0">
                <a:solidFill>
                  <a:schemeClr val="tx1"/>
                </a:solidFill>
              </a:rPr>
              <a:t> receives a RELEASE message from site Si , it removes Si ’s request from its request  queue.</a:t>
            </a:r>
          </a:p>
          <a:p>
            <a:pPr>
              <a:lnSpc>
                <a:spcPct val="80000"/>
              </a:lnSpc>
            </a:pPr>
            <a:r>
              <a:rPr lang="en-US" sz="2600" dirty="0" smtClean="0">
                <a:solidFill>
                  <a:schemeClr val="tx1"/>
                </a:solidFill>
              </a:rPr>
              <a:t>When a site removes a request from its request queue, its own request may come at the top of the queue, enabling it to enter the CS.</a:t>
            </a:r>
          </a:p>
          <a:p>
            <a:endParaRPr lang="en-US" sz="2000" dirty="0"/>
          </a:p>
        </p:txBody>
      </p:sp>
      <p:sp>
        <p:nvSpPr>
          <p:cNvPr id="4" name="Slide Number Placeholder 3"/>
          <p:cNvSpPr>
            <a:spLocks noGrp="1"/>
          </p:cNvSpPr>
          <p:nvPr>
            <p:ph type="sldNum" sz="quarter" idx="12"/>
          </p:nvPr>
        </p:nvSpPr>
        <p:spPr/>
        <p:txBody>
          <a:bodyPr/>
          <a:lstStyle/>
          <a:p>
            <a:fld id="{E0C3EE87-D497-4610-8A33-A60D0E0DB6CE}" type="slidenum">
              <a:rPr lang="en-US" smtClean="0"/>
              <a:pPr/>
              <a:t>15</a:t>
            </a:fld>
            <a:endParaRPr lang="en-US">
              <a:solidFill>
                <a:schemeClr val="bg2"/>
              </a:solidFill>
            </a:endParaRPr>
          </a:p>
        </p:txBody>
      </p:sp>
    </p:spTree>
  </p:cSld>
  <p:clrMapOvr>
    <a:masterClrMapping/>
  </p:clrMapOvr>
  <p:transition>
    <p:sndAc>
      <p:stSnd>
        <p:snd r:embed="rId2" name="camera.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532CE8-6622-4743-8436-62C398294E6B}" type="slidenum">
              <a:rPr lang="en-US"/>
              <a:pPr/>
              <a:t>16</a:t>
            </a:fld>
            <a:endParaRPr lang="en-US">
              <a:solidFill>
                <a:schemeClr val="bg2"/>
              </a:solidFill>
            </a:endParaRPr>
          </a:p>
        </p:txBody>
      </p:sp>
      <p:sp>
        <p:nvSpPr>
          <p:cNvPr id="1105922" name="Rectangle 2"/>
          <p:cNvSpPr>
            <a:spLocks noGrp="1" noChangeArrowheads="1"/>
          </p:cNvSpPr>
          <p:nvPr>
            <p:ph type="title"/>
          </p:nvPr>
        </p:nvSpPr>
        <p:spPr>
          <a:xfrm>
            <a:off x="1066800" y="304800"/>
            <a:ext cx="7772400" cy="1143000"/>
          </a:xfrm>
        </p:spPr>
        <p:txBody>
          <a:bodyPr/>
          <a:lstStyle/>
          <a:p>
            <a:r>
              <a:rPr lang="en-US"/>
              <a:t>Lamport’s Algorithm…</a:t>
            </a:r>
          </a:p>
        </p:txBody>
      </p:sp>
      <p:sp>
        <p:nvSpPr>
          <p:cNvPr id="1105923" name="Rectangle 3"/>
          <p:cNvSpPr>
            <a:spLocks noGrp="1" noChangeArrowheads="1"/>
          </p:cNvSpPr>
          <p:nvPr>
            <p:ph type="body" idx="1"/>
          </p:nvPr>
        </p:nvSpPr>
        <p:spPr>
          <a:xfrm>
            <a:off x="914400" y="1066800"/>
            <a:ext cx="7772400" cy="5486400"/>
          </a:xfrm>
        </p:spPr>
        <p:txBody>
          <a:bodyPr/>
          <a:lstStyle/>
          <a:p>
            <a:pPr marL="457200" indent="-457200"/>
            <a:r>
              <a:rPr lang="en-US" sz="2400" dirty="0">
                <a:solidFill>
                  <a:schemeClr val="tx1"/>
                </a:solidFill>
              </a:rPr>
              <a:t>Performance.</a:t>
            </a:r>
          </a:p>
          <a:p>
            <a:pPr marL="1027113" lvl="1" indent="-455613"/>
            <a:r>
              <a:rPr lang="en-US" sz="2200" dirty="0"/>
              <a:t>3(N-1) messages per CS invocation. (N - 1) REQUEST, (N - 1) REPLY, (N - 1) RELEASE messages.</a:t>
            </a:r>
          </a:p>
          <a:p>
            <a:pPr marL="1027113" lvl="1" indent="-455613"/>
            <a:r>
              <a:rPr lang="en-US" sz="2200" dirty="0"/>
              <a:t>Synchronization delay: T</a:t>
            </a:r>
          </a:p>
          <a:p>
            <a:pPr marL="457200" indent="-457200"/>
            <a:r>
              <a:rPr lang="en-US" sz="2200" dirty="0">
                <a:solidFill>
                  <a:schemeClr val="tx1"/>
                </a:solidFill>
              </a:rPr>
              <a:t>Optimization</a:t>
            </a:r>
          </a:p>
          <a:p>
            <a:pPr>
              <a:lnSpc>
                <a:spcPct val="80000"/>
              </a:lnSpc>
            </a:pPr>
            <a:r>
              <a:rPr lang="en-US" sz="2200" dirty="0" err="1" smtClean="0">
                <a:solidFill>
                  <a:schemeClr val="tx1"/>
                </a:solidFill>
              </a:rPr>
              <a:t>Lamport’s</a:t>
            </a:r>
            <a:r>
              <a:rPr lang="en-US" sz="2200" dirty="0" smtClean="0">
                <a:solidFill>
                  <a:schemeClr val="tx1"/>
                </a:solidFill>
              </a:rPr>
              <a:t> algorithm can be optimized to require between 3(N-1) and 2(N-1) messages per CS execution by suppressing REPLY messages in certain situations.</a:t>
            </a:r>
          </a:p>
          <a:p>
            <a:pPr>
              <a:lnSpc>
                <a:spcPct val="80000"/>
              </a:lnSpc>
            </a:pPr>
            <a:r>
              <a:rPr lang="en-US" sz="2200" dirty="0" smtClean="0">
                <a:solidFill>
                  <a:schemeClr val="tx1"/>
                </a:solidFill>
              </a:rPr>
              <a:t>For example, if site </a:t>
            </a:r>
            <a:r>
              <a:rPr lang="en-US" sz="2200" dirty="0" err="1" smtClean="0">
                <a:solidFill>
                  <a:schemeClr val="tx1"/>
                </a:solidFill>
              </a:rPr>
              <a:t>Sj</a:t>
            </a:r>
            <a:r>
              <a:rPr lang="en-US" sz="2200" dirty="0" smtClean="0">
                <a:solidFill>
                  <a:schemeClr val="tx1"/>
                </a:solidFill>
              </a:rPr>
              <a:t> receives a REQUEST message from site Si after it has sent its own REQUEST message with timestamp higher than the timestamp of site Si ’s request, then site </a:t>
            </a:r>
            <a:r>
              <a:rPr lang="en-US" sz="2200" dirty="0" err="1" smtClean="0">
                <a:solidFill>
                  <a:schemeClr val="tx1"/>
                </a:solidFill>
              </a:rPr>
              <a:t>Sj</a:t>
            </a:r>
            <a:r>
              <a:rPr lang="en-US" sz="2200" dirty="0" smtClean="0">
                <a:solidFill>
                  <a:schemeClr val="tx1"/>
                </a:solidFill>
              </a:rPr>
              <a:t> need not send a REPLY message to site Si .</a:t>
            </a:r>
          </a:p>
          <a:p>
            <a:pPr>
              <a:lnSpc>
                <a:spcPct val="80000"/>
              </a:lnSpc>
            </a:pPr>
            <a:r>
              <a:rPr lang="en-US" sz="2200" dirty="0" smtClean="0">
                <a:solidFill>
                  <a:schemeClr val="tx1"/>
                </a:solidFill>
              </a:rPr>
              <a:t>This is because when site Si receives site </a:t>
            </a:r>
            <a:r>
              <a:rPr lang="en-US" sz="2200" dirty="0" err="1" smtClean="0">
                <a:solidFill>
                  <a:schemeClr val="tx1"/>
                </a:solidFill>
              </a:rPr>
              <a:t>Sj</a:t>
            </a:r>
            <a:r>
              <a:rPr lang="en-US" sz="2200" dirty="0" smtClean="0">
                <a:solidFill>
                  <a:schemeClr val="tx1"/>
                </a:solidFill>
              </a:rPr>
              <a:t> ’s request with timestamp higher than its own, it can conclude that site </a:t>
            </a:r>
            <a:r>
              <a:rPr lang="en-US" sz="2200" dirty="0" err="1" smtClean="0">
                <a:solidFill>
                  <a:schemeClr val="tx1"/>
                </a:solidFill>
              </a:rPr>
              <a:t>Sj</a:t>
            </a:r>
            <a:r>
              <a:rPr lang="en-US" sz="2200" dirty="0" smtClean="0">
                <a:solidFill>
                  <a:schemeClr val="tx1"/>
                </a:solidFill>
              </a:rPr>
              <a:t> does not have any smaller timestamp request which is still pending.</a:t>
            </a:r>
          </a:p>
          <a:p>
            <a:pPr>
              <a:lnSpc>
                <a:spcPct val="80000"/>
              </a:lnSpc>
            </a:pPr>
            <a:endParaRPr lang="en-US" sz="2200" dirty="0"/>
          </a:p>
        </p:txBody>
      </p:sp>
    </p:spTree>
  </p:cSld>
  <p:clrMapOvr>
    <a:masterClrMapping/>
  </p:clrMapOvr>
  <p:transition>
    <p:sndAc>
      <p:stSnd>
        <p:snd r:embed="rId2" name="camera.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CF4B9376-7214-4E0F-AACF-023640487053}" type="slidenum">
              <a:rPr lang="en-US" smtClean="0"/>
              <a:pPr/>
              <a:t>17</a:t>
            </a:fld>
            <a:endParaRPr lang="en-US">
              <a:solidFill>
                <a:schemeClr val="bg2"/>
              </a:solidFill>
            </a:endParaRPr>
          </a:p>
        </p:txBody>
      </p:sp>
      <p:sp>
        <p:nvSpPr>
          <p:cNvPr id="1106946" name="Rectangle 2"/>
          <p:cNvSpPr>
            <a:spLocks noGrp="1" noChangeArrowheads="1"/>
          </p:cNvSpPr>
          <p:nvPr>
            <p:ph type="title"/>
          </p:nvPr>
        </p:nvSpPr>
        <p:spPr>
          <a:xfrm>
            <a:off x="1066800" y="304800"/>
            <a:ext cx="7772400" cy="1143000"/>
          </a:xfrm>
        </p:spPr>
        <p:txBody>
          <a:bodyPr/>
          <a:lstStyle/>
          <a:p>
            <a:r>
              <a:rPr lang="en-US" dirty="0" err="1" smtClean="0"/>
              <a:t>Lamport’s</a:t>
            </a:r>
            <a:r>
              <a:rPr lang="en-US" dirty="0" smtClean="0"/>
              <a:t> Algorithm: Example</a:t>
            </a:r>
            <a:endParaRPr lang="en-US" dirty="0"/>
          </a:p>
        </p:txBody>
      </p:sp>
      <p:sp>
        <p:nvSpPr>
          <p:cNvPr id="1106947" name="Line 3"/>
          <p:cNvSpPr>
            <a:spLocks noChangeShapeType="1"/>
          </p:cNvSpPr>
          <p:nvPr/>
        </p:nvSpPr>
        <p:spPr bwMode="auto">
          <a:xfrm>
            <a:off x="1371600" y="2133600"/>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948" name="Line 4"/>
          <p:cNvSpPr>
            <a:spLocks noChangeShapeType="1"/>
          </p:cNvSpPr>
          <p:nvPr/>
        </p:nvSpPr>
        <p:spPr bwMode="auto">
          <a:xfrm>
            <a:off x="1412875" y="3048000"/>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949" name="Line 5"/>
          <p:cNvSpPr>
            <a:spLocks noChangeShapeType="1"/>
          </p:cNvSpPr>
          <p:nvPr/>
        </p:nvSpPr>
        <p:spPr bwMode="auto">
          <a:xfrm>
            <a:off x="1423988" y="3886200"/>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950" name="Line 6"/>
          <p:cNvSpPr>
            <a:spLocks noChangeShapeType="1"/>
          </p:cNvSpPr>
          <p:nvPr/>
        </p:nvSpPr>
        <p:spPr bwMode="auto">
          <a:xfrm>
            <a:off x="2590800" y="2133600"/>
            <a:ext cx="4572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951" name="Line 7"/>
          <p:cNvSpPr>
            <a:spLocks noChangeShapeType="1"/>
          </p:cNvSpPr>
          <p:nvPr/>
        </p:nvSpPr>
        <p:spPr bwMode="auto">
          <a:xfrm>
            <a:off x="2590800" y="2133600"/>
            <a:ext cx="1447800" cy="1752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952" name="Line 8"/>
          <p:cNvSpPr>
            <a:spLocks noChangeShapeType="1"/>
          </p:cNvSpPr>
          <p:nvPr/>
        </p:nvSpPr>
        <p:spPr bwMode="auto">
          <a:xfrm flipV="1">
            <a:off x="2209800" y="2133600"/>
            <a:ext cx="9906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953" name="Line 9"/>
          <p:cNvSpPr>
            <a:spLocks noChangeShapeType="1"/>
          </p:cNvSpPr>
          <p:nvPr/>
        </p:nvSpPr>
        <p:spPr bwMode="auto">
          <a:xfrm>
            <a:off x="2209800" y="3048000"/>
            <a:ext cx="91440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954" name="Line 10"/>
          <p:cNvSpPr>
            <a:spLocks noChangeShapeType="1"/>
          </p:cNvSpPr>
          <p:nvPr/>
        </p:nvSpPr>
        <p:spPr bwMode="auto">
          <a:xfrm flipH="1">
            <a:off x="2514600" y="1728788"/>
            <a:ext cx="685800" cy="0"/>
          </a:xfrm>
          <a:prstGeom prst="line">
            <a:avLst/>
          </a:prstGeom>
          <a:noFill/>
          <a:ln w="9525">
            <a:solidFill>
              <a:schemeClr val="tx1"/>
            </a:solidFill>
            <a:round/>
            <a:headEnd/>
            <a:tailEnd/>
          </a:ln>
          <a:effectLst/>
        </p:spPr>
        <p:txBody>
          <a:bodyPr wrap="none" anchor="ctr"/>
          <a:lstStyle/>
          <a:p>
            <a:endParaRPr lang="en-US"/>
          </a:p>
        </p:txBody>
      </p:sp>
      <p:sp>
        <p:nvSpPr>
          <p:cNvPr id="1106955" name="Line 11"/>
          <p:cNvSpPr>
            <a:spLocks noChangeShapeType="1"/>
          </p:cNvSpPr>
          <p:nvPr/>
        </p:nvSpPr>
        <p:spPr bwMode="auto">
          <a:xfrm>
            <a:off x="2514600" y="1728788"/>
            <a:ext cx="0" cy="304800"/>
          </a:xfrm>
          <a:prstGeom prst="line">
            <a:avLst/>
          </a:prstGeom>
          <a:noFill/>
          <a:ln w="9525">
            <a:solidFill>
              <a:schemeClr val="tx1"/>
            </a:solidFill>
            <a:round/>
            <a:headEnd/>
            <a:tailEnd/>
          </a:ln>
          <a:effectLst/>
        </p:spPr>
        <p:txBody>
          <a:bodyPr wrap="none" anchor="ctr"/>
          <a:lstStyle/>
          <a:p>
            <a:endParaRPr lang="en-US"/>
          </a:p>
        </p:txBody>
      </p:sp>
      <p:sp>
        <p:nvSpPr>
          <p:cNvPr id="1106956" name="Line 12"/>
          <p:cNvSpPr>
            <a:spLocks noChangeShapeType="1"/>
          </p:cNvSpPr>
          <p:nvPr/>
        </p:nvSpPr>
        <p:spPr bwMode="auto">
          <a:xfrm flipH="1">
            <a:off x="2522538" y="2033588"/>
            <a:ext cx="685800" cy="0"/>
          </a:xfrm>
          <a:prstGeom prst="line">
            <a:avLst/>
          </a:prstGeom>
          <a:noFill/>
          <a:ln w="9525">
            <a:solidFill>
              <a:schemeClr val="tx1"/>
            </a:solidFill>
            <a:round/>
            <a:headEnd/>
            <a:tailEnd/>
          </a:ln>
          <a:effectLst/>
        </p:spPr>
        <p:txBody>
          <a:bodyPr wrap="none" anchor="ctr"/>
          <a:lstStyle/>
          <a:p>
            <a:endParaRPr lang="en-US"/>
          </a:p>
        </p:txBody>
      </p:sp>
      <p:sp>
        <p:nvSpPr>
          <p:cNvPr id="1106957" name="Text Box 13"/>
          <p:cNvSpPr txBox="1">
            <a:spLocks noChangeArrowheads="1"/>
          </p:cNvSpPr>
          <p:nvPr/>
        </p:nvSpPr>
        <p:spPr bwMode="auto">
          <a:xfrm>
            <a:off x="2574925" y="1690688"/>
            <a:ext cx="622300" cy="366712"/>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(2,1)</a:t>
            </a:r>
          </a:p>
        </p:txBody>
      </p:sp>
      <p:sp>
        <p:nvSpPr>
          <p:cNvPr id="1106958" name="Line 14"/>
          <p:cNvSpPr>
            <a:spLocks noChangeShapeType="1"/>
          </p:cNvSpPr>
          <p:nvPr/>
        </p:nvSpPr>
        <p:spPr bwMode="auto">
          <a:xfrm flipH="1">
            <a:off x="1600200" y="3176588"/>
            <a:ext cx="685800" cy="0"/>
          </a:xfrm>
          <a:prstGeom prst="line">
            <a:avLst/>
          </a:prstGeom>
          <a:noFill/>
          <a:ln w="9525">
            <a:solidFill>
              <a:schemeClr val="tx1"/>
            </a:solidFill>
            <a:round/>
            <a:headEnd/>
            <a:tailEnd/>
          </a:ln>
          <a:effectLst/>
        </p:spPr>
        <p:txBody>
          <a:bodyPr wrap="none" anchor="ctr"/>
          <a:lstStyle/>
          <a:p>
            <a:endParaRPr lang="en-US"/>
          </a:p>
        </p:txBody>
      </p:sp>
      <p:sp>
        <p:nvSpPr>
          <p:cNvPr id="1106959" name="Line 15"/>
          <p:cNvSpPr>
            <a:spLocks noChangeShapeType="1"/>
          </p:cNvSpPr>
          <p:nvPr/>
        </p:nvSpPr>
        <p:spPr bwMode="auto">
          <a:xfrm>
            <a:off x="1600200" y="3176588"/>
            <a:ext cx="0" cy="304800"/>
          </a:xfrm>
          <a:prstGeom prst="line">
            <a:avLst/>
          </a:prstGeom>
          <a:noFill/>
          <a:ln w="9525">
            <a:solidFill>
              <a:schemeClr val="tx1"/>
            </a:solidFill>
            <a:round/>
            <a:headEnd/>
            <a:tailEnd/>
          </a:ln>
          <a:effectLst/>
        </p:spPr>
        <p:txBody>
          <a:bodyPr wrap="none" anchor="ctr"/>
          <a:lstStyle/>
          <a:p>
            <a:endParaRPr lang="en-US"/>
          </a:p>
        </p:txBody>
      </p:sp>
      <p:sp>
        <p:nvSpPr>
          <p:cNvPr id="1106960" name="Line 16"/>
          <p:cNvSpPr>
            <a:spLocks noChangeShapeType="1"/>
          </p:cNvSpPr>
          <p:nvPr/>
        </p:nvSpPr>
        <p:spPr bwMode="auto">
          <a:xfrm flipH="1">
            <a:off x="1608138" y="3481388"/>
            <a:ext cx="685800" cy="0"/>
          </a:xfrm>
          <a:prstGeom prst="line">
            <a:avLst/>
          </a:prstGeom>
          <a:noFill/>
          <a:ln w="9525">
            <a:solidFill>
              <a:schemeClr val="tx1"/>
            </a:solidFill>
            <a:round/>
            <a:headEnd/>
            <a:tailEnd/>
          </a:ln>
          <a:effectLst/>
        </p:spPr>
        <p:txBody>
          <a:bodyPr wrap="none" anchor="ctr"/>
          <a:lstStyle/>
          <a:p>
            <a:endParaRPr lang="en-US"/>
          </a:p>
        </p:txBody>
      </p:sp>
      <p:sp>
        <p:nvSpPr>
          <p:cNvPr id="1106961" name="Text Box 17"/>
          <p:cNvSpPr txBox="1">
            <a:spLocks noChangeArrowheads="1"/>
          </p:cNvSpPr>
          <p:nvPr/>
        </p:nvSpPr>
        <p:spPr bwMode="auto">
          <a:xfrm>
            <a:off x="1660525" y="3138488"/>
            <a:ext cx="622300" cy="366712"/>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(1,2)</a:t>
            </a:r>
          </a:p>
        </p:txBody>
      </p:sp>
      <p:sp>
        <p:nvSpPr>
          <p:cNvPr id="1106962" name="Text Box 18"/>
          <p:cNvSpPr txBox="1">
            <a:spLocks noChangeArrowheads="1"/>
          </p:cNvSpPr>
          <p:nvPr/>
        </p:nvSpPr>
        <p:spPr bwMode="auto">
          <a:xfrm>
            <a:off x="1355725" y="1766888"/>
            <a:ext cx="452438"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S1</a:t>
            </a:r>
          </a:p>
        </p:txBody>
      </p:sp>
      <p:sp>
        <p:nvSpPr>
          <p:cNvPr id="1106963" name="Text Box 19"/>
          <p:cNvSpPr txBox="1">
            <a:spLocks noChangeArrowheads="1"/>
          </p:cNvSpPr>
          <p:nvPr/>
        </p:nvSpPr>
        <p:spPr bwMode="auto">
          <a:xfrm>
            <a:off x="1350963" y="2651125"/>
            <a:ext cx="452437"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S2</a:t>
            </a:r>
          </a:p>
        </p:txBody>
      </p:sp>
      <p:sp>
        <p:nvSpPr>
          <p:cNvPr id="1106964" name="Text Box 20"/>
          <p:cNvSpPr txBox="1">
            <a:spLocks noChangeArrowheads="1"/>
          </p:cNvSpPr>
          <p:nvPr/>
        </p:nvSpPr>
        <p:spPr bwMode="auto">
          <a:xfrm>
            <a:off x="1374775" y="3533775"/>
            <a:ext cx="452438"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S3</a:t>
            </a:r>
          </a:p>
        </p:txBody>
      </p:sp>
      <p:sp>
        <p:nvSpPr>
          <p:cNvPr id="1106965" name="Line 21"/>
          <p:cNvSpPr>
            <a:spLocks noChangeShapeType="1"/>
          </p:cNvSpPr>
          <p:nvPr/>
        </p:nvSpPr>
        <p:spPr bwMode="auto">
          <a:xfrm>
            <a:off x="1414463" y="4679950"/>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966" name="Line 22"/>
          <p:cNvSpPr>
            <a:spLocks noChangeShapeType="1"/>
          </p:cNvSpPr>
          <p:nvPr/>
        </p:nvSpPr>
        <p:spPr bwMode="auto">
          <a:xfrm>
            <a:off x="1455738" y="5594350"/>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967" name="Line 23"/>
          <p:cNvSpPr>
            <a:spLocks noChangeShapeType="1"/>
          </p:cNvSpPr>
          <p:nvPr/>
        </p:nvSpPr>
        <p:spPr bwMode="auto">
          <a:xfrm>
            <a:off x="1466850" y="6432550"/>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968" name="Line 24"/>
          <p:cNvSpPr>
            <a:spLocks noChangeShapeType="1"/>
          </p:cNvSpPr>
          <p:nvPr/>
        </p:nvSpPr>
        <p:spPr bwMode="auto">
          <a:xfrm>
            <a:off x="2633663" y="4679950"/>
            <a:ext cx="4572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969" name="Line 25"/>
          <p:cNvSpPr>
            <a:spLocks noChangeShapeType="1"/>
          </p:cNvSpPr>
          <p:nvPr/>
        </p:nvSpPr>
        <p:spPr bwMode="auto">
          <a:xfrm>
            <a:off x="2633663" y="4679950"/>
            <a:ext cx="1447800" cy="1752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970" name="Line 26"/>
          <p:cNvSpPr>
            <a:spLocks noChangeShapeType="1"/>
          </p:cNvSpPr>
          <p:nvPr/>
        </p:nvSpPr>
        <p:spPr bwMode="auto">
          <a:xfrm flipV="1">
            <a:off x="2252663" y="4679950"/>
            <a:ext cx="9906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971" name="Line 27"/>
          <p:cNvSpPr>
            <a:spLocks noChangeShapeType="1"/>
          </p:cNvSpPr>
          <p:nvPr/>
        </p:nvSpPr>
        <p:spPr bwMode="auto">
          <a:xfrm>
            <a:off x="2252663" y="5594350"/>
            <a:ext cx="91440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972" name="Line 28"/>
          <p:cNvSpPr>
            <a:spLocks noChangeShapeType="1"/>
          </p:cNvSpPr>
          <p:nvPr/>
        </p:nvSpPr>
        <p:spPr bwMode="auto">
          <a:xfrm flipH="1">
            <a:off x="3241675" y="4319588"/>
            <a:ext cx="685800" cy="0"/>
          </a:xfrm>
          <a:prstGeom prst="line">
            <a:avLst/>
          </a:prstGeom>
          <a:noFill/>
          <a:ln w="9525">
            <a:solidFill>
              <a:schemeClr val="tx1"/>
            </a:solidFill>
            <a:round/>
            <a:headEnd/>
            <a:tailEnd/>
          </a:ln>
          <a:effectLst/>
        </p:spPr>
        <p:txBody>
          <a:bodyPr wrap="none" anchor="ctr"/>
          <a:lstStyle/>
          <a:p>
            <a:endParaRPr lang="en-US"/>
          </a:p>
        </p:txBody>
      </p:sp>
      <p:sp>
        <p:nvSpPr>
          <p:cNvPr id="1106973" name="Line 29"/>
          <p:cNvSpPr>
            <a:spLocks noChangeShapeType="1"/>
          </p:cNvSpPr>
          <p:nvPr/>
        </p:nvSpPr>
        <p:spPr bwMode="auto">
          <a:xfrm>
            <a:off x="3241675" y="4319588"/>
            <a:ext cx="0" cy="304800"/>
          </a:xfrm>
          <a:prstGeom prst="line">
            <a:avLst/>
          </a:prstGeom>
          <a:noFill/>
          <a:ln w="9525">
            <a:solidFill>
              <a:schemeClr val="tx1"/>
            </a:solidFill>
            <a:round/>
            <a:headEnd/>
            <a:tailEnd/>
          </a:ln>
          <a:effectLst/>
        </p:spPr>
        <p:txBody>
          <a:bodyPr wrap="none" anchor="ctr"/>
          <a:lstStyle/>
          <a:p>
            <a:endParaRPr lang="en-US"/>
          </a:p>
        </p:txBody>
      </p:sp>
      <p:sp>
        <p:nvSpPr>
          <p:cNvPr id="1106974" name="Line 30"/>
          <p:cNvSpPr>
            <a:spLocks noChangeShapeType="1"/>
          </p:cNvSpPr>
          <p:nvPr/>
        </p:nvSpPr>
        <p:spPr bwMode="auto">
          <a:xfrm flipH="1">
            <a:off x="3249613" y="4624388"/>
            <a:ext cx="685800" cy="0"/>
          </a:xfrm>
          <a:prstGeom prst="line">
            <a:avLst/>
          </a:prstGeom>
          <a:noFill/>
          <a:ln w="9525">
            <a:solidFill>
              <a:schemeClr val="tx1"/>
            </a:solidFill>
            <a:round/>
            <a:headEnd/>
            <a:tailEnd/>
          </a:ln>
          <a:effectLst/>
        </p:spPr>
        <p:txBody>
          <a:bodyPr wrap="none" anchor="ctr"/>
          <a:lstStyle/>
          <a:p>
            <a:endParaRPr lang="en-US"/>
          </a:p>
        </p:txBody>
      </p:sp>
      <p:sp>
        <p:nvSpPr>
          <p:cNvPr id="1106975" name="Text Box 31"/>
          <p:cNvSpPr txBox="1">
            <a:spLocks noChangeArrowheads="1"/>
          </p:cNvSpPr>
          <p:nvPr/>
        </p:nvSpPr>
        <p:spPr bwMode="auto">
          <a:xfrm>
            <a:off x="3302000" y="4281488"/>
            <a:ext cx="1117600" cy="366712"/>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(1,2) (2,1)</a:t>
            </a:r>
          </a:p>
        </p:txBody>
      </p:sp>
      <p:sp>
        <p:nvSpPr>
          <p:cNvPr id="1106976" name="Line 32"/>
          <p:cNvSpPr>
            <a:spLocks noChangeShapeType="1"/>
          </p:cNvSpPr>
          <p:nvPr/>
        </p:nvSpPr>
        <p:spPr bwMode="auto">
          <a:xfrm flipH="1">
            <a:off x="3028950" y="5700713"/>
            <a:ext cx="685800" cy="0"/>
          </a:xfrm>
          <a:prstGeom prst="line">
            <a:avLst/>
          </a:prstGeom>
          <a:noFill/>
          <a:ln w="9525">
            <a:solidFill>
              <a:schemeClr val="tx1"/>
            </a:solidFill>
            <a:round/>
            <a:headEnd/>
            <a:tailEnd/>
          </a:ln>
          <a:effectLst/>
        </p:spPr>
        <p:txBody>
          <a:bodyPr wrap="none" anchor="ctr"/>
          <a:lstStyle/>
          <a:p>
            <a:endParaRPr lang="en-US"/>
          </a:p>
        </p:txBody>
      </p:sp>
      <p:sp>
        <p:nvSpPr>
          <p:cNvPr id="1106977" name="Line 33"/>
          <p:cNvSpPr>
            <a:spLocks noChangeShapeType="1"/>
          </p:cNvSpPr>
          <p:nvPr/>
        </p:nvSpPr>
        <p:spPr bwMode="auto">
          <a:xfrm>
            <a:off x="3028950" y="5700713"/>
            <a:ext cx="0" cy="304800"/>
          </a:xfrm>
          <a:prstGeom prst="line">
            <a:avLst/>
          </a:prstGeom>
          <a:noFill/>
          <a:ln w="9525">
            <a:solidFill>
              <a:schemeClr val="tx1"/>
            </a:solidFill>
            <a:round/>
            <a:headEnd/>
            <a:tailEnd/>
          </a:ln>
          <a:effectLst/>
        </p:spPr>
        <p:txBody>
          <a:bodyPr wrap="none" anchor="ctr"/>
          <a:lstStyle/>
          <a:p>
            <a:endParaRPr lang="en-US"/>
          </a:p>
        </p:txBody>
      </p:sp>
      <p:sp>
        <p:nvSpPr>
          <p:cNvPr id="1106978" name="Line 34"/>
          <p:cNvSpPr>
            <a:spLocks noChangeShapeType="1"/>
          </p:cNvSpPr>
          <p:nvPr/>
        </p:nvSpPr>
        <p:spPr bwMode="auto">
          <a:xfrm flipH="1">
            <a:off x="3036888" y="6005513"/>
            <a:ext cx="685800" cy="0"/>
          </a:xfrm>
          <a:prstGeom prst="line">
            <a:avLst/>
          </a:prstGeom>
          <a:noFill/>
          <a:ln w="9525">
            <a:solidFill>
              <a:schemeClr val="tx1"/>
            </a:solidFill>
            <a:round/>
            <a:headEnd/>
            <a:tailEnd/>
          </a:ln>
          <a:effectLst/>
        </p:spPr>
        <p:txBody>
          <a:bodyPr wrap="none" anchor="ctr"/>
          <a:lstStyle/>
          <a:p>
            <a:endParaRPr lang="en-US"/>
          </a:p>
        </p:txBody>
      </p:sp>
      <p:sp>
        <p:nvSpPr>
          <p:cNvPr id="1106979" name="Text Box 35"/>
          <p:cNvSpPr txBox="1">
            <a:spLocks noChangeArrowheads="1"/>
          </p:cNvSpPr>
          <p:nvPr/>
        </p:nvSpPr>
        <p:spPr bwMode="auto">
          <a:xfrm>
            <a:off x="3089275" y="5662613"/>
            <a:ext cx="1117600" cy="366712"/>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(1,2) (2,1)</a:t>
            </a:r>
          </a:p>
        </p:txBody>
      </p:sp>
      <p:sp>
        <p:nvSpPr>
          <p:cNvPr id="1106980" name="Text Box 36"/>
          <p:cNvSpPr txBox="1">
            <a:spLocks noChangeArrowheads="1"/>
          </p:cNvSpPr>
          <p:nvPr/>
        </p:nvSpPr>
        <p:spPr bwMode="auto">
          <a:xfrm>
            <a:off x="1398588" y="4313238"/>
            <a:ext cx="452437"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S1</a:t>
            </a:r>
          </a:p>
        </p:txBody>
      </p:sp>
      <p:sp>
        <p:nvSpPr>
          <p:cNvPr id="1106981" name="Text Box 37"/>
          <p:cNvSpPr txBox="1">
            <a:spLocks noChangeArrowheads="1"/>
          </p:cNvSpPr>
          <p:nvPr/>
        </p:nvSpPr>
        <p:spPr bwMode="auto">
          <a:xfrm>
            <a:off x="1393825" y="5197475"/>
            <a:ext cx="452438"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S2</a:t>
            </a:r>
          </a:p>
        </p:txBody>
      </p:sp>
      <p:sp>
        <p:nvSpPr>
          <p:cNvPr id="1106982" name="Text Box 38"/>
          <p:cNvSpPr txBox="1">
            <a:spLocks noChangeArrowheads="1"/>
          </p:cNvSpPr>
          <p:nvPr/>
        </p:nvSpPr>
        <p:spPr bwMode="auto">
          <a:xfrm>
            <a:off x="1417638" y="6080125"/>
            <a:ext cx="452437"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S3</a:t>
            </a:r>
          </a:p>
        </p:txBody>
      </p:sp>
      <p:sp>
        <p:nvSpPr>
          <p:cNvPr id="1106983" name="AutoShape 39"/>
          <p:cNvSpPr>
            <a:spLocks noChangeArrowheads="1"/>
          </p:cNvSpPr>
          <p:nvPr/>
        </p:nvSpPr>
        <p:spPr bwMode="auto">
          <a:xfrm>
            <a:off x="2568575" y="2057400"/>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06984" name="AutoShape 40"/>
          <p:cNvSpPr>
            <a:spLocks noChangeArrowheads="1"/>
          </p:cNvSpPr>
          <p:nvPr/>
        </p:nvSpPr>
        <p:spPr bwMode="auto">
          <a:xfrm>
            <a:off x="2178050" y="2940050"/>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06985" name="AutoShape 41"/>
          <p:cNvSpPr>
            <a:spLocks noChangeArrowheads="1"/>
          </p:cNvSpPr>
          <p:nvPr/>
        </p:nvSpPr>
        <p:spPr bwMode="auto">
          <a:xfrm>
            <a:off x="2613025" y="4594225"/>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06986" name="AutoShape 42"/>
          <p:cNvSpPr>
            <a:spLocks noChangeArrowheads="1"/>
          </p:cNvSpPr>
          <p:nvPr/>
        </p:nvSpPr>
        <p:spPr bwMode="auto">
          <a:xfrm>
            <a:off x="2243138" y="5519738"/>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06987" name="Text Box 43"/>
          <p:cNvSpPr txBox="1">
            <a:spLocks noChangeArrowheads="1"/>
          </p:cNvSpPr>
          <p:nvPr/>
        </p:nvSpPr>
        <p:spPr bwMode="auto">
          <a:xfrm>
            <a:off x="641350" y="1484313"/>
            <a:ext cx="938213" cy="396875"/>
          </a:xfrm>
          <a:prstGeom prst="rect">
            <a:avLst/>
          </a:prstGeom>
          <a:noFill/>
          <a:ln w="9525">
            <a:noFill/>
            <a:miter lim="800000"/>
            <a:headEnd/>
            <a:tailEnd/>
          </a:ln>
          <a:effectLst/>
        </p:spPr>
        <p:txBody>
          <a:bodyPr wrap="none">
            <a:spAutoFit/>
          </a:bodyPr>
          <a:lstStyle/>
          <a:p>
            <a:pPr eaLnBrk="1" hangingPunct="1"/>
            <a:r>
              <a:rPr lang="en-US" sz="2000" b="1" u="sng">
                <a:latin typeface="Times New Roman" pitchFamily="18" charset="0"/>
              </a:rPr>
              <a:t>Step 1:</a:t>
            </a:r>
          </a:p>
        </p:txBody>
      </p:sp>
      <p:sp>
        <p:nvSpPr>
          <p:cNvPr id="1106988" name="Text Box 44"/>
          <p:cNvSpPr txBox="1">
            <a:spLocks noChangeArrowheads="1"/>
          </p:cNvSpPr>
          <p:nvPr/>
        </p:nvSpPr>
        <p:spPr bwMode="auto">
          <a:xfrm>
            <a:off x="661988" y="4022725"/>
            <a:ext cx="938212" cy="396875"/>
          </a:xfrm>
          <a:prstGeom prst="rect">
            <a:avLst/>
          </a:prstGeom>
          <a:noFill/>
          <a:ln w="9525">
            <a:noFill/>
            <a:miter lim="800000"/>
            <a:headEnd/>
            <a:tailEnd/>
          </a:ln>
          <a:effectLst/>
        </p:spPr>
        <p:txBody>
          <a:bodyPr wrap="none">
            <a:spAutoFit/>
          </a:bodyPr>
          <a:lstStyle/>
          <a:p>
            <a:pPr eaLnBrk="1" hangingPunct="1"/>
            <a:r>
              <a:rPr lang="en-US" sz="2000" b="1" u="sng">
                <a:latin typeface="Times New Roman" pitchFamily="18" charset="0"/>
              </a:rPr>
              <a:t>Step 2:</a:t>
            </a:r>
          </a:p>
        </p:txBody>
      </p:sp>
      <p:sp>
        <p:nvSpPr>
          <p:cNvPr id="1106989" name="Line 45"/>
          <p:cNvSpPr>
            <a:spLocks noChangeShapeType="1"/>
          </p:cNvSpPr>
          <p:nvPr/>
        </p:nvSpPr>
        <p:spPr bwMode="auto">
          <a:xfrm flipV="1">
            <a:off x="3124200" y="4724400"/>
            <a:ext cx="685800" cy="8382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6990" name="Line 46"/>
          <p:cNvSpPr>
            <a:spLocks noChangeShapeType="1"/>
          </p:cNvSpPr>
          <p:nvPr/>
        </p:nvSpPr>
        <p:spPr bwMode="auto">
          <a:xfrm>
            <a:off x="3265488" y="4681538"/>
            <a:ext cx="609600" cy="9144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6991" name="Line 47"/>
          <p:cNvSpPr>
            <a:spLocks noChangeShapeType="1"/>
          </p:cNvSpPr>
          <p:nvPr/>
        </p:nvSpPr>
        <p:spPr bwMode="auto">
          <a:xfrm flipV="1">
            <a:off x="3189288" y="5595938"/>
            <a:ext cx="1066800" cy="8382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6992" name="Line 48"/>
          <p:cNvSpPr>
            <a:spLocks noChangeShapeType="1"/>
          </p:cNvSpPr>
          <p:nvPr/>
        </p:nvSpPr>
        <p:spPr bwMode="auto">
          <a:xfrm flipV="1">
            <a:off x="4114800" y="4724400"/>
            <a:ext cx="1295400" cy="16764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6993" name="Line 49"/>
          <p:cNvSpPr>
            <a:spLocks noChangeShapeType="1"/>
          </p:cNvSpPr>
          <p:nvPr/>
        </p:nvSpPr>
        <p:spPr bwMode="auto">
          <a:xfrm flipH="1">
            <a:off x="4267200" y="5105400"/>
            <a:ext cx="1524000" cy="457200"/>
          </a:xfrm>
          <a:prstGeom prst="line">
            <a:avLst/>
          </a:prstGeom>
          <a:noFill/>
          <a:ln w="9525">
            <a:solidFill>
              <a:schemeClr val="tx1"/>
            </a:solidFill>
            <a:prstDash val="lgDash"/>
            <a:round/>
            <a:headEnd/>
            <a:tailEnd type="triangle" w="med" len="med"/>
          </a:ln>
          <a:effectLst/>
        </p:spPr>
        <p:txBody>
          <a:bodyPr wrap="none" anchor="ctr"/>
          <a:lstStyle/>
          <a:p>
            <a:endParaRPr lang="en-US"/>
          </a:p>
        </p:txBody>
      </p:sp>
      <p:sp>
        <p:nvSpPr>
          <p:cNvPr id="1106994" name="Text Box 50"/>
          <p:cNvSpPr txBox="1">
            <a:spLocks noChangeArrowheads="1"/>
          </p:cNvSpPr>
          <p:nvPr/>
        </p:nvSpPr>
        <p:spPr bwMode="auto">
          <a:xfrm>
            <a:off x="5719763" y="4959350"/>
            <a:ext cx="1495425"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S2 enters CS</a:t>
            </a:r>
          </a:p>
        </p:txBody>
      </p:sp>
      <p:sp>
        <p:nvSpPr>
          <p:cNvPr id="1106995" name="Line 51"/>
          <p:cNvSpPr>
            <a:spLocks noChangeShapeType="1"/>
          </p:cNvSpPr>
          <p:nvPr/>
        </p:nvSpPr>
        <p:spPr bwMode="auto">
          <a:xfrm flipH="1">
            <a:off x="4156075" y="6296025"/>
            <a:ext cx="685800" cy="0"/>
          </a:xfrm>
          <a:prstGeom prst="line">
            <a:avLst/>
          </a:prstGeom>
          <a:noFill/>
          <a:ln w="9525">
            <a:solidFill>
              <a:schemeClr val="tx1"/>
            </a:solidFill>
            <a:round/>
            <a:headEnd/>
            <a:tailEnd/>
          </a:ln>
          <a:effectLst/>
        </p:spPr>
        <p:txBody>
          <a:bodyPr wrap="none" anchor="ctr"/>
          <a:lstStyle/>
          <a:p>
            <a:endParaRPr lang="en-US"/>
          </a:p>
        </p:txBody>
      </p:sp>
      <p:sp>
        <p:nvSpPr>
          <p:cNvPr id="1106996" name="Line 52"/>
          <p:cNvSpPr>
            <a:spLocks noChangeShapeType="1"/>
          </p:cNvSpPr>
          <p:nvPr/>
        </p:nvSpPr>
        <p:spPr bwMode="auto">
          <a:xfrm>
            <a:off x="4156075" y="6296025"/>
            <a:ext cx="0" cy="304800"/>
          </a:xfrm>
          <a:prstGeom prst="line">
            <a:avLst/>
          </a:prstGeom>
          <a:noFill/>
          <a:ln w="9525">
            <a:solidFill>
              <a:schemeClr val="tx1"/>
            </a:solidFill>
            <a:round/>
            <a:headEnd/>
            <a:tailEnd/>
          </a:ln>
          <a:effectLst/>
        </p:spPr>
        <p:txBody>
          <a:bodyPr wrap="none" anchor="ctr"/>
          <a:lstStyle/>
          <a:p>
            <a:endParaRPr lang="en-US"/>
          </a:p>
        </p:txBody>
      </p:sp>
      <p:sp>
        <p:nvSpPr>
          <p:cNvPr id="1106997" name="Line 53"/>
          <p:cNvSpPr>
            <a:spLocks noChangeShapeType="1"/>
          </p:cNvSpPr>
          <p:nvPr/>
        </p:nvSpPr>
        <p:spPr bwMode="auto">
          <a:xfrm flipH="1">
            <a:off x="4164013" y="6600825"/>
            <a:ext cx="685800" cy="0"/>
          </a:xfrm>
          <a:prstGeom prst="line">
            <a:avLst/>
          </a:prstGeom>
          <a:noFill/>
          <a:ln w="9525">
            <a:solidFill>
              <a:schemeClr val="tx1"/>
            </a:solidFill>
            <a:round/>
            <a:headEnd/>
            <a:tailEnd/>
          </a:ln>
          <a:effectLst/>
        </p:spPr>
        <p:txBody>
          <a:bodyPr wrap="none" anchor="ctr"/>
          <a:lstStyle/>
          <a:p>
            <a:endParaRPr lang="en-US"/>
          </a:p>
        </p:txBody>
      </p:sp>
      <p:sp>
        <p:nvSpPr>
          <p:cNvPr id="1106998" name="Text Box 54"/>
          <p:cNvSpPr txBox="1">
            <a:spLocks noChangeArrowheads="1"/>
          </p:cNvSpPr>
          <p:nvPr/>
        </p:nvSpPr>
        <p:spPr bwMode="auto">
          <a:xfrm>
            <a:off x="4216400" y="6257925"/>
            <a:ext cx="1117600" cy="366713"/>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(1,2) (2,1)</a:t>
            </a:r>
          </a:p>
        </p:txBody>
      </p:sp>
    </p:spTree>
  </p:cSld>
  <p:clrMapOvr>
    <a:masterClrMapping/>
  </p:clrMapOvr>
  <p:transition>
    <p:sndAc>
      <p:stSnd>
        <p:snd r:embed="rId2" name="camera.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5"/>
          <p:cNvSpPr>
            <a:spLocks noGrp="1"/>
          </p:cNvSpPr>
          <p:nvPr>
            <p:ph type="sldNum" sz="quarter" idx="12"/>
          </p:nvPr>
        </p:nvSpPr>
        <p:spPr/>
        <p:txBody>
          <a:bodyPr/>
          <a:lstStyle/>
          <a:p>
            <a:fld id="{412DAA18-6289-4C8A-9E03-F9669707B64E}" type="slidenum">
              <a:rPr lang="en-US"/>
              <a:pPr/>
              <a:t>18</a:t>
            </a:fld>
            <a:endParaRPr lang="en-US">
              <a:solidFill>
                <a:schemeClr val="bg2"/>
              </a:solidFill>
            </a:endParaRPr>
          </a:p>
        </p:txBody>
      </p:sp>
      <p:sp>
        <p:nvSpPr>
          <p:cNvPr id="1107970" name="Rectangle 2"/>
          <p:cNvSpPr>
            <a:spLocks noGrp="1" noChangeArrowheads="1"/>
          </p:cNvSpPr>
          <p:nvPr>
            <p:ph type="title"/>
          </p:nvPr>
        </p:nvSpPr>
        <p:spPr>
          <a:xfrm>
            <a:off x="1066800" y="304800"/>
            <a:ext cx="7772400" cy="1143000"/>
          </a:xfrm>
        </p:spPr>
        <p:txBody>
          <a:bodyPr/>
          <a:lstStyle/>
          <a:p>
            <a:r>
              <a:rPr lang="en-US"/>
              <a:t>Lamport’s: Example…</a:t>
            </a:r>
          </a:p>
        </p:txBody>
      </p:sp>
      <p:sp>
        <p:nvSpPr>
          <p:cNvPr id="1107971" name="Line 3"/>
          <p:cNvSpPr>
            <a:spLocks noChangeShapeType="1"/>
          </p:cNvSpPr>
          <p:nvPr/>
        </p:nvSpPr>
        <p:spPr bwMode="auto">
          <a:xfrm>
            <a:off x="1414463" y="2028825"/>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7972" name="Line 4"/>
          <p:cNvSpPr>
            <a:spLocks noChangeShapeType="1"/>
          </p:cNvSpPr>
          <p:nvPr/>
        </p:nvSpPr>
        <p:spPr bwMode="auto">
          <a:xfrm>
            <a:off x="1455738" y="2943225"/>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7973" name="Line 5"/>
          <p:cNvSpPr>
            <a:spLocks noChangeShapeType="1"/>
          </p:cNvSpPr>
          <p:nvPr/>
        </p:nvSpPr>
        <p:spPr bwMode="auto">
          <a:xfrm>
            <a:off x="1466850" y="3781425"/>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7974" name="Line 6"/>
          <p:cNvSpPr>
            <a:spLocks noChangeShapeType="1"/>
          </p:cNvSpPr>
          <p:nvPr/>
        </p:nvSpPr>
        <p:spPr bwMode="auto">
          <a:xfrm>
            <a:off x="2633663" y="2028825"/>
            <a:ext cx="4572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7975" name="Line 7"/>
          <p:cNvSpPr>
            <a:spLocks noChangeShapeType="1"/>
          </p:cNvSpPr>
          <p:nvPr/>
        </p:nvSpPr>
        <p:spPr bwMode="auto">
          <a:xfrm>
            <a:off x="2633663" y="2028825"/>
            <a:ext cx="1447800" cy="1752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7976" name="Line 8"/>
          <p:cNvSpPr>
            <a:spLocks noChangeShapeType="1"/>
          </p:cNvSpPr>
          <p:nvPr/>
        </p:nvSpPr>
        <p:spPr bwMode="auto">
          <a:xfrm flipV="1">
            <a:off x="2252663" y="2028825"/>
            <a:ext cx="9906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7977" name="Line 9"/>
          <p:cNvSpPr>
            <a:spLocks noChangeShapeType="1"/>
          </p:cNvSpPr>
          <p:nvPr/>
        </p:nvSpPr>
        <p:spPr bwMode="auto">
          <a:xfrm>
            <a:off x="2252663" y="2943225"/>
            <a:ext cx="91440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7978" name="Line 10"/>
          <p:cNvSpPr>
            <a:spLocks noChangeShapeType="1"/>
          </p:cNvSpPr>
          <p:nvPr/>
        </p:nvSpPr>
        <p:spPr bwMode="auto">
          <a:xfrm flipH="1">
            <a:off x="3241675" y="1668463"/>
            <a:ext cx="685800" cy="0"/>
          </a:xfrm>
          <a:prstGeom prst="line">
            <a:avLst/>
          </a:prstGeom>
          <a:noFill/>
          <a:ln w="9525">
            <a:solidFill>
              <a:schemeClr val="tx1"/>
            </a:solidFill>
            <a:round/>
            <a:headEnd/>
            <a:tailEnd/>
          </a:ln>
          <a:effectLst/>
        </p:spPr>
        <p:txBody>
          <a:bodyPr wrap="none" anchor="ctr"/>
          <a:lstStyle/>
          <a:p>
            <a:endParaRPr lang="en-US"/>
          </a:p>
        </p:txBody>
      </p:sp>
      <p:sp>
        <p:nvSpPr>
          <p:cNvPr id="1107979" name="Line 11"/>
          <p:cNvSpPr>
            <a:spLocks noChangeShapeType="1"/>
          </p:cNvSpPr>
          <p:nvPr/>
        </p:nvSpPr>
        <p:spPr bwMode="auto">
          <a:xfrm>
            <a:off x="3241675" y="1668463"/>
            <a:ext cx="0" cy="304800"/>
          </a:xfrm>
          <a:prstGeom prst="line">
            <a:avLst/>
          </a:prstGeom>
          <a:noFill/>
          <a:ln w="9525">
            <a:solidFill>
              <a:schemeClr val="tx1"/>
            </a:solidFill>
            <a:round/>
            <a:headEnd/>
            <a:tailEnd/>
          </a:ln>
          <a:effectLst/>
        </p:spPr>
        <p:txBody>
          <a:bodyPr wrap="none" anchor="ctr"/>
          <a:lstStyle/>
          <a:p>
            <a:endParaRPr lang="en-US"/>
          </a:p>
        </p:txBody>
      </p:sp>
      <p:sp>
        <p:nvSpPr>
          <p:cNvPr id="1107980" name="Line 12"/>
          <p:cNvSpPr>
            <a:spLocks noChangeShapeType="1"/>
          </p:cNvSpPr>
          <p:nvPr/>
        </p:nvSpPr>
        <p:spPr bwMode="auto">
          <a:xfrm flipH="1">
            <a:off x="3249613" y="1973263"/>
            <a:ext cx="685800" cy="0"/>
          </a:xfrm>
          <a:prstGeom prst="line">
            <a:avLst/>
          </a:prstGeom>
          <a:noFill/>
          <a:ln w="9525">
            <a:solidFill>
              <a:schemeClr val="tx1"/>
            </a:solidFill>
            <a:round/>
            <a:headEnd/>
            <a:tailEnd/>
          </a:ln>
          <a:effectLst/>
        </p:spPr>
        <p:txBody>
          <a:bodyPr wrap="none" anchor="ctr"/>
          <a:lstStyle/>
          <a:p>
            <a:endParaRPr lang="en-US"/>
          </a:p>
        </p:txBody>
      </p:sp>
      <p:sp>
        <p:nvSpPr>
          <p:cNvPr id="1107981" name="Text Box 13"/>
          <p:cNvSpPr txBox="1">
            <a:spLocks noChangeArrowheads="1"/>
          </p:cNvSpPr>
          <p:nvPr/>
        </p:nvSpPr>
        <p:spPr bwMode="auto">
          <a:xfrm>
            <a:off x="3302000" y="1630363"/>
            <a:ext cx="1117600" cy="366712"/>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(1,2) (2,1)</a:t>
            </a:r>
          </a:p>
        </p:txBody>
      </p:sp>
      <p:sp>
        <p:nvSpPr>
          <p:cNvPr id="1107982" name="Line 14"/>
          <p:cNvSpPr>
            <a:spLocks noChangeShapeType="1"/>
          </p:cNvSpPr>
          <p:nvPr/>
        </p:nvSpPr>
        <p:spPr bwMode="auto">
          <a:xfrm flipH="1">
            <a:off x="3028950" y="3049588"/>
            <a:ext cx="685800" cy="0"/>
          </a:xfrm>
          <a:prstGeom prst="line">
            <a:avLst/>
          </a:prstGeom>
          <a:noFill/>
          <a:ln w="9525">
            <a:solidFill>
              <a:schemeClr val="tx1"/>
            </a:solidFill>
            <a:round/>
            <a:headEnd/>
            <a:tailEnd/>
          </a:ln>
          <a:effectLst/>
        </p:spPr>
        <p:txBody>
          <a:bodyPr wrap="none" anchor="ctr"/>
          <a:lstStyle/>
          <a:p>
            <a:endParaRPr lang="en-US"/>
          </a:p>
        </p:txBody>
      </p:sp>
      <p:sp>
        <p:nvSpPr>
          <p:cNvPr id="1107983" name="Line 15"/>
          <p:cNvSpPr>
            <a:spLocks noChangeShapeType="1"/>
          </p:cNvSpPr>
          <p:nvPr/>
        </p:nvSpPr>
        <p:spPr bwMode="auto">
          <a:xfrm>
            <a:off x="3028950" y="3049588"/>
            <a:ext cx="0" cy="304800"/>
          </a:xfrm>
          <a:prstGeom prst="line">
            <a:avLst/>
          </a:prstGeom>
          <a:noFill/>
          <a:ln w="9525">
            <a:solidFill>
              <a:schemeClr val="tx1"/>
            </a:solidFill>
            <a:round/>
            <a:headEnd/>
            <a:tailEnd/>
          </a:ln>
          <a:effectLst/>
        </p:spPr>
        <p:txBody>
          <a:bodyPr wrap="none" anchor="ctr"/>
          <a:lstStyle/>
          <a:p>
            <a:endParaRPr lang="en-US"/>
          </a:p>
        </p:txBody>
      </p:sp>
      <p:sp>
        <p:nvSpPr>
          <p:cNvPr id="1107984" name="Line 16"/>
          <p:cNvSpPr>
            <a:spLocks noChangeShapeType="1"/>
          </p:cNvSpPr>
          <p:nvPr/>
        </p:nvSpPr>
        <p:spPr bwMode="auto">
          <a:xfrm flipH="1">
            <a:off x="3036888" y="3354388"/>
            <a:ext cx="685800" cy="0"/>
          </a:xfrm>
          <a:prstGeom prst="line">
            <a:avLst/>
          </a:prstGeom>
          <a:noFill/>
          <a:ln w="9525">
            <a:solidFill>
              <a:schemeClr val="tx1"/>
            </a:solidFill>
            <a:round/>
            <a:headEnd/>
            <a:tailEnd/>
          </a:ln>
          <a:effectLst/>
        </p:spPr>
        <p:txBody>
          <a:bodyPr wrap="none" anchor="ctr"/>
          <a:lstStyle/>
          <a:p>
            <a:endParaRPr lang="en-US"/>
          </a:p>
        </p:txBody>
      </p:sp>
      <p:sp>
        <p:nvSpPr>
          <p:cNvPr id="1107985" name="Text Box 17"/>
          <p:cNvSpPr txBox="1">
            <a:spLocks noChangeArrowheads="1"/>
          </p:cNvSpPr>
          <p:nvPr/>
        </p:nvSpPr>
        <p:spPr bwMode="auto">
          <a:xfrm>
            <a:off x="3089275" y="3011488"/>
            <a:ext cx="1117600" cy="366712"/>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(1,2) (2,1)</a:t>
            </a:r>
          </a:p>
        </p:txBody>
      </p:sp>
      <p:sp>
        <p:nvSpPr>
          <p:cNvPr id="1107986" name="Text Box 18"/>
          <p:cNvSpPr txBox="1">
            <a:spLocks noChangeArrowheads="1"/>
          </p:cNvSpPr>
          <p:nvPr/>
        </p:nvSpPr>
        <p:spPr bwMode="auto">
          <a:xfrm>
            <a:off x="1398588" y="1662113"/>
            <a:ext cx="452437"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S1</a:t>
            </a:r>
          </a:p>
        </p:txBody>
      </p:sp>
      <p:sp>
        <p:nvSpPr>
          <p:cNvPr id="1107987" name="Text Box 19"/>
          <p:cNvSpPr txBox="1">
            <a:spLocks noChangeArrowheads="1"/>
          </p:cNvSpPr>
          <p:nvPr/>
        </p:nvSpPr>
        <p:spPr bwMode="auto">
          <a:xfrm>
            <a:off x="1393825" y="2546350"/>
            <a:ext cx="452438"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S2</a:t>
            </a:r>
          </a:p>
        </p:txBody>
      </p:sp>
      <p:sp>
        <p:nvSpPr>
          <p:cNvPr id="1107988" name="Text Box 20"/>
          <p:cNvSpPr txBox="1">
            <a:spLocks noChangeArrowheads="1"/>
          </p:cNvSpPr>
          <p:nvPr/>
        </p:nvSpPr>
        <p:spPr bwMode="auto">
          <a:xfrm>
            <a:off x="1417638" y="3429000"/>
            <a:ext cx="452437"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S3</a:t>
            </a:r>
          </a:p>
        </p:txBody>
      </p:sp>
      <p:sp>
        <p:nvSpPr>
          <p:cNvPr id="1107989" name="AutoShape 21"/>
          <p:cNvSpPr>
            <a:spLocks noChangeArrowheads="1"/>
          </p:cNvSpPr>
          <p:nvPr/>
        </p:nvSpPr>
        <p:spPr bwMode="auto">
          <a:xfrm>
            <a:off x="2613025" y="1943100"/>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07990" name="AutoShape 22"/>
          <p:cNvSpPr>
            <a:spLocks noChangeArrowheads="1"/>
          </p:cNvSpPr>
          <p:nvPr/>
        </p:nvSpPr>
        <p:spPr bwMode="auto">
          <a:xfrm>
            <a:off x="2243138" y="2868613"/>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07991" name="Text Box 23"/>
          <p:cNvSpPr txBox="1">
            <a:spLocks noChangeArrowheads="1"/>
          </p:cNvSpPr>
          <p:nvPr/>
        </p:nvSpPr>
        <p:spPr bwMode="auto">
          <a:xfrm>
            <a:off x="661988" y="1371600"/>
            <a:ext cx="938212" cy="396875"/>
          </a:xfrm>
          <a:prstGeom prst="rect">
            <a:avLst/>
          </a:prstGeom>
          <a:noFill/>
          <a:ln w="9525">
            <a:noFill/>
            <a:miter lim="800000"/>
            <a:headEnd/>
            <a:tailEnd/>
          </a:ln>
          <a:effectLst/>
        </p:spPr>
        <p:txBody>
          <a:bodyPr wrap="none">
            <a:spAutoFit/>
          </a:bodyPr>
          <a:lstStyle/>
          <a:p>
            <a:pPr eaLnBrk="1" hangingPunct="1"/>
            <a:r>
              <a:rPr lang="en-US" sz="2000" b="1" u="sng">
                <a:latin typeface="Times New Roman" pitchFamily="18" charset="0"/>
              </a:rPr>
              <a:t>Step 3:</a:t>
            </a:r>
          </a:p>
        </p:txBody>
      </p:sp>
      <p:sp>
        <p:nvSpPr>
          <p:cNvPr id="1107992" name="Line 24"/>
          <p:cNvSpPr>
            <a:spLocks noChangeShapeType="1"/>
          </p:cNvSpPr>
          <p:nvPr/>
        </p:nvSpPr>
        <p:spPr bwMode="auto">
          <a:xfrm flipV="1">
            <a:off x="3124200" y="2073275"/>
            <a:ext cx="685800" cy="8382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7993" name="Line 25"/>
          <p:cNvSpPr>
            <a:spLocks noChangeShapeType="1"/>
          </p:cNvSpPr>
          <p:nvPr/>
        </p:nvSpPr>
        <p:spPr bwMode="auto">
          <a:xfrm>
            <a:off x="3265488" y="2030413"/>
            <a:ext cx="609600" cy="9144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7994" name="Line 26"/>
          <p:cNvSpPr>
            <a:spLocks noChangeShapeType="1"/>
          </p:cNvSpPr>
          <p:nvPr/>
        </p:nvSpPr>
        <p:spPr bwMode="auto">
          <a:xfrm flipV="1">
            <a:off x="3189288" y="2944813"/>
            <a:ext cx="1066800" cy="8382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7995" name="Line 27"/>
          <p:cNvSpPr>
            <a:spLocks noChangeShapeType="1"/>
          </p:cNvSpPr>
          <p:nvPr/>
        </p:nvSpPr>
        <p:spPr bwMode="auto">
          <a:xfrm flipV="1">
            <a:off x="4114800" y="2073275"/>
            <a:ext cx="1295400" cy="16764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7996" name="Line 28"/>
          <p:cNvSpPr>
            <a:spLocks noChangeShapeType="1"/>
          </p:cNvSpPr>
          <p:nvPr/>
        </p:nvSpPr>
        <p:spPr bwMode="auto">
          <a:xfrm flipH="1">
            <a:off x="4156075" y="3644900"/>
            <a:ext cx="685800" cy="0"/>
          </a:xfrm>
          <a:prstGeom prst="line">
            <a:avLst/>
          </a:prstGeom>
          <a:noFill/>
          <a:ln w="9525">
            <a:solidFill>
              <a:schemeClr val="tx1"/>
            </a:solidFill>
            <a:round/>
            <a:headEnd/>
            <a:tailEnd/>
          </a:ln>
          <a:effectLst/>
        </p:spPr>
        <p:txBody>
          <a:bodyPr wrap="none" anchor="ctr"/>
          <a:lstStyle/>
          <a:p>
            <a:endParaRPr lang="en-US"/>
          </a:p>
        </p:txBody>
      </p:sp>
      <p:sp>
        <p:nvSpPr>
          <p:cNvPr id="1107997" name="Line 29"/>
          <p:cNvSpPr>
            <a:spLocks noChangeShapeType="1"/>
          </p:cNvSpPr>
          <p:nvPr/>
        </p:nvSpPr>
        <p:spPr bwMode="auto">
          <a:xfrm>
            <a:off x="4156075" y="3644900"/>
            <a:ext cx="0" cy="304800"/>
          </a:xfrm>
          <a:prstGeom prst="line">
            <a:avLst/>
          </a:prstGeom>
          <a:noFill/>
          <a:ln w="9525">
            <a:solidFill>
              <a:schemeClr val="tx1"/>
            </a:solidFill>
            <a:round/>
            <a:headEnd/>
            <a:tailEnd/>
          </a:ln>
          <a:effectLst/>
        </p:spPr>
        <p:txBody>
          <a:bodyPr wrap="none" anchor="ctr"/>
          <a:lstStyle/>
          <a:p>
            <a:endParaRPr lang="en-US"/>
          </a:p>
        </p:txBody>
      </p:sp>
      <p:sp>
        <p:nvSpPr>
          <p:cNvPr id="1107998" name="Line 30"/>
          <p:cNvSpPr>
            <a:spLocks noChangeShapeType="1"/>
          </p:cNvSpPr>
          <p:nvPr/>
        </p:nvSpPr>
        <p:spPr bwMode="auto">
          <a:xfrm flipH="1">
            <a:off x="4164013" y="3949700"/>
            <a:ext cx="685800" cy="0"/>
          </a:xfrm>
          <a:prstGeom prst="line">
            <a:avLst/>
          </a:prstGeom>
          <a:noFill/>
          <a:ln w="9525">
            <a:solidFill>
              <a:schemeClr val="tx1"/>
            </a:solidFill>
            <a:round/>
            <a:headEnd/>
            <a:tailEnd/>
          </a:ln>
          <a:effectLst/>
        </p:spPr>
        <p:txBody>
          <a:bodyPr wrap="none" anchor="ctr"/>
          <a:lstStyle/>
          <a:p>
            <a:endParaRPr lang="en-US"/>
          </a:p>
        </p:txBody>
      </p:sp>
      <p:sp>
        <p:nvSpPr>
          <p:cNvPr id="1107999" name="Text Box 31"/>
          <p:cNvSpPr txBox="1">
            <a:spLocks noChangeArrowheads="1"/>
          </p:cNvSpPr>
          <p:nvPr/>
        </p:nvSpPr>
        <p:spPr bwMode="auto">
          <a:xfrm>
            <a:off x="4216400" y="3606800"/>
            <a:ext cx="1117600" cy="366713"/>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(1,2) (2,1)</a:t>
            </a:r>
          </a:p>
        </p:txBody>
      </p:sp>
      <p:sp>
        <p:nvSpPr>
          <p:cNvPr id="1108000" name="Line 32"/>
          <p:cNvSpPr>
            <a:spLocks noChangeShapeType="1"/>
          </p:cNvSpPr>
          <p:nvPr/>
        </p:nvSpPr>
        <p:spPr bwMode="auto">
          <a:xfrm flipV="1">
            <a:off x="5562600" y="2024063"/>
            <a:ext cx="685800" cy="9144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8001" name="Line 33"/>
          <p:cNvSpPr>
            <a:spLocks noChangeShapeType="1"/>
          </p:cNvSpPr>
          <p:nvPr/>
        </p:nvSpPr>
        <p:spPr bwMode="auto">
          <a:xfrm>
            <a:off x="5562600" y="2971800"/>
            <a:ext cx="838200" cy="7620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8002" name="Line 34"/>
          <p:cNvSpPr>
            <a:spLocks noChangeShapeType="1"/>
          </p:cNvSpPr>
          <p:nvPr/>
        </p:nvSpPr>
        <p:spPr bwMode="auto">
          <a:xfrm flipV="1">
            <a:off x="5562600" y="2743200"/>
            <a:ext cx="1066800" cy="228600"/>
          </a:xfrm>
          <a:prstGeom prst="line">
            <a:avLst/>
          </a:prstGeom>
          <a:noFill/>
          <a:ln w="9525">
            <a:solidFill>
              <a:schemeClr val="tx1"/>
            </a:solidFill>
            <a:round/>
            <a:headEnd type="triangle" w="med" len="med"/>
            <a:tailEnd/>
          </a:ln>
          <a:effectLst/>
        </p:spPr>
        <p:txBody>
          <a:bodyPr wrap="none" anchor="ctr"/>
          <a:lstStyle/>
          <a:p>
            <a:endParaRPr lang="en-US"/>
          </a:p>
        </p:txBody>
      </p:sp>
      <p:sp>
        <p:nvSpPr>
          <p:cNvPr id="1108003" name="Text Box 35"/>
          <p:cNvSpPr txBox="1">
            <a:spLocks noChangeArrowheads="1"/>
          </p:cNvSpPr>
          <p:nvPr/>
        </p:nvSpPr>
        <p:spPr bwMode="auto">
          <a:xfrm>
            <a:off x="6613525" y="2376488"/>
            <a:ext cx="1524000"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S2 leaves CS</a:t>
            </a:r>
          </a:p>
        </p:txBody>
      </p:sp>
      <p:sp>
        <p:nvSpPr>
          <p:cNvPr id="1108004" name="Line 36"/>
          <p:cNvSpPr>
            <a:spLocks noChangeShapeType="1"/>
          </p:cNvSpPr>
          <p:nvPr/>
        </p:nvSpPr>
        <p:spPr bwMode="auto">
          <a:xfrm>
            <a:off x="1395413" y="4630738"/>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8005" name="Line 37"/>
          <p:cNvSpPr>
            <a:spLocks noChangeShapeType="1"/>
          </p:cNvSpPr>
          <p:nvPr/>
        </p:nvSpPr>
        <p:spPr bwMode="auto">
          <a:xfrm>
            <a:off x="1436688" y="5545138"/>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8006" name="Line 38"/>
          <p:cNvSpPr>
            <a:spLocks noChangeShapeType="1"/>
          </p:cNvSpPr>
          <p:nvPr/>
        </p:nvSpPr>
        <p:spPr bwMode="auto">
          <a:xfrm>
            <a:off x="1447800" y="6383338"/>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8007" name="Line 39"/>
          <p:cNvSpPr>
            <a:spLocks noChangeShapeType="1"/>
          </p:cNvSpPr>
          <p:nvPr/>
        </p:nvSpPr>
        <p:spPr bwMode="auto">
          <a:xfrm>
            <a:off x="2614613" y="4630738"/>
            <a:ext cx="4572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8008" name="Line 40"/>
          <p:cNvSpPr>
            <a:spLocks noChangeShapeType="1"/>
          </p:cNvSpPr>
          <p:nvPr/>
        </p:nvSpPr>
        <p:spPr bwMode="auto">
          <a:xfrm>
            <a:off x="2614613" y="4630738"/>
            <a:ext cx="1447800" cy="1752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8009" name="Line 41"/>
          <p:cNvSpPr>
            <a:spLocks noChangeShapeType="1"/>
          </p:cNvSpPr>
          <p:nvPr/>
        </p:nvSpPr>
        <p:spPr bwMode="auto">
          <a:xfrm flipV="1">
            <a:off x="2233613" y="4630738"/>
            <a:ext cx="9906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8010" name="Line 42"/>
          <p:cNvSpPr>
            <a:spLocks noChangeShapeType="1"/>
          </p:cNvSpPr>
          <p:nvPr/>
        </p:nvSpPr>
        <p:spPr bwMode="auto">
          <a:xfrm>
            <a:off x="2233613" y="5545138"/>
            <a:ext cx="91440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8011" name="Line 43"/>
          <p:cNvSpPr>
            <a:spLocks noChangeShapeType="1"/>
          </p:cNvSpPr>
          <p:nvPr/>
        </p:nvSpPr>
        <p:spPr bwMode="auto">
          <a:xfrm flipH="1">
            <a:off x="3222625" y="4270375"/>
            <a:ext cx="685800" cy="0"/>
          </a:xfrm>
          <a:prstGeom prst="line">
            <a:avLst/>
          </a:prstGeom>
          <a:noFill/>
          <a:ln w="9525">
            <a:solidFill>
              <a:schemeClr val="tx1"/>
            </a:solidFill>
            <a:round/>
            <a:headEnd/>
            <a:tailEnd/>
          </a:ln>
          <a:effectLst/>
        </p:spPr>
        <p:txBody>
          <a:bodyPr wrap="none" anchor="ctr"/>
          <a:lstStyle/>
          <a:p>
            <a:endParaRPr lang="en-US"/>
          </a:p>
        </p:txBody>
      </p:sp>
      <p:sp>
        <p:nvSpPr>
          <p:cNvPr id="1108012" name="Line 44"/>
          <p:cNvSpPr>
            <a:spLocks noChangeShapeType="1"/>
          </p:cNvSpPr>
          <p:nvPr/>
        </p:nvSpPr>
        <p:spPr bwMode="auto">
          <a:xfrm>
            <a:off x="3222625" y="4270375"/>
            <a:ext cx="0" cy="304800"/>
          </a:xfrm>
          <a:prstGeom prst="line">
            <a:avLst/>
          </a:prstGeom>
          <a:noFill/>
          <a:ln w="9525">
            <a:solidFill>
              <a:schemeClr val="tx1"/>
            </a:solidFill>
            <a:round/>
            <a:headEnd/>
            <a:tailEnd/>
          </a:ln>
          <a:effectLst/>
        </p:spPr>
        <p:txBody>
          <a:bodyPr wrap="none" anchor="ctr"/>
          <a:lstStyle/>
          <a:p>
            <a:endParaRPr lang="en-US"/>
          </a:p>
        </p:txBody>
      </p:sp>
      <p:sp>
        <p:nvSpPr>
          <p:cNvPr id="1108013" name="Line 45"/>
          <p:cNvSpPr>
            <a:spLocks noChangeShapeType="1"/>
          </p:cNvSpPr>
          <p:nvPr/>
        </p:nvSpPr>
        <p:spPr bwMode="auto">
          <a:xfrm flipH="1">
            <a:off x="3230563" y="4575175"/>
            <a:ext cx="685800" cy="0"/>
          </a:xfrm>
          <a:prstGeom prst="line">
            <a:avLst/>
          </a:prstGeom>
          <a:noFill/>
          <a:ln w="9525">
            <a:solidFill>
              <a:schemeClr val="tx1"/>
            </a:solidFill>
            <a:round/>
            <a:headEnd/>
            <a:tailEnd/>
          </a:ln>
          <a:effectLst/>
        </p:spPr>
        <p:txBody>
          <a:bodyPr wrap="none" anchor="ctr"/>
          <a:lstStyle/>
          <a:p>
            <a:endParaRPr lang="en-US"/>
          </a:p>
        </p:txBody>
      </p:sp>
      <p:sp>
        <p:nvSpPr>
          <p:cNvPr id="1108014" name="Text Box 46"/>
          <p:cNvSpPr txBox="1">
            <a:spLocks noChangeArrowheads="1"/>
          </p:cNvSpPr>
          <p:nvPr/>
        </p:nvSpPr>
        <p:spPr bwMode="auto">
          <a:xfrm>
            <a:off x="3282950" y="4232275"/>
            <a:ext cx="1117600" cy="366713"/>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(1,2) (2,1)</a:t>
            </a:r>
          </a:p>
        </p:txBody>
      </p:sp>
      <p:sp>
        <p:nvSpPr>
          <p:cNvPr id="1108015" name="Line 47"/>
          <p:cNvSpPr>
            <a:spLocks noChangeShapeType="1"/>
          </p:cNvSpPr>
          <p:nvPr/>
        </p:nvSpPr>
        <p:spPr bwMode="auto">
          <a:xfrm flipH="1">
            <a:off x="3009900" y="5651500"/>
            <a:ext cx="685800" cy="0"/>
          </a:xfrm>
          <a:prstGeom prst="line">
            <a:avLst/>
          </a:prstGeom>
          <a:noFill/>
          <a:ln w="9525">
            <a:solidFill>
              <a:schemeClr val="tx1"/>
            </a:solidFill>
            <a:round/>
            <a:headEnd/>
            <a:tailEnd/>
          </a:ln>
          <a:effectLst/>
        </p:spPr>
        <p:txBody>
          <a:bodyPr wrap="none" anchor="ctr"/>
          <a:lstStyle/>
          <a:p>
            <a:endParaRPr lang="en-US"/>
          </a:p>
        </p:txBody>
      </p:sp>
      <p:sp>
        <p:nvSpPr>
          <p:cNvPr id="1108016" name="Line 48"/>
          <p:cNvSpPr>
            <a:spLocks noChangeShapeType="1"/>
          </p:cNvSpPr>
          <p:nvPr/>
        </p:nvSpPr>
        <p:spPr bwMode="auto">
          <a:xfrm>
            <a:off x="3009900" y="5651500"/>
            <a:ext cx="0" cy="304800"/>
          </a:xfrm>
          <a:prstGeom prst="line">
            <a:avLst/>
          </a:prstGeom>
          <a:noFill/>
          <a:ln w="9525">
            <a:solidFill>
              <a:schemeClr val="tx1"/>
            </a:solidFill>
            <a:round/>
            <a:headEnd/>
            <a:tailEnd/>
          </a:ln>
          <a:effectLst/>
        </p:spPr>
        <p:txBody>
          <a:bodyPr wrap="none" anchor="ctr"/>
          <a:lstStyle/>
          <a:p>
            <a:endParaRPr lang="en-US"/>
          </a:p>
        </p:txBody>
      </p:sp>
      <p:sp>
        <p:nvSpPr>
          <p:cNvPr id="1108017" name="Line 49"/>
          <p:cNvSpPr>
            <a:spLocks noChangeShapeType="1"/>
          </p:cNvSpPr>
          <p:nvPr/>
        </p:nvSpPr>
        <p:spPr bwMode="auto">
          <a:xfrm flipH="1">
            <a:off x="3017838" y="5956300"/>
            <a:ext cx="685800" cy="0"/>
          </a:xfrm>
          <a:prstGeom prst="line">
            <a:avLst/>
          </a:prstGeom>
          <a:noFill/>
          <a:ln w="9525">
            <a:solidFill>
              <a:schemeClr val="tx1"/>
            </a:solidFill>
            <a:round/>
            <a:headEnd/>
            <a:tailEnd/>
          </a:ln>
          <a:effectLst/>
        </p:spPr>
        <p:txBody>
          <a:bodyPr wrap="none" anchor="ctr"/>
          <a:lstStyle/>
          <a:p>
            <a:endParaRPr lang="en-US"/>
          </a:p>
        </p:txBody>
      </p:sp>
      <p:sp>
        <p:nvSpPr>
          <p:cNvPr id="1108018" name="Text Box 50"/>
          <p:cNvSpPr txBox="1">
            <a:spLocks noChangeArrowheads="1"/>
          </p:cNvSpPr>
          <p:nvPr/>
        </p:nvSpPr>
        <p:spPr bwMode="auto">
          <a:xfrm>
            <a:off x="3070225" y="5613400"/>
            <a:ext cx="1117600" cy="366713"/>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(1,2) (2,1)</a:t>
            </a:r>
          </a:p>
        </p:txBody>
      </p:sp>
      <p:sp>
        <p:nvSpPr>
          <p:cNvPr id="1108019" name="Text Box 51"/>
          <p:cNvSpPr txBox="1">
            <a:spLocks noChangeArrowheads="1"/>
          </p:cNvSpPr>
          <p:nvPr/>
        </p:nvSpPr>
        <p:spPr bwMode="auto">
          <a:xfrm>
            <a:off x="1379538" y="4264025"/>
            <a:ext cx="452437"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S1</a:t>
            </a:r>
          </a:p>
        </p:txBody>
      </p:sp>
      <p:sp>
        <p:nvSpPr>
          <p:cNvPr id="1108020" name="Text Box 52"/>
          <p:cNvSpPr txBox="1">
            <a:spLocks noChangeArrowheads="1"/>
          </p:cNvSpPr>
          <p:nvPr/>
        </p:nvSpPr>
        <p:spPr bwMode="auto">
          <a:xfrm>
            <a:off x="1374775" y="5148263"/>
            <a:ext cx="452438"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S2</a:t>
            </a:r>
          </a:p>
        </p:txBody>
      </p:sp>
      <p:sp>
        <p:nvSpPr>
          <p:cNvPr id="1108021" name="Text Box 53"/>
          <p:cNvSpPr txBox="1">
            <a:spLocks noChangeArrowheads="1"/>
          </p:cNvSpPr>
          <p:nvPr/>
        </p:nvSpPr>
        <p:spPr bwMode="auto">
          <a:xfrm>
            <a:off x="1398588" y="6030913"/>
            <a:ext cx="452437"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S3</a:t>
            </a:r>
          </a:p>
        </p:txBody>
      </p:sp>
      <p:sp>
        <p:nvSpPr>
          <p:cNvPr id="1108022" name="AutoShape 54"/>
          <p:cNvSpPr>
            <a:spLocks noChangeArrowheads="1"/>
          </p:cNvSpPr>
          <p:nvPr/>
        </p:nvSpPr>
        <p:spPr bwMode="auto">
          <a:xfrm>
            <a:off x="2593975" y="4545013"/>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08023" name="AutoShape 55"/>
          <p:cNvSpPr>
            <a:spLocks noChangeArrowheads="1"/>
          </p:cNvSpPr>
          <p:nvPr/>
        </p:nvSpPr>
        <p:spPr bwMode="auto">
          <a:xfrm>
            <a:off x="2224088" y="5470525"/>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08024" name="Text Box 56"/>
          <p:cNvSpPr txBox="1">
            <a:spLocks noChangeArrowheads="1"/>
          </p:cNvSpPr>
          <p:nvPr/>
        </p:nvSpPr>
        <p:spPr bwMode="auto">
          <a:xfrm>
            <a:off x="642938" y="3973513"/>
            <a:ext cx="938212" cy="396875"/>
          </a:xfrm>
          <a:prstGeom prst="rect">
            <a:avLst/>
          </a:prstGeom>
          <a:noFill/>
          <a:ln w="9525">
            <a:noFill/>
            <a:miter lim="800000"/>
            <a:headEnd/>
            <a:tailEnd/>
          </a:ln>
          <a:effectLst/>
        </p:spPr>
        <p:txBody>
          <a:bodyPr wrap="none">
            <a:spAutoFit/>
          </a:bodyPr>
          <a:lstStyle/>
          <a:p>
            <a:pPr eaLnBrk="1" hangingPunct="1"/>
            <a:r>
              <a:rPr lang="en-US" sz="2000" b="1" u="sng">
                <a:latin typeface="Times New Roman" pitchFamily="18" charset="0"/>
              </a:rPr>
              <a:t>Step 4:</a:t>
            </a:r>
          </a:p>
        </p:txBody>
      </p:sp>
      <p:sp>
        <p:nvSpPr>
          <p:cNvPr id="1108025" name="Line 57"/>
          <p:cNvSpPr>
            <a:spLocks noChangeShapeType="1"/>
          </p:cNvSpPr>
          <p:nvPr/>
        </p:nvSpPr>
        <p:spPr bwMode="auto">
          <a:xfrm flipV="1">
            <a:off x="3105150" y="4675188"/>
            <a:ext cx="685800" cy="8382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8026" name="Line 58"/>
          <p:cNvSpPr>
            <a:spLocks noChangeShapeType="1"/>
          </p:cNvSpPr>
          <p:nvPr/>
        </p:nvSpPr>
        <p:spPr bwMode="auto">
          <a:xfrm>
            <a:off x="3246438" y="4632325"/>
            <a:ext cx="609600" cy="9144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8027" name="Line 59"/>
          <p:cNvSpPr>
            <a:spLocks noChangeShapeType="1"/>
          </p:cNvSpPr>
          <p:nvPr/>
        </p:nvSpPr>
        <p:spPr bwMode="auto">
          <a:xfrm flipV="1">
            <a:off x="3170238" y="5546725"/>
            <a:ext cx="1066800" cy="8382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8028" name="Line 60"/>
          <p:cNvSpPr>
            <a:spLocks noChangeShapeType="1"/>
          </p:cNvSpPr>
          <p:nvPr/>
        </p:nvSpPr>
        <p:spPr bwMode="auto">
          <a:xfrm flipV="1">
            <a:off x="4095750" y="4675188"/>
            <a:ext cx="1295400" cy="16764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8029" name="Line 61"/>
          <p:cNvSpPr>
            <a:spLocks noChangeShapeType="1"/>
          </p:cNvSpPr>
          <p:nvPr/>
        </p:nvSpPr>
        <p:spPr bwMode="auto">
          <a:xfrm flipH="1">
            <a:off x="4137025" y="6246813"/>
            <a:ext cx="685800" cy="0"/>
          </a:xfrm>
          <a:prstGeom prst="line">
            <a:avLst/>
          </a:prstGeom>
          <a:noFill/>
          <a:ln w="9525">
            <a:solidFill>
              <a:schemeClr val="tx1"/>
            </a:solidFill>
            <a:round/>
            <a:headEnd/>
            <a:tailEnd/>
          </a:ln>
          <a:effectLst/>
        </p:spPr>
        <p:txBody>
          <a:bodyPr wrap="none" anchor="ctr"/>
          <a:lstStyle/>
          <a:p>
            <a:endParaRPr lang="en-US"/>
          </a:p>
        </p:txBody>
      </p:sp>
      <p:sp>
        <p:nvSpPr>
          <p:cNvPr id="1108030" name="Line 62"/>
          <p:cNvSpPr>
            <a:spLocks noChangeShapeType="1"/>
          </p:cNvSpPr>
          <p:nvPr/>
        </p:nvSpPr>
        <p:spPr bwMode="auto">
          <a:xfrm>
            <a:off x="4137025" y="6246813"/>
            <a:ext cx="0" cy="304800"/>
          </a:xfrm>
          <a:prstGeom prst="line">
            <a:avLst/>
          </a:prstGeom>
          <a:noFill/>
          <a:ln w="9525">
            <a:solidFill>
              <a:schemeClr val="tx1"/>
            </a:solidFill>
            <a:round/>
            <a:headEnd/>
            <a:tailEnd/>
          </a:ln>
          <a:effectLst/>
        </p:spPr>
        <p:txBody>
          <a:bodyPr wrap="none" anchor="ctr"/>
          <a:lstStyle/>
          <a:p>
            <a:endParaRPr lang="en-US"/>
          </a:p>
        </p:txBody>
      </p:sp>
      <p:sp>
        <p:nvSpPr>
          <p:cNvPr id="1108031" name="Line 63"/>
          <p:cNvSpPr>
            <a:spLocks noChangeShapeType="1"/>
          </p:cNvSpPr>
          <p:nvPr/>
        </p:nvSpPr>
        <p:spPr bwMode="auto">
          <a:xfrm flipH="1">
            <a:off x="4144963" y="6551613"/>
            <a:ext cx="685800" cy="0"/>
          </a:xfrm>
          <a:prstGeom prst="line">
            <a:avLst/>
          </a:prstGeom>
          <a:noFill/>
          <a:ln w="9525">
            <a:solidFill>
              <a:schemeClr val="tx1"/>
            </a:solidFill>
            <a:round/>
            <a:headEnd/>
            <a:tailEnd/>
          </a:ln>
          <a:effectLst/>
        </p:spPr>
        <p:txBody>
          <a:bodyPr wrap="none" anchor="ctr"/>
          <a:lstStyle/>
          <a:p>
            <a:endParaRPr lang="en-US"/>
          </a:p>
        </p:txBody>
      </p:sp>
      <p:sp>
        <p:nvSpPr>
          <p:cNvPr id="1108032" name="Text Box 64"/>
          <p:cNvSpPr txBox="1">
            <a:spLocks noChangeArrowheads="1"/>
          </p:cNvSpPr>
          <p:nvPr/>
        </p:nvSpPr>
        <p:spPr bwMode="auto">
          <a:xfrm>
            <a:off x="4197350" y="6208713"/>
            <a:ext cx="1117600" cy="366712"/>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(1,2) (2,1)</a:t>
            </a:r>
          </a:p>
        </p:txBody>
      </p:sp>
      <p:sp>
        <p:nvSpPr>
          <p:cNvPr id="1108033" name="Line 65"/>
          <p:cNvSpPr>
            <a:spLocks noChangeShapeType="1"/>
          </p:cNvSpPr>
          <p:nvPr/>
        </p:nvSpPr>
        <p:spPr bwMode="auto">
          <a:xfrm flipV="1">
            <a:off x="5543550" y="4625975"/>
            <a:ext cx="685800" cy="9144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8034" name="Line 66"/>
          <p:cNvSpPr>
            <a:spLocks noChangeShapeType="1"/>
          </p:cNvSpPr>
          <p:nvPr/>
        </p:nvSpPr>
        <p:spPr bwMode="auto">
          <a:xfrm>
            <a:off x="5543550" y="5573713"/>
            <a:ext cx="838200" cy="7620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08035" name="Text Box 67"/>
          <p:cNvSpPr txBox="1">
            <a:spLocks noChangeArrowheads="1"/>
          </p:cNvSpPr>
          <p:nvPr/>
        </p:nvSpPr>
        <p:spPr bwMode="auto">
          <a:xfrm>
            <a:off x="6594475" y="4724400"/>
            <a:ext cx="1495425"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S1 enters CS</a:t>
            </a:r>
          </a:p>
        </p:txBody>
      </p:sp>
      <p:sp>
        <p:nvSpPr>
          <p:cNvPr id="1108036" name="Line 68"/>
          <p:cNvSpPr>
            <a:spLocks noChangeShapeType="1"/>
          </p:cNvSpPr>
          <p:nvPr/>
        </p:nvSpPr>
        <p:spPr bwMode="auto">
          <a:xfrm flipH="1">
            <a:off x="6164263" y="4267200"/>
            <a:ext cx="685800" cy="0"/>
          </a:xfrm>
          <a:prstGeom prst="line">
            <a:avLst/>
          </a:prstGeom>
          <a:noFill/>
          <a:ln w="9525">
            <a:solidFill>
              <a:schemeClr val="tx1"/>
            </a:solidFill>
            <a:round/>
            <a:headEnd/>
            <a:tailEnd/>
          </a:ln>
          <a:effectLst/>
        </p:spPr>
        <p:txBody>
          <a:bodyPr wrap="none" anchor="ctr"/>
          <a:lstStyle/>
          <a:p>
            <a:endParaRPr lang="en-US"/>
          </a:p>
        </p:txBody>
      </p:sp>
      <p:sp>
        <p:nvSpPr>
          <p:cNvPr id="1108037" name="Line 69"/>
          <p:cNvSpPr>
            <a:spLocks noChangeShapeType="1"/>
          </p:cNvSpPr>
          <p:nvPr/>
        </p:nvSpPr>
        <p:spPr bwMode="auto">
          <a:xfrm>
            <a:off x="6164263" y="4267200"/>
            <a:ext cx="0" cy="304800"/>
          </a:xfrm>
          <a:prstGeom prst="line">
            <a:avLst/>
          </a:prstGeom>
          <a:noFill/>
          <a:ln w="9525">
            <a:solidFill>
              <a:schemeClr val="tx1"/>
            </a:solidFill>
            <a:round/>
            <a:headEnd/>
            <a:tailEnd/>
          </a:ln>
          <a:effectLst/>
        </p:spPr>
        <p:txBody>
          <a:bodyPr wrap="none" anchor="ctr"/>
          <a:lstStyle/>
          <a:p>
            <a:endParaRPr lang="en-US"/>
          </a:p>
        </p:txBody>
      </p:sp>
      <p:sp>
        <p:nvSpPr>
          <p:cNvPr id="1108038" name="Line 70"/>
          <p:cNvSpPr>
            <a:spLocks noChangeShapeType="1"/>
          </p:cNvSpPr>
          <p:nvPr/>
        </p:nvSpPr>
        <p:spPr bwMode="auto">
          <a:xfrm flipH="1">
            <a:off x="6172200" y="4572000"/>
            <a:ext cx="685800" cy="0"/>
          </a:xfrm>
          <a:prstGeom prst="line">
            <a:avLst/>
          </a:prstGeom>
          <a:noFill/>
          <a:ln w="9525">
            <a:solidFill>
              <a:schemeClr val="tx1"/>
            </a:solidFill>
            <a:round/>
            <a:headEnd/>
            <a:tailEnd/>
          </a:ln>
          <a:effectLst/>
        </p:spPr>
        <p:txBody>
          <a:bodyPr wrap="none" anchor="ctr"/>
          <a:lstStyle/>
          <a:p>
            <a:endParaRPr lang="en-US"/>
          </a:p>
        </p:txBody>
      </p:sp>
      <p:sp>
        <p:nvSpPr>
          <p:cNvPr id="1108039" name="Text Box 71"/>
          <p:cNvSpPr txBox="1">
            <a:spLocks noChangeArrowheads="1"/>
          </p:cNvSpPr>
          <p:nvPr/>
        </p:nvSpPr>
        <p:spPr bwMode="auto">
          <a:xfrm>
            <a:off x="6167438" y="4206875"/>
            <a:ext cx="669925"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(2,1)</a:t>
            </a:r>
          </a:p>
        </p:txBody>
      </p:sp>
      <p:sp>
        <p:nvSpPr>
          <p:cNvPr id="1108040" name="Line 72"/>
          <p:cNvSpPr>
            <a:spLocks noChangeShapeType="1"/>
          </p:cNvSpPr>
          <p:nvPr/>
        </p:nvSpPr>
        <p:spPr bwMode="auto">
          <a:xfrm flipH="1">
            <a:off x="5326063" y="5595938"/>
            <a:ext cx="685800" cy="0"/>
          </a:xfrm>
          <a:prstGeom prst="line">
            <a:avLst/>
          </a:prstGeom>
          <a:noFill/>
          <a:ln w="9525">
            <a:solidFill>
              <a:schemeClr val="tx1"/>
            </a:solidFill>
            <a:round/>
            <a:headEnd/>
            <a:tailEnd/>
          </a:ln>
          <a:effectLst/>
        </p:spPr>
        <p:txBody>
          <a:bodyPr wrap="none" anchor="ctr"/>
          <a:lstStyle/>
          <a:p>
            <a:endParaRPr lang="en-US"/>
          </a:p>
        </p:txBody>
      </p:sp>
      <p:sp>
        <p:nvSpPr>
          <p:cNvPr id="1108041" name="Line 73"/>
          <p:cNvSpPr>
            <a:spLocks noChangeShapeType="1"/>
          </p:cNvSpPr>
          <p:nvPr/>
        </p:nvSpPr>
        <p:spPr bwMode="auto">
          <a:xfrm>
            <a:off x="5326063" y="5595938"/>
            <a:ext cx="0" cy="304800"/>
          </a:xfrm>
          <a:prstGeom prst="line">
            <a:avLst/>
          </a:prstGeom>
          <a:noFill/>
          <a:ln w="9525">
            <a:solidFill>
              <a:schemeClr val="tx1"/>
            </a:solidFill>
            <a:round/>
            <a:headEnd/>
            <a:tailEnd/>
          </a:ln>
          <a:effectLst/>
        </p:spPr>
        <p:txBody>
          <a:bodyPr wrap="none" anchor="ctr"/>
          <a:lstStyle/>
          <a:p>
            <a:endParaRPr lang="en-US"/>
          </a:p>
        </p:txBody>
      </p:sp>
      <p:sp>
        <p:nvSpPr>
          <p:cNvPr id="1108042" name="Line 74"/>
          <p:cNvSpPr>
            <a:spLocks noChangeShapeType="1"/>
          </p:cNvSpPr>
          <p:nvPr/>
        </p:nvSpPr>
        <p:spPr bwMode="auto">
          <a:xfrm flipH="1">
            <a:off x="5334000" y="5900738"/>
            <a:ext cx="685800" cy="0"/>
          </a:xfrm>
          <a:prstGeom prst="line">
            <a:avLst/>
          </a:prstGeom>
          <a:noFill/>
          <a:ln w="9525">
            <a:solidFill>
              <a:schemeClr val="tx1"/>
            </a:solidFill>
            <a:round/>
            <a:headEnd/>
            <a:tailEnd/>
          </a:ln>
          <a:effectLst/>
        </p:spPr>
        <p:txBody>
          <a:bodyPr wrap="none" anchor="ctr"/>
          <a:lstStyle/>
          <a:p>
            <a:endParaRPr lang="en-US"/>
          </a:p>
        </p:txBody>
      </p:sp>
      <p:sp>
        <p:nvSpPr>
          <p:cNvPr id="1108043" name="Text Box 75"/>
          <p:cNvSpPr txBox="1">
            <a:spLocks noChangeArrowheads="1"/>
          </p:cNvSpPr>
          <p:nvPr/>
        </p:nvSpPr>
        <p:spPr bwMode="auto">
          <a:xfrm>
            <a:off x="5329238" y="5535613"/>
            <a:ext cx="669925"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(2,1)</a:t>
            </a:r>
          </a:p>
        </p:txBody>
      </p:sp>
      <p:sp>
        <p:nvSpPr>
          <p:cNvPr id="1108044" name="Line 76"/>
          <p:cNvSpPr>
            <a:spLocks noChangeShapeType="1"/>
          </p:cNvSpPr>
          <p:nvPr/>
        </p:nvSpPr>
        <p:spPr bwMode="auto">
          <a:xfrm flipH="1">
            <a:off x="6461125" y="6229350"/>
            <a:ext cx="685800" cy="0"/>
          </a:xfrm>
          <a:prstGeom prst="line">
            <a:avLst/>
          </a:prstGeom>
          <a:noFill/>
          <a:ln w="9525">
            <a:solidFill>
              <a:schemeClr val="tx1"/>
            </a:solidFill>
            <a:round/>
            <a:headEnd/>
            <a:tailEnd/>
          </a:ln>
          <a:effectLst/>
        </p:spPr>
        <p:txBody>
          <a:bodyPr wrap="none" anchor="ctr"/>
          <a:lstStyle/>
          <a:p>
            <a:endParaRPr lang="en-US"/>
          </a:p>
        </p:txBody>
      </p:sp>
      <p:sp>
        <p:nvSpPr>
          <p:cNvPr id="1108045" name="Line 77"/>
          <p:cNvSpPr>
            <a:spLocks noChangeShapeType="1"/>
          </p:cNvSpPr>
          <p:nvPr/>
        </p:nvSpPr>
        <p:spPr bwMode="auto">
          <a:xfrm>
            <a:off x="6461125" y="6229350"/>
            <a:ext cx="0" cy="304800"/>
          </a:xfrm>
          <a:prstGeom prst="line">
            <a:avLst/>
          </a:prstGeom>
          <a:noFill/>
          <a:ln w="9525">
            <a:solidFill>
              <a:schemeClr val="tx1"/>
            </a:solidFill>
            <a:round/>
            <a:headEnd/>
            <a:tailEnd/>
          </a:ln>
          <a:effectLst/>
        </p:spPr>
        <p:txBody>
          <a:bodyPr wrap="none" anchor="ctr"/>
          <a:lstStyle/>
          <a:p>
            <a:endParaRPr lang="en-US"/>
          </a:p>
        </p:txBody>
      </p:sp>
      <p:sp>
        <p:nvSpPr>
          <p:cNvPr id="1108046" name="Line 78"/>
          <p:cNvSpPr>
            <a:spLocks noChangeShapeType="1"/>
          </p:cNvSpPr>
          <p:nvPr/>
        </p:nvSpPr>
        <p:spPr bwMode="auto">
          <a:xfrm flipH="1">
            <a:off x="6469063" y="6534150"/>
            <a:ext cx="685800" cy="0"/>
          </a:xfrm>
          <a:prstGeom prst="line">
            <a:avLst/>
          </a:prstGeom>
          <a:noFill/>
          <a:ln w="9525">
            <a:solidFill>
              <a:schemeClr val="tx1"/>
            </a:solidFill>
            <a:round/>
            <a:headEnd/>
            <a:tailEnd/>
          </a:ln>
          <a:effectLst/>
        </p:spPr>
        <p:txBody>
          <a:bodyPr wrap="none" anchor="ctr"/>
          <a:lstStyle/>
          <a:p>
            <a:endParaRPr lang="en-US"/>
          </a:p>
        </p:txBody>
      </p:sp>
      <p:sp>
        <p:nvSpPr>
          <p:cNvPr id="1108047" name="Text Box 79"/>
          <p:cNvSpPr txBox="1">
            <a:spLocks noChangeArrowheads="1"/>
          </p:cNvSpPr>
          <p:nvPr/>
        </p:nvSpPr>
        <p:spPr bwMode="auto">
          <a:xfrm>
            <a:off x="6464300" y="6169025"/>
            <a:ext cx="669925"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(2,1)</a:t>
            </a:r>
          </a:p>
        </p:txBody>
      </p:sp>
      <p:sp>
        <p:nvSpPr>
          <p:cNvPr id="1108048" name="Line 80"/>
          <p:cNvSpPr>
            <a:spLocks noChangeShapeType="1"/>
          </p:cNvSpPr>
          <p:nvPr/>
        </p:nvSpPr>
        <p:spPr bwMode="auto">
          <a:xfrm flipH="1" flipV="1">
            <a:off x="6324600" y="4648200"/>
            <a:ext cx="381000" cy="30480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transition>
    <p:sndAc>
      <p:stSnd>
        <p:snd r:embed="rId2" name="camera.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Ricart-Agrawala</a:t>
            </a:r>
            <a:r>
              <a:rPr lang="en-US" dirty="0" smtClean="0"/>
              <a:t> Algorithm</a:t>
            </a:r>
            <a:endParaRPr lang="en-US" dirty="0"/>
          </a:p>
        </p:txBody>
      </p:sp>
      <p:sp>
        <p:nvSpPr>
          <p:cNvPr id="3" name="Content Placeholder 2"/>
          <p:cNvSpPr>
            <a:spLocks noGrp="1"/>
          </p:cNvSpPr>
          <p:nvPr>
            <p:ph idx="1"/>
          </p:nvPr>
        </p:nvSpPr>
        <p:spPr>
          <a:xfrm>
            <a:off x="990600" y="1600200"/>
            <a:ext cx="7848600" cy="4953000"/>
          </a:xfrm>
        </p:spPr>
        <p:txBody>
          <a:bodyPr/>
          <a:lstStyle/>
          <a:p>
            <a:pPr>
              <a:lnSpc>
                <a:spcPct val="80000"/>
              </a:lnSpc>
            </a:pPr>
            <a:r>
              <a:rPr lang="en-US" sz="2000" dirty="0" smtClean="0"/>
              <a:t>The </a:t>
            </a:r>
            <a:r>
              <a:rPr lang="en-US" sz="2000" dirty="0" err="1" smtClean="0"/>
              <a:t>Ricart</a:t>
            </a:r>
            <a:r>
              <a:rPr lang="en-US" sz="2000" dirty="0" smtClean="0"/>
              <a:t> algorithm is an optimization of </a:t>
            </a:r>
            <a:r>
              <a:rPr lang="en-US" sz="2000" dirty="0" err="1" smtClean="0"/>
              <a:t>Lamport’s</a:t>
            </a:r>
            <a:r>
              <a:rPr lang="en-US" sz="2000" dirty="0" smtClean="0"/>
              <a:t> algorithm that dispenses with RELEASE message by cleverly merging them with REPLY messages.</a:t>
            </a:r>
          </a:p>
          <a:p>
            <a:pPr>
              <a:lnSpc>
                <a:spcPct val="80000"/>
              </a:lnSpc>
            </a:pPr>
            <a:r>
              <a:rPr lang="en-US" sz="2000" dirty="0" smtClean="0"/>
              <a:t>Algorithm assumes the communication channels are FIFO. The algorithm uses two types of messages: REQUEST and REPLY.</a:t>
            </a:r>
          </a:p>
          <a:p>
            <a:pPr>
              <a:lnSpc>
                <a:spcPct val="80000"/>
              </a:lnSpc>
            </a:pPr>
            <a:r>
              <a:rPr lang="en-US" sz="2000" dirty="0" smtClean="0"/>
              <a:t>A process sends a REQUEST message to all other processes to request their permission to enter the critical section. A process sends a REPLY message to a process to give its permission to that process.</a:t>
            </a:r>
          </a:p>
          <a:p>
            <a:pPr>
              <a:lnSpc>
                <a:spcPct val="80000"/>
              </a:lnSpc>
            </a:pPr>
            <a:r>
              <a:rPr lang="en-US" sz="2000" dirty="0" smtClean="0"/>
              <a:t>Processes use </a:t>
            </a:r>
            <a:r>
              <a:rPr lang="en-US" sz="2000" dirty="0" err="1" smtClean="0"/>
              <a:t>Lamport</a:t>
            </a:r>
            <a:r>
              <a:rPr lang="en-US" sz="2000" dirty="0" smtClean="0"/>
              <a:t>-style logical clocks to assign a timestamp to critical section requests and timestamps are used to decide the priority of requests.</a:t>
            </a:r>
          </a:p>
          <a:p>
            <a:pPr>
              <a:lnSpc>
                <a:spcPct val="80000"/>
              </a:lnSpc>
            </a:pPr>
            <a:r>
              <a:rPr lang="en-US" sz="2000" dirty="0" smtClean="0"/>
              <a:t>Each process Pi maintains the Request-Deferred array, </a:t>
            </a:r>
            <a:r>
              <a:rPr lang="en-US" sz="2000" dirty="0" err="1" smtClean="0"/>
              <a:t>RDi</a:t>
            </a:r>
            <a:r>
              <a:rPr lang="en-US" sz="2000" dirty="0" smtClean="0"/>
              <a:t> , the size of which is the same as the number of processes in the system.</a:t>
            </a:r>
          </a:p>
          <a:p>
            <a:pPr>
              <a:lnSpc>
                <a:spcPct val="80000"/>
              </a:lnSpc>
            </a:pPr>
            <a:r>
              <a:rPr lang="en-US" sz="2000" dirty="0" smtClean="0"/>
              <a:t>Initially, ∀</a:t>
            </a:r>
            <a:r>
              <a:rPr lang="en-US" sz="2000" dirty="0" err="1" smtClean="0"/>
              <a:t>i</a:t>
            </a:r>
            <a:r>
              <a:rPr lang="en-US" sz="2000" dirty="0" smtClean="0"/>
              <a:t> ∀j : </a:t>
            </a:r>
            <a:r>
              <a:rPr lang="en-US" sz="2000" dirty="0" err="1" smtClean="0"/>
              <a:t>RDi</a:t>
            </a:r>
            <a:r>
              <a:rPr lang="en-US" sz="2000" dirty="0" smtClean="0"/>
              <a:t> [j]=0. Whenever Pi defer the request sent by </a:t>
            </a:r>
            <a:r>
              <a:rPr lang="en-US" sz="2000" dirty="0" err="1" smtClean="0"/>
              <a:t>Pj</a:t>
            </a:r>
            <a:r>
              <a:rPr lang="en-US" sz="2000" dirty="0" smtClean="0"/>
              <a:t> , it sets </a:t>
            </a:r>
            <a:r>
              <a:rPr lang="en-US" sz="2000" dirty="0" err="1" smtClean="0"/>
              <a:t>RDi</a:t>
            </a:r>
            <a:r>
              <a:rPr lang="en-US" sz="2000" dirty="0" smtClean="0"/>
              <a:t> [j]=1 and after it has sent a REPLY message to </a:t>
            </a:r>
            <a:r>
              <a:rPr lang="en-US" sz="2000" dirty="0" err="1" smtClean="0"/>
              <a:t>pj</a:t>
            </a:r>
            <a:r>
              <a:rPr lang="en-US" sz="2000" dirty="0" smtClean="0"/>
              <a:t> , it sets </a:t>
            </a:r>
            <a:r>
              <a:rPr lang="en-US" sz="2000" dirty="0" err="1" smtClean="0"/>
              <a:t>RDi</a:t>
            </a:r>
            <a:r>
              <a:rPr lang="en-US" sz="2000" dirty="0" smtClean="0"/>
              <a:t> [j]=0.</a:t>
            </a:r>
            <a:endParaRPr lang="en-US" sz="2000" dirty="0"/>
          </a:p>
        </p:txBody>
      </p:sp>
      <p:sp>
        <p:nvSpPr>
          <p:cNvPr id="4" name="Slide Number Placeholder 3"/>
          <p:cNvSpPr>
            <a:spLocks noGrp="1"/>
          </p:cNvSpPr>
          <p:nvPr>
            <p:ph type="sldNum" sz="quarter" idx="12"/>
          </p:nvPr>
        </p:nvSpPr>
        <p:spPr/>
        <p:txBody>
          <a:bodyPr/>
          <a:lstStyle/>
          <a:p>
            <a:fld id="{E0C3EE87-D497-4610-8A33-A60D0E0DB6CE}" type="slidenum">
              <a:rPr lang="en-US" smtClean="0"/>
              <a:pPr/>
              <a:t>19</a:t>
            </a:fld>
            <a:endParaRPr lang="en-US">
              <a:solidFill>
                <a:schemeClr val="bg2"/>
              </a:solidFill>
            </a:endParaRPr>
          </a:p>
        </p:txBody>
      </p:sp>
    </p:spTree>
  </p:cSld>
  <p:clrMapOvr>
    <a:masterClrMapping/>
  </p:clrMapOvr>
  <p:transition>
    <p:sndAc>
      <p:stSnd>
        <p:snd r:embed="rId2" name="camera.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sldNum" sz="quarter" idx="4"/>
          </p:nvPr>
        </p:nvSpPr>
        <p:spPr/>
        <p:txBody>
          <a:bodyPr/>
          <a:lstStyle/>
          <a:p>
            <a:fld id="{9E6D1672-ABAE-42C2-B000-C4A5C178B49D}" type="slidenum">
              <a:rPr lang="en-US"/>
              <a:pPr/>
              <a:t>2</a:t>
            </a:fld>
            <a:endParaRPr lang="en-US"/>
          </a:p>
        </p:txBody>
      </p:sp>
      <p:sp>
        <p:nvSpPr>
          <p:cNvPr id="538626" name="Rectangle 2"/>
          <p:cNvSpPr>
            <a:spLocks noGrp="1" noChangeArrowheads="1"/>
          </p:cNvSpPr>
          <p:nvPr>
            <p:ph type="ctrTitle"/>
          </p:nvPr>
        </p:nvSpPr>
        <p:spPr/>
        <p:txBody>
          <a:bodyPr/>
          <a:lstStyle/>
          <a:p>
            <a:r>
              <a:rPr lang="en-US" sz="3600"/>
              <a:t/>
            </a:r>
            <a:br>
              <a:rPr lang="en-US" sz="3600"/>
            </a:br>
            <a:r>
              <a:rPr lang="en-US" sz="3600"/>
              <a:t>Distributed Synchronization</a:t>
            </a:r>
          </a:p>
        </p:txBody>
      </p:sp>
    </p:spTree>
  </p:cSld>
  <p:clrMapOvr>
    <a:masterClrMapping/>
  </p:clrMapOvr>
  <p:transition>
    <p:sndAc>
      <p:stSnd>
        <p:snd r:embed="rId2" name="camera.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6E789D-343E-4347-A98E-2AC92ABF811D}" type="slidenum">
              <a:rPr lang="en-US"/>
              <a:pPr/>
              <a:t>20</a:t>
            </a:fld>
            <a:endParaRPr lang="en-US">
              <a:solidFill>
                <a:schemeClr val="bg2"/>
              </a:solidFill>
            </a:endParaRPr>
          </a:p>
        </p:txBody>
      </p:sp>
      <p:sp>
        <p:nvSpPr>
          <p:cNvPr id="1108994" name="Rectangle 2"/>
          <p:cNvSpPr>
            <a:spLocks noGrp="1" noChangeArrowheads="1"/>
          </p:cNvSpPr>
          <p:nvPr>
            <p:ph type="title"/>
          </p:nvPr>
        </p:nvSpPr>
        <p:spPr>
          <a:xfrm>
            <a:off x="1066800" y="228600"/>
            <a:ext cx="7772400" cy="1143000"/>
          </a:xfrm>
        </p:spPr>
        <p:txBody>
          <a:bodyPr/>
          <a:lstStyle/>
          <a:p>
            <a:r>
              <a:rPr lang="en-US" dirty="0" err="1"/>
              <a:t>Ricart-Agrawala</a:t>
            </a:r>
            <a:r>
              <a:rPr lang="en-US" dirty="0"/>
              <a:t> Algorithm</a:t>
            </a:r>
          </a:p>
        </p:txBody>
      </p:sp>
      <p:sp>
        <p:nvSpPr>
          <p:cNvPr id="1108995" name="Rectangle 3"/>
          <p:cNvSpPr>
            <a:spLocks noGrp="1" noChangeArrowheads="1"/>
          </p:cNvSpPr>
          <p:nvPr>
            <p:ph type="body" idx="1"/>
          </p:nvPr>
        </p:nvSpPr>
        <p:spPr>
          <a:xfrm>
            <a:off x="838200" y="1371600"/>
            <a:ext cx="7772400" cy="4114800"/>
          </a:xfrm>
        </p:spPr>
        <p:txBody>
          <a:bodyPr/>
          <a:lstStyle/>
          <a:p>
            <a:pPr marL="457200" indent="-457200">
              <a:lnSpc>
                <a:spcPct val="90000"/>
              </a:lnSpc>
            </a:pPr>
            <a:r>
              <a:rPr lang="en-US" sz="2400" dirty="0"/>
              <a:t>Requesting critical section</a:t>
            </a:r>
          </a:p>
          <a:p>
            <a:pPr marL="1027113" lvl="1" indent="-455613">
              <a:lnSpc>
                <a:spcPct val="90000"/>
              </a:lnSpc>
            </a:pPr>
            <a:r>
              <a:rPr lang="en-US" sz="2000" dirty="0" smtClean="0"/>
              <a:t>When a site Si wants to enter the CS, it broadcast a </a:t>
            </a:r>
            <a:r>
              <a:rPr lang="en-US" sz="2000" dirty="0" err="1" smtClean="0"/>
              <a:t>timestamped</a:t>
            </a:r>
            <a:r>
              <a:rPr lang="en-US" sz="2000" dirty="0" smtClean="0"/>
              <a:t> REQUEST message to all other sites.</a:t>
            </a:r>
          </a:p>
          <a:p>
            <a:pPr marL="1027113" lvl="1" indent="-455613">
              <a:lnSpc>
                <a:spcPct val="90000"/>
              </a:lnSpc>
            </a:pPr>
            <a:r>
              <a:rPr lang="en-US" sz="2000" dirty="0" smtClean="0"/>
              <a:t>When site </a:t>
            </a:r>
            <a:r>
              <a:rPr lang="en-US" sz="2000" dirty="0" err="1" smtClean="0"/>
              <a:t>Sj</a:t>
            </a:r>
            <a:r>
              <a:rPr lang="en-US" sz="2000" dirty="0" smtClean="0"/>
              <a:t> receives a REQUEST message from site Si, </a:t>
            </a:r>
            <a:r>
              <a:rPr lang="en-US" sz="2000" dirty="0" err="1" smtClean="0"/>
              <a:t>Sj</a:t>
            </a:r>
            <a:r>
              <a:rPr lang="en-US" sz="2000" dirty="0" smtClean="0"/>
              <a:t> </a:t>
            </a:r>
            <a:r>
              <a:rPr lang="en-US" sz="2000" dirty="0"/>
              <a:t>sends REPLY to Si, if</a:t>
            </a:r>
          </a:p>
          <a:p>
            <a:pPr marL="1370013" lvl="2">
              <a:lnSpc>
                <a:spcPct val="90000"/>
              </a:lnSpc>
            </a:pPr>
            <a:r>
              <a:rPr lang="en-US" sz="2000" dirty="0" err="1"/>
              <a:t>Sj</a:t>
            </a:r>
            <a:r>
              <a:rPr lang="en-US" sz="2000" dirty="0"/>
              <a:t> is not requesting nor executing CS</a:t>
            </a:r>
          </a:p>
          <a:p>
            <a:pPr marL="1370013" lvl="2">
              <a:lnSpc>
                <a:spcPct val="90000"/>
              </a:lnSpc>
            </a:pPr>
            <a:r>
              <a:rPr lang="en-US" sz="2000" dirty="0"/>
              <a:t>If </a:t>
            </a:r>
            <a:r>
              <a:rPr lang="en-US" sz="2000" dirty="0" err="1"/>
              <a:t>Sj</a:t>
            </a:r>
            <a:r>
              <a:rPr lang="en-US" sz="2000" dirty="0"/>
              <a:t> is requesting CS and </a:t>
            </a:r>
            <a:r>
              <a:rPr lang="en-US" sz="2000" dirty="0" err="1"/>
              <a:t>Si’s</a:t>
            </a:r>
            <a:r>
              <a:rPr lang="en-US" sz="2000" dirty="0"/>
              <a:t> time stamp is smaller than its own request.</a:t>
            </a:r>
          </a:p>
          <a:p>
            <a:pPr marL="1370013" lvl="2">
              <a:lnSpc>
                <a:spcPct val="90000"/>
              </a:lnSpc>
            </a:pPr>
            <a:r>
              <a:rPr lang="en-US" sz="2000" dirty="0"/>
              <a:t>Request is deferred </a:t>
            </a:r>
            <a:r>
              <a:rPr lang="en-US" sz="2000" dirty="0" smtClean="0"/>
              <a:t>otherwise and </a:t>
            </a:r>
            <a:r>
              <a:rPr lang="en-US" sz="2000" dirty="0" err="1" smtClean="0"/>
              <a:t>and</a:t>
            </a:r>
            <a:r>
              <a:rPr lang="en-US" sz="2000" dirty="0" smtClean="0"/>
              <a:t> </a:t>
            </a:r>
            <a:r>
              <a:rPr lang="en-US" sz="2000" dirty="0" err="1" smtClean="0"/>
              <a:t>Sj</a:t>
            </a:r>
            <a:r>
              <a:rPr lang="en-US" sz="2000" dirty="0" smtClean="0"/>
              <a:t> sets </a:t>
            </a:r>
            <a:r>
              <a:rPr lang="en-US" sz="2000" dirty="0" err="1" smtClean="0"/>
              <a:t>RDj</a:t>
            </a:r>
            <a:r>
              <a:rPr lang="en-US" sz="2000" dirty="0" smtClean="0"/>
              <a:t> [</a:t>
            </a:r>
            <a:r>
              <a:rPr lang="en-US" sz="2000" dirty="0" err="1" smtClean="0"/>
              <a:t>i</a:t>
            </a:r>
            <a:r>
              <a:rPr lang="en-US" sz="2000" dirty="0" smtClean="0"/>
              <a:t>]=1 .</a:t>
            </a:r>
            <a:endParaRPr lang="en-US" sz="1800" dirty="0"/>
          </a:p>
          <a:p>
            <a:pPr marL="457200" indent="-457200">
              <a:lnSpc>
                <a:spcPct val="90000"/>
              </a:lnSpc>
            </a:pPr>
            <a:r>
              <a:rPr lang="en-US" sz="2400" dirty="0"/>
              <a:t>Executing CS: after it has received REPLY from all sites in its request set.</a:t>
            </a:r>
          </a:p>
          <a:p>
            <a:pPr marL="457200" indent="-457200">
              <a:lnSpc>
                <a:spcPct val="90000"/>
              </a:lnSpc>
            </a:pPr>
            <a:r>
              <a:rPr lang="en-US" sz="2400" dirty="0"/>
              <a:t>Releasing CS: Send REPLY to all deferred requests. i.e., a site’s REPLY messages are blocked only by sites with smaller time stamps</a:t>
            </a:r>
          </a:p>
        </p:txBody>
      </p:sp>
    </p:spTree>
  </p:cSld>
  <p:clrMapOvr>
    <a:masterClrMapping/>
  </p:clrMapOvr>
  <p:transition>
    <p:sndAc>
      <p:stSnd>
        <p:snd r:embed="rId2" name="camera.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EE0A51-E660-4F60-B1F9-B881376609F5}" type="slidenum">
              <a:rPr lang="en-US"/>
              <a:pPr/>
              <a:t>21</a:t>
            </a:fld>
            <a:endParaRPr lang="en-US">
              <a:solidFill>
                <a:schemeClr val="bg2"/>
              </a:solidFill>
            </a:endParaRPr>
          </a:p>
        </p:txBody>
      </p:sp>
      <p:sp>
        <p:nvSpPr>
          <p:cNvPr id="1110018" name="Rectangle 2"/>
          <p:cNvSpPr>
            <a:spLocks noGrp="1" noChangeArrowheads="1"/>
          </p:cNvSpPr>
          <p:nvPr>
            <p:ph type="title"/>
          </p:nvPr>
        </p:nvSpPr>
        <p:spPr>
          <a:xfrm>
            <a:off x="1066800" y="228600"/>
            <a:ext cx="7772400" cy="1143000"/>
          </a:xfrm>
        </p:spPr>
        <p:txBody>
          <a:bodyPr/>
          <a:lstStyle/>
          <a:p>
            <a:r>
              <a:rPr lang="en-US" dirty="0" err="1"/>
              <a:t>Ricart-Agrawala</a:t>
            </a:r>
            <a:r>
              <a:rPr lang="en-US" dirty="0"/>
              <a:t>: Performance</a:t>
            </a:r>
          </a:p>
        </p:txBody>
      </p:sp>
      <p:sp>
        <p:nvSpPr>
          <p:cNvPr id="1110019" name="Rectangle 3"/>
          <p:cNvSpPr>
            <a:spLocks noGrp="1" noChangeArrowheads="1"/>
          </p:cNvSpPr>
          <p:nvPr>
            <p:ph type="body" idx="1"/>
          </p:nvPr>
        </p:nvSpPr>
        <p:spPr>
          <a:xfrm>
            <a:off x="762000" y="1600200"/>
            <a:ext cx="8001000" cy="5029200"/>
          </a:xfrm>
        </p:spPr>
        <p:txBody>
          <a:bodyPr/>
          <a:lstStyle/>
          <a:p>
            <a:pPr>
              <a:lnSpc>
                <a:spcPct val="80000"/>
              </a:lnSpc>
            </a:pPr>
            <a:r>
              <a:rPr lang="en-US" sz="2600" i="1" u="sng" dirty="0" smtClean="0"/>
              <a:t>Notes:</a:t>
            </a:r>
          </a:p>
          <a:p>
            <a:pPr>
              <a:lnSpc>
                <a:spcPct val="80000"/>
              </a:lnSpc>
            </a:pPr>
            <a:r>
              <a:rPr lang="en-US" sz="2600" dirty="0" smtClean="0"/>
              <a:t>A site’s REPLY message are blocked only by sites that are requesting the CS with higher priority (smaller timestamp)</a:t>
            </a:r>
          </a:p>
          <a:p>
            <a:pPr>
              <a:lnSpc>
                <a:spcPct val="80000"/>
              </a:lnSpc>
            </a:pPr>
            <a:r>
              <a:rPr lang="en-US" sz="2600" dirty="0" smtClean="0"/>
              <a:t>When a site receives a message, it updates its clock using the timestamp in the message.</a:t>
            </a:r>
          </a:p>
          <a:p>
            <a:pPr>
              <a:lnSpc>
                <a:spcPct val="80000"/>
              </a:lnSpc>
            </a:pPr>
            <a:r>
              <a:rPr lang="en-US" sz="2600" dirty="0" smtClean="0"/>
              <a:t>When a site takes up a request for the CS for processing, it updates its local clock and assigns a timestamp to the request.</a:t>
            </a:r>
          </a:p>
          <a:p>
            <a:pPr marL="457200" indent="-457200">
              <a:lnSpc>
                <a:spcPct val="90000"/>
              </a:lnSpc>
            </a:pPr>
            <a:r>
              <a:rPr lang="en-US" sz="2600" dirty="0" smtClean="0"/>
              <a:t>Performance</a:t>
            </a:r>
            <a:r>
              <a:rPr lang="en-US" sz="2600" dirty="0"/>
              <a:t>:</a:t>
            </a:r>
          </a:p>
          <a:p>
            <a:pPr marL="1027113" lvl="1" indent="-455613">
              <a:lnSpc>
                <a:spcPct val="90000"/>
              </a:lnSpc>
            </a:pPr>
            <a:r>
              <a:rPr lang="en-US" sz="2600" dirty="0"/>
              <a:t>2(N-1) messages per CS execution. (N-1) REQUEST + (N-1) REPLY. </a:t>
            </a:r>
          </a:p>
          <a:p>
            <a:pPr marL="1027113" lvl="1" indent="-455613">
              <a:lnSpc>
                <a:spcPct val="90000"/>
              </a:lnSpc>
            </a:pPr>
            <a:r>
              <a:rPr lang="en-US" sz="2600" dirty="0"/>
              <a:t>Synchronization delay: T.</a:t>
            </a:r>
          </a:p>
          <a:p>
            <a:pPr marL="457200" indent="-457200">
              <a:lnSpc>
                <a:spcPct val="90000"/>
              </a:lnSpc>
            </a:pPr>
            <a:r>
              <a:rPr lang="en-US" sz="2600" dirty="0" smtClean="0"/>
              <a:t>.</a:t>
            </a:r>
            <a:endParaRPr lang="en-US" sz="2600" dirty="0"/>
          </a:p>
          <a:p>
            <a:pPr marL="457200" indent="-457200">
              <a:lnSpc>
                <a:spcPct val="90000"/>
              </a:lnSpc>
            </a:pPr>
            <a:endParaRPr lang="en-US" sz="2400" dirty="0"/>
          </a:p>
        </p:txBody>
      </p:sp>
    </p:spTree>
  </p:cSld>
  <p:clrMapOvr>
    <a:masterClrMapping/>
  </p:clrMapOvr>
  <p:transition>
    <p:sndAc>
      <p:stSnd>
        <p:snd r:embed="rId2" name="camera.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Ricart-Agrawala</a:t>
            </a:r>
            <a:r>
              <a:rPr lang="en-US" dirty="0" smtClean="0"/>
              <a:t>: Optimization</a:t>
            </a:r>
            <a:endParaRPr lang="en-US" dirty="0"/>
          </a:p>
        </p:txBody>
      </p:sp>
      <p:sp>
        <p:nvSpPr>
          <p:cNvPr id="3" name="Content Placeholder 2"/>
          <p:cNvSpPr>
            <a:spLocks noGrp="1"/>
          </p:cNvSpPr>
          <p:nvPr>
            <p:ph idx="1"/>
          </p:nvPr>
        </p:nvSpPr>
        <p:spPr>
          <a:xfrm>
            <a:off x="990600" y="1752600"/>
            <a:ext cx="7772400" cy="4495800"/>
          </a:xfrm>
        </p:spPr>
        <p:txBody>
          <a:bodyPr/>
          <a:lstStyle/>
          <a:p>
            <a:r>
              <a:rPr lang="en-US" sz="2400" dirty="0" err="1" smtClean="0"/>
              <a:t>Roucairol</a:t>
            </a:r>
            <a:r>
              <a:rPr lang="en-US" sz="2400" dirty="0" smtClean="0"/>
              <a:t> and </a:t>
            </a:r>
            <a:r>
              <a:rPr lang="en-US" sz="2400" dirty="0" err="1" smtClean="0"/>
              <a:t>Carvalho</a:t>
            </a:r>
            <a:r>
              <a:rPr lang="en-US" sz="2400" dirty="0" smtClean="0"/>
              <a:t> proposed an improvement to the </a:t>
            </a:r>
            <a:r>
              <a:rPr lang="en-US" sz="2400" dirty="0" err="1" smtClean="0"/>
              <a:t>Ricart-Agrawala</a:t>
            </a:r>
            <a:r>
              <a:rPr lang="en-US" sz="2400" dirty="0" smtClean="0"/>
              <a:t> by observing that once a site Si has received a REPLY message from a site </a:t>
            </a:r>
            <a:r>
              <a:rPr lang="en-US" sz="2400" dirty="0" err="1" smtClean="0"/>
              <a:t>Sj</a:t>
            </a:r>
            <a:r>
              <a:rPr lang="en-US" sz="2400" dirty="0" smtClean="0"/>
              <a:t>, the authorization will remain valid </a:t>
            </a:r>
            <a:r>
              <a:rPr lang="en-US" sz="2400" dirty="0" err="1" smtClean="0"/>
              <a:t>untill</a:t>
            </a:r>
            <a:r>
              <a:rPr lang="en-US" sz="2400" dirty="0" smtClean="0"/>
              <a:t> Si sends a Reply message to </a:t>
            </a:r>
            <a:r>
              <a:rPr lang="en-US" sz="2400" dirty="0" err="1" smtClean="0"/>
              <a:t>Sj</a:t>
            </a:r>
            <a:r>
              <a:rPr lang="en-US" sz="2400" dirty="0" smtClean="0"/>
              <a:t>(which happens only after the reception of REQUEST message from </a:t>
            </a:r>
            <a:r>
              <a:rPr lang="en-US" sz="2400" dirty="0" err="1" smtClean="0"/>
              <a:t>Sj</a:t>
            </a:r>
            <a:r>
              <a:rPr lang="en-US" sz="2400" dirty="0" smtClean="0"/>
              <a:t>).</a:t>
            </a:r>
          </a:p>
          <a:p>
            <a:r>
              <a:rPr lang="en-US" sz="2400" dirty="0" smtClean="0"/>
              <a:t>Therefore after site Si has received a REPLY message from site </a:t>
            </a:r>
            <a:r>
              <a:rPr lang="en-US" sz="2400" dirty="0" err="1" smtClean="0"/>
              <a:t>Sj</a:t>
            </a:r>
            <a:r>
              <a:rPr lang="en-US" sz="2400" dirty="0" smtClean="0"/>
              <a:t>, site Si can enter its CS any number of times without requesting permission from site </a:t>
            </a:r>
            <a:r>
              <a:rPr lang="en-US" sz="2400" dirty="0" err="1" smtClean="0"/>
              <a:t>Sj</a:t>
            </a:r>
            <a:r>
              <a:rPr lang="en-US" sz="2400" dirty="0" smtClean="0"/>
              <a:t> until site Si sends a REPLY message to </a:t>
            </a:r>
            <a:r>
              <a:rPr lang="en-US" sz="2400" dirty="0" err="1" smtClean="0"/>
              <a:t>Sj</a:t>
            </a:r>
            <a:r>
              <a:rPr lang="en-US" sz="2400" dirty="0" smtClean="0"/>
              <a:t>. </a:t>
            </a:r>
          </a:p>
          <a:p>
            <a:r>
              <a:rPr lang="en-US" sz="2400" dirty="0" smtClean="0"/>
              <a:t>Require 0 to 2(n-1) messages per CS.</a:t>
            </a:r>
          </a:p>
          <a:p>
            <a:endParaRPr lang="en-US" dirty="0"/>
          </a:p>
        </p:txBody>
      </p:sp>
      <p:sp>
        <p:nvSpPr>
          <p:cNvPr id="4" name="Slide Number Placeholder 3"/>
          <p:cNvSpPr>
            <a:spLocks noGrp="1"/>
          </p:cNvSpPr>
          <p:nvPr>
            <p:ph type="sldNum" sz="quarter" idx="12"/>
          </p:nvPr>
        </p:nvSpPr>
        <p:spPr/>
        <p:txBody>
          <a:bodyPr/>
          <a:lstStyle/>
          <a:p>
            <a:fld id="{E0C3EE87-D497-4610-8A33-A60D0E0DB6CE}" type="slidenum">
              <a:rPr lang="en-US" smtClean="0"/>
              <a:pPr/>
              <a:t>22</a:t>
            </a:fld>
            <a:endParaRPr lang="en-US">
              <a:solidFill>
                <a:schemeClr val="bg2"/>
              </a:solidFill>
            </a:endParaRPr>
          </a:p>
        </p:txBody>
      </p:sp>
    </p:spTree>
  </p:cSld>
  <p:clrMapOvr>
    <a:masterClrMapping/>
  </p:clrMapOvr>
  <p:transition>
    <p:sndAc>
      <p:stSnd>
        <p:snd r:embed="rId2" name="camera.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5"/>
          <p:cNvSpPr>
            <a:spLocks noGrp="1"/>
          </p:cNvSpPr>
          <p:nvPr>
            <p:ph type="sldNum" sz="quarter" idx="12"/>
          </p:nvPr>
        </p:nvSpPr>
        <p:spPr/>
        <p:txBody>
          <a:bodyPr/>
          <a:lstStyle/>
          <a:p>
            <a:fld id="{CFA00FA4-837E-4EE8-A4EE-0667BDE45243}" type="slidenum">
              <a:rPr lang="en-US"/>
              <a:pPr/>
              <a:t>23</a:t>
            </a:fld>
            <a:endParaRPr lang="en-US">
              <a:solidFill>
                <a:schemeClr val="bg2"/>
              </a:solidFill>
            </a:endParaRPr>
          </a:p>
        </p:txBody>
      </p:sp>
      <p:sp>
        <p:nvSpPr>
          <p:cNvPr id="1111042" name="Rectangle 2"/>
          <p:cNvSpPr>
            <a:spLocks noGrp="1" noChangeArrowheads="1"/>
          </p:cNvSpPr>
          <p:nvPr>
            <p:ph type="title"/>
          </p:nvPr>
        </p:nvSpPr>
        <p:spPr>
          <a:xfrm>
            <a:off x="1066800" y="304800"/>
            <a:ext cx="7772400" cy="1143000"/>
          </a:xfrm>
        </p:spPr>
        <p:txBody>
          <a:bodyPr/>
          <a:lstStyle/>
          <a:p>
            <a:r>
              <a:rPr lang="en-US"/>
              <a:t>Ricart-Agrawala: Example</a:t>
            </a:r>
          </a:p>
        </p:txBody>
      </p:sp>
      <p:sp>
        <p:nvSpPr>
          <p:cNvPr id="1111043" name="Line 3"/>
          <p:cNvSpPr>
            <a:spLocks noChangeShapeType="1"/>
          </p:cNvSpPr>
          <p:nvPr/>
        </p:nvSpPr>
        <p:spPr bwMode="auto">
          <a:xfrm>
            <a:off x="1371600" y="2133600"/>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1044" name="Line 4"/>
          <p:cNvSpPr>
            <a:spLocks noChangeShapeType="1"/>
          </p:cNvSpPr>
          <p:nvPr/>
        </p:nvSpPr>
        <p:spPr bwMode="auto">
          <a:xfrm>
            <a:off x="1412875" y="3048000"/>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1045" name="Line 5"/>
          <p:cNvSpPr>
            <a:spLocks noChangeShapeType="1"/>
          </p:cNvSpPr>
          <p:nvPr/>
        </p:nvSpPr>
        <p:spPr bwMode="auto">
          <a:xfrm>
            <a:off x="1423988" y="3886200"/>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1046" name="Line 6"/>
          <p:cNvSpPr>
            <a:spLocks noChangeShapeType="1"/>
          </p:cNvSpPr>
          <p:nvPr/>
        </p:nvSpPr>
        <p:spPr bwMode="auto">
          <a:xfrm>
            <a:off x="2590800" y="2133600"/>
            <a:ext cx="4572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1047" name="Line 7"/>
          <p:cNvSpPr>
            <a:spLocks noChangeShapeType="1"/>
          </p:cNvSpPr>
          <p:nvPr/>
        </p:nvSpPr>
        <p:spPr bwMode="auto">
          <a:xfrm>
            <a:off x="2590800" y="2133600"/>
            <a:ext cx="1447800" cy="1752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1048" name="Line 8"/>
          <p:cNvSpPr>
            <a:spLocks noChangeShapeType="1"/>
          </p:cNvSpPr>
          <p:nvPr/>
        </p:nvSpPr>
        <p:spPr bwMode="auto">
          <a:xfrm flipV="1">
            <a:off x="2209800" y="2133600"/>
            <a:ext cx="9906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1049" name="Line 9"/>
          <p:cNvSpPr>
            <a:spLocks noChangeShapeType="1"/>
          </p:cNvSpPr>
          <p:nvPr/>
        </p:nvSpPr>
        <p:spPr bwMode="auto">
          <a:xfrm>
            <a:off x="2209800" y="3048000"/>
            <a:ext cx="91440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1050" name="Text Box 10"/>
          <p:cNvSpPr txBox="1">
            <a:spLocks noChangeArrowheads="1"/>
          </p:cNvSpPr>
          <p:nvPr/>
        </p:nvSpPr>
        <p:spPr bwMode="auto">
          <a:xfrm>
            <a:off x="2552700" y="1746250"/>
            <a:ext cx="622300" cy="366713"/>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(2,1)</a:t>
            </a:r>
          </a:p>
        </p:txBody>
      </p:sp>
      <p:sp>
        <p:nvSpPr>
          <p:cNvPr id="1111051" name="Text Box 11"/>
          <p:cNvSpPr txBox="1">
            <a:spLocks noChangeArrowheads="1"/>
          </p:cNvSpPr>
          <p:nvPr/>
        </p:nvSpPr>
        <p:spPr bwMode="auto">
          <a:xfrm>
            <a:off x="1717675" y="3016250"/>
            <a:ext cx="622300" cy="366713"/>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(1,2)</a:t>
            </a:r>
          </a:p>
        </p:txBody>
      </p:sp>
      <p:sp>
        <p:nvSpPr>
          <p:cNvPr id="1111052" name="Text Box 12"/>
          <p:cNvSpPr txBox="1">
            <a:spLocks noChangeArrowheads="1"/>
          </p:cNvSpPr>
          <p:nvPr/>
        </p:nvSpPr>
        <p:spPr bwMode="auto">
          <a:xfrm>
            <a:off x="1355725" y="1766888"/>
            <a:ext cx="452438"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S1</a:t>
            </a:r>
          </a:p>
        </p:txBody>
      </p:sp>
      <p:sp>
        <p:nvSpPr>
          <p:cNvPr id="1111053" name="Text Box 13"/>
          <p:cNvSpPr txBox="1">
            <a:spLocks noChangeArrowheads="1"/>
          </p:cNvSpPr>
          <p:nvPr/>
        </p:nvSpPr>
        <p:spPr bwMode="auto">
          <a:xfrm>
            <a:off x="1350963" y="2651125"/>
            <a:ext cx="452437"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S2</a:t>
            </a:r>
          </a:p>
        </p:txBody>
      </p:sp>
      <p:sp>
        <p:nvSpPr>
          <p:cNvPr id="1111054" name="Text Box 14"/>
          <p:cNvSpPr txBox="1">
            <a:spLocks noChangeArrowheads="1"/>
          </p:cNvSpPr>
          <p:nvPr/>
        </p:nvSpPr>
        <p:spPr bwMode="auto">
          <a:xfrm>
            <a:off x="1374775" y="3533775"/>
            <a:ext cx="452438"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S3</a:t>
            </a:r>
          </a:p>
        </p:txBody>
      </p:sp>
      <p:sp>
        <p:nvSpPr>
          <p:cNvPr id="1111055" name="Line 15"/>
          <p:cNvSpPr>
            <a:spLocks noChangeShapeType="1"/>
          </p:cNvSpPr>
          <p:nvPr/>
        </p:nvSpPr>
        <p:spPr bwMode="auto">
          <a:xfrm>
            <a:off x="1414463" y="4679950"/>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1056" name="Line 16"/>
          <p:cNvSpPr>
            <a:spLocks noChangeShapeType="1"/>
          </p:cNvSpPr>
          <p:nvPr/>
        </p:nvSpPr>
        <p:spPr bwMode="auto">
          <a:xfrm>
            <a:off x="1455738" y="5594350"/>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1057" name="Line 17"/>
          <p:cNvSpPr>
            <a:spLocks noChangeShapeType="1"/>
          </p:cNvSpPr>
          <p:nvPr/>
        </p:nvSpPr>
        <p:spPr bwMode="auto">
          <a:xfrm>
            <a:off x="1466850" y="6432550"/>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1058" name="Line 18"/>
          <p:cNvSpPr>
            <a:spLocks noChangeShapeType="1"/>
          </p:cNvSpPr>
          <p:nvPr/>
        </p:nvSpPr>
        <p:spPr bwMode="auto">
          <a:xfrm>
            <a:off x="2633663" y="4679950"/>
            <a:ext cx="4572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1059" name="Line 19"/>
          <p:cNvSpPr>
            <a:spLocks noChangeShapeType="1"/>
          </p:cNvSpPr>
          <p:nvPr/>
        </p:nvSpPr>
        <p:spPr bwMode="auto">
          <a:xfrm>
            <a:off x="2633663" y="4679950"/>
            <a:ext cx="1447800" cy="1752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1060" name="Line 20"/>
          <p:cNvSpPr>
            <a:spLocks noChangeShapeType="1"/>
          </p:cNvSpPr>
          <p:nvPr/>
        </p:nvSpPr>
        <p:spPr bwMode="auto">
          <a:xfrm flipV="1">
            <a:off x="2252663" y="4679950"/>
            <a:ext cx="9906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1061" name="Line 21"/>
          <p:cNvSpPr>
            <a:spLocks noChangeShapeType="1"/>
          </p:cNvSpPr>
          <p:nvPr/>
        </p:nvSpPr>
        <p:spPr bwMode="auto">
          <a:xfrm>
            <a:off x="2252663" y="5594350"/>
            <a:ext cx="91440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1062" name="Line 22"/>
          <p:cNvSpPr>
            <a:spLocks noChangeShapeType="1"/>
          </p:cNvSpPr>
          <p:nvPr/>
        </p:nvSpPr>
        <p:spPr bwMode="auto">
          <a:xfrm flipH="1">
            <a:off x="3028950" y="5700713"/>
            <a:ext cx="685800" cy="0"/>
          </a:xfrm>
          <a:prstGeom prst="line">
            <a:avLst/>
          </a:prstGeom>
          <a:noFill/>
          <a:ln w="9525">
            <a:solidFill>
              <a:schemeClr val="tx1"/>
            </a:solidFill>
            <a:round/>
            <a:headEnd/>
            <a:tailEnd/>
          </a:ln>
          <a:effectLst/>
        </p:spPr>
        <p:txBody>
          <a:bodyPr wrap="none" anchor="ctr"/>
          <a:lstStyle/>
          <a:p>
            <a:endParaRPr lang="en-US"/>
          </a:p>
        </p:txBody>
      </p:sp>
      <p:sp>
        <p:nvSpPr>
          <p:cNvPr id="1111063" name="Line 23"/>
          <p:cNvSpPr>
            <a:spLocks noChangeShapeType="1"/>
          </p:cNvSpPr>
          <p:nvPr/>
        </p:nvSpPr>
        <p:spPr bwMode="auto">
          <a:xfrm>
            <a:off x="3028950" y="5700713"/>
            <a:ext cx="0" cy="304800"/>
          </a:xfrm>
          <a:prstGeom prst="line">
            <a:avLst/>
          </a:prstGeom>
          <a:noFill/>
          <a:ln w="9525">
            <a:solidFill>
              <a:schemeClr val="tx1"/>
            </a:solidFill>
            <a:round/>
            <a:headEnd/>
            <a:tailEnd/>
          </a:ln>
          <a:effectLst/>
        </p:spPr>
        <p:txBody>
          <a:bodyPr wrap="none" anchor="ctr"/>
          <a:lstStyle/>
          <a:p>
            <a:endParaRPr lang="en-US"/>
          </a:p>
        </p:txBody>
      </p:sp>
      <p:sp>
        <p:nvSpPr>
          <p:cNvPr id="1111064" name="Line 24"/>
          <p:cNvSpPr>
            <a:spLocks noChangeShapeType="1"/>
          </p:cNvSpPr>
          <p:nvPr/>
        </p:nvSpPr>
        <p:spPr bwMode="auto">
          <a:xfrm flipH="1">
            <a:off x="3036888" y="6005513"/>
            <a:ext cx="685800" cy="0"/>
          </a:xfrm>
          <a:prstGeom prst="line">
            <a:avLst/>
          </a:prstGeom>
          <a:noFill/>
          <a:ln w="9525">
            <a:solidFill>
              <a:schemeClr val="tx1"/>
            </a:solidFill>
            <a:round/>
            <a:headEnd/>
            <a:tailEnd/>
          </a:ln>
          <a:effectLst/>
        </p:spPr>
        <p:txBody>
          <a:bodyPr wrap="none" anchor="ctr"/>
          <a:lstStyle/>
          <a:p>
            <a:endParaRPr lang="en-US"/>
          </a:p>
        </p:txBody>
      </p:sp>
      <p:sp>
        <p:nvSpPr>
          <p:cNvPr id="1111065" name="Text Box 25"/>
          <p:cNvSpPr txBox="1">
            <a:spLocks noChangeArrowheads="1"/>
          </p:cNvSpPr>
          <p:nvPr/>
        </p:nvSpPr>
        <p:spPr bwMode="auto">
          <a:xfrm>
            <a:off x="3089275" y="5662613"/>
            <a:ext cx="622300" cy="366712"/>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(2,1)</a:t>
            </a:r>
          </a:p>
        </p:txBody>
      </p:sp>
      <p:sp>
        <p:nvSpPr>
          <p:cNvPr id="1111066" name="Text Box 26"/>
          <p:cNvSpPr txBox="1">
            <a:spLocks noChangeArrowheads="1"/>
          </p:cNvSpPr>
          <p:nvPr/>
        </p:nvSpPr>
        <p:spPr bwMode="auto">
          <a:xfrm>
            <a:off x="1398588" y="4313238"/>
            <a:ext cx="452437"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S1</a:t>
            </a:r>
          </a:p>
        </p:txBody>
      </p:sp>
      <p:sp>
        <p:nvSpPr>
          <p:cNvPr id="1111067" name="Text Box 27"/>
          <p:cNvSpPr txBox="1">
            <a:spLocks noChangeArrowheads="1"/>
          </p:cNvSpPr>
          <p:nvPr/>
        </p:nvSpPr>
        <p:spPr bwMode="auto">
          <a:xfrm>
            <a:off x="1393825" y="5197475"/>
            <a:ext cx="452438"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S2</a:t>
            </a:r>
          </a:p>
        </p:txBody>
      </p:sp>
      <p:sp>
        <p:nvSpPr>
          <p:cNvPr id="1111068" name="Text Box 28"/>
          <p:cNvSpPr txBox="1">
            <a:spLocks noChangeArrowheads="1"/>
          </p:cNvSpPr>
          <p:nvPr/>
        </p:nvSpPr>
        <p:spPr bwMode="auto">
          <a:xfrm>
            <a:off x="1417638" y="6080125"/>
            <a:ext cx="452437"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S3</a:t>
            </a:r>
          </a:p>
        </p:txBody>
      </p:sp>
      <p:sp>
        <p:nvSpPr>
          <p:cNvPr id="1111069" name="AutoShape 29"/>
          <p:cNvSpPr>
            <a:spLocks noChangeArrowheads="1"/>
          </p:cNvSpPr>
          <p:nvPr/>
        </p:nvSpPr>
        <p:spPr bwMode="auto">
          <a:xfrm>
            <a:off x="2568575" y="2057400"/>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11070" name="AutoShape 30"/>
          <p:cNvSpPr>
            <a:spLocks noChangeArrowheads="1"/>
          </p:cNvSpPr>
          <p:nvPr/>
        </p:nvSpPr>
        <p:spPr bwMode="auto">
          <a:xfrm>
            <a:off x="2178050" y="2940050"/>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11071" name="AutoShape 31"/>
          <p:cNvSpPr>
            <a:spLocks noChangeArrowheads="1"/>
          </p:cNvSpPr>
          <p:nvPr/>
        </p:nvSpPr>
        <p:spPr bwMode="auto">
          <a:xfrm>
            <a:off x="2613025" y="4594225"/>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11072" name="AutoShape 32"/>
          <p:cNvSpPr>
            <a:spLocks noChangeArrowheads="1"/>
          </p:cNvSpPr>
          <p:nvPr/>
        </p:nvSpPr>
        <p:spPr bwMode="auto">
          <a:xfrm>
            <a:off x="2243138" y="5519738"/>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11073" name="Text Box 33"/>
          <p:cNvSpPr txBox="1">
            <a:spLocks noChangeArrowheads="1"/>
          </p:cNvSpPr>
          <p:nvPr/>
        </p:nvSpPr>
        <p:spPr bwMode="auto">
          <a:xfrm>
            <a:off x="641350" y="1484313"/>
            <a:ext cx="938213" cy="396875"/>
          </a:xfrm>
          <a:prstGeom prst="rect">
            <a:avLst/>
          </a:prstGeom>
          <a:noFill/>
          <a:ln w="9525">
            <a:noFill/>
            <a:miter lim="800000"/>
            <a:headEnd/>
            <a:tailEnd/>
          </a:ln>
          <a:effectLst/>
        </p:spPr>
        <p:txBody>
          <a:bodyPr wrap="none">
            <a:spAutoFit/>
          </a:bodyPr>
          <a:lstStyle/>
          <a:p>
            <a:pPr eaLnBrk="1" hangingPunct="1"/>
            <a:r>
              <a:rPr lang="en-US" sz="2000" b="1" u="sng">
                <a:latin typeface="Times New Roman" pitchFamily="18" charset="0"/>
              </a:rPr>
              <a:t>Step 1:</a:t>
            </a:r>
          </a:p>
        </p:txBody>
      </p:sp>
      <p:sp>
        <p:nvSpPr>
          <p:cNvPr id="1111074" name="Text Box 34"/>
          <p:cNvSpPr txBox="1">
            <a:spLocks noChangeArrowheads="1"/>
          </p:cNvSpPr>
          <p:nvPr/>
        </p:nvSpPr>
        <p:spPr bwMode="auto">
          <a:xfrm>
            <a:off x="661988" y="4022725"/>
            <a:ext cx="938212" cy="396875"/>
          </a:xfrm>
          <a:prstGeom prst="rect">
            <a:avLst/>
          </a:prstGeom>
          <a:noFill/>
          <a:ln w="9525">
            <a:noFill/>
            <a:miter lim="800000"/>
            <a:headEnd/>
            <a:tailEnd/>
          </a:ln>
          <a:effectLst/>
        </p:spPr>
        <p:txBody>
          <a:bodyPr wrap="none">
            <a:spAutoFit/>
          </a:bodyPr>
          <a:lstStyle/>
          <a:p>
            <a:pPr eaLnBrk="1" hangingPunct="1"/>
            <a:r>
              <a:rPr lang="en-US" sz="2000" b="1" u="sng">
                <a:latin typeface="Times New Roman" pitchFamily="18" charset="0"/>
              </a:rPr>
              <a:t>Step 2:</a:t>
            </a:r>
          </a:p>
        </p:txBody>
      </p:sp>
      <p:sp>
        <p:nvSpPr>
          <p:cNvPr id="1111075" name="Line 35"/>
          <p:cNvSpPr>
            <a:spLocks noChangeShapeType="1"/>
          </p:cNvSpPr>
          <p:nvPr/>
        </p:nvSpPr>
        <p:spPr bwMode="auto">
          <a:xfrm>
            <a:off x="3265488" y="4681538"/>
            <a:ext cx="609600" cy="9144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11076" name="Line 36"/>
          <p:cNvSpPr>
            <a:spLocks noChangeShapeType="1"/>
          </p:cNvSpPr>
          <p:nvPr/>
        </p:nvSpPr>
        <p:spPr bwMode="auto">
          <a:xfrm flipV="1">
            <a:off x="3189288" y="5595938"/>
            <a:ext cx="1066800" cy="8382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11077" name="Line 37"/>
          <p:cNvSpPr>
            <a:spLocks noChangeShapeType="1"/>
          </p:cNvSpPr>
          <p:nvPr/>
        </p:nvSpPr>
        <p:spPr bwMode="auto">
          <a:xfrm flipV="1">
            <a:off x="4114800" y="4724400"/>
            <a:ext cx="1295400" cy="16764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11078" name="Line 38"/>
          <p:cNvSpPr>
            <a:spLocks noChangeShapeType="1"/>
          </p:cNvSpPr>
          <p:nvPr/>
        </p:nvSpPr>
        <p:spPr bwMode="auto">
          <a:xfrm flipH="1">
            <a:off x="4267200" y="5105400"/>
            <a:ext cx="1524000" cy="457200"/>
          </a:xfrm>
          <a:prstGeom prst="line">
            <a:avLst/>
          </a:prstGeom>
          <a:noFill/>
          <a:ln w="9525">
            <a:solidFill>
              <a:schemeClr val="tx1"/>
            </a:solidFill>
            <a:prstDash val="lgDash"/>
            <a:round/>
            <a:headEnd/>
            <a:tailEnd type="triangle" w="med" len="med"/>
          </a:ln>
          <a:effectLst/>
        </p:spPr>
        <p:txBody>
          <a:bodyPr wrap="none" anchor="ctr"/>
          <a:lstStyle/>
          <a:p>
            <a:endParaRPr lang="en-US"/>
          </a:p>
        </p:txBody>
      </p:sp>
      <p:sp>
        <p:nvSpPr>
          <p:cNvPr id="1111079" name="Text Box 39"/>
          <p:cNvSpPr txBox="1">
            <a:spLocks noChangeArrowheads="1"/>
          </p:cNvSpPr>
          <p:nvPr/>
        </p:nvSpPr>
        <p:spPr bwMode="auto">
          <a:xfrm>
            <a:off x="5719763" y="4959350"/>
            <a:ext cx="1495425"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S2 enters CS</a:t>
            </a:r>
          </a:p>
        </p:txBody>
      </p:sp>
    </p:spTree>
  </p:cSld>
  <p:clrMapOvr>
    <a:masterClrMapping/>
  </p:clrMapOvr>
  <p:transition>
    <p:sndAc>
      <p:stSnd>
        <p:snd r:embed="rId2" name="camera.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80E7C9C0-6BAB-44B3-B4C0-8AAF75512188}" type="slidenum">
              <a:rPr lang="en-US"/>
              <a:pPr/>
              <a:t>24</a:t>
            </a:fld>
            <a:endParaRPr lang="en-US">
              <a:solidFill>
                <a:schemeClr val="bg2"/>
              </a:solidFill>
            </a:endParaRPr>
          </a:p>
        </p:txBody>
      </p:sp>
      <p:sp>
        <p:nvSpPr>
          <p:cNvPr id="1112066" name="Rectangle 2"/>
          <p:cNvSpPr>
            <a:spLocks noGrp="1" noChangeArrowheads="1"/>
          </p:cNvSpPr>
          <p:nvPr>
            <p:ph type="title"/>
          </p:nvPr>
        </p:nvSpPr>
        <p:spPr>
          <a:xfrm>
            <a:off x="1066800" y="304800"/>
            <a:ext cx="7772400" cy="1143000"/>
          </a:xfrm>
        </p:spPr>
        <p:txBody>
          <a:bodyPr/>
          <a:lstStyle/>
          <a:p>
            <a:r>
              <a:rPr lang="en-US"/>
              <a:t>Ricart-Agrawala: Example…</a:t>
            </a:r>
          </a:p>
        </p:txBody>
      </p:sp>
      <p:sp>
        <p:nvSpPr>
          <p:cNvPr id="1112067" name="Line 3"/>
          <p:cNvSpPr>
            <a:spLocks noChangeShapeType="1"/>
          </p:cNvSpPr>
          <p:nvPr/>
        </p:nvSpPr>
        <p:spPr bwMode="auto">
          <a:xfrm>
            <a:off x="1414463" y="2790825"/>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2068" name="Line 4"/>
          <p:cNvSpPr>
            <a:spLocks noChangeShapeType="1"/>
          </p:cNvSpPr>
          <p:nvPr/>
        </p:nvSpPr>
        <p:spPr bwMode="auto">
          <a:xfrm>
            <a:off x="1455738" y="3705225"/>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2069" name="Line 5"/>
          <p:cNvSpPr>
            <a:spLocks noChangeShapeType="1"/>
          </p:cNvSpPr>
          <p:nvPr/>
        </p:nvSpPr>
        <p:spPr bwMode="auto">
          <a:xfrm>
            <a:off x="1466850" y="4543425"/>
            <a:ext cx="6553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2070" name="Line 6"/>
          <p:cNvSpPr>
            <a:spLocks noChangeShapeType="1"/>
          </p:cNvSpPr>
          <p:nvPr/>
        </p:nvSpPr>
        <p:spPr bwMode="auto">
          <a:xfrm>
            <a:off x="2633663" y="2790825"/>
            <a:ext cx="4572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2071" name="Line 7"/>
          <p:cNvSpPr>
            <a:spLocks noChangeShapeType="1"/>
          </p:cNvSpPr>
          <p:nvPr/>
        </p:nvSpPr>
        <p:spPr bwMode="auto">
          <a:xfrm>
            <a:off x="2633663" y="2790825"/>
            <a:ext cx="1447800" cy="1752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2072" name="Line 8"/>
          <p:cNvSpPr>
            <a:spLocks noChangeShapeType="1"/>
          </p:cNvSpPr>
          <p:nvPr/>
        </p:nvSpPr>
        <p:spPr bwMode="auto">
          <a:xfrm flipV="1">
            <a:off x="2252663" y="2790825"/>
            <a:ext cx="9906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2073" name="Line 9"/>
          <p:cNvSpPr>
            <a:spLocks noChangeShapeType="1"/>
          </p:cNvSpPr>
          <p:nvPr/>
        </p:nvSpPr>
        <p:spPr bwMode="auto">
          <a:xfrm>
            <a:off x="2252663" y="3705225"/>
            <a:ext cx="91440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12074" name="Line 10"/>
          <p:cNvSpPr>
            <a:spLocks noChangeShapeType="1"/>
          </p:cNvSpPr>
          <p:nvPr/>
        </p:nvSpPr>
        <p:spPr bwMode="auto">
          <a:xfrm flipH="1">
            <a:off x="3028950" y="3811588"/>
            <a:ext cx="685800" cy="0"/>
          </a:xfrm>
          <a:prstGeom prst="line">
            <a:avLst/>
          </a:prstGeom>
          <a:noFill/>
          <a:ln w="9525">
            <a:solidFill>
              <a:schemeClr val="tx1"/>
            </a:solidFill>
            <a:round/>
            <a:headEnd/>
            <a:tailEnd/>
          </a:ln>
          <a:effectLst/>
        </p:spPr>
        <p:txBody>
          <a:bodyPr wrap="none" anchor="ctr"/>
          <a:lstStyle/>
          <a:p>
            <a:endParaRPr lang="en-US"/>
          </a:p>
        </p:txBody>
      </p:sp>
      <p:sp>
        <p:nvSpPr>
          <p:cNvPr id="1112075" name="Line 11"/>
          <p:cNvSpPr>
            <a:spLocks noChangeShapeType="1"/>
          </p:cNvSpPr>
          <p:nvPr/>
        </p:nvSpPr>
        <p:spPr bwMode="auto">
          <a:xfrm>
            <a:off x="3028950" y="3811588"/>
            <a:ext cx="0" cy="304800"/>
          </a:xfrm>
          <a:prstGeom prst="line">
            <a:avLst/>
          </a:prstGeom>
          <a:noFill/>
          <a:ln w="9525">
            <a:solidFill>
              <a:schemeClr val="tx1"/>
            </a:solidFill>
            <a:round/>
            <a:headEnd/>
            <a:tailEnd/>
          </a:ln>
          <a:effectLst/>
        </p:spPr>
        <p:txBody>
          <a:bodyPr wrap="none" anchor="ctr"/>
          <a:lstStyle/>
          <a:p>
            <a:endParaRPr lang="en-US"/>
          </a:p>
        </p:txBody>
      </p:sp>
      <p:sp>
        <p:nvSpPr>
          <p:cNvPr id="1112076" name="Line 12"/>
          <p:cNvSpPr>
            <a:spLocks noChangeShapeType="1"/>
          </p:cNvSpPr>
          <p:nvPr/>
        </p:nvSpPr>
        <p:spPr bwMode="auto">
          <a:xfrm flipH="1">
            <a:off x="3036888" y="4116388"/>
            <a:ext cx="685800" cy="0"/>
          </a:xfrm>
          <a:prstGeom prst="line">
            <a:avLst/>
          </a:prstGeom>
          <a:noFill/>
          <a:ln w="9525">
            <a:solidFill>
              <a:schemeClr val="tx1"/>
            </a:solidFill>
            <a:round/>
            <a:headEnd/>
            <a:tailEnd/>
          </a:ln>
          <a:effectLst/>
        </p:spPr>
        <p:txBody>
          <a:bodyPr wrap="none" anchor="ctr"/>
          <a:lstStyle/>
          <a:p>
            <a:endParaRPr lang="en-US"/>
          </a:p>
        </p:txBody>
      </p:sp>
      <p:sp>
        <p:nvSpPr>
          <p:cNvPr id="1112077" name="Text Box 13"/>
          <p:cNvSpPr txBox="1">
            <a:spLocks noChangeArrowheads="1"/>
          </p:cNvSpPr>
          <p:nvPr/>
        </p:nvSpPr>
        <p:spPr bwMode="auto">
          <a:xfrm>
            <a:off x="3089275" y="3773488"/>
            <a:ext cx="622300" cy="366712"/>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(2,1)</a:t>
            </a:r>
          </a:p>
        </p:txBody>
      </p:sp>
      <p:sp>
        <p:nvSpPr>
          <p:cNvPr id="1112078" name="Text Box 14"/>
          <p:cNvSpPr txBox="1">
            <a:spLocks noChangeArrowheads="1"/>
          </p:cNvSpPr>
          <p:nvPr/>
        </p:nvSpPr>
        <p:spPr bwMode="auto">
          <a:xfrm>
            <a:off x="1398588" y="2424113"/>
            <a:ext cx="452437"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S1</a:t>
            </a:r>
          </a:p>
        </p:txBody>
      </p:sp>
      <p:sp>
        <p:nvSpPr>
          <p:cNvPr id="1112079" name="Text Box 15"/>
          <p:cNvSpPr txBox="1">
            <a:spLocks noChangeArrowheads="1"/>
          </p:cNvSpPr>
          <p:nvPr/>
        </p:nvSpPr>
        <p:spPr bwMode="auto">
          <a:xfrm>
            <a:off x="1393825" y="3308350"/>
            <a:ext cx="452438"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S2</a:t>
            </a:r>
          </a:p>
        </p:txBody>
      </p:sp>
      <p:sp>
        <p:nvSpPr>
          <p:cNvPr id="1112080" name="Text Box 16"/>
          <p:cNvSpPr txBox="1">
            <a:spLocks noChangeArrowheads="1"/>
          </p:cNvSpPr>
          <p:nvPr/>
        </p:nvSpPr>
        <p:spPr bwMode="auto">
          <a:xfrm>
            <a:off x="1417638" y="4191000"/>
            <a:ext cx="452437"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S3</a:t>
            </a:r>
          </a:p>
        </p:txBody>
      </p:sp>
      <p:sp>
        <p:nvSpPr>
          <p:cNvPr id="1112081" name="AutoShape 17"/>
          <p:cNvSpPr>
            <a:spLocks noChangeArrowheads="1"/>
          </p:cNvSpPr>
          <p:nvPr/>
        </p:nvSpPr>
        <p:spPr bwMode="auto">
          <a:xfrm>
            <a:off x="2613025" y="2705100"/>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12082" name="AutoShape 18"/>
          <p:cNvSpPr>
            <a:spLocks noChangeArrowheads="1"/>
          </p:cNvSpPr>
          <p:nvPr/>
        </p:nvSpPr>
        <p:spPr bwMode="auto">
          <a:xfrm>
            <a:off x="2243138" y="3630613"/>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12083" name="Text Box 19"/>
          <p:cNvSpPr txBox="1">
            <a:spLocks noChangeArrowheads="1"/>
          </p:cNvSpPr>
          <p:nvPr/>
        </p:nvSpPr>
        <p:spPr bwMode="auto">
          <a:xfrm>
            <a:off x="661988" y="2133600"/>
            <a:ext cx="938212" cy="396875"/>
          </a:xfrm>
          <a:prstGeom prst="rect">
            <a:avLst/>
          </a:prstGeom>
          <a:noFill/>
          <a:ln w="9525">
            <a:noFill/>
            <a:miter lim="800000"/>
            <a:headEnd/>
            <a:tailEnd/>
          </a:ln>
          <a:effectLst/>
        </p:spPr>
        <p:txBody>
          <a:bodyPr wrap="none">
            <a:spAutoFit/>
          </a:bodyPr>
          <a:lstStyle/>
          <a:p>
            <a:pPr eaLnBrk="1" hangingPunct="1"/>
            <a:r>
              <a:rPr lang="en-US" sz="2000" b="1" u="sng">
                <a:latin typeface="Times New Roman" pitchFamily="18" charset="0"/>
              </a:rPr>
              <a:t>Step 3:</a:t>
            </a:r>
          </a:p>
        </p:txBody>
      </p:sp>
      <p:sp>
        <p:nvSpPr>
          <p:cNvPr id="1112084" name="Line 20"/>
          <p:cNvSpPr>
            <a:spLocks noChangeShapeType="1"/>
          </p:cNvSpPr>
          <p:nvPr/>
        </p:nvSpPr>
        <p:spPr bwMode="auto">
          <a:xfrm>
            <a:off x="3265488" y="2792413"/>
            <a:ext cx="609600" cy="9144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12085" name="Line 21"/>
          <p:cNvSpPr>
            <a:spLocks noChangeShapeType="1"/>
          </p:cNvSpPr>
          <p:nvPr/>
        </p:nvSpPr>
        <p:spPr bwMode="auto">
          <a:xfrm flipV="1">
            <a:off x="3189288" y="3706813"/>
            <a:ext cx="1066800" cy="8382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12086" name="Line 22"/>
          <p:cNvSpPr>
            <a:spLocks noChangeShapeType="1"/>
          </p:cNvSpPr>
          <p:nvPr/>
        </p:nvSpPr>
        <p:spPr bwMode="auto">
          <a:xfrm flipV="1">
            <a:off x="4114800" y="2835275"/>
            <a:ext cx="1295400" cy="16764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12087" name="Text Box 23"/>
          <p:cNvSpPr txBox="1">
            <a:spLocks noChangeArrowheads="1"/>
          </p:cNvSpPr>
          <p:nvPr/>
        </p:nvSpPr>
        <p:spPr bwMode="auto">
          <a:xfrm>
            <a:off x="6734175" y="2971800"/>
            <a:ext cx="1495425"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S1 enters CS</a:t>
            </a:r>
          </a:p>
        </p:txBody>
      </p:sp>
      <p:sp>
        <p:nvSpPr>
          <p:cNvPr id="1112088" name="Line 24"/>
          <p:cNvSpPr>
            <a:spLocks noChangeShapeType="1"/>
          </p:cNvSpPr>
          <p:nvPr/>
        </p:nvSpPr>
        <p:spPr bwMode="auto">
          <a:xfrm flipV="1">
            <a:off x="5562600" y="2786063"/>
            <a:ext cx="609600" cy="914400"/>
          </a:xfrm>
          <a:prstGeom prst="line">
            <a:avLst/>
          </a:prstGeom>
          <a:noFill/>
          <a:ln w="9525" cap="rnd">
            <a:solidFill>
              <a:schemeClr val="tx1"/>
            </a:solidFill>
            <a:prstDash val="sysDot"/>
            <a:round/>
            <a:headEnd/>
            <a:tailEnd type="arrow" w="med" len="med"/>
          </a:ln>
          <a:effectLst/>
        </p:spPr>
        <p:txBody>
          <a:bodyPr wrap="none" anchor="ctr"/>
          <a:lstStyle/>
          <a:p>
            <a:endParaRPr lang="en-US"/>
          </a:p>
        </p:txBody>
      </p:sp>
      <p:sp>
        <p:nvSpPr>
          <p:cNvPr id="1112089" name="Line 25"/>
          <p:cNvSpPr>
            <a:spLocks noChangeShapeType="1"/>
          </p:cNvSpPr>
          <p:nvPr/>
        </p:nvSpPr>
        <p:spPr bwMode="auto">
          <a:xfrm flipH="1" flipV="1">
            <a:off x="6248400" y="2819400"/>
            <a:ext cx="533400" cy="381000"/>
          </a:xfrm>
          <a:prstGeom prst="line">
            <a:avLst/>
          </a:prstGeom>
          <a:noFill/>
          <a:ln w="9525">
            <a:solidFill>
              <a:schemeClr val="tx1"/>
            </a:solidFill>
            <a:prstDash val="lgDash"/>
            <a:round/>
            <a:headEnd/>
            <a:tailEnd type="triangle" w="med" len="med"/>
          </a:ln>
          <a:effectLst/>
        </p:spPr>
        <p:txBody>
          <a:bodyPr wrap="none" anchor="ctr"/>
          <a:lstStyle/>
          <a:p>
            <a:endParaRPr lang="en-US"/>
          </a:p>
        </p:txBody>
      </p:sp>
      <p:sp>
        <p:nvSpPr>
          <p:cNvPr id="1112090" name="Text Box 26"/>
          <p:cNvSpPr txBox="1">
            <a:spLocks noChangeArrowheads="1"/>
          </p:cNvSpPr>
          <p:nvPr/>
        </p:nvSpPr>
        <p:spPr bwMode="auto">
          <a:xfrm>
            <a:off x="5851525" y="4052888"/>
            <a:ext cx="1524000"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S2 leaves CS</a:t>
            </a:r>
          </a:p>
        </p:txBody>
      </p:sp>
      <p:sp>
        <p:nvSpPr>
          <p:cNvPr id="1112091" name="Line 27"/>
          <p:cNvSpPr>
            <a:spLocks noChangeShapeType="1"/>
          </p:cNvSpPr>
          <p:nvPr/>
        </p:nvSpPr>
        <p:spPr bwMode="auto">
          <a:xfrm flipH="1" flipV="1">
            <a:off x="5562600" y="3733800"/>
            <a:ext cx="381000" cy="533400"/>
          </a:xfrm>
          <a:prstGeom prst="line">
            <a:avLst/>
          </a:prstGeom>
          <a:noFill/>
          <a:ln w="9525">
            <a:solidFill>
              <a:schemeClr val="tx1"/>
            </a:solidFill>
            <a:prstDash val="lgDash"/>
            <a:round/>
            <a:headEnd/>
            <a:tailEnd type="triangle" w="med" len="med"/>
          </a:ln>
          <a:effectLst/>
        </p:spPr>
        <p:txBody>
          <a:bodyPr wrap="none" anchor="ctr"/>
          <a:lstStyle/>
          <a:p>
            <a:endParaRPr lang="en-US"/>
          </a:p>
        </p:txBody>
      </p:sp>
    </p:spTree>
  </p:cSld>
  <p:clrMapOvr>
    <a:masterClrMapping/>
  </p:clrMapOvr>
  <p:transition>
    <p:sndAc>
      <p:stSnd>
        <p:snd r:embed="rId2" name="camera.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842D190-5279-4E41-83A4-2E164FBAC79C}" type="slidenum">
              <a:rPr lang="en-US"/>
              <a:pPr/>
              <a:t>25</a:t>
            </a:fld>
            <a:endParaRPr lang="en-US">
              <a:solidFill>
                <a:schemeClr val="bg2"/>
              </a:solidFill>
            </a:endParaRPr>
          </a:p>
        </p:txBody>
      </p:sp>
      <p:sp>
        <p:nvSpPr>
          <p:cNvPr id="1113090" name="Rectangle 2"/>
          <p:cNvSpPr>
            <a:spLocks noGrp="1" noChangeArrowheads="1"/>
          </p:cNvSpPr>
          <p:nvPr>
            <p:ph type="title"/>
          </p:nvPr>
        </p:nvSpPr>
        <p:spPr>
          <a:xfrm>
            <a:off x="1066800" y="228600"/>
            <a:ext cx="7772400" cy="1143000"/>
          </a:xfrm>
        </p:spPr>
        <p:txBody>
          <a:bodyPr/>
          <a:lstStyle/>
          <a:p>
            <a:r>
              <a:rPr lang="en-US"/>
              <a:t>Maekawa’s Algorithm</a:t>
            </a:r>
          </a:p>
        </p:txBody>
      </p:sp>
      <p:sp>
        <p:nvSpPr>
          <p:cNvPr id="1113091" name="Rectangle 3"/>
          <p:cNvSpPr>
            <a:spLocks noGrp="1" noChangeArrowheads="1"/>
          </p:cNvSpPr>
          <p:nvPr>
            <p:ph type="body" idx="1"/>
          </p:nvPr>
        </p:nvSpPr>
        <p:spPr>
          <a:xfrm>
            <a:off x="838200" y="1524000"/>
            <a:ext cx="7772400" cy="5105400"/>
          </a:xfrm>
        </p:spPr>
        <p:txBody>
          <a:bodyPr/>
          <a:lstStyle/>
          <a:p>
            <a:pPr marL="457200" indent="-457200">
              <a:lnSpc>
                <a:spcPct val="90000"/>
              </a:lnSpc>
            </a:pPr>
            <a:r>
              <a:rPr lang="en-US" sz="2400" dirty="0"/>
              <a:t>A site requests permission only from a subset of sites.</a:t>
            </a:r>
          </a:p>
          <a:p>
            <a:pPr marL="457200" indent="-457200">
              <a:lnSpc>
                <a:spcPct val="90000"/>
              </a:lnSpc>
            </a:pPr>
            <a:r>
              <a:rPr lang="en-US" sz="2400" dirty="0"/>
              <a:t>Request set of sites </a:t>
            </a:r>
            <a:r>
              <a:rPr lang="en-US" sz="2400" dirty="0" err="1"/>
              <a:t>si</a:t>
            </a:r>
            <a:r>
              <a:rPr lang="en-US" sz="2400" dirty="0"/>
              <a:t> &amp; </a:t>
            </a:r>
            <a:r>
              <a:rPr lang="en-US" sz="2400" dirty="0" err="1"/>
              <a:t>sj</a:t>
            </a:r>
            <a:r>
              <a:rPr lang="en-US" sz="2400" dirty="0"/>
              <a:t>: </a:t>
            </a:r>
            <a:r>
              <a:rPr lang="en-US" sz="2400" dirty="0" err="1"/>
              <a:t>Ri</a:t>
            </a:r>
            <a:r>
              <a:rPr lang="en-US" sz="2400" dirty="0"/>
              <a:t>, </a:t>
            </a:r>
            <a:r>
              <a:rPr lang="en-US" sz="2400" dirty="0" err="1"/>
              <a:t>Rj</a:t>
            </a:r>
            <a:r>
              <a:rPr lang="en-US" sz="2400" dirty="0"/>
              <a:t> such that </a:t>
            </a:r>
            <a:r>
              <a:rPr lang="en-US" sz="2400" dirty="0" err="1"/>
              <a:t>Ri</a:t>
            </a:r>
            <a:r>
              <a:rPr lang="en-US" sz="2400" dirty="0"/>
              <a:t> and </a:t>
            </a:r>
            <a:r>
              <a:rPr lang="en-US" sz="2400" dirty="0" err="1"/>
              <a:t>Rj</a:t>
            </a:r>
            <a:r>
              <a:rPr lang="en-US" sz="2400" dirty="0"/>
              <a:t> will have </a:t>
            </a:r>
            <a:r>
              <a:rPr lang="en-US" sz="2400" dirty="0" err="1"/>
              <a:t>atleast</a:t>
            </a:r>
            <a:r>
              <a:rPr lang="en-US" sz="2400" dirty="0"/>
              <a:t> one common site (</a:t>
            </a:r>
            <a:r>
              <a:rPr lang="en-US" sz="2400" dirty="0" err="1"/>
              <a:t>Sk</a:t>
            </a:r>
            <a:r>
              <a:rPr lang="en-US" sz="2400" dirty="0"/>
              <a:t>). </a:t>
            </a:r>
            <a:r>
              <a:rPr lang="en-US" sz="2400" dirty="0" err="1"/>
              <a:t>Sk</a:t>
            </a:r>
            <a:r>
              <a:rPr lang="en-US" sz="2400" dirty="0"/>
              <a:t> mediates conflicts between </a:t>
            </a:r>
            <a:r>
              <a:rPr lang="en-US" sz="2400" dirty="0" err="1"/>
              <a:t>Ri</a:t>
            </a:r>
            <a:r>
              <a:rPr lang="en-US" sz="2400" dirty="0"/>
              <a:t> and </a:t>
            </a:r>
            <a:r>
              <a:rPr lang="en-US" sz="2400" dirty="0" err="1"/>
              <a:t>Rj</a:t>
            </a:r>
            <a:r>
              <a:rPr lang="en-US" sz="2400" dirty="0"/>
              <a:t>.</a:t>
            </a:r>
          </a:p>
          <a:p>
            <a:pPr marL="457200" indent="-457200">
              <a:lnSpc>
                <a:spcPct val="90000"/>
              </a:lnSpc>
            </a:pPr>
            <a:r>
              <a:rPr lang="en-US" sz="2400" dirty="0"/>
              <a:t>A site can send only one REPLY message at a time, i.e., a site can send a REPLY message only after receiving a RELEASE message for the previous REPLY message.</a:t>
            </a:r>
          </a:p>
          <a:p>
            <a:pPr marL="457200" indent="-457200">
              <a:lnSpc>
                <a:spcPct val="90000"/>
              </a:lnSpc>
            </a:pPr>
            <a:r>
              <a:rPr lang="en-US" sz="2400" dirty="0"/>
              <a:t>Request Sets Rules:</a:t>
            </a:r>
          </a:p>
          <a:p>
            <a:pPr marL="1027113" lvl="1" indent="-455613">
              <a:lnSpc>
                <a:spcPct val="90000"/>
              </a:lnSpc>
            </a:pPr>
            <a:r>
              <a:rPr lang="en-US" sz="2000" dirty="0"/>
              <a:t>Sets </a:t>
            </a:r>
            <a:r>
              <a:rPr lang="en-US" sz="2000" dirty="0" err="1"/>
              <a:t>Ri</a:t>
            </a:r>
            <a:r>
              <a:rPr lang="en-US" sz="2000" dirty="0"/>
              <a:t> and </a:t>
            </a:r>
            <a:r>
              <a:rPr lang="en-US" sz="2000" dirty="0" err="1"/>
              <a:t>Rj</a:t>
            </a:r>
            <a:r>
              <a:rPr lang="en-US" sz="2000" dirty="0"/>
              <a:t> have </a:t>
            </a:r>
            <a:r>
              <a:rPr lang="en-US" sz="2000" dirty="0" err="1"/>
              <a:t>atleast</a:t>
            </a:r>
            <a:r>
              <a:rPr lang="en-US" sz="2000" dirty="0"/>
              <a:t> one common site.</a:t>
            </a:r>
          </a:p>
          <a:p>
            <a:pPr marL="1027113" lvl="1" indent="-455613">
              <a:lnSpc>
                <a:spcPct val="90000"/>
              </a:lnSpc>
            </a:pPr>
            <a:r>
              <a:rPr lang="en-US" sz="2000" dirty="0"/>
              <a:t>Si is always in </a:t>
            </a:r>
            <a:r>
              <a:rPr lang="en-US" sz="2000" dirty="0" err="1"/>
              <a:t>Ri</a:t>
            </a:r>
            <a:r>
              <a:rPr lang="en-US" sz="2000" dirty="0"/>
              <a:t>.</a:t>
            </a:r>
          </a:p>
          <a:p>
            <a:pPr marL="1027113" lvl="1" indent="-455613">
              <a:lnSpc>
                <a:spcPct val="90000"/>
              </a:lnSpc>
            </a:pPr>
            <a:r>
              <a:rPr lang="en-US" sz="2000" dirty="0"/>
              <a:t>Cardinality of </a:t>
            </a:r>
            <a:r>
              <a:rPr lang="en-US" sz="2000" dirty="0" err="1"/>
              <a:t>Ri</a:t>
            </a:r>
            <a:r>
              <a:rPr lang="en-US" sz="2000" dirty="0"/>
              <a:t>, i.e., the number of sites in </a:t>
            </a:r>
            <a:r>
              <a:rPr lang="en-US" sz="2000" dirty="0" err="1"/>
              <a:t>Ri</a:t>
            </a:r>
            <a:r>
              <a:rPr lang="en-US" sz="2000" dirty="0"/>
              <a:t> is K.</a:t>
            </a:r>
          </a:p>
          <a:p>
            <a:pPr marL="1027113" lvl="1" indent="-455613">
              <a:lnSpc>
                <a:spcPct val="90000"/>
              </a:lnSpc>
            </a:pPr>
            <a:r>
              <a:rPr lang="en-US" sz="2000" dirty="0"/>
              <a:t>Any site Si is in K number of </a:t>
            </a:r>
            <a:r>
              <a:rPr lang="en-US" sz="2000" dirty="0" err="1"/>
              <a:t>Ris</a:t>
            </a:r>
            <a:r>
              <a:rPr lang="en-US" sz="2000" dirty="0"/>
              <a:t>. N = K(K - 1) + 1 -&gt; K = square root of N.</a:t>
            </a:r>
          </a:p>
          <a:p>
            <a:pPr marL="457200" indent="-457200">
              <a:lnSpc>
                <a:spcPct val="90000"/>
              </a:lnSpc>
            </a:pPr>
            <a:endParaRPr lang="en-US" sz="2400" dirty="0"/>
          </a:p>
        </p:txBody>
      </p:sp>
    </p:spTree>
  </p:cSld>
  <p:clrMapOvr>
    <a:masterClrMapping/>
  </p:clrMapOvr>
  <p:transition>
    <p:sndAc>
      <p:stSnd>
        <p:snd r:embed="rId2" name="camera.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CD10D1-84EF-419B-84D6-C02B3722471E}" type="slidenum">
              <a:rPr lang="en-US"/>
              <a:pPr/>
              <a:t>26</a:t>
            </a:fld>
            <a:endParaRPr lang="en-US">
              <a:solidFill>
                <a:schemeClr val="bg2"/>
              </a:solidFill>
            </a:endParaRPr>
          </a:p>
        </p:txBody>
      </p:sp>
      <p:sp>
        <p:nvSpPr>
          <p:cNvPr id="1114114" name="Rectangle 2"/>
          <p:cNvSpPr>
            <a:spLocks noGrp="1" noChangeArrowheads="1"/>
          </p:cNvSpPr>
          <p:nvPr>
            <p:ph type="title"/>
          </p:nvPr>
        </p:nvSpPr>
        <p:spPr>
          <a:xfrm>
            <a:off x="1066800" y="228600"/>
            <a:ext cx="7772400" cy="1143000"/>
          </a:xfrm>
        </p:spPr>
        <p:txBody>
          <a:bodyPr/>
          <a:lstStyle/>
          <a:p>
            <a:r>
              <a:rPr lang="en-US" dirty="0" err="1"/>
              <a:t>Maekawa’s</a:t>
            </a:r>
            <a:r>
              <a:rPr lang="en-US" dirty="0"/>
              <a:t> Algorithm ...</a:t>
            </a:r>
          </a:p>
        </p:txBody>
      </p:sp>
      <p:sp>
        <p:nvSpPr>
          <p:cNvPr id="1114115" name="Rectangle 3"/>
          <p:cNvSpPr>
            <a:spLocks noGrp="1" noChangeArrowheads="1"/>
          </p:cNvSpPr>
          <p:nvPr>
            <p:ph type="body" idx="1"/>
          </p:nvPr>
        </p:nvSpPr>
        <p:spPr>
          <a:xfrm>
            <a:off x="838200" y="1219200"/>
            <a:ext cx="7924800" cy="5638800"/>
          </a:xfrm>
        </p:spPr>
        <p:txBody>
          <a:bodyPr/>
          <a:lstStyle/>
          <a:p>
            <a:pPr marL="457200" indent="-457200">
              <a:lnSpc>
                <a:spcPct val="90000"/>
              </a:lnSpc>
            </a:pPr>
            <a:r>
              <a:rPr lang="en-US" sz="2400" dirty="0"/>
              <a:t>Requesting CS</a:t>
            </a:r>
          </a:p>
          <a:p>
            <a:pPr marL="1027113" lvl="1" indent="-455613">
              <a:lnSpc>
                <a:spcPct val="90000"/>
              </a:lnSpc>
            </a:pPr>
            <a:r>
              <a:rPr lang="en-US" sz="2000" dirty="0" smtClean="0"/>
              <a:t>Site Si request to the CS by sending  REQUEST(</a:t>
            </a:r>
            <a:r>
              <a:rPr lang="en-US" sz="2000" dirty="0" err="1" smtClean="0"/>
              <a:t>i</a:t>
            </a:r>
            <a:r>
              <a:rPr lang="en-US" sz="2000" dirty="0"/>
              <a:t>) </a:t>
            </a:r>
            <a:r>
              <a:rPr lang="en-US" sz="2000" dirty="0" smtClean="0"/>
              <a:t>messages to all the </a:t>
            </a:r>
            <a:r>
              <a:rPr lang="en-US" sz="2000" dirty="0"/>
              <a:t>sites in </a:t>
            </a:r>
            <a:r>
              <a:rPr lang="en-US" sz="2000" dirty="0" smtClean="0"/>
              <a:t>its request set </a:t>
            </a:r>
            <a:r>
              <a:rPr lang="en-US" sz="2000" dirty="0" err="1" smtClean="0"/>
              <a:t>Ri</a:t>
            </a:r>
            <a:r>
              <a:rPr lang="en-US" sz="2000" dirty="0"/>
              <a:t>.</a:t>
            </a:r>
          </a:p>
          <a:p>
            <a:pPr marL="1027113" lvl="1" indent="-455613">
              <a:lnSpc>
                <a:spcPct val="90000"/>
              </a:lnSpc>
            </a:pPr>
            <a:r>
              <a:rPr lang="en-US" sz="2000" dirty="0" smtClean="0"/>
              <a:t>When a site </a:t>
            </a:r>
            <a:r>
              <a:rPr lang="en-US" sz="2000" dirty="0" err="1" smtClean="0"/>
              <a:t>Sj</a:t>
            </a:r>
            <a:r>
              <a:rPr lang="en-US" sz="2000" dirty="0" smtClean="0"/>
              <a:t> receives the REQUEST(</a:t>
            </a:r>
            <a:r>
              <a:rPr lang="en-US" sz="2000" dirty="0" err="1" smtClean="0"/>
              <a:t>i</a:t>
            </a:r>
            <a:r>
              <a:rPr lang="en-US" sz="2000" dirty="0" smtClean="0"/>
              <a:t>)  message, it sends a REPLY message to </a:t>
            </a:r>
            <a:r>
              <a:rPr lang="en-US" sz="2000" dirty="0"/>
              <a:t>Si </a:t>
            </a:r>
            <a:r>
              <a:rPr lang="en-US" sz="2000" dirty="0" smtClean="0"/>
              <a:t>provides it </a:t>
            </a:r>
            <a:r>
              <a:rPr lang="en-US" sz="2000" dirty="0" err="1" smtClean="0"/>
              <a:t>has’t</a:t>
            </a:r>
            <a:r>
              <a:rPr lang="en-US" sz="2000" dirty="0" smtClean="0"/>
              <a:t> sent a REPLY message to a site from the time it received the last release message. </a:t>
            </a:r>
            <a:endParaRPr lang="en-US" sz="2000" dirty="0"/>
          </a:p>
          <a:p>
            <a:pPr marL="1370013" lvl="2">
              <a:lnSpc>
                <a:spcPct val="90000"/>
              </a:lnSpc>
            </a:pPr>
            <a:r>
              <a:rPr lang="en-US" sz="2000" dirty="0"/>
              <a:t>Otherwise, queue up </a:t>
            </a:r>
            <a:r>
              <a:rPr lang="en-US" sz="2000" dirty="0" err="1"/>
              <a:t>Si’s</a:t>
            </a:r>
            <a:r>
              <a:rPr lang="en-US" sz="2000" dirty="0"/>
              <a:t> </a:t>
            </a:r>
            <a:r>
              <a:rPr lang="en-US" sz="2000" dirty="0" smtClean="0"/>
              <a:t>request for later consideration.</a:t>
            </a:r>
            <a:endParaRPr lang="en-US" sz="1800" dirty="0"/>
          </a:p>
          <a:p>
            <a:pPr marL="457200" indent="-457200">
              <a:lnSpc>
                <a:spcPct val="90000"/>
              </a:lnSpc>
            </a:pPr>
            <a:r>
              <a:rPr lang="en-US" sz="2400" dirty="0"/>
              <a:t>Executing CS: after getting REPLY from all sites in </a:t>
            </a:r>
            <a:r>
              <a:rPr lang="en-US" sz="2400" dirty="0" err="1"/>
              <a:t>Ri</a:t>
            </a:r>
            <a:r>
              <a:rPr lang="en-US" sz="2400" dirty="0"/>
              <a:t>.</a:t>
            </a:r>
          </a:p>
          <a:p>
            <a:pPr marL="457200" indent="-457200">
              <a:lnSpc>
                <a:spcPct val="90000"/>
              </a:lnSpc>
            </a:pPr>
            <a:r>
              <a:rPr lang="en-US" sz="2400" dirty="0"/>
              <a:t>Releasing CS</a:t>
            </a:r>
          </a:p>
          <a:p>
            <a:pPr marL="1027113" lvl="1" indent="-455613">
              <a:lnSpc>
                <a:spcPct val="90000"/>
              </a:lnSpc>
            </a:pPr>
            <a:r>
              <a:rPr lang="en-US" sz="2000" dirty="0"/>
              <a:t>send RELEASE(</a:t>
            </a:r>
            <a:r>
              <a:rPr lang="en-US" sz="2000" dirty="0" err="1"/>
              <a:t>i</a:t>
            </a:r>
            <a:r>
              <a:rPr lang="en-US" sz="2000" dirty="0"/>
              <a:t>) to all sites in </a:t>
            </a:r>
            <a:r>
              <a:rPr lang="en-US" sz="2000" dirty="0" err="1"/>
              <a:t>Ri</a:t>
            </a:r>
            <a:endParaRPr lang="en-US" sz="2000" dirty="0"/>
          </a:p>
          <a:p>
            <a:pPr marL="1027113" lvl="1" indent="-455613">
              <a:lnSpc>
                <a:spcPct val="90000"/>
              </a:lnSpc>
            </a:pPr>
            <a:r>
              <a:rPr lang="en-US" sz="2000" dirty="0"/>
              <a:t>Any </a:t>
            </a:r>
            <a:r>
              <a:rPr lang="en-US" sz="2000" dirty="0" err="1"/>
              <a:t>Sj</a:t>
            </a:r>
            <a:r>
              <a:rPr lang="en-US" sz="2000" dirty="0"/>
              <a:t> after receiving RELEASE message, send REPLY message to the next request in queue.</a:t>
            </a:r>
          </a:p>
          <a:p>
            <a:pPr marL="1027113" lvl="1" indent="-455613">
              <a:lnSpc>
                <a:spcPct val="90000"/>
              </a:lnSpc>
            </a:pPr>
            <a:r>
              <a:rPr lang="en-US" sz="2000" dirty="0"/>
              <a:t>If queue empty, update </a:t>
            </a:r>
            <a:r>
              <a:rPr lang="en-US" sz="2000" dirty="0" smtClean="0"/>
              <a:t>its state to reflect that the site has not sent out any REPLY message..</a:t>
            </a:r>
            <a:endParaRPr lang="en-US" sz="2000" dirty="0"/>
          </a:p>
          <a:p>
            <a:pPr marL="457200" indent="-457200">
              <a:lnSpc>
                <a:spcPct val="90000"/>
              </a:lnSpc>
            </a:pPr>
            <a:endParaRPr lang="en-US" sz="2400" dirty="0"/>
          </a:p>
        </p:txBody>
      </p:sp>
    </p:spTree>
  </p:cSld>
  <p:clrMapOvr>
    <a:masterClrMapping/>
  </p:clrMapOvr>
  <p:transition>
    <p:sndAc>
      <p:stSnd>
        <p:snd r:embed="rId2" name="camera.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1D0CA55-CBBF-4653-8954-862CB503A234}" type="slidenum">
              <a:rPr lang="en-US"/>
              <a:pPr/>
              <a:t>27</a:t>
            </a:fld>
            <a:endParaRPr lang="en-US">
              <a:solidFill>
                <a:schemeClr val="bg2"/>
              </a:solidFill>
            </a:endParaRPr>
          </a:p>
        </p:txBody>
      </p:sp>
      <p:sp>
        <p:nvSpPr>
          <p:cNvPr id="1115138" name="Rectangle 2"/>
          <p:cNvSpPr>
            <a:spLocks noGrp="1" noChangeArrowheads="1"/>
          </p:cNvSpPr>
          <p:nvPr>
            <p:ph type="title"/>
          </p:nvPr>
        </p:nvSpPr>
        <p:spPr>
          <a:xfrm>
            <a:off x="1066800" y="228600"/>
            <a:ext cx="7772400" cy="1143000"/>
          </a:xfrm>
        </p:spPr>
        <p:txBody>
          <a:bodyPr/>
          <a:lstStyle/>
          <a:p>
            <a:r>
              <a:rPr lang="en-US"/>
              <a:t>Maekawa’s Algorithm ...</a:t>
            </a:r>
          </a:p>
        </p:txBody>
      </p:sp>
      <p:sp>
        <p:nvSpPr>
          <p:cNvPr id="1115139" name="Rectangle 3"/>
          <p:cNvSpPr>
            <a:spLocks noGrp="1" noChangeArrowheads="1"/>
          </p:cNvSpPr>
          <p:nvPr>
            <p:ph type="body" idx="1"/>
          </p:nvPr>
        </p:nvSpPr>
        <p:spPr>
          <a:xfrm>
            <a:off x="838200" y="1524000"/>
            <a:ext cx="8077200" cy="4800600"/>
          </a:xfrm>
        </p:spPr>
        <p:txBody>
          <a:bodyPr/>
          <a:lstStyle/>
          <a:p>
            <a:pPr marL="457200" indent="-457200">
              <a:lnSpc>
                <a:spcPct val="90000"/>
              </a:lnSpc>
            </a:pPr>
            <a:r>
              <a:rPr lang="en-US" sz="2400"/>
              <a:t>Performance</a:t>
            </a:r>
          </a:p>
          <a:p>
            <a:pPr marL="1027113" lvl="1" indent="-455613">
              <a:lnSpc>
                <a:spcPct val="90000"/>
              </a:lnSpc>
            </a:pPr>
            <a:r>
              <a:rPr lang="en-US" sz="2000"/>
              <a:t>Synchronization delay: 2T</a:t>
            </a:r>
          </a:p>
          <a:p>
            <a:pPr marL="1027113" lvl="1" indent="-455613">
              <a:lnSpc>
                <a:spcPct val="90000"/>
              </a:lnSpc>
            </a:pPr>
            <a:r>
              <a:rPr lang="en-US" sz="2000"/>
              <a:t>Messages: 3 times square root of N (one each for REQUEST, REPLY, RELEASE messages)</a:t>
            </a:r>
          </a:p>
          <a:p>
            <a:pPr marL="457200" indent="-457200">
              <a:lnSpc>
                <a:spcPct val="90000"/>
              </a:lnSpc>
            </a:pPr>
            <a:r>
              <a:rPr lang="en-US" sz="2400"/>
              <a:t>Deadlocks</a:t>
            </a:r>
          </a:p>
          <a:p>
            <a:pPr marL="1027113" lvl="1" indent="-455613">
              <a:lnSpc>
                <a:spcPct val="90000"/>
              </a:lnSpc>
            </a:pPr>
            <a:r>
              <a:rPr lang="en-US" sz="2000"/>
              <a:t>Message deliveries are not ordered.</a:t>
            </a:r>
          </a:p>
          <a:p>
            <a:pPr marL="1027113" lvl="1" indent="-455613">
              <a:lnSpc>
                <a:spcPct val="90000"/>
              </a:lnSpc>
            </a:pPr>
            <a:r>
              <a:rPr lang="en-US" sz="2000"/>
              <a:t>Assume Si, Sj, Sk concurrently request CS</a:t>
            </a:r>
          </a:p>
          <a:p>
            <a:pPr marL="1027113" lvl="1" indent="-455613">
              <a:lnSpc>
                <a:spcPct val="90000"/>
              </a:lnSpc>
            </a:pPr>
            <a:r>
              <a:rPr lang="en-US" sz="2000"/>
              <a:t>Ri intersection Rj = {Sij}, Rj Rk = {Sjk}, Rk Ri = {Ski}</a:t>
            </a:r>
          </a:p>
          <a:p>
            <a:pPr marL="1027113" lvl="1" indent="-455613">
              <a:lnSpc>
                <a:spcPct val="90000"/>
              </a:lnSpc>
            </a:pPr>
            <a:r>
              <a:rPr lang="en-US" sz="2000"/>
              <a:t>Possible that:</a:t>
            </a:r>
          </a:p>
          <a:p>
            <a:pPr marL="1370013" lvl="2">
              <a:lnSpc>
                <a:spcPct val="90000"/>
              </a:lnSpc>
            </a:pPr>
            <a:r>
              <a:rPr lang="en-US" sz="1800"/>
              <a:t> </a:t>
            </a:r>
            <a:r>
              <a:rPr lang="en-US" sz="2000"/>
              <a:t>Sij is locked by Si (forcing Sj to wait at Sij)</a:t>
            </a:r>
          </a:p>
          <a:p>
            <a:pPr marL="1370013" lvl="2">
              <a:lnSpc>
                <a:spcPct val="90000"/>
              </a:lnSpc>
            </a:pPr>
            <a:r>
              <a:rPr lang="en-US" sz="2000"/>
              <a:t> Sjk by Sj (forcing Sk to wait at Sjk)</a:t>
            </a:r>
          </a:p>
          <a:p>
            <a:pPr marL="1370013" lvl="2">
              <a:lnSpc>
                <a:spcPct val="90000"/>
              </a:lnSpc>
            </a:pPr>
            <a:r>
              <a:rPr lang="en-US" sz="2000"/>
              <a:t> Ski by Sk (forcing Si to wait at Ski)</a:t>
            </a:r>
          </a:p>
          <a:p>
            <a:pPr marL="1370013" lvl="2">
              <a:lnSpc>
                <a:spcPct val="90000"/>
              </a:lnSpc>
            </a:pPr>
            <a:r>
              <a:rPr lang="en-US" sz="2000"/>
              <a:t>-&gt; deadlocks among Si, Sj, and Sk</a:t>
            </a:r>
            <a:r>
              <a:rPr lang="en-US" sz="1800"/>
              <a:t>.</a:t>
            </a:r>
          </a:p>
          <a:p>
            <a:pPr marL="457200" indent="-457200">
              <a:lnSpc>
                <a:spcPct val="90000"/>
              </a:lnSpc>
            </a:pPr>
            <a:endParaRPr lang="en-US" sz="2400"/>
          </a:p>
          <a:p>
            <a:pPr marL="457200" indent="-457200">
              <a:lnSpc>
                <a:spcPct val="90000"/>
              </a:lnSpc>
            </a:pPr>
            <a:endParaRPr lang="en-US" sz="2400"/>
          </a:p>
        </p:txBody>
      </p:sp>
    </p:spTree>
  </p:cSld>
  <p:clrMapOvr>
    <a:masterClrMapping/>
  </p:clrMapOvr>
  <p:transition>
    <p:sndAc>
      <p:stSnd>
        <p:snd r:embed="rId2" name="camera.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D5E546-93F2-410E-AAE3-9D35CCB15BED}" type="slidenum">
              <a:rPr lang="en-US"/>
              <a:pPr/>
              <a:t>28</a:t>
            </a:fld>
            <a:endParaRPr lang="en-US">
              <a:solidFill>
                <a:schemeClr val="bg2"/>
              </a:solidFill>
            </a:endParaRPr>
          </a:p>
        </p:txBody>
      </p:sp>
      <p:sp>
        <p:nvSpPr>
          <p:cNvPr id="1118210" name="Rectangle 2"/>
          <p:cNvSpPr>
            <a:spLocks noGrp="1" noChangeArrowheads="1"/>
          </p:cNvSpPr>
          <p:nvPr>
            <p:ph type="title"/>
          </p:nvPr>
        </p:nvSpPr>
        <p:spPr>
          <a:xfrm>
            <a:off x="1066800" y="152400"/>
            <a:ext cx="7772400" cy="1143000"/>
          </a:xfrm>
        </p:spPr>
        <p:txBody>
          <a:bodyPr/>
          <a:lstStyle/>
          <a:p>
            <a:r>
              <a:rPr lang="en-US"/>
              <a:t>Token-based Algorithms</a:t>
            </a:r>
          </a:p>
        </p:txBody>
      </p:sp>
      <p:sp>
        <p:nvSpPr>
          <p:cNvPr id="1118211" name="Rectangle 3"/>
          <p:cNvSpPr>
            <a:spLocks noGrp="1" noChangeArrowheads="1"/>
          </p:cNvSpPr>
          <p:nvPr>
            <p:ph type="body" idx="1"/>
          </p:nvPr>
        </p:nvSpPr>
        <p:spPr>
          <a:xfrm>
            <a:off x="838200" y="1143000"/>
            <a:ext cx="7772400" cy="5181600"/>
          </a:xfrm>
        </p:spPr>
        <p:txBody>
          <a:bodyPr/>
          <a:lstStyle/>
          <a:p>
            <a:pPr marL="457200" indent="-457200"/>
            <a:r>
              <a:rPr lang="en-US" sz="2400" dirty="0"/>
              <a:t>Unique token circulates among the participating sites.</a:t>
            </a:r>
          </a:p>
          <a:p>
            <a:pPr marL="457200" indent="-457200"/>
            <a:r>
              <a:rPr lang="en-US" sz="2400" dirty="0"/>
              <a:t>A site can enter CS if it has the token.</a:t>
            </a:r>
          </a:p>
          <a:p>
            <a:pPr marL="457200" indent="-457200"/>
            <a:r>
              <a:rPr lang="en-US" sz="2400" dirty="0"/>
              <a:t>Token-based approaches use sequence numbers instead of time stamps.</a:t>
            </a:r>
          </a:p>
          <a:p>
            <a:pPr marL="1027113" lvl="1" indent="-455613"/>
            <a:r>
              <a:rPr lang="en-US" sz="2000" dirty="0"/>
              <a:t>Request for a token contains a sequence number.</a:t>
            </a:r>
          </a:p>
          <a:p>
            <a:pPr marL="1027113" lvl="1" indent="-455613"/>
            <a:r>
              <a:rPr lang="en-US" sz="2000" dirty="0"/>
              <a:t>Sequence number of sites advance independently.</a:t>
            </a:r>
          </a:p>
          <a:p>
            <a:pPr marL="457200" indent="-457200"/>
            <a:r>
              <a:rPr lang="en-US" sz="2400" dirty="0"/>
              <a:t>Correctness issue is trivial since only one token is present -&gt; only one site can enter CS.</a:t>
            </a:r>
          </a:p>
          <a:p>
            <a:pPr marL="457200" indent="-457200"/>
            <a:r>
              <a:rPr lang="en-US" sz="2400" dirty="0"/>
              <a:t>Deadlock and starvation issues to be addressed.</a:t>
            </a:r>
          </a:p>
        </p:txBody>
      </p:sp>
    </p:spTree>
  </p:cSld>
  <p:clrMapOvr>
    <a:masterClrMapping/>
  </p:clrMapOvr>
  <p:transition>
    <p:sndAc>
      <p:stSnd>
        <p:snd r:embed="rId2" name="camera.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B6C1FD6-21F1-4E01-8764-3A7AB92E37F4}" type="slidenum">
              <a:rPr lang="en-US"/>
              <a:pPr/>
              <a:t>29</a:t>
            </a:fld>
            <a:endParaRPr lang="en-US">
              <a:solidFill>
                <a:schemeClr val="bg2"/>
              </a:solidFill>
            </a:endParaRPr>
          </a:p>
        </p:txBody>
      </p:sp>
      <p:sp>
        <p:nvSpPr>
          <p:cNvPr id="1119234" name="Rectangle 2"/>
          <p:cNvSpPr>
            <a:spLocks noGrp="1" noChangeArrowheads="1"/>
          </p:cNvSpPr>
          <p:nvPr>
            <p:ph type="title"/>
          </p:nvPr>
        </p:nvSpPr>
        <p:spPr>
          <a:xfrm>
            <a:off x="1066800" y="152400"/>
            <a:ext cx="7772400" cy="1143000"/>
          </a:xfrm>
        </p:spPr>
        <p:txBody>
          <a:bodyPr/>
          <a:lstStyle/>
          <a:p>
            <a:r>
              <a:rPr lang="en-US"/>
              <a:t>Suzuki-Kasami Algorithm</a:t>
            </a:r>
          </a:p>
        </p:txBody>
      </p:sp>
      <p:sp>
        <p:nvSpPr>
          <p:cNvPr id="1119235" name="Rectangle 3"/>
          <p:cNvSpPr>
            <a:spLocks noGrp="1" noChangeArrowheads="1"/>
          </p:cNvSpPr>
          <p:nvPr>
            <p:ph type="body" idx="1"/>
          </p:nvPr>
        </p:nvSpPr>
        <p:spPr>
          <a:xfrm>
            <a:off x="838200" y="1066800"/>
            <a:ext cx="7772400" cy="5486400"/>
          </a:xfrm>
        </p:spPr>
        <p:txBody>
          <a:bodyPr/>
          <a:lstStyle/>
          <a:p>
            <a:pPr marL="457200" indent="-457200">
              <a:lnSpc>
                <a:spcPct val="90000"/>
              </a:lnSpc>
            </a:pPr>
            <a:r>
              <a:rPr lang="en-US" sz="1600" dirty="0"/>
              <a:t>If a site without a token needs to enter a CS, broadcast a REQUEST for token message to all other sites.</a:t>
            </a:r>
          </a:p>
          <a:p>
            <a:pPr marL="457200" indent="-457200">
              <a:lnSpc>
                <a:spcPct val="90000"/>
              </a:lnSpc>
            </a:pPr>
            <a:r>
              <a:rPr lang="en-US" sz="1600" dirty="0" smtClean="0"/>
              <a:t>The main design issues in this algorithm are (1): distinguishing outdated REQUEST message from current REQUEST messages (2): Determining which site has an outstanding request for the CS.</a:t>
            </a:r>
            <a:endParaRPr lang="en-US" sz="1600" dirty="0"/>
          </a:p>
          <a:p>
            <a:pPr marL="457200" indent="-457200">
              <a:lnSpc>
                <a:spcPct val="90000"/>
              </a:lnSpc>
            </a:pPr>
            <a:r>
              <a:rPr lang="en-US" sz="1600" dirty="0"/>
              <a:t>Token: (a) Queue of request sites (b) Array LN[1..N], the sequence number of the most recent execution by a site j.</a:t>
            </a:r>
          </a:p>
          <a:p>
            <a:pPr marL="457200" indent="-457200">
              <a:lnSpc>
                <a:spcPct val="90000"/>
              </a:lnSpc>
            </a:pPr>
            <a:r>
              <a:rPr lang="en-US" sz="1600" dirty="0"/>
              <a:t>Token holder sends token to requestor, if it is not inside CS. Otherwise, sends after exiting CS.</a:t>
            </a:r>
          </a:p>
          <a:p>
            <a:pPr marL="457200" indent="-457200">
              <a:lnSpc>
                <a:spcPct val="90000"/>
              </a:lnSpc>
            </a:pPr>
            <a:r>
              <a:rPr lang="en-US" sz="1600" dirty="0"/>
              <a:t>Token holder can make multiple CS accesses.</a:t>
            </a:r>
          </a:p>
          <a:p>
            <a:pPr marL="457200" indent="-457200">
              <a:lnSpc>
                <a:spcPct val="90000"/>
              </a:lnSpc>
            </a:pPr>
            <a:r>
              <a:rPr lang="en-US" sz="1600" dirty="0"/>
              <a:t>Design issues:</a:t>
            </a:r>
          </a:p>
          <a:p>
            <a:pPr marL="1027113" lvl="1" indent="-455613">
              <a:lnSpc>
                <a:spcPct val="90000"/>
              </a:lnSpc>
            </a:pPr>
            <a:r>
              <a:rPr lang="en-US" sz="1600" dirty="0"/>
              <a:t>Distinguishing outdated REQUEST messages.</a:t>
            </a:r>
          </a:p>
          <a:p>
            <a:pPr marL="1370013" lvl="2">
              <a:lnSpc>
                <a:spcPct val="90000"/>
              </a:lnSpc>
            </a:pPr>
            <a:r>
              <a:rPr lang="en-US" sz="1600" dirty="0"/>
              <a:t>Format: REQUEST(</a:t>
            </a:r>
            <a:r>
              <a:rPr lang="en-US" sz="1600" dirty="0" err="1"/>
              <a:t>j,n</a:t>
            </a:r>
            <a:r>
              <a:rPr lang="en-US" sz="1600" dirty="0"/>
              <a:t>) -&gt; </a:t>
            </a:r>
            <a:r>
              <a:rPr lang="en-US" sz="1600" dirty="0" err="1"/>
              <a:t>jth</a:t>
            </a:r>
            <a:r>
              <a:rPr lang="en-US" sz="1600" dirty="0"/>
              <a:t> site making nth request.</a:t>
            </a:r>
          </a:p>
          <a:p>
            <a:pPr marL="1370013" lvl="2">
              <a:lnSpc>
                <a:spcPct val="90000"/>
              </a:lnSpc>
            </a:pPr>
            <a:r>
              <a:rPr lang="en-US" sz="1600" dirty="0"/>
              <a:t>Each site has </a:t>
            </a:r>
            <a:r>
              <a:rPr lang="en-US" sz="1600" dirty="0" err="1"/>
              <a:t>RNi</a:t>
            </a:r>
            <a:r>
              <a:rPr lang="en-US" sz="1600" dirty="0"/>
              <a:t>[1..N] -&gt; </a:t>
            </a:r>
            <a:r>
              <a:rPr lang="en-US" sz="1600" dirty="0" err="1"/>
              <a:t>RNi</a:t>
            </a:r>
            <a:r>
              <a:rPr lang="en-US" sz="1600" dirty="0"/>
              <a:t>[j] is the largest sequence number of request from j.</a:t>
            </a:r>
          </a:p>
          <a:p>
            <a:pPr marL="1027113" lvl="1" indent="-455613">
              <a:lnSpc>
                <a:spcPct val="90000"/>
              </a:lnSpc>
            </a:pPr>
            <a:r>
              <a:rPr lang="en-US" sz="1600" dirty="0"/>
              <a:t>Determining which site has an outstanding token request.</a:t>
            </a:r>
          </a:p>
          <a:p>
            <a:pPr marL="1370013" lvl="2">
              <a:lnSpc>
                <a:spcPct val="90000"/>
              </a:lnSpc>
            </a:pPr>
            <a:r>
              <a:rPr lang="en-US" sz="1600" dirty="0"/>
              <a:t>If LN[j] = </a:t>
            </a:r>
            <a:r>
              <a:rPr lang="en-US" sz="1600" dirty="0" err="1"/>
              <a:t>RNi</a:t>
            </a:r>
            <a:r>
              <a:rPr lang="en-US" sz="1600" dirty="0"/>
              <a:t>[j] - 1, then </a:t>
            </a:r>
            <a:r>
              <a:rPr lang="en-US" sz="1600" dirty="0" err="1"/>
              <a:t>Sj</a:t>
            </a:r>
            <a:r>
              <a:rPr lang="en-US" sz="1600" dirty="0"/>
              <a:t> has an outstanding request.</a:t>
            </a:r>
          </a:p>
          <a:p>
            <a:pPr marL="457200" indent="-457200">
              <a:lnSpc>
                <a:spcPct val="90000"/>
              </a:lnSpc>
            </a:pPr>
            <a:endParaRPr lang="en-US" sz="1600" dirty="0"/>
          </a:p>
        </p:txBody>
      </p:sp>
    </p:spTree>
  </p:cSld>
  <p:clrMapOvr>
    <a:masterClrMapping/>
  </p:clrMapOvr>
  <p:transition>
    <p:sndAc>
      <p:stSnd>
        <p:snd r:embed="rId2" name="camera.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a:t>
            </a:r>
            <a:endParaRPr lang="en-US" dirty="0"/>
          </a:p>
        </p:txBody>
      </p:sp>
      <p:sp>
        <p:nvSpPr>
          <p:cNvPr id="3" name="Content Placeholder 2"/>
          <p:cNvSpPr>
            <a:spLocks noGrp="1"/>
          </p:cNvSpPr>
          <p:nvPr>
            <p:ph idx="1"/>
          </p:nvPr>
        </p:nvSpPr>
        <p:spPr>
          <a:xfrm>
            <a:off x="990600" y="1447800"/>
            <a:ext cx="7772400" cy="5029200"/>
          </a:xfrm>
        </p:spPr>
        <p:txBody>
          <a:bodyPr/>
          <a:lstStyle/>
          <a:p>
            <a:pPr>
              <a:lnSpc>
                <a:spcPct val="80000"/>
              </a:lnSpc>
            </a:pPr>
            <a:endParaRPr lang="en-US" sz="2200" dirty="0" smtClean="0"/>
          </a:p>
          <a:p>
            <a:pPr>
              <a:lnSpc>
                <a:spcPct val="80000"/>
              </a:lnSpc>
            </a:pPr>
            <a:r>
              <a:rPr lang="en-US" sz="2200" dirty="0" smtClean="0"/>
              <a:t>Concurrent access of processes to a shared resource or data is executed in mutually exclusive manner.</a:t>
            </a:r>
          </a:p>
          <a:p>
            <a:pPr>
              <a:lnSpc>
                <a:spcPct val="80000"/>
              </a:lnSpc>
            </a:pPr>
            <a:r>
              <a:rPr lang="en-US" sz="2200" dirty="0" smtClean="0"/>
              <a:t>Actions performed by a user on a shared resource must be atomic.</a:t>
            </a:r>
          </a:p>
          <a:p>
            <a:pPr>
              <a:lnSpc>
                <a:spcPct val="80000"/>
              </a:lnSpc>
            </a:pPr>
            <a:r>
              <a:rPr lang="en-US" sz="2200" dirty="0" smtClean="0"/>
              <a:t>Only one process is allowed to execute the critical section (CS) at any given time.</a:t>
            </a:r>
          </a:p>
          <a:p>
            <a:pPr>
              <a:lnSpc>
                <a:spcPct val="80000"/>
              </a:lnSpc>
            </a:pPr>
            <a:r>
              <a:rPr lang="en-US" sz="2200" dirty="0" smtClean="0"/>
              <a:t>In a distributed system, shared variables (semaphores) or a local kernel cannot be used to implement mutual exclusion.</a:t>
            </a:r>
          </a:p>
          <a:p>
            <a:pPr>
              <a:lnSpc>
                <a:spcPct val="80000"/>
              </a:lnSpc>
            </a:pPr>
            <a:r>
              <a:rPr lang="en-US" sz="2200" dirty="0" smtClean="0"/>
              <a:t>Distributed mutual exclusion algorithms must deal with unpredictable message delays and incomplete knowledge of the system state.</a:t>
            </a:r>
          </a:p>
          <a:p>
            <a:pPr>
              <a:lnSpc>
                <a:spcPct val="80000"/>
              </a:lnSpc>
            </a:pPr>
            <a:r>
              <a:rPr lang="en-US" sz="2200" dirty="0" smtClean="0"/>
              <a:t>Two basic approaches for distributed mutual exclusion:</a:t>
            </a:r>
          </a:p>
          <a:p>
            <a:pPr>
              <a:lnSpc>
                <a:spcPct val="80000"/>
              </a:lnSpc>
            </a:pPr>
            <a:r>
              <a:rPr lang="en-US" sz="2200" dirty="0" smtClean="0"/>
              <a:t>1 Token based approach</a:t>
            </a:r>
          </a:p>
          <a:p>
            <a:pPr>
              <a:lnSpc>
                <a:spcPct val="80000"/>
              </a:lnSpc>
            </a:pPr>
            <a:r>
              <a:rPr lang="en-US" sz="2200" dirty="0" smtClean="0"/>
              <a:t>2 Non-token based approach</a:t>
            </a:r>
          </a:p>
        </p:txBody>
      </p:sp>
      <p:sp>
        <p:nvSpPr>
          <p:cNvPr id="4" name="Slide Number Placeholder 3"/>
          <p:cNvSpPr>
            <a:spLocks noGrp="1"/>
          </p:cNvSpPr>
          <p:nvPr>
            <p:ph type="sldNum" sz="quarter" idx="12"/>
          </p:nvPr>
        </p:nvSpPr>
        <p:spPr/>
        <p:txBody>
          <a:bodyPr/>
          <a:lstStyle/>
          <a:p>
            <a:fld id="{E0C3EE87-D497-4610-8A33-A60D0E0DB6CE}" type="slidenum">
              <a:rPr lang="en-US" smtClean="0"/>
              <a:pPr/>
              <a:t>3</a:t>
            </a:fld>
            <a:endParaRPr lang="en-US">
              <a:solidFill>
                <a:schemeClr val="bg2"/>
              </a:solidFill>
            </a:endParaRPr>
          </a:p>
        </p:txBody>
      </p:sp>
    </p:spTree>
  </p:cSld>
  <p:clrMapOvr>
    <a:masterClrMapping/>
  </p:clrMapOvr>
  <p:transition>
    <p:sndAc>
      <p:stSnd>
        <p:snd r:embed="rId2" name="camera.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BCCEFC2-D5AC-440B-BB57-C8EDC82C87E4}" type="slidenum">
              <a:rPr lang="en-US"/>
              <a:pPr/>
              <a:t>30</a:t>
            </a:fld>
            <a:endParaRPr lang="en-US">
              <a:solidFill>
                <a:schemeClr val="bg2"/>
              </a:solidFill>
            </a:endParaRPr>
          </a:p>
        </p:txBody>
      </p:sp>
      <p:sp>
        <p:nvSpPr>
          <p:cNvPr id="1120258" name="Rectangle 2"/>
          <p:cNvSpPr>
            <a:spLocks noGrp="1" noChangeArrowheads="1"/>
          </p:cNvSpPr>
          <p:nvPr>
            <p:ph type="title"/>
          </p:nvPr>
        </p:nvSpPr>
        <p:spPr>
          <a:xfrm>
            <a:off x="1066800" y="152400"/>
            <a:ext cx="7772400" cy="1143000"/>
          </a:xfrm>
        </p:spPr>
        <p:txBody>
          <a:bodyPr/>
          <a:lstStyle/>
          <a:p>
            <a:r>
              <a:rPr lang="en-US"/>
              <a:t>Suzuki-Kasami Algorithm ...</a:t>
            </a:r>
          </a:p>
        </p:txBody>
      </p:sp>
      <p:sp>
        <p:nvSpPr>
          <p:cNvPr id="1120259" name="Rectangle 3"/>
          <p:cNvSpPr>
            <a:spLocks noGrp="1" noChangeArrowheads="1"/>
          </p:cNvSpPr>
          <p:nvPr>
            <p:ph type="body" idx="1"/>
          </p:nvPr>
        </p:nvSpPr>
        <p:spPr>
          <a:xfrm>
            <a:off x="838200" y="1371600"/>
            <a:ext cx="7772400" cy="4114800"/>
          </a:xfrm>
        </p:spPr>
        <p:txBody>
          <a:bodyPr/>
          <a:lstStyle/>
          <a:p>
            <a:pPr marL="457200" indent="-457200">
              <a:lnSpc>
                <a:spcPct val="90000"/>
              </a:lnSpc>
            </a:pPr>
            <a:r>
              <a:rPr lang="en-US" sz="2400"/>
              <a:t>Passing the token</a:t>
            </a:r>
          </a:p>
          <a:p>
            <a:pPr marL="1027113" lvl="1" indent="-455613">
              <a:lnSpc>
                <a:spcPct val="90000"/>
              </a:lnSpc>
            </a:pPr>
            <a:r>
              <a:rPr lang="en-US" sz="2000"/>
              <a:t>After finishing CS</a:t>
            </a:r>
          </a:p>
          <a:p>
            <a:pPr marL="1027113" lvl="1" indent="-455613">
              <a:lnSpc>
                <a:spcPct val="90000"/>
              </a:lnSpc>
            </a:pPr>
            <a:r>
              <a:rPr lang="en-US" sz="2000"/>
              <a:t>(assuming Si has token), LN[i] := RNi[i]</a:t>
            </a:r>
          </a:p>
          <a:p>
            <a:pPr marL="1027113" lvl="1" indent="-455613">
              <a:lnSpc>
                <a:spcPct val="90000"/>
              </a:lnSpc>
            </a:pPr>
            <a:r>
              <a:rPr lang="en-US" sz="2000"/>
              <a:t>Token consists of Q and LN. Q is a queue of requesting sites.</a:t>
            </a:r>
          </a:p>
          <a:p>
            <a:pPr marL="1027113" lvl="1" indent="-455613">
              <a:lnSpc>
                <a:spcPct val="90000"/>
              </a:lnSpc>
            </a:pPr>
            <a:r>
              <a:rPr lang="en-US" sz="2000"/>
              <a:t>Token holder checks if RNi[j] = LN[j] + 1. If so, place j in Q.</a:t>
            </a:r>
          </a:p>
          <a:p>
            <a:pPr marL="1027113" lvl="1" indent="-455613">
              <a:lnSpc>
                <a:spcPct val="90000"/>
              </a:lnSpc>
            </a:pPr>
            <a:r>
              <a:rPr lang="en-US" sz="2000"/>
              <a:t>Send token to the site at head of Q.</a:t>
            </a:r>
          </a:p>
          <a:p>
            <a:pPr marL="457200" indent="-457200">
              <a:lnSpc>
                <a:spcPct val="90000"/>
              </a:lnSpc>
            </a:pPr>
            <a:r>
              <a:rPr lang="en-US" sz="2400"/>
              <a:t>Performance</a:t>
            </a:r>
          </a:p>
          <a:p>
            <a:pPr marL="1027113" lvl="1" indent="-455613">
              <a:lnSpc>
                <a:spcPct val="90000"/>
              </a:lnSpc>
            </a:pPr>
            <a:r>
              <a:rPr lang="en-US" sz="2000"/>
              <a:t>0 to N messages per CS invocation.</a:t>
            </a:r>
          </a:p>
          <a:p>
            <a:pPr marL="1027113" lvl="1" indent="-455613">
              <a:lnSpc>
                <a:spcPct val="90000"/>
              </a:lnSpc>
            </a:pPr>
            <a:r>
              <a:rPr lang="en-US" sz="2000"/>
              <a:t>Synchronization delay is 0 (if the token holder repeats CS) or T.</a:t>
            </a:r>
          </a:p>
          <a:p>
            <a:pPr marL="457200" indent="-457200">
              <a:lnSpc>
                <a:spcPct val="90000"/>
              </a:lnSpc>
            </a:pPr>
            <a:endParaRPr lang="en-US" sz="2400"/>
          </a:p>
          <a:p>
            <a:pPr marL="1027113" lvl="1" indent="-455613">
              <a:lnSpc>
                <a:spcPct val="90000"/>
              </a:lnSpc>
            </a:pPr>
            <a:endParaRPr lang="en-US" sz="2000"/>
          </a:p>
        </p:txBody>
      </p:sp>
    </p:spTree>
  </p:cSld>
  <p:clrMapOvr>
    <a:masterClrMapping/>
  </p:clrMapOvr>
  <p:transition>
    <p:sndAc>
      <p:stSnd>
        <p:snd r:embed="rId2" name="camera.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F1259CFD-9D01-4B38-85A8-3E24C086DF5A}" type="slidenum">
              <a:rPr lang="en-US"/>
              <a:pPr/>
              <a:t>31</a:t>
            </a:fld>
            <a:endParaRPr lang="en-US">
              <a:solidFill>
                <a:schemeClr val="bg2"/>
              </a:solidFill>
            </a:endParaRPr>
          </a:p>
        </p:txBody>
      </p:sp>
      <p:sp>
        <p:nvSpPr>
          <p:cNvPr id="1121282" name="Rectangle 2"/>
          <p:cNvSpPr>
            <a:spLocks noGrp="1" noChangeArrowheads="1"/>
          </p:cNvSpPr>
          <p:nvPr>
            <p:ph type="title"/>
          </p:nvPr>
        </p:nvSpPr>
        <p:spPr>
          <a:xfrm>
            <a:off x="1066800" y="228600"/>
            <a:ext cx="7772400" cy="1143000"/>
          </a:xfrm>
        </p:spPr>
        <p:txBody>
          <a:bodyPr/>
          <a:lstStyle/>
          <a:p>
            <a:r>
              <a:rPr lang="en-US"/>
              <a:t>Suzuki-Kasami: Example</a:t>
            </a:r>
          </a:p>
        </p:txBody>
      </p:sp>
      <p:sp>
        <p:nvSpPr>
          <p:cNvPr id="1121283" name="Text Box 3"/>
          <p:cNvSpPr txBox="1">
            <a:spLocks noChangeArrowheads="1"/>
          </p:cNvSpPr>
          <p:nvPr/>
        </p:nvSpPr>
        <p:spPr bwMode="auto">
          <a:xfrm>
            <a:off x="1127125" y="1787525"/>
            <a:ext cx="7237413" cy="13112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Site   Seq. Vector RN		Token Vect. LN	   Token Queue</a:t>
            </a:r>
          </a:p>
          <a:p>
            <a:pPr eaLnBrk="1" hangingPunct="1"/>
            <a:r>
              <a:rPr lang="en-US" sz="2000">
                <a:latin typeface="Times New Roman" pitchFamily="18" charset="0"/>
              </a:rPr>
              <a:t>S1     10, 15, 9			10, 15, 8		    3</a:t>
            </a:r>
          </a:p>
          <a:p>
            <a:pPr eaLnBrk="1" hangingPunct="1"/>
            <a:r>
              <a:rPr lang="en-US" sz="2000">
                <a:latin typeface="Times New Roman" pitchFamily="18" charset="0"/>
              </a:rPr>
              <a:t>S2     10, 16, 9</a:t>
            </a:r>
          </a:p>
          <a:p>
            <a:pPr eaLnBrk="1" hangingPunct="1"/>
            <a:r>
              <a:rPr lang="en-US" sz="2000">
                <a:latin typeface="Times New Roman" pitchFamily="18" charset="0"/>
              </a:rPr>
              <a:t>S3     10, 15, 9</a:t>
            </a:r>
          </a:p>
        </p:txBody>
      </p:sp>
      <p:sp>
        <p:nvSpPr>
          <p:cNvPr id="1121284" name="Text Box 4"/>
          <p:cNvSpPr txBox="1">
            <a:spLocks noChangeArrowheads="1"/>
          </p:cNvSpPr>
          <p:nvPr/>
        </p:nvSpPr>
        <p:spPr bwMode="auto">
          <a:xfrm>
            <a:off x="1066800" y="3433763"/>
            <a:ext cx="7237413" cy="13112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Site   Seq. Vector RN		Token Vect. LN	   Token Queue</a:t>
            </a:r>
          </a:p>
          <a:p>
            <a:pPr eaLnBrk="1" hangingPunct="1"/>
            <a:r>
              <a:rPr lang="en-US" sz="2000">
                <a:latin typeface="Times New Roman" pitchFamily="18" charset="0"/>
              </a:rPr>
              <a:t>S1     10, 16, 9				    </a:t>
            </a:r>
          </a:p>
          <a:p>
            <a:pPr eaLnBrk="1" hangingPunct="1"/>
            <a:r>
              <a:rPr lang="en-US" sz="2000">
                <a:latin typeface="Times New Roman" pitchFamily="18" charset="0"/>
              </a:rPr>
              <a:t>S2     10, 16, 9			</a:t>
            </a:r>
          </a:p>
          <a:p>
            <a:pPr eaLnBrk="1" hangingPunct="1"/>
            <a:r>
              <a:rPr lang="en-US" sz="2000">
                <a:latin typeface="Times New Roman" pitchFamily="18" charset="0"/>
              </a:rPr>
              <a:t>S3     10, 16, 9			10, 15, 9		    2</a:t>
            </a:r>
          </a:p>
        </p:txBody>
      </p:sp>
      <p:sp>
        <p:nvSpPr>
          <p:cNvPr id="1121285" name="Text Box 5"/>
          <p:cNvSpPr txBox="1">
            <a:spLocks noChangeArrowheads="1"/>
          </p:cNvSpPr>
          <p:nvPr/>
        </p:nvSpPr>
        <p:spPr bwMode="auto">
          <a:xfrm>
            <a:off x="1066800" y="5013325"/>
            <a:ext cx="7237413" cy="13112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Site   Seq. Vector RN		Token Vect. LN	   Token Queue</a:t>
            </a:r>
          </a:p>
          <a:p>
            <a:pPr eaLnBrk="1" hangingPunct="1"/>
            <a:r>
              <a:rPr lang="en-US" sz="2000">
                <a:latin typeface="Times New Roman" pitchFamily="18" charset="0"/>
              </a:rPr>
              <a:t>S1     10, 16, 9				    </a:t>
            </a:r>
          </a:p>
          <a:p>
            <a:pPr eaLnBrk="1" hangingPunct="1"/>
            <a:r>
              <a:rPr lang="en-US" sz="2000">
                <a:latin typeface="Times New Roman" pitchFamily="18" charset="0"/>
              </a:rPr>
              <a:t>S2     10, 16, 9			10, 16, 9		    &lt;empty&gt;</a:t>
            </a:r>
          </a:p>
          <a:p>
            <a:pPr eaLnBrk="1" hangingPunct="1"/>
            <a:r>
              <a:rPr lang="en-US" sz="2000">
                <a:latin typeface="Times New Roman" pitchFamily="18" charset="0"/>
              </a:rPr>
              <a:t>S3     10, 16, 9			</a:t>
            </a:r>
          </a:p>
        </p:txBody>
      </p:sp>
      <p:sp>
        <p:nvSpPr>
          <p:cNvPr id="1121286" name="Text Box 6"/>
          <p:cNvSpPr txBox="1">
            <a:spLocks noChangeArrowheads="1"/>
          </p:cNvSpPr>
          <p:nvPr/>
        </p:nvSpPr>
        <p:spPr bwMode="auto">
          <a:xfrm>
            <a:off x="838200" y="1462088"/>
            <a:ext cx="3856038" cy="396875"/>
          </a:xfrm>
          <a:prstGeom prst="rect">
            <a:avLst/>
          </a:prstGeom>
          <a:noFill/>
          <a:ln w="9525">
            <a:noFill/>
            <a:miter lim="800000"/>
            <a:headEnd/>
            <a:tailEnd/>
          </a:ln>
          <a:effectLst/>
        </p:spPr>
        <p:txBody>
          <a:bodyPr wrap="none">
            <a:spAutoFit/>
          </a:bodyPr>
          <a:lstStyle/>
          <a:p>
            <a:pPr eaLnBrk="1" hangingPunct="1"/>
            <a:r>
              <a:rPr lang="en-US" sz="2000" b="1" u="sng">
                <a:latin typeface="Times New Roman" pitchFamily="18" charset="0"/>
              </a:rPr>
              <a:t>Step 1:</a:t>
            </a:r>
            <a:r>
              <a:rPr lang="en-US" sz="2000">
                <a:latin typeface="Times New Roman" pitchFamily="18" charset="0"/>
              </a:rPr>
              <a:t> S1 has token, S3 is in queue</a:t>
            </a:r>
          </a:p>
        </p:txBody>
      </p:sp>
      <p:sp>
        <p:nvSpPr>
          <p:cNvPr id="1121287" name="Text Box 7"/>
          <p:cNvSpPr txBox="1">
            <a:spLocks noChangeArrowheads="1"/>
          </p:cNvSpPr>
          <p:nvPr/>
        </p:nvSpPr>
        <p:spPr bwMode="auto">
          <a:xfrm>
            <a:off x="838200" y="3159125"/>
            <a:ext cx="3757613" cy="396875"/>
          </a:xfrm>
          <a:prstGeom prst="rect">
            <a:avLst/>
          </a:prstGeom>
          <a:noFill/>
          <a:ln w="9525">
            <a:noFill/>
            <a:miter lim="800000"/>
            <a:headEnd/>
            <a:tailEnd/>
          </a:ln>
          <a:effectLst/>
        </p:spPr>
        <p:txBody>
          <a:bodyPr wrap="none">
            <a:spAutoFit/>
          </a:bodyPr>
          <a:lstStyle/>
          <a:p>
            <a:pPr eaLnBrk="1" hangingPunct="1"/>
            <a:r>
              <a:rPr lang="en-US" sz="2000" b="1" u="sng">
                <a:latin typeface="Times New Roman" pitchFamily="18" charset="0"/>
              </a:rPr>
              <a:t>Step 2:</a:t>
            </a:r>
            <a:r>
              <a:rPr lang="en-US" sz="2000">
                <a:latin typeface="Times New Roman" pitchFamily="18" charset="0"/>
              </a:rPr>
              <a:t> S3 gets token, S2 in queue </a:t>
            </a:r>
          </a:p>
        </p:txBody>
      </p:sp>
      <p:sp>
        <p:nvSpPr>
          <p:cNvPr id="1121288" name="Text Box 8"/>
          <p:cNvSpPr txBox="1">
            <a:spLocks noChangeArrowheads="1"/>
          </p:cNvSpPr>
          <p:nvPr/>
        </p:nvSpPr>
        <p:spPr bwMode="auto">
          <a:xfrm>
            <a:off x="838200" y="4683125"/>
            <a:ext cx="3798888" cy="396875"/>
          </a:xfrm>
          <a:prstGeom prst="rect">
            <a:avLst/>
          </a:prstGeom>
          <a:noFill/>
          <a:ln w="9525">
            <a:noFill/>
            <a:miter lim="800000"/>
            <a:headEnd/>
            <a:tailEnd/>
          </a:ln>
          <a:effectLst/>
        </p:spPr>
        <p:txBody>
          <a:bodyPr wrap="none">
            <a:spAutoFit/>
          </a:bodyPr>
          <a:lstStyle/>
          <a:p>
            <a:pPr eaLnBrk="1" hangingPunct="1"/>
            <a:r>
              <a:rPr lang="en-US" sz="2000" b="1" u="sng">
                <a:latin typeface="Times New Roman" pitchFamily="18" charset="0"/>
              </a:rPr>
              <a:t>Step 3:</a:t>
            </a:r>
            <a:r>
              <a:rPr lang="en-US" sz="2000">
                <a:latin typeface="Times New Roman" pitchFamily="18" charset="0"/>
              </a:rPr>
              <a:t> S2 gets token, queue empty</a:t>
            </a:r>
          </a:p>
        </p:txBody>
      </p:sp>
    </p:spTree>
  </p:cSld>
  <p:clrMapOvr>
    <a:masterClrMapping/>
  </p:clrMapOvr>
  <p:transition>
    <p:sndAc>
      <p:stSnd>
        <p:snd r:embed="rId2" name="camera.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74E82D-9FBC-47E6-B5DF-2039B82737FE}" type="slidenum">
              <a:rPr lang="en-US"/>
              <a:pPr/>
              <a:t>32</a:t>
            </a:fld>
            <a:endParaRPr lang="en-US">
              <a:solidFill>
                <a:schemeClr val="bg2"/>
              </a:solidFill>
            </a:endParaRPr>
          </a:p>
        </p:txBody>
      </p:sp>
      <p:sp>
        <p:nvSpPr>
          <p:cNvPr id="1122306" name="Rectangle 2"/>
          <p:cNvSpPr>
            <a:spLocks noGrp="1" noChangeArrowheads="1"/>
          </p:cNvSpPr>
          <p:nvPr>
            <p:ph type="title"/>
          </p:nvPr>
        </p:nvSpPr>
        <p:spPr>
          <a:xfrm>
            <a:off x="1066800" y="228600"/>
            <a:ext cx="7772400" cy="1143000"/>
          </a:xfrm>
        </p:spPr>
        <p:txBody>
          <a:bodyPr/>
          <a:lstStyle/>
          <a:p>
            <a:r>
              <a:rPr lang="en-US"/>
              <a:t>Singhal’s Heuristic Algorithm</a:t>
            </a:r>
          </a:p>
        </p:txBody>
      </p:sp>
      <p:sp>
        <p:nvSpPr>
          <p:cNvPr id="1122307" name="Rectangle 3"/>
          <p:cNvSpPr>
            <a:spLocks noGrp="1" noChangeArrowheads="1"/>
          </p:cNvSpPr>
          <p:nvPr>
            <p:ph type="body" idx="1"/>
          </p:nvPr>
        </p:nvSpPr>
        <p:spPr>
          <a:xfrm>
            <a:off x="838200" y="1371600"/>
            <a:ext cx="7772400" cy="4114800"/>
          </a:xfrm>
        </p:spPr>
        <p:txBody>
          <a:bodyPr/>
          <a:lstStyle/>
          <a:p>
            <a:pPr marL="457200" indent="-457200">
              <a:lnSpc>
                <a:spcPct val="90000"/>
              </a:lnSpc>
            </a:pPr>
            <a:r>
              <a:rPr lang="en-US" sz="2000"/>
              <a:t>Instead of broadcast: each site maintains information on other sites, guess the sites likely to have the token.</a:t>
            </a:r>
          </a:p>
          <a:p>
            <a:pPr marL="457200" indent="-457200">
              <a:lnSpc>
                <a:spcPct val="90000"/>
              </a:lnSpc>
            </a:pPr>
            <a:r>
              <a:rPr lang="en-US" sz="2000"/>
              <a:t>Data Structures:</a:t>
            </a:r>
          </a:p>
          <a:p>
            <a:pPr marL="1027113" lvl="1" indent="-455613">
              <a:lnSpc>
                <a:spcPct val="90000"/>
              </a:lnSpc>
            </a:pPr>
            <a:r>
              <a:rPr lang="en-US" sz="1800"/>
              <a:t>Si maintains SVi[1..N] and SNi[1..N] for storing information on other sites: state and highest sequence number.</a:t>
            </a:r>
          </a:p>
          <a:p>
            <a:pPr marL="1027113" lvl="1" indent="-455613">
              <a:lnSpc>
                <a:spcPct val="90000"/>
              </a:lnSpc>
            </a:pPr>
            <a:r>
              <a:rPr lang="en-US" sz="1800"/>
              <a:t>Token contains 2 arrays: TSV[1..N] and TSN[1..N].</a:t>
            </a:r>
          </a:p>
          <a:p>
            <a:pPr marL="1027113" lvl="1" indent="-455613">
              <a:lnSpc>
                <a:spcPct val="90000"/>
              </a:lnSpc>
            </a:pPr>
            <a:r>
              <a:rPr lang="en-US" sz="1800"/>
              <a:t>States of a site</a:t>
            </a:r>
          </a:p>
          <a:p>
            <a:pPr marL="1370013" lvl="2">
              <a:lnSpc>
                <a:spcPct val="90000"/>
              </a:lnSpc>
            </a:pPr>
            <a:r>
              <a:rPr lang="en-US" sz="1800"/>
              <a:t>R : requesting CS</a:t>
            </a:r>
          </a:p>
          <a:p>
            <a:pPr marL="1370013" lvl="2">
              <a:lnSpc>
                <a:spcPct val="90000"/>
              </a:lnSpc>
            </a:pPr>
            <a:r>
              <a:rPr lang="en-US" sz="1800"/>
              <a:t>E : executing CS</a:t>
            </a:r>
          </a:p>
          <a:p>
            <a:pPr marL="1370013" lvl="2">
              <a:lnSpc>
                <a:spcPct val="90000"/>
              </a:lnSpc>
            </a:pPr>
            <a:r>
              <a:rPr lang="en-US" sz="1800"/>
              <a:t>H : Holding token, idle</a:t>
            </a:r>
          </a:p>
          <a:p>
            <a:pPr marL="1370013" lvl="2">
              <a:lnSpc>
                <a:spcPct val="90000"/>
              </a:lnSpc>
            </a:pPr>
            <a:r>
              <a:rPr lang="en-US" sz="1800"/>
              <a:t>N : None of the above</a:t>
            </a:r>
            <a:endParaRPr lang="en-US" sz="1600"/>
          </a:p>
          <a:p>
            <a:pPr marL="1027113" lvl="1" indent="-455613">
              <a:lnSpc>
                <a:spcPct val="90000"/>
              </a:lnSpc>
            </a:pPr>
            <a:r>
              <a:rPr lang="en-US" sz="2000"/>
              <a:t>Initialization:</a:t>
            </a:r>
          </a:p>
          <a:p>
            <a:pPr marL="1370013" lvl="2">
              <a:lnSpc>
                <a:spcPct val="90000"/>
              </a:lnSpc>
            </a:pPr>
            <a:r>
              <a:rPr lang="en-US" sz="1800"/>
              <a:t>SVi[j] := N, for j = N .. i; SVi[j] := R, for j = i-1 .. 1; SNi[j] := 0, j = 1..N.  S1 (Site 1) is in state H.</a:t>
            </a:r>
          </a:p>
          <a:p>
            <a:pPr marL="1370013" lvl="2">
              <a:lnSpc>
                <a:spcPct val="90000"/>
              </a:lnSpc>
            </a:pPr>
            <a:r>
              <a:rPr lang="en-US" sz="1800"/>
              <a:t>Token: TSV[j] := N &amp; TSN[j] := 0, j = 1 .. N.</a:t>
            </a:r>
          </a:p>
          <a:p>
            <a:pPr marL="1370013" lvl="2">
              <a:lnSpc>
                <a:spcPct val="90000"/>
              </a:lnSpc>
            </a:pPr>
            <a:endParaRPr lang="en-US" sz="1800"/>
          </a:p>
          <a:p>
            <a:pPr marL="1027113" lvl="1" indent="-455613">
              <a:lnSpc>
                <a:spcPct val="90000"/>
              </a:lnSpc>
            </a:pPr>
            <a:endParaRPr lang="en-US" sz="1800"/>
          </a:p>
          <a:p>
            <a:pPr marL="457200" indent="-457200">
              <a:lnSpc>
                <a:spcPct val="90000"/>
              </a:lnSpc>
            </a:pPr>
            <a:endParaRPr lang="en-US" sz="2000"/>
          </a:p>
          <a:p>
            <a:pPr marL="457200" indent="-457200">
              <a:lnSpc>
                <a:spcPct val="90000"/>
              </a:lnSpc>
            </a:pPr>
            <a:endParaRPr lang="en-US" sz="2000"/>
          </a:p>
          <a:p>
            <a:pPr marL="1027113" lvl="1" indent="-455613">
              <a:lnSpc>
                <a:spcPct val="90000"/>
              </a:lnSpc>
            </a:pPr>
            <a:endParaRPr lang="en-US" sz="1800"/>
          </a:p>
        </p:txBody>
      </p:sp>
    </p:spTree>
  </p:cSld>
  <p:clrMapOvr>
    <a:masterClrMapping/>
  </p:clrMapOvr>
  <p:transition>
    <p:sndAc>
      <p:stSnd>
        <p:snd r:embed="rId2" name="camera.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86C3FB-8FA7-4D6E-A0B4-322F24589E9E}" type="slidenum">
              <a:rPr lang="en-US"/>
              <a:pPr/>
              <a:t>33</a:t>
            </a:fld>
            <a:endParaRPr lang="en-US">
              <a:solidFill>
                <a:schemeClr val="bg2"/>
              </a:solidFill>
            </a:endParaRPr>
          </a:p>
        </p:txBody>
      </p:sp>
      <p:sp>
        <p:nvSpPr>
          <p:cNvPr id="1123330" name="Rectangle 2"/>
          <p:cNvSpPr>
            <a:spLocks noGrp="1" noChangeArrowheads="1"/>
          </p:cNvSpPr>
          <p:nvPr>
            <p:ph type="title"/>
          </p:nvPr>
        </p:nvSpPr>
        <p:spPr>
          <a:xfrm>
            <a:off x="1066800" y="228600"/>
            <a:ext cx="7772400" cy="1143000"/>
          </a:xfrm>
        </p:spPr>
        <p:txBody>
          <a:bodyPr/>
          <a:lstStyle/>
          <a:p>
            <a:r>
              <a:rPr lang="en-US"/>
              <a:t>Singhal’s Heuristic Algorithm …</a:t>
            </a:r>
          </a:p>
        </p:txBody>
      </p:sp>
      <p:sp>
        <p:nvSpPr>
          <p:cNvPr id="1123331" name="Rectangle 3"/>
          <p:cNvSpPr>
            <a:spLocks noGrp="1" noChangeArrowheads="1"/>
          </p:cNvSpPr>
          <p:nvPr>
            <p:ph type="body" idx="1"/>
          </p:nvPr>
        </p:nvSpPr>
        <p:spPr>
          <a:xfrm>
            <a:off x="838200" y="1447800"/>
            <a:ext cx="7772400" cy="4114800"/>
          </a:xfrm>
        </p:spPr>
        <p:txBody>
          <a:bodyPr/>
          <a:lstStyle/>
          <a:p>
            <a:pPr marL="457200" indent="-457200">
              <a:lnSpc>
                <a:spcPct val="90000"/>
              </a:lnSpc>
            </a:pPr>
            <a:r>
              <a:rPr lang="en-US" sz="2400"/>
              <a:t>Requesting CS</a:t>
            </a:r>
          </a:p>
          <a:p>
            <a:pPr marL="1027113" lvl="1" indent="-455613">
              <a:lnSpc>
                <a:spcPct val="90000"/>
              </a:lnSpc>
            </a:pPr>
            <a:r>
              <a:rPr lang="en-US" sz="2000"/>
              <a:t>If Si has no token and requests CS:</a:t>
            </a:r>
          </a:p>
          <a:p>
            <a:pPr marL="1370013" lvl="2">
              <a:lnSpc>
                <a:spcPct val="90000"/>
              </a:lnSpc>
            </a:pPr>
            <a:r>
              <a:rPr lang="en-US" sz="2000"/>
              <a:t>SVi[i] := R. SNi[i] := SNi[i] + 1.</a:t>
            </a:r>
          </a:p>
          <a:p>
            <a:pPr marL="1370013" lvl="2">
              <a:lnSpc>
                <a:spcPct val="90000"/>
              </a:lnSpc>
            </a:pPr>
            <a:r>
              <a:rPr lang="en-US" sz="2000"/>
              <a:t>Send REQUEST(i,sn) to sites Sj for which SVi[j] = R. (sn: sequence number, updated value of SNi[i]).</a:t>
            </a:r>
          </a:p>
          <a:p>
            <a:pPr marL="1027113" lvl="1" indent="-455613">
              <a:lnSpc>
                <a:spcPct val="90000"/>
              </a:lnSpc>
            </a:pPr>
            <a:r>
              <a:rPr lang="en-US" sz="2000"/>
              <a:t>Receiving REQUEST(i,sn): if sn &lt;= SNj[i], ignore. Otherwise, update SNj[i] and do:</a:t>
            </a:r>
          </a:p>
          <a:p>
            <a:pPr marL="1370013" lvl="2">
              <a:lnSpc>
                <a:spcPct val="90000"/>
              </a:lnSpc>
            </a:pPr>
            <a:r>
              <a:rPr lang="en-US" sz="2000"/>
              <a:t>SVj[j] = N -&gt; SVj[i] := R.</a:t>
            </a:r>
          </a:p>
          <a:p>
            <a:pPr marL="1370013" lvl="2">
              <a:lnSpc>
                <a:spcPct val="90000"/>
              </a:lnSpc>
            </a:pPr>
            <a:r>
              <a:rPr lang="en-US" sz="2000"/>
              <a:t>SVj[j] = R -&gt; If SVj[i] != R, set it to R &amp; send REQUEST(j,SNj[j]) to Si. Else do nothing.</a:t>
            </a:r>
          </a:p>
          <a:p>
            <a:pPr marL="1370013" lvl="2">
              <a:lnSpc>
                <a:spcPct val="90000"/>
              </a:lnSpc>
            </a:pPr>
            <a:r>
              <a:rPr lang="en-US" sz="2000"/>
              <a:t>SVj[j] = E -&gt; SVj[i] := R.</a:t>
            </a:r>
          </a:p>
          <a:p>
            <a:pPr marL="1370013" lvl="2">
              <a:lnSpc>
                <a:spcPct val="90000"/>
              </a:lnSpc>
            </a:pPr>
            <a:r>
              <a:rPr lang="en-US" sz="2000"/>
              <a:t>SVj[j] = H -&gt; SVj[i] := R, TSV[i] := R, TSN[i] := sn, SVj[j] = N. Send token to Si.</a:t>
            </a:r>
            <a:endParaRPr lang="en-US" sz="1800"/>
          </a:p>
          <a:p>
            <a:pPr marL="457200" indent="-457200">
              <a:lnSpc>
                <a:spcPct val="90000"/>
              </a:lnSpc>
            </a:pPr>
            <a:r>
              <a:rPr lang="en-US" sz="2000"/>
              <a:t>Executing CS: after getting token. Set SVi[i] := E.</a:t>
            </a:r>
          </a:p>
          <a:p>
            <a:pPr marL="457200" indent="-457200">
              <a:lnSpc>
                <a:spcPct val="90000"/>
              </a:lnSpc>
              <a:buFont typeface="Wingdings" pitchFamily="2" charset="2"/>
              <a:buNone/>
            </a:pPr>
            <a:endParaRPr lang="en-US" sz="2000"/>
          </a:p>
          <a:p>
            <a:pPr marL="1027113" lvl="1" indent="-455613">
              <a:lnSpc>
                <a:spcPct val="90000"/>
              </a:lnSpc>
            </a:pPr>
            <a:endParaRPr lang="en-US" sz="1800"/>
          </a:p>
        </p:txBody>
      </p:sp>
    </p:spTree>
  </p:cSld>
  <p:clrMapOvr>
    <a:masterClrMapping/>
  </p:clrMapOvr>
  <p:transition>
    <p:sndAc>
      <p:stSnd>
        <p:snd r:embed="rId2" name="camera.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EEE9D0-B713-4DE5-A10D-0BC27C2EB1B8}" type="slidenum">
              <a:rPr lang="en-US"/>
              <a:pPr/>
              <a:t>34</a:t>
            </a:fld>
            <a:endParaRPr lang="en-US">
              <a:solidFill>
                <a:schemeClr val="bg2"/>
              </a:solidFill>
            </a:endParaRPr>
          </a:p>
        </p:txBody>
      </p:sp>
      <p:sp>
        <p:nvSpPr>
          <p:cNvPr id="1124354" name="Rectangle 2"/>
          <p:cNvSpPr>
            <a:spLocks noGrp="1" noChangeArrowheads="1"/>
          </p:cNvSpPr>
          <p:nvPr>
            <p:ph type="title"/>
          </p:nvPr>
        </p:nvSpPr>
        <p:spPr>
          <a:xfrm>
            <a:off x="1066800" y="228600"/>
            <a:ext cx="7772400" cy="1143000"/>
          </a:xfrm>
        </p:spPr>
        <p:txBody>
          <a:bodyPr/>
          <a:lstStyle/>
          <a:p>
            <a:r>
              <a:rPr lang="en-US"/>
              <a:t>Singhal’s Heuristic Algorithm …</a:t>
            </a:r>
          </a:p>
        </p:txBody>
      </p:sp>
      <p:sp>
        <p:nvSpPr>
          <p:cNvPr id="1124355" name="Rectangle 3"/>
          <p:cNvSpPr>
            <a:spLocks noGrp="1" noChangeArrowheads="1"/>
          </p:cNvSpPr>
          <p:nvPr>
            <p:ph type="body" idx="1"/>
          </p:nvPr>
        </p:nvSpPr>
        <p:spPr>
          <a:xfrm>
            <a:off x="838200" y="1447800"/>
            <a:ext cx="8077200" cy="5029200"/>
          </a:xfrm>
        </p:spPr>
        <p:txBody>
          <a:bodyPr/>
          <a:lstStyle/>
          <a:p>
            <a:pPr marL="457200" indent="-457200">
              <a:lnSpc>
                <a:spcPct val="90000"/>
              </a:lnSpc>
            </a:pPr>
            <a:r>
              <a:rPr lang="en-US" sz="2400"/>
              <a:t>Releasing CS</a:t>
            </a:r>
          </a:p>
          <a:p>
            <a:pPr marL="1027113" lvl="1" indent="-455613">
              <a:lnSpc>
                <a:spcPct val="90000"/>
              </a:lnSpc>
            </a:pPr>
            <a:r>
              <a:rPr lang="en-US" sz="2000"/>
              <a:t>SVi[i] := N, TSV[i] := N. Then, do:</a:t>
            </a:r>
          </a:p>
          <a:p>
            <a:pPr marL="1370013" lvl="2">
              <a:lnSpc>
                <a:spcPct val="90000"/>
              </a:lnSpc>
            </a:pPr>
            <a:r>
              <a:rPr lang="en-US" sz="2000"/>
              <a:t>For other Sj: if (SNi[j] &gt; TSN[j]), then {TSV[j] := SVi[j]; TSN[j] := SNi[j]}</a:t>
            </a:r>
          </a:p>
          <a:p>
            <a:pPr marL="1370013" lvl="2">
              <a:lnSpc>
                <a:spcPct val="90000"/>
              </a:lnSpc>
            </a:pPr>
            <a:r>
              <a:rPr lang="en-US" sz="2000"/>
              <a:t>else {SVi[j] := TSV[j]; SNi[j] := TSN[j]}</a:t>
            </a:r>
            <a:endParaRPr lang="en-US" sz="1800"/>
          </a:p>
          <a:p>
            <a:pPr marL="1027113" lvl="1" indent="-455613">
              <a:lnSpc>
                <a:spcPct val="90000"/>
              </a:lnSpc>
            </a:pPr>
            <a:r>
              <a:rPr lang="en-US" sz="2000"/>
              <a:t>If SVi[j] = N, for all j, then set SVi[i] := H. Else send token to a site Sj provided SVi[j] = R.</a:t>
            </a:r>
          </a:p>
          <a:p>
            <a:pPr marL="457200" indent="-457200">
              <a:lnSpc>
                <a:spcPct val="90000"/>
              </a:lnSpc>
            </a:pPr>
            <a:r>
              <a:rPr lang="en-US" sz="2400"/>
              <a:t>Fairness of algorithm will depend on choice of Si, since no queue is maintained in token.</a:t>
            </a:r>
          </a:p>
          <a:p>
            <a:pPr marL="457200" indent="-457200">
              <a:lnSpc>
                <a:spcPct val="90000"/>
              </a:lnSpc>
            </a:pPr>
            <a:r>
              <a:rPr lang="en-US" sz="2400"/>
              <a:t>Arbitration rules to ensure fairness used.</a:t>
            </a:r>
          </a:p>
          <a:p>
            <a:pPr marL="457200" indent="-457200">
              <a:lnSpc>
                <a:spcPct val="90000"/>
              </a:lnSpc>
            </a:pPr>
            <a:r>
              <a:rPr lang="en-US" sz="2400"/>
              <a:t>Performance</a:t>
            </a:r>
          </a:p>
          <a:p>
            <a:pPr marL="1027113" lvl="1" indent="-455613">
              <a:lnSpc>
                <a:spcPct val="90000"/>
              </a:lnSpc>
            </a:pPr>
            <a:r>
              <a:rPr lang="en-US" sz="2000"/>
              <a:t>Low to moderate loads: average of N/2 messages.</a:t>
            </a:r>
          </a:p>
          <a:p>
            <a:pPr marL="1027113" lvl="1" indent="-455613">
              <a:lnSpc>
                <a:spcPct val="90000"/>
              </a:lnSpc>
            </a:pPr>
            <a:r>
              <a:rPr lang="en-US" sz="2000"/>
              <a:t>High loads: N messages (all sites request CS).</a:t>
            </a:r>
          </a:p>
          <a:p>
            <a:pPr marL="1027113" lvl="1" indent="-455613">
              <a:lnSpc>
                <a:spcPct val="90000"/>
              </a:lnSpc>
            </a:pPr>
            <a:r>
              <a:rPr lang="en-US" sz="2000"/>
              <a:t>Synchronization delay: T.</a:t>
            </a:r>
          </a:p>
          <a:p>
            <a:pPr marL="1027113" lvl="1" indent="-455613">
              <a:lnSpc>
                <a:spcPct val="90000"/>
              </a:lnSpc>
            </a:pPr>
            <a:endParaRPr lang="en-US" sz="2000"/>
          </a:p>
          <a:p>
            <a:pPr marL="457200" indent="-457200">
              <a:lnSpc>
                <a:spcPct val="90000"/>
              </a:lnSpc>
              <a:buFont typeface="Wingdings" pitchFamily="2" charset="2"/>
              <a:buNone/>
            </a:pPr>
            <a:endParaRPr lang="en-US" sz="2400"/>
          </a:p>
          <a:p>
            <a:pPr marL="1027113" lvl="1" indent="-455613">
              <a:lnSpc>
                <a:spcPct val="90000"/>
              </a:lnSpc>
            </a:pPr>
            <a:endParaRPr lang="en-US" sz="2000"/>
          </a:p>
        </p:txBody>
      </p:sp>
    </p:spTree>
  </p:cSld>
  <p:clrMapOvr>
    <a:masterClrMapping/>
  </p:clrMapOvr>
  <p:transition>
    <p:sndAc>
      <p:stSnd>
        <p:snd r:embed="rId2" name="camera.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F4E5D8F-F239-452D-BBD2-8B27565C4A36}" type="slidenum">
              <a:rPr lang="en-US"/>
              <a:pPr/>
              <a:t>35</a:t>
            </a:fld>
            <a:endParaRPr lang="en-US">
              <a:solidFill>
                <a:schemeClr val="bg2"/>
              </a:solidFill>
            </a:endParaRPr>
          </a:p>
        </p:txBody>
      </p:sp>
      <p:sp>
        <p:nvSpPr>
          <p:cNvPr id="1125378" name="Rectangle 2"/>
          <p:cNvSpPr>
            <a:spLocks noGrp="1" noChangeArrowheads="1"/>
          </p:cNvSpPr>
          <p:nvPr>
            <p:ph type="title"/>
          </p:nvPr>
        </p:nvSpPr>
        <p:spPr>
          <a:xfrm>
            <a:off x="1066800" y="282575"/>
            <a:ext cx="7772400" cy="1165225"/>
          </a:xfrm>
        </p:spPr>
        <p:txBody>
          <a:bodyPr/>
          <a:lstStyle/>
          <a:p>
            <a:r>
              <a:rPr lang="en-US" sz="1400"/>
              <a:t>Singhal: Example</a:t>
            </a:r>
          </a:p>
        </p:txBody>
      </p:sp>
      <p:sp>
        <p:nvSpPr>
          <p:cNvPr id="1125379" name="Text Box 3"/>
          <p:cNvSpPr txBox="1">
            <a:spLocks noChangeArrowheads="1"/>
          </p:cNvSpPr>
          <p:nvPr/>
        </p:nvSpPr>
        <p:spPr bwMode="auto">
          <a:xfrm>
            <a:off x="598488" y="1884363"/>
            <a:ext cx="7866062" cy="4003675"/>
          </a:xfrm>
          <a:prstGeom prst="rect">
            <a:avLst/>
          </a:prstGeom>
          <a:noFill/>
          <a:ln w="9525">
            <a:noFill/>
            <a:miter lim="800000"/>
            <a:headEnd/>
            <a:tailEnd/>
          </a:ln>
          <a:effectLst/>
        </p:spPr>
        <p:txBody>
          <a:bodyPr wrap="none" anchor="ctr">
            <a:spAutoFit/>
          </a:bodyPr>
          <a:lstStyle/>
          <a:p>
            <a:pPr eaLnBrk="1" hangingPunct="1">
              <a:buFontTx/>
              <a:buChar char="•"/>
            </a:pPr>
            <a:r>
              <a:rPr lang="en-US" sz="1600">
                <a:latin typeface="Comic Sans MS" pitchFamily="66" charset="0"/>
              </a:rPr>
              <a:t> Assume there are 3 sites in the system.  Initially:</a:t>
            </a:r>
          </a:p>
          <a:p>
            <a:pPr eaLnBrk="1" hangingPunct="1"/>
            <a:r>
              <a:rPr lang="en-US" sz="1600">
                <a:latin typeface="Comic Sans MS" pitchFamily="66" charset="0"/>
              </a:rPr>
              <a:t>     Site 1: SV1[1] = H, SV1[2] = N, SV1[3] = N. SN1[1], SN1[2], SN1[3] are 0.</a:t>
            </a:r>
          </a:p>
          <a:p>
            <a:pPr eaLnBrk="1" hangingPunct="1"/>
            <a:r>
              <a:rPr lang="en-US" sz="1600">
                <a:latin typeface="Comic Sans MS" pitchFamily="66" charset="0"/>
              </a:rPr>
              <a:t>     Site 2: SV2[1] = R, SV2[2] = N, SV2[3] = N. SNs are 0.</a:t>
            </a:r>
          </a:p>
          <a:p>
            <a:pPr eaLnBrk="1" hangingPunct="1"/>
            <a:r>
              <a:rPr lang="en-US" sz="1600">
                <a:latin typeface="Comic Sans MS" pitchFamily="66" charset="0"/>
              </a:rPr>
              <a:t>     Site 3: SV3[1] = R, SV3[2] = R, SV3[3] = N. SNs are 0.</a:t>
            </a:r>
          </a:p>
          <a:p>
            <a:pPr eaLnBrk="1" hangingPunct="1"/>
            <a:r>
              <a:rPr lang="en-US" sz="1600">
                <a:latin typeface="Comic Sans MS" pitchFamily="66" charset="0"/>
              </a:rPr>
              <a:t>     Token: TSVs are N. TSNs are 0.</a:t>
            </a:r>
          </a:p>
          <a:p>
            <a:pPr eaLnBrk="1" hangingPunct="1">
              <a:buFontTx/>
              <a:buChar char="•"/>
            </a:pPr>
            <a:r>
              <a:rPr lang="en-US" sz="1600">
                <a:latin typeface="Comic Sans MS" pitchFamily="66" charset="0"/>
              </a:rPr>
              <a:t> Assume site 2 is requesting token. </a:t>
            </a:r>
          </a:p>
          <a:p>
            <a:pPr eaLnBrk="1" hangingPunct="1"/>
            <a:r>
              <a:rPr lang="en-US" sz="1600">
                <a:latin typeface="Comic Sans MS" pitchFamily="66" charset="0"/>
              </a:rPr>
              <a:t>     S2 sets SV2[2] = R, SN2[2] = 1.</a:t>
            </a:r>
          </a:p>
          <a:p>
            <a:pPr eaLnBrk="1" hangingPunct="1"/>
            <a:r>
              <a:rPr lang="en-US" sz="1600">
                <a:latin typeface="Comic Sans MS" pitchFamily="66" charset="0"/>
              </a:rPr>
              <a:t>     S2 sends REQUEST(2,1) to S1 (since only S1 is set to R in SV[2])</a:t>
            </a:r>
          </a:p>
          <a:p>
            <a:pPr eaLnBrk="1" hangingPunct="1">
              <a:buFontTx/>
              <a:buChar char="•"/>
            </a:pPr>
            <a:r>
              <a:rPr lang="en-US" sz="1600">
                <a:latin typeface="Comic Sans MS" pitchFamily="66" charset="0"/>
              </a:rPr>
              <a:t> S1 receives the REQUEST. Accepts the REQUEST since SN1[2] is smaller than</a:t>
            </a:r>
          </a:p>
          <a:p>
            <a:pPr eaLnBrk="1" hangingPunct="1"/>
            <a:r>
              <a:rPr lang="en-US" sz="1600">
                <a:latin typeface="Comic Sans MS" pitchFamily="66" charset="0"/>
              </a:rPr>
              <a:t>  the message sequence number.</a:t>
            </a:r>
          </a:p>
          <a:p>
            <a:pPr eaLnBrk="1" hangingPunct="1"/>
            <a:r>
              <a:rPr lang="en-US" sz="1600">
                <a:latin typeface="Comic Sans MS" pitchFamily="66" charset="0"/>
              </a:rPr>
              <a:t>     Since SV1[1] is H: SV1[2] = R, TSV[2] = R, TSN[2] = 1, SV1[1] = N.</a:t>
            </a:r>
          </a:p>
          <a:p>
            <a:pPr eaLnBrk="1" hangingPunct="1"/>
            <a:r>
              <a:rPr lang="en-US" sz="1600">
                <a:latin typeface="Comic Sans MS" pitchFamily="66" charset="0"/>
              </a:rPr>
              <a:t>     Send token to S2</a:t>
            </a:r>
          </a:p>
          <a:p>
            <a:pPr eaLnBrk="1" hangingPunct="1">
              <a:buFontTx/>
              <a:buChar char="•"/>
            </a:pPr>
            <a:r>
              <a:rPr lang="en-US" sz="1600">
                <a:latin typeface="Comic Sans MS" pitchFamily="66" charset="0"/>
              </a:rPr>
              <a:t> S2 receives the token. SV2[2] = E. After exiting the CS, SV2[2] = TSV[2] = N.</a:t>
            </a:r>
          </a:p>
          <a:p>
            <a:pPr eaLnBrk="1" hangingPunct="1"/>
            <a:r>
              <a:rPr lang="en-US" sz="1600">
                <a:latin typeface="Comic Sans MS" pitchFamily="66" charset="0"/>
              </a:rPr>
              <a:t>  Updates SN, SV, TSN, TSV. Since nobody is REQUESTing, SV2[2] = H.</a:t>
            </a:r>
          </a:p>
          <a:p>
            <a:pPr eaLnBrk="1" hangingPunct="1">
              <a:buFontTx/>
              <a:buChar char="•"/>
            </a:pPr>
            <a:r>
              <a:rPr lang="en-US" sz="1600">
                <a:latin typeface="Comic Sans MS" pitchFamily="66" charset="0"/>
              </a:rPr>
              <a:t> Assume S3 makes a REQUEST now. It will be sent to both S1 and S2. Only S2</a:t>
            </a:r>
          </a:p>
          <a:p>
            <a:pPr eaLnBrk="1" hangingPunct="1"/>
            <a:r>
              <a:rPr lang="en-US" sz="1600">
                <a:latin typeface="Comic Sans MS" pitchFamily="66" charset="0"/>
              </a:rPr>
              <a:t>  responds since only SV2[2] is H (SV1[1] is N now).</a:t>
            </a:r>
          </a:p>
        </p:txBody>
      </p:sp>
    </p:spTree>
  </p:cSld>
  <p:clrMapOvr>
    <a:masterClrMapping/>
  </p:clrMapOvr>
  <p:transition>
    <p:sndAc>
      <p:stSnd>
        <p:snd r:embed="rId2" name="camera.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8EC5557-7FBF-41ED-B0E5-897174E618A4}" type="slidenum">
              <a:rPr lang="en-US"/>
              <a:pPr/>
              <a:t>36</a:t>
            </a:fld>
            <a:endParaRPr lang="en-US">
              <a:solidFill>
                <a:schemeClr val="bg2"/>
              </a:solidFill>
            </a:endParaRPr>
          </a:p>
        </p:txBody>
      </p:sp>
      <p:sp>
        <p:nvSpPr>
          <p:cNvPr id="1126402" name="Rectangle 2"/>
          <p:cNvSpPr>
            <a:spLocks noGrp="1" noChangeArrowheads="1"/>
          </p:cNvSpPr>
          <p:nvPr>
            <p:ph type="title"/>
          </p:nvPr>
        </p:nvSpPr>
        <p:spPr>
          <a:xfrm>
            <a:off x="1066800" y="228600"/>
            <a:ext cx="7772400" cy="1143000"/>
          </a:xfrm>
        </p:spPr>
        <p:txBody>
          <a:bodyPr/>
          <a:lstStyle/>
          <a:p>
            <a:r>
              <a:rPr lang="en-US"/>
              <a:t>Raymond’s Algorithm</a:t>
            </a:r>
          </a:p>
        </p:txBody>
      </p:sp>
      <p:sp>
        <p:nvSpPr>
          <p:cNvPr id="1126403" name="Rectangle 3"/>
          <p:cNvSpPr>
            <a:spLocks noGrp="1" noChangeArrowheads="1"/>
          </p:cNvSpPr>
          <p:nvPr>
            <p:ph type="body" idx="1"/>
          </p:nvPr>
        </p:nvSpPr>
        <p:spPr>
          <a:xfrm>
            <a:off x="838200" y="1447800"/>
            <a:ext cx="8077200" cy="5029200"/>
          </a:xfrm>
        </p:spPr>
        <p:txBody>
          <a:bodyPr/>
          <a:lstStyle/>
          <a:p>
            <a:pPr marL="457200" indent="-457200">
              <a:lnSpc>
                <a:spcPct val="80000"/>
              </a:lnSpc>
            </a:pPr>
            <a:r>
              <a:rPr lang="en-US" sz="2000"/>
              <a:t>Sites are arranged in a logical directed tree. Root: token holder. Edges: directed towards root. </a:t>
            </a:r>
          </a:p>
          <a:p>
            <a:pPr marL="457200" indent="-457200">
              <a:lnSpc>
                <a:spcPct val="80000"/>
              </a:lnSpc>
            </a:pPr>
            <a:r>
              <a:rPr lang="en-US" sz="2000"/>
              <a:t>Every site has a variable </a:t>
            </a:r>
            <a:r>
              <a:rPr lang="en-US" sz="2000" i="1"/>
              <a:t>holder</a:t>
            </a:r>
            <a:r>
              <a:rPr lang="en-US" sz="2000"/>
              <a:t> that points to an immediate neighbor node, on the directed path towards root. (Root’s holder point to itself).</a:t>
            </a:r>
          </a:p>
          <a:p>
            <a:pPr marL="457200" indent="-457200">
              <a:lnSpc>
                <a:spcPct val="80000"/>
              </a:lnSpc>
            </a:pPr>
            <a:r>
              <a:rPr lang="en-US" sz="2000"/>
              <a:t>Requesting CS</a:t>
            </a:r>
          </a:p>
          <a:p>
            <a:pPr marL="1027113" lvl="1" indent="-455613">
              <a:lnSpc>
                <a:spcPct val="80000"/>
              </a:lnSpc>
            </a:pPr>
            <a:r>
              <a:rPr lang="en-US" sz="1800"/>
              <a:t>If Si does not hold token and request CS, sends REQUEST </a:t>
            </a:r>
            <a:r>
              <a:rPr lang="en-US" sz="1800" i="1"/>
              <a:t>upwards</a:t>
            </a:r>
            <a:r>
              <a:rPr lang="en-US" sz="1800"/>
              <a:t> provided its </a:t>
            </a:r>
            <a:r>
              <a:rPr lang="en-US" sz="1800" i="1"/>
              <a:t>request_q</a:t>
            </a:r>
            <a:r>
              <a:rPr lang="en-US" sz="1800"/>
              <a:t> is empty. It then adds its request to </a:t>
            </a:r>
            <a:r>
              <a:rPr lang="en-US" sz="1800" i="1"/>
              <a:t>request_q</a:t>
            </a:r>
            <a:r>
              <a:rPr lang="en-US" sz="1800"/>
              <a:t>.</a:t>
            </a:r>
          </a:p>
          <a:p>
            <a:pPr marL="1027113" lvl="1" indent="-455613">
              <a:lnSpc>
                <a:spcPct val="80000"/>
              </a:lnSpc>
            </a:pPr>
            <a:r>
              <a:rPr lang="en-US" sz="1800"/>
              <a:t>Non-empty </a:t>
            </a:r>
            <a:r>
              <a:rPr lang="en-US" sz="1800" i="1"/>
              <a:t>request_q</a:t>
            </a:r>
            <a:r>
              <a:rPr lang="en-US" sz="1800"/>
              <a:t> -&gt; REQUEST message for top entry in q (if not done before).</a:t>
            </a:r>
          </a:p>
          <a:p>
            <a:pPr marL="1027113" lvl="1" indent="-455613">
              <a:lnSpc>
                <a:spcPct val="80000"/>
              </a:lnSpc>
            </a:pPr>
            <a:r>
              <a:rPr lang="en-US" sz="1800"/>
              <a:t>Site on path to root receiving REQUEST -&gt; propagate it up, if its  </a:t>
            </a:r>
            <a:r>
              <a:rPr lang="en-US" sz="1800" i="1"/>
              <a:t>request_q</a:t>
            </a:r>
            <a:r>
              <a:rPr lang="en-US" sz="1800"/>
              <a:t> is empty. Add request to </a:t>
            </a:r>
            <a:r>
              <a:rPr lang="en-US" sz="1800" i="1"/>
              <a:t>request_q</a:t>
            </a:r>
            <a:r>
              <a:rPr lang="en-US" sz="1800"/>
              <a:t>.</a:t>
            </a:r>
          </a:p>
          <a:p>
            <a:pPr marL="1027113" lvl="1" indent="-455613">
              <a:lnSpc>
                <a:spcPct val="80000"/>
              </a:lnSpc>
            </a:pPr>
            <a:r>
              <a:rPr lang="en-US" sz="1800"/>
              <a:t>Root on receiving REQUEST -&gt; send token to the site that forwarded the message. Set </a:t>
            </a:r>
            <a:r>
              <a:rPr lang="en-US" sz="1800" i="1"/>
              <a:t>holder</a:t>
            </a:r>
            <a:r>
              <a:rPr lang="en-US" sz="1800"/>
              <a:t> to that forwarding site.</a:t>
            </a:r>
          </a:p>
          <a:p>
            <a:pPr marL="1027113" lvl="1" indent="-455613">
              <a:lnSpc>
                <a:spcPct val="80000"/>
              </a:lnSpc>
            </a:pPr>
            <a:r>
              <a:rPr lang="en-US" sz="1800"/>
              <a:t>Any Si receiving token -&gt; delete top entry from </a:t>
            </a:r>
            <a:r>
              <a:rPr lang="en-US" sz="1800" i="1"/>
              <a:t>request_q</a:t>
            </a:r>
            <a:r>
              <a:rPr lang="en-US" sz="1800"/>
              <a:t>, send token to that site, set </a:t>
            </a:r>
            <a:r>
              <a:rPr lang="en-US" sz="1800" i="1"/>
              <a:t>holder</a:t>
            </a:r>
            <a:r>
              <a:rPr lang="en-US" sz="1800"/>
              <a:t> to point to it. If request_q is non-empty now, send REQUEST message to the </a:t>
            </a:r>
            <a:r>
              <a:rPr lang="en-US" sz="1800" i="1"/>
              <a:t>holder</a:t>
            </a:r>
            <a:r>
              <a:rPr lang="en-US" sz="1800"/>
              <a:t> site.</a:t>
            </a:r>
          </a:p>
          <a:p>
            <a:pPr marL="457200" indent="-457200">
              <a:lnSpc>
                <a:spcPct val="80000"/>
              </a:lnSpc>
              <a:buFont typeface="Wingdings" pitchFamily="2" charset="2"/>
              <a:buNone/>
            </a:pPr>
            <a:endParaRPr lang="en-US" sz="2000"/>
          </a:p>
          <a:p>
            <a:pPr marL="1027113" lvl="1" indent="-455613">
              <a:lnSpc>
                <a:spcPct val="80000"/>
              </a:lnSpc>
            </a:pPr>
            <a:endParaRPr lang="en-US" sz="1800"/>
          </a:p>
          <a:p>
            <a:pPr marL="457200" indent="-457200">
              <a:lnSpc>
                <a:spcPct val="80000"/>
              </a:lnSpc>
              <a:buFont typeface="Wingdings" pitchFamily="2" charset="2"/>
              <a:buNone/>
            </a:pPr>
            <a:endParaRPr lang="en-US" sz="2000"/>
          </a:p>
          <a:p>
            <a:pPr marL="1027113" lvl="1" indent="-455613">
              <a:lnSpc>
                <a:spcPct val="80000"/>
              </a:lnSpc>
            </a:pPr>
            <a:endParaRPr lang="en-US" sz="1800"/>
          </a:p>
        </p:txBody>
      </p:sp>
    </p:spTree>
  </p:cSld>
  <p:clrMapOvr>
    <a:masterClrMapping/>
  </p:clrMapOvr>
  <p:transition>
    <p:sndAc>
      <p:stSnd>
        <p:snd r:embed="rId2" name="camera.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A042E01-45D6-4F11-8157-A62A2F4A3281}" type="slidenum">
              <a:rPr lang="en-US"/>
              <a:pPr/>
              <a:t>37</a:t>
            </a:fld>
            <a:endParaRPr lang="en-US">
              <a:solidFill>
                <a:schemeClr val="bg2"/>
              </a:solidFill>
            </a:endParaRPr>
          </a:p>
        </p:txBody>
      </p:sp>
      <p:sp>
        <p:nvSpPr>
          <p:cNvPr id="1127426" name="Rectangle 2"/>
          <p:cNvSpPr>
            <a:spLocks noGrp="1" noChangeArrowheads="1"/>
          </p:cNvSpPr>
          <p:nvPr>
            <p:ph type="title"/>
          </p:nvPr>
        </p:nvSpPr>
        <p:spPr>
          <a:xfrm>
            <a:off x="1066800" y="228600"/>
            <a:ext cx="7772400" cy="1143000"/>
          </a:xfrm>
        </p:spPr>
        <p:txBody>
          <a:bodyPr/>
          <a:lstStyle/>
          <a:p>
            <a:r>
              <a:rPr lang="en-US"/>
              <a:t>Raymond’s Algorithm …</a:t>
            </a:r>
          </a:p>
        </p:txBody>
      </p:sp>
      <p:sp>
        <p:nvSpPr>
          <p:cNvPr id="1127427" name="Rectangle 3"/>
          <p:cNvSpPr>
            <a:spLocks noGrp="1" noChangeArrowheads="1"/>
          </p:cNvSpPr>
          <p:nvPr>
            <p:ph type="body" idx="1"/>
          </p:nvPr>
        </p:nvSpPr>
        <p:spPr>
          <a:xfrm>
            <a:off x="838200" y="1447800"/>
            <a:ext cx="8077200" cy="5029200"/>
          </a:xfrm>
        </p:spPr>
        <p:txBody>
          <a:bodyPr/>
          <a:lstStyle/>
          <a:p>
            <a:pPr marL="457200" indent="-457200">
              <a:lnSpc>
                <a:spcPct val="90000"/>
              </a:lnSpc>
            </a:pPr>
            <a:r>
              <a:rPr lang="en-US" sz="2400"/>
              <a:t>Executing CS: getting token with the site at the top of </a:t>
            </a:r>
            <a:r>
              <a:rPr lang="en-US" sz="2400" i="1"/>
              <a:t>request_q</a:t>
            </a:r>
            <a:r>
              <a:rPr lang="en-US" sz="2400"/>
              <a:t>. Delete top of </a:t>
            </a:r>
            <a:r>
              <a:rPr lang="en-US" sz="2400" i="1"/>
              <a:t>request_q</a:t>
            </a:r>
            <a:r>
              <a:rPr lang="en-US" sz="2400"/>
              <a:t>, enter CS.</a:t>
            </a:r>
          </a:p>
          <a:p>
            <a:pPr marL="457200" indent="-457200">
              <a:lnSpc>
                <a:spcPct val="90000"/>
              </a:lnSpc>
            </a:pPr>
            <a:r>
              <a:rPr lang="en-US" sz="2400"/>
              <a:t>Releasing CS</a:t>
            </a:r>
          </a:p>
          <a:p>
            <a:pPr marL="1027113" lvl="1" indent="-455613">
              <a:lnSpc>
                <a:spcPct val="90000"/>
              </a:lnSpc>
            </a:pPr>
            <a:r>
              <a:rPr lang="en-US" sz="2000"/>
              <a:t>If </a:t>
            </a:r>
            <a:r>
              <a:rPr lang="en-US" sz="2000" i="1"/>
              <a:t>request_q</a:t>
            </a:r>
            <a:r>
              <a:rPr lang="en-US" sz="2000"/>
              <a:t> is non-empty, delete top entry from q, send token to that site, set </a:t>
            </a:r>
            <a:r>
              <a:rPr lang="en-US" sz="2000" i="1"/>
              <a:t>holder</a:t>
            </a:r>
            <a:r>
              <a:rPr lang="en-US" sz="2000"/>
              <a:t> to that site.</a:t>
            </a:r>
          </a:p>
          <a:p>
            <a:pPr marL="1027113" lvl="1" indent="-455613">
              <a:lnSpc>
                <a:spcPct val="90000"/>
              </a:lnSpc>
            </a:pPr>
            <a:r>
              <a:rPr lang="en-US" sz="2000"/>
              <a:t>If </a:t>
            </a:r>
            <a:r>
              <a:rPr lang="en-US" sz="2000" i="1"/>
              <a:t>request_q</a:t>
            </a:r>
            <a:r>
              <a:rPr lang="en-US" sz="2000"/>
              <a:t> is non-empty now, send REQUEST message to the </a:t>
            </a:r>
            <a:r>
              <a:rPr lang="en-US" sz="2000" i="1"/>
              <a:t>holder</a:t>
            </a:r>
            <a:r>
              <a:rPr lang="en-US" sz="2000"/>
              <a:t> site.</a:t>
            </a:r>
          </a:p>
          <a:p>
            <a:pPr marL="457200" indent="-457200">
              <a:lnSpc>
                <a:spcPct val="90000"/>
              </a:lnSpc>
            </a:pPr>
            <a:r>
              <a:rPr lang="en-US" sz="2400"/>
              <a:t>Performance</a:t>
            </a:r>
          </a:p>
          <a:p>
            <a:pPr marL="1027113" lvl="1" indent="-455613">
              <a:lnSpc>
                <a:spcPct val="90000"/>
              </a:lnSpc>
            </a:pPr>
            <a:r>
              <a:rPr lang="en-US" sz="2000"/>
              <a:t>Average messages: O(log N) as average distance between 2 nodes in the tree is O(log N).</a:t>
            </a:r>
          </a:p>
          <a:p>
            <a:pPr marL="1027113" lvl="1" indent="-455613">
              <a:lnSpc>
                <a:spcPct val="90000"/>
              </a:lnSpc>
            </a:pPr>
            <a:r>
              <a:rPr lang="en-US" sz="2000"/>
              <a:t>Synchronization delay: (T log N) / 2, as average distance between 2 sites to successively execute CS is (log N) / 2.</a:t>
            </a:r>
          </a:p>
          <a:p>
            <a:pPr marL="1027113" lvl="1" indent="-455613">
              <a:lnSpc>
                <a:spcPct val="90000"/>
              </a:lnSpc>
            </a:pPr>
            <a:r>
              <a:rPr lang="en-US" sz="2000"/>
              <a:t>Greedy approach: Intermediate site getting the token may enter CS instead of forwarding it down. Affects fairness, may cause starvation.</a:t>
            </a:r>
          </a:p>
          <a:p>
            <a:pPr marL="457200" indent="-457200">
              <a:lnSpc>
                <a:spcPct val="90000"/>
              </a:lnSpc>
            </a:pPr>
            <a:endParaRPr lang="en-US" sz="2400"/>
          </a:p>
          <a:p>
            <a:pPr marL="457200" indent="-457200">
              <a:lnSpc>
                <a:spcPct val="90000"/>
              </a:lnSpc>
              <a:buFont typeface="Wingdings" pitchFamily="2" charset="2"/>
              <a:buNone/>
            </a:pPr>
            <a:endParaRPr lang="en-US" sz="2400"/>
          </a:p>
          <a:p>
            <a:pPr marL="1027113" lvl="1" indent="-455613">
              <a:lnSpc>
                <a:spcPct val="90000"/>
              </a:lnSpc>
            </a:pPr>
            <a:endParaRPr lang="en-US" sz="2000"/>
          </a:p>
          <a:p>
            <a:pPr marL="457200" indent="-457200">
              <a:lnSpc>
                <a:spcPct val="90000"/>
              </a:lnSpc>
              <a:buFont typeface="Wingdings" pitchFamily="2" charset="2"/>
              <a:buNone/>
            </a:pPr>
            <a:endParaRPr lang="en-US" sz="2400"/>
          </a:p>
          <a:p>
            <a:pPr marL="1027113" lvl="1" indent="-455613">
              <a:lnSpc>
                <a:spcPct val="90000"/>
              </a:lnSpc>
            </a:pPr>
            <a:endParaRPr lang="en-US" sz="2000"/>
          </a:p>
        </p:txBody>
      </p:sp>
    </p:spTree>
  </p:cSld>
  <p:clrMapOvr>
    <a:masterClrMapping/>
  </p:clrMapOvr>
  <p:transition>
    <p:sndAc>
      <p:stSnd>
        <p:snd r:embed="rId2" name="camera.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2995E9D9-60DE-4B6D-9B7D-953566CB1296}" type="slidenum">
              <a:rPr lang="en-US"/>
              <a:pPr/>
              <a:t>38</a:t>
            </a:fld>
            <a:endParaRPr lang="en-US">
              <a:solidFill>
                <a:schemeClr val="bg2"/>
              </a:solidFill>
            </a:endParaRPr>
          </a:p>
        </p:txBody>
      </p:sp>
      <p:sp>
        <p:nvSpPr>
          <p:cNvPr id="1128450" name="Rectangle 2"/>
          <p:cNvSpPr>
            <a:spLocks noGrp="1" noChangeArrowheads="1"/>
          </p:cNvSpPr>
          <p:nvPr>
            <p:ph type="title"/>
          </p:nvPr>
        </p:nvSpPr>
        <p:spPr>
          <a:xfrm>
            <a:off x="1066800" y="228600"/>
            <a:ext cx="7772400" cy="1143000"/>
          </a:xfrm>
        </p:spPr>
        <p:txBody>
          <a:bodyPr/>
          <a:lstStyle/>
          <a:p>
            <a:r>
              <a:rPr lang="en-US"/>
              <a:t>Raymond’s Algorithm: Example</a:t>
            </a:r>
          </a:p>
        </p:txBody>
      </p:sp>
      <p:sp>
        <p:nvSpPr>
          <p:cNvPr id="1128451" name="AutoShape 3"/>
          <p:cNvSpPr>
            <a:spLocks noChangeArrowheads="1"/>
          </p:cNvSpPr>
          <p:nvPr/>
        </p:nvSpPr>
        <p:spPr bwMode="auto">
          <a:xfrm>
            <a:off x="4332288" y="1670050"/>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S1</a:t>
            </a:r>
          </a:p>
        </p:txBody>
      </p:sp>
      <p:sp>
        <p:nvSpPr>
          <p:cNvPr id="1128452" name="AutoShape 4"/>
          <p:cNvSpPr>
            <a:spLocks noChangeArrowheads="1"/>
          </p:cNvSpPr>
          <p:nvPr/>
        </p:nvSpPr>
        <p:spPr bwMode="auto">
          <a:xfrm>
            <a:off x="2778125" y="3270250"/>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S4</a:t>
            </a:r>
          </a:p>
        </p:txBody>
      </p:sp>
      <p:sp>
        <p:nvSpPr>
          <p:cNvPr id="1128453" name="AutoShape 5"/>
          <p:cNvSpPr>
            <a:spLocks noChangeArrowheads="1"/>
          </p:cNvSpPr>
          <p:nvPr/>
        </p:nvSpPr>
        <p:spPr bwMode="auto">
          <a:xfrm>
            <a:off x="3886200" y="3268663"/>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S5</a:t>
            </a:r>
          </a:p>
        </p:txBody>
      </p:sp>
      <p:sp>
        <p:nvSpPr>
          <p:cNvPr id="1128454" name="AutoShape 6"/>
          <p:cNvSpPr>
            <a:spLocks noChangeArrowheads="1"/>
          </p:cNvSpPr>
          <p:nvPr/>
        </p:nvSpPr>
        <p:spPr bwMode="auto">
          <a:xfrm>
            <a:off x="3333750" y="2466975"/>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S2</a:t>
            </a:r>
          </a:p>
        </p:txBody>
      </p:sp>
      <p:sp>
        <p:nvSpPr>
          <p:cNvPr id="1128455" name="AutoShape 7"/>
          <p:cNvSpPr>
            <a:spLocks noChangeArrowheads="1"/>
          </p:cNvSpPr>
          <p:nvPr/>
        </p:nvSpPr>
        <p:spPr bwMode="auto">
          <a:xfrm>
            <a:off x="4848225" y="3268663"/>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28456" name="AutoShape 8"/>
          <p:cNvSpPr>
            <a:spLocks noChangeArrowheads="1"/>
          </p:cNvSpPr>
          <p:nvPr/>
        </p:nvSpPr>
        <p:spPr bwMode="auto">
          <a:xfrm>
            <a:off x="5956300" y="3267075"/>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S7</a:t>
            </a:r>
          </a:p>
        </p:txBody>
      </p:sp>
      <p:sp>
        <p:nvSpPr>
          <p:cNvPr id="1128457" name="AutoShape 9"/>
          <p:cNvSpPr>
            <a:spLocks noChangeArrowheads="1"/>
          </p:cNvSpPr>
          <p:nvPr/>
        </p:nvSpPr>
        <p:spPr bwMode="auto">
          <a:xfrm>
            <a:off x="5403850" y="2465388"/>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S3</a:t>
            </a:r>
          </a:p>
        </p:txBody>
      </p:sp>
      <p:sp>
        <p:nvSpPr>
          <p:cNvPr id="1128458" name="Text Box 10"/>
          <p:cNvSpPr txBox="1">
            <a:spLocks noChangeArrowheads="1"/>
          </p:cNvSpPr>
          <p:nvPr/>
        </p:nvSpPr>
        <p:spPr bwMode="auto">
          <a:xfrm>
            <a:off x="4800600" y="3254375"/>
            <a:ext cx="452438"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S6</a:t>
            </a:r>
          </a:p>
        </p:txBody>
      </p:sp>
      <p:sp>
        <p:nvSpPr>
          <p:cNvPr id="1128459" name="Line 11"/>
          <p:cNvSpPr>
            <a:spLocks noChangeShapeType="1"/>
          </p:cNvSpPr>
          <p:nvPr/>
        </p:nvSpPr>
        <p:spPr bwMode="auto">
          <a:xfrm flipV="1">
            <a:off x="2930525" y="2813050"/>
            <a:ext cx="4572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8460" name="Line 12"/>
          <p:cNvSpPr>
            <a:spLocks noChangeShapeType="1"/>
          </p:cNvSpPr>
          <p:nvPr/>
        </p:nvSpPr>
        <p:spPr bwMode="auto">
          <a:xfrm flipV="1">
            <a:off x="5029200" y="2813050"/>
            <a:ext cx="4572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8461" name="Line 13"/>
          <p:cNvSpPr>
            <a:spLocks noChangeShapeType="1"/>
          </p:cNvSpPr>
          <p:nvPr/>
        </p:nvSpPr>
        <p:spPr bwMode="auto">
          <a:xfrm flipH="1" flipV="1">
            <a:off x="3692525" y="2813050"/>
            <a:ext cx="3810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8462" name="Line 14"/>
          <p:cNvSpPr>
            <a:spLocks noChangeShapeType="1"/>
          </p:cNvSpPr>
          <p:nvPr/>
        </p:nvSpPr>
        <p:spPr bwMode="auto">
          <a:xfrm flipH="1" flipV="1">
            <a:off x="5756275" y="2801938"/>
            <a:ext cx="3810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8463" name="AutoShape 15"/>
          <p:cNvSpPr>
            <a:spLocks noChangeArrowheads="1"/>
          </p:cNvSpPr>
          <p:nvPr/>
        </p:nvSpPr>
        <p:spPr bwMode="auto">
          <a:xfrm>
            <a:off x="4497388" y="1963738"/>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28464" name="Text Box 16"/>
          <p:cNvSpPr txBox="1">
            <a:spLocks noChangeArrowheads="1"/>
          </p:cNvSpPr>
          <p:nvPr/>
        </p:nvSpPr>
        <p:spPr bwMode="auto">
          <a:xfrm>
            <a:off x="5078413" y="1455738"/>
            <a:ext cx="833437" cy="7016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Token</a:t>
            </a:r>
          </a:p>
          <a:p>
            <a:pPr eaLnBrk="1" hangingPunct="1"/>
            <a:r>
              <a:rPr lang="en-US" sz="2000">
                <a:latin typeface="Times New Roman" pitchFamily="18" charset="0"/>
              </a:rPr>
              <a:t>holder</a:t>
            </a:r>
          </a:p>
        </p:txBody>
      </p:sp>
      <p:sp>
        <p:nvSpPr>
          <p:cNvPr id="1128465" name="Line 17"/>
          <p:cNvSpPr>
            <a:spLocks noChangeShapeType="1"/>
          </p:cNvSpPr>
          <p:nvPr/>
        </p:nvSpPr>
        <p:spPr bwMode="auto">
          <a:xfrm flipH="1">
            <a:off x="4713288" y="1822450"/>
            <a:ext cx="457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8466" name="Line 18"/>
          <p:cNvSpPr>
            <a:spLocks noChangeShapeType="1"/>
          </p:cNvSpPr>
          <p:nvPr/>
        </p:nvSpPr>
        <p:spPr bwMode="auto">
          <a:xfrm flipV="1">
            <a:off x="3505200" y="1997075"/>
            <a:ext cx="9144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8467" name="Line 19"/>
          <p:cNvSpPr>
            <a:spLocks noChangeShapeType="1"/>
          </p:cNvSpPr>
          <p:nvPr/>
        </p:nvSpPr>
        <p:spPr bwMode="auto">
          <a:xfrm flipH="1" flipV="1">
            <a:off x="4724400" y="1985963"/>
            <a:ext cx="8382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8468" name="Freeform 20"/>
          <p:cNvSpPr>
            <a:spLocks/>
          </p:cNvSpPr>
          <p:nvPr/>
        </p:nvSpPr>
        <p:spPr bwMode="auto">
          <a:xfrm>
            <a:off x="3746500" y="2203450"/>
            <a:ext cx="749300" cy="1219200"/>
          </a:xfrm>
          <a:custGeom>
            <a:avLst/>
            <a:gdLst/>
            <a:ahLst/>
            <a:cxnLst>
              <a:cxn ang="0">
                <a:pos x="472" y="768"/>
              </a:cxn>
              <a:cxn ang="0">
                <a:pos x="184" y="480"/>
              </a:cxn>
              <a:cxn ang="0">
                <a:pos x="40" y="240"/>
              </a:cxn>
              <a:cxn ang="0">
                <a:pos x="424" y="0"/>
              </a:cxn>
            </a:cxnLst>
            <a:rect l="0" t="0" r="r" b="b"/>
            <a:pathLst>
              <a:path w="472" h="768">
                <a:moveTo>
                  <a:pt x="472" y="768"/>
                </a:moveTo>
                <a:cubicBezTo>
                  <a:pt x="364" y="668"/>
                  <a:pt x="256" y="568"/>
                  <a:pt x="184" y="480"/>
                </a:cubicBezTo>
                <a:cubicBezTo>
                  <a:pt x="112" y="392"/>
                  <a:pt x="0" y="320"/>
                  <a:pt x="40" y="240"/>
                </a:cubicBezTo>
                <a:cubicBezTo>
                  <a:pt x="80" y="160"/>
                  <a:pt x="252" y="80"/>
                  <a:pt x="424" y="0"/>
                </a:cubicBezTo>
              </a:path>
            </a:pathLst>
          </a:custGeom>
          <a:noFill/>
          <a:ln w="9525" cap="flat" cmpd="sng">
            <a:solidFill>
              <a:schemeClr val="tx1"/>
            </a:solidFill>
            <a:prstDash val="solid"/>
            <a:round/>
            <a:headEnd/>
            <a:tailEnd type="triangle" w="med" len="med"/>
          </a:ln>
          <a:effectLst/>
        </p:spPr>
        <p:txBody>
          <a:bodyPr wrap="none" anchor="ctr"/>
          <a:lstStyle/>
          <a:p>
            <a:endParaRPr lang="en-US"/>
          </a:p>
        </p:txBody>
      </p:sp>
      <p:sp>
        <p:nvSpPr>
          <p:cNvPr id="1128469" name="Text Box 21"/>
          <p:cNvSpPr txBox="1">
            <a:spLocks noChangeArrowheads="1"/>
          </p:cNvSpPr>
          <p:nvPr/>
        </p:nvSpPr>
        <p:spPr bwMode="auto">
          <a:xfrm>
            <a:off x="4005263" y="2355850"/>
            <a:ext cx="844550" cy="641350"/>
          </a:xfrm>
          <a:prstGeom prst="rect">
            <a:avLst/>
          </a:prstGeom>
          <a:noFill/>
          <a:ln w="9525">
            <a:noFill/>
            <a:miter lim="800000"/>
            <a:headEnd/>
            <a:tailEnd/>
          </a:ln>
          <a:effectLst/>
        </p:spPr>
        <p:txBody>
          <a:bodyPr wrap="none">
            <a:spAutoFit/>
          </a:bodyPr>
          <a:lstStyle/>
          <a:p>
            <a:pPr eaLnBrk="1" hangingPunct="1"/>
            <a:r>
              <a:rPr lang="en-US" sz="1800">
                <a:latin typeface="Times New Roman" pitchFamily="18" charset="0"/>
              </a:rPr>
              <a:t>Token </a:t>
            </a:r>
          </a:p>
          <a:p>
            <a:pPr eaLnBrk="1" hangingPunct="1"/>
            <a:r>
              <a:rPr lang="en-US" sz="1800">
                <a:latin typeface="Times New Roman" pitchFamily="18" charset="0"/>
              </a:rPr>
              <a:t>request</a:t>
            </a:r>
          </a:p>
        </p:txBody>
      </p:sp>
      <p:sp>
        <p:nvSpPr>
          <p:cNvPr id="1128470" name="AutoShape 22"/>
          <p:cNvSpPr>
            <a:spLocks noChangeArrowheads="1"/>
          </p:cNvSpPr>
          <p:nvPr/>
        </p:nvSpPr>
        <p:spPr bwMode="auto">
          <a:xfrm>
            <a:off x="4373563" y="4176713"/>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S1</a:t>
            </a:r>
          </a:p>
        </p:txBody>
      </p:sp>
      <p:sp>
        <p:nvSpPr>
          <p:cNvPr id="1128471" name="AutoShape 23"/>
          <p:cNvSpPr>
            <a:spLocks noChangeArrowheads="1"/>
          </p:cNvSpPr>
          <p:nvPr/>
        </p:nvSpPr>
        <p:spPr bwMode="auto">
          <a:xfrm>
            <a:off x="2819400" y="5776913"/>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S4</a:t>
            </a:r>
          </a:p>
        </p:txBody>
      </p:sp>
      <p:sp>
        <p:nvSpPr>
          <p:cNvPr id="1128472" name="AutoShape 24"/>
          <p:cNvSpPr>
            <a:spLocks noChangeArrowheads="1"/>
          </p:cNvSpPr>
          <p:nvPr/>
        </p:nvSpPr>
        <p:spPr bwMode="auto">
          <a:xfrm>
            <a:off x="3927475" y="5775325"/>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S5</a:t>
            </a:r>
          </a:p>
        </p:txBody>
      </p:sp>
      <p:sp>
        <p:nvSpPr>
          <p:cNvPr id="1128473" name="AutoShape 25"/>
          <p:cNvSpPr>
            <a:spLocks noChangeArrowheads="1"/>
          </p:cNvSpPr>
          <p:nvPr/>
        </p:nvSpPr>
        <p:spPr bwMode="auto">
          <a:xfrm>
            <a:off x="3375025" y="4973638"/>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S2</a:t>
            </a:r>
          </a:p>
        </p:txBody>
      </p:sp>
      <p:sp>
        <p:nvSpPr>
          <p:cNvPr id="1128474" name="AutoShape 26"/>
          <p:cNvSpPr>
            <a:spLocks noChangeArrowheads="1"/>
          </p:cNvSpPr>
          <p:nvPr/>
        </p:nvSpPr>
        <p:spPr bwMode="auto">
          <a:xfrm>
            <a:off x="4889500" y="5775325"/>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28475" name="AutoShape 27"/>
          <p:cNvSpPr>
            <a:spLocks noChangeArrowheads="1"/>
          </p:cNvSpPr>
          <p:nvPr/>
        </p:nvSpPr>
        <p:spPr bwMode="auto">
          <a:xfrm>
            <a:off x="5997575" y="5773738"/>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S7</a:t>
            </a:r>
          </a:p>
        </p:txBody>
      </p:sp>
      <p:sp>
        <p:nvSpPr>
          <p:cNvPr id="1128476" name="AutoShape 28"/>
          <p:cNvSpPr>
            <a:spLocks noChangeArrowheads="1"/>
          </p:cNvSpPr>
          <p:nvPr/>
        </p:nvSpPr>
        <p:spPr bwMode="auto">
          <a:xfrm>
            <a:off x="5445125" y="4972050"/>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S3</a:t>
            </a:r>
          </a:p>
        </p:txBody>
      </p:sp>
      <p:sp>
        <p:nvSpPr>
          <p:cNvPr id="1128477" name="Text Box 29"/>
          <p:cNvSpPr txBox="1">
            <a:spLocks noChangeArrowheads="1"/>
          </p:cNvSpPr>
          <p:nvPr/>
        </p:nvSpPr>
        <p:spPr bwMode="auto">
          <a:xfrm>
            <a:off x="4841875" y="5761038"/>
            <a:ext cx="452438"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S6</a:t>
            </a:r>
          </a:p>
        </p:txBody>
      </p:sp>
      <p:sp>
        <p:nvSpPr>
          <p:cNvPr id="1128478" name="Line 30"/>
          <p:cNvSpPr>
            <a:spLocks noChangeShapeType="1"/>
          </p:cNvSpPr>
          <p:nvPr/>
        </p:nvSpPr>
        <p:spPr bwMode="auto">
          <a:xfrm flipV="1">
            <a:off x="2971800" y="5319713"/>
            <a:ext cx="4572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8479" name="Line 31"/>
          <p:cNvSpPr>
            <a:spLocks noChangeShapeType="1"/>
          </p:cNvSpPr>
          <p:nvPr/>
        </p:nvSpPr>
        <p:spPr bwMode="auto">
          <a:xfrm flipV="1">
            <a:off x="5070475" y="5319713"/>
            <a:ext cx="4572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8480" name="Line 32"/>
          <p:cNvSpPr>
            <a:spLocks noChangeShapeType="1"/>
          </p:cNvSpPr>
          <p:nvPr/>
        </p:nvSpPr>
        <p:spPr bwMode="auto">
          <a:xfrm flipH="1" flipV="1">
            <a:off x="3733800" y="5319713"/>
            <a:ext cx="3810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8481" name="Line 33"/>
          <p:cNvSpPr>
            <a:spLocks noChangeShapeType="1"/>
          </p:cNvSpPr>
          <p:nvPr/>
        </p:nvSpPr>
        <p:spPr bwMode="auto">
          <a:xfrm flipH="1" flipV="1">
            <a:off x="5797550" y="5308600"/>
            <a:ext cx="3810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8482" name="AutoShape 34"/>
          <p:cNvSpPr>
            <a:spLocks noChangeArrowheads="1"/>
          </p:cNvSpPr>
          <p:nvPr/>
        </p:nvSpPr>
        <p:spPr bwMode="auto">
          <a:xfrm>
            <a:off x="3505200" y="5257800"/>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28483" name="Line 35"/>
          <p:cNvSpPr>
            <a:spLocks noChangeShapeType="1"/>
          </p:cNvSpPr>
          <p:nvPr/>
        </p:nvSpPr>
        <p:spPr bwMode="auto">
          <a:xfrm flipV="1">
            <a:off x="3546475" y="4503738"/>
            <a:ext cx="914400" cy="457200"/>
          </a:xfrm>
          <a:prstGeom prst="line">
            <a:avLst/>
          </a:prstGeom>
          <a:noFill/>
          <a:ln w="9525">
            <a:solidFill>
              <a:schemeClr val="tx1"/>
            </a:solidFill>
            <a:round/>
            <a:headEnd type="triangle" w="med" len="med"/>
            <a:tailEnd/>
          </a:ln>
          <a:effectLst/>
        </p:spPr>
        <p:txBody>
          <a:bodyPr wrap="none" anchor="ctr"/>
          <a:lstStyle/>
          <a:p>
            <a:endParaRPr lang="en-US"/>
          </a:p>
        </p:txBody>
      </p:sp>
      <p:sp>
        <p:nvSpPr>
          <p:cNvPr id="1128484" name="Line 36"/>
          <p:cNvSpPr>
            <a:spLocks noChangeShapeType="1"/>
          </p:cNvSpPr>
          <p:nvPr/>
        </p:nvSpPr>
        <p:spPr bwMode="auto">
          <a:xfrm flipH="1" flipV="1">
            <a:off x="4765675" y="4492625"/>
            <a:ext cx="8382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8485" name="Text Box 37"/>
          <p:cNvSpPr txBox="1">
            <a:spLocks noChangeArrowheads="1"/>
          </p:cNvSpPr>
          <p:nvPr/>
        </p:nvSpPr>
        <p:spPr bwMode="auto">
          <a:xfrm>
            <a:off x="1889125" y="1462088"/>
            <a:ext cx="938213" cy="396875"/>
          </a:xfrm>
          <a:prstGeom prst="rect">
            <a:avLst/>
          </a:prstGeom>
          <a:noFill/>
          <a:ln w="9525">
            <a:noFill/>
            <a:miter lim="800000"/>
            <a:headEnd/>
            <a:tailEnd/>
          </a:ln>
          <a:effectLst/>
        </p:spPr>
        <p:txBody>
          <a:bodyPr wrap="none">
            <a:spAutoFit/>
          </a:bodyPr>
          <a:lstStyle/>
          <a:p>
            <a:pPr eaLnBrk="1" hangingPunct="1"/>
            <a:r>
              <a:rPr lang="en-US" sz="2000" b="1" u="sng">
                <a:latin typeface="Times New Roman" pitchFamily="18" charset="0"/>
              </a:rPr>
              <a:t>Step 1:</a:t>
            </a:r>
          </a:p>
        </p:txBody>
      </p:sp>
      <p:sp>
        <p:nvSpPr>
          <p:cNvPr id="1128486" name="Text Box 38"/>
          <p:cNvSpPr txBox="1">
            <a:spLocks noChangeArrowheads="1"/>
          </p:cNvSpPr>
          <p:nvPr/>
        </p:nvSpPr>
        <p:spPr bwMode="auto">
          <a:xfrm>
            <a:off x="1905000" y="3870325"/>
            <a:ext cx="938213" cy="396875"/>
          </a:xfrm>
          <a:prstGeom prst="rect">
            <a:avLst/>
          </a:prstGeom>
          <a:noFill/>
          <a:ln w="9525">
            <a:noFill/>
            <a:miter lim="800000"/>
            <a:headEnd/>
            <a:tailEnd/>
          </a:ln>
          <a:effectLst/>
        </p:spPr>
        <p:txBody>
          <a:bodyPr wrap="none">
            <a:spAutoFit/>
          </a:bodyPr>
          <a:lstStyle/>
          <a:p>
            <a:pPr eaLnBrk="1" hangingPunct="1"/>
            <a:r>
              <a:rPr lang="en-US" sz="2000" b="1" u="sng">
                <a:latin typeface="Times New Roman" pitchFamily="18" charset="0"/>
              </a:rPr>
              <a:t>Step 2:</a:t>
            </a:r>
          </a:p>
        </p:txBody>
      </p:sp>
      <p:sp>
        <p:nvSpPr>
          <p:cNvPr id="1128487" name="Freeform 39"/>
          <p:cNvSpPr>
            <a:spLocks/>
          </p:cNvSpPr>
          <p:nvPr/>
        </p:nvSpPr>
        <p:spPr bwMode="auto">
          <a:xfrm>
            <a:off x="3873500" y="4648200"/>
            <a:ext cx="546100" cy="533400"/>
          </a:xfrm>
          <a:custGeom>
            <a:avLst/>
            <a:gdLst/>
            <a:ahLst/>
            <a:cxnLst>
              <a:cxn ang="0">
                <a:pos x="344" y="0"/>
              </a:cxn>
              <a:cxn ang="0">
                <a:pos x="56" y="144"/>
              </a:cxn>
              <a:cxn ang="0">
                <a:pos x="8" y="336"/>
              </a:cxn>
            </a:cxnLst>
            <a:rect l="0" t="0" r="r" b="b"/>
            <a:pathLst>
              <a:path w="344" h="336">
                <a:moveTo>
                  <a:pt x="344" y="0"/>
                </a:moveTo>
                <a:cubicBezTo>
                  <a:pt x="228" y="44"/>
                  <a:pt x="112" y="88"/>
                  <a:pt x="56" y="144"/>
                </a:cubicBezTo>
                <a:cubicBezTo>
                  <a:pt x="0" y="200"/>
                  <a:pt x="4" y="268"/>
                  <a:pt x="8" y="336"/>
                </a:cubicBezTo>
              </a:path>
            </a:pathLst>
          </a:custGeom>
          <a:noFill/>
          <a:ln w="9525" cap="flat" cmpd="sng">
            <a:solidFill>
              <a:schemeClr val="tx1"/>
            </a:solidFill>
            <a:prstDash val="solid"/>
            <a:round/>
            <a:headEnd/>
            <a:tailEnd type="triangle" w="med" len="med"/>
          </a:ln>
          <a:effectLst/>
        </p:spPr>
        <p:txBody>
          <a:bodyPr wrap="none" anchor="ctr"/>
          <a:lstStyle/>
          <a:p>
            <a:endParaRPr lang="en-US"/>
          </a:p>
        </p:txBody>
      </p:sp>
      <p:sp>
        <p:nvSpPr>
          <p:cNvPr id="1128488" name="Text Box 40"/>
          <p:cNvSpPr txBox="1">
            <a:spLocks noChangeArrowheads="1"/>
          </p:cNvSpPr>
          <p:nvPr/>
        </p:nvSpPr>
        <p:spPr bwMode="auto">
          <a:xfrm>
            <a:off x="3846513" y="5078413"/>
            <a:ext cx="833437"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Token</a:t>
            </a:r>
          </a:p>
        </p:txBody>
      </p:sp>
    </p:spTree>
  </p:cSld>
  <p:clrMapOvr>
    <a:masterClrMapping/>
  </p:clrMapOvr>
  <p:transition>
    <p:sndAc>
      <p:stSnd>
        <p:snd r:embed="rId2" name="camera.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F0E70B20-523E-425E-B691-0E84FE0AC9F8}" type="slidenum">
              <a:rPr lang="en-US"/>
              <a:pPr/>
              <a:t>39</a:t>
            </a:fld>
            <a:endParaRPr lang="en-US">
              <a:solidFill>
                <a:schemeClr val="bg2"/>
              </a:solidFill>
            </a:endParaRPr>
          </a:p>
        </p:txBody>
      </p:sp>
      <p:sp>
        <p:nvSpPr>
          <p:cNvPr id="1129474" name="Rectangle 2"/>
          <p:cNvSpPr>
            <a:spLocks noGrp="1" noChangeArrowheads="1"/>
          </p:cNvSpPr>
          <p:nvPr>
            <p:ph type="title"/>
          </p:nvPr>
        </p:nvSpPr>
        <p:spPr>
          <a:xfrm>
            <a:off x="1066800" y="228600"/>
            <a:ext cx="7772400" cy="1143000"/>
          </a:xfrm>
        </p:spPr>
        <p:txBody>
          <a:bodyPr/>
          <a:lstStyle/>
          <a:p>
            <a:r>
              <a:rPr lang="en-US"/>
              <a:t>Raymond’s Algm.: Example…</a:t>
            </a:r>
          </a:p>
        </p:txBody>
      </p:sp>
      <p:sp>
        <p:nvSpPr>
          <p:cNvPr id="1129475" name="AutoShape 3"/>
          <p:cNvSpPr>
            <a:spLocks noChangeArrowheads="1"/>
          </p:cNvSpPr>
          <p:nvPr/>
        </p:nvSpPr>
        <p:spPr bwMode="auto">
          <a:xfrm>
            <a:off x="4068763" y="2271713"/>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S1</a:t>
            </a:r>
          </a:p>
        </p:txBody>
      </p:sp>
      <p:sp>
        <p:nvSpPr>
          <p:cNvPr id="1129476" name="AutoShape 4"/>
          <p:cNvSpPr>
            <a:spLocks noChangeArrowheads="1"/>
          </p:cNvSpPr>
          <p:nvPr/>
        </p:nvSpPr>
        <p:spPr bwMode="auto">
          <a:xfrm>
            <a:off x="2514600" y="3871913"/>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S4</a:t>
            </a:r>
          </a:p>
        </p:txBody>
      </p:sp>
      <p:sp>
        <p:nvSpPr>
          <p:cNvPr id="1129477" name="AutoShape 5"/>
          <p:cNvSpPr>
            <a:spLocks noChangeArrowheads="1"/>
          </p:cNvSpPr>
          <p:nvPr/>
        </p:nvSpPr>
        <p:spPr bwMode="auto">
          <a:xfrm>
            <a:off x="3622675" y="3870325"/>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S5</a:t>
            </a:r>
          </a:p>
        </p:txBody>
      </p:sp>
      <p:sp>
        <p:nvSpPr>
          <p:cNvPr id="1129478" name="AutoShape 6"/>
          <p:cNvSpPr>
            <a:spLocks noChangeArrowheads="1"/>
          </p:cNvSpPr>
          <p:nvPr/>
        </p:nvSpPr>
        <p:spPr bwMode="auto">
          <a:xfrm>
            <a:off x="3070225" y="3068638"/>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S2</a:t>
            </a:r>
          </a:p>
        </p:txBody>
      </p:sp>
      <p:sp>
        <p:nvSpPr>
          <p:cNvPr id="1129479" name="AutoShape 7"/>
          <p:cNvSpPr>
            <a:spLocks noChangeArrowheads="1"/>
          </p:cNvSpPr>
          <p:nvPr/>
        </p:nvSpPr>
        <p:spPr bwMode="auto">
          <a:xfrm>
            <a:off x="4584700" y="3870325"/>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29480" name="AutoShape 8"/>
          <p:cNvSpPr>
            <a:spLocks noChangeArrowheads="1"/>
          </p:cNvSpPr>
          <p:nvPr/>
        </p:nvSpPr>
        <p:spPr bwMode="auto">
          <a:xfrm>
            <a:off x="5692775" y="3868738"/>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S7</a:t>
            </a:r>
          </a:p>
        </p:txBody>
      </p:sp>
      <p:sp>
        <p:nvSpPr>
          <p:cNvPr id="1129481" name="AutoShape 9"/>
          <p:cNvSpPr>
            <a:spLocks noChangeArrowheads="1"/>
          </p:cNvSpPr>
          <p:nvPr/>
        </p:nvSpPr>
        <p:spPr bwMode="auto">
          <a:xfrm>
            <a:off x="5140325" y="3067050"/>
            <a:ext cx="381000" cy="3810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S3</a:t>
            </a:r>
          </a:p>
        </p:txBody>
      </p:sp>
      <p:sp>
        <p:nvSpPr>
          <p:cNvPr id="1129482" name="Text Box 10"/>
          <p:cNvSpPr txBox="1">
            <a:spLocks noChangeArrowheads="1"/>
          </p:cNvSpPr>
          <p:nvPr/>
        </p:nvSpPr>
        <p:spPr bwMode="auto">
          <a:xfrm>
            <a:off x="4537075" y="3856038"/>
            <a:ext cx="452438" cy="3968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S6</a:t>
            </a:r>
          </a:p>
        </p:txBody>
      </p:sp>
      <p:sp>
        <p:nvSpPr>
          <p:cNvPr id="1129483" name="Line 11"/>
          <p:cNvSpPr>
            <a:spLocks noChangeShapeType="1"/>
          </p:cNvSpPr>
          <p:nvPr/>
        </p:nvSpPr>
        <p:spPr bwMode="auto">
          <a:xfrm flipV="1">
            <a:off x="2667000" y="3414713"/>
            <a:ext cx="4572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9484" name="Line 12"/>
          <p:cNvSpPr>
            <a:spLocks noChangeShapeType="1"/>
          </p:cNvSpPr>
          <p:nvPr/>
        </p:nvSpPr>
        <p:spPr bwMode="auto">
          <a:xfrm flipV="1">
            <a:off x="4765675" y="3414713"/>
            <a:ext cx="4572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9485" name="Line 13"/>
          <p:cNvSpPr>
            <a:spLocks noChangeShapeType="1"/>
          </p:cNvSpPr>
          <p:nvPr/>
        </p:nvSpPr>
        <p:spPr bwMode="auto">
          <a:xfrm flipH="1" flipV="1">
            <a:off x="3429000" y="3414713"/>
            <a:ext cx="381000" cy="457200"/>
          </a:xfrm>
          <a:prstGeom prst="line">
            <a:avLst/>
          </a:prstGeom>
          <a:noFill/>
          <a:ln w="9525">
            <a:solidFill>
              <a:schemeClr val="tx1"/>
            </a:solidFill>
            <a:round/>
            <a:headEnd type="triangle" w="med" len="med"/>
            <a:tailEnd/>
          </a:ln>
          <a:effectLst/>
        </p:spPr>
        <p:txBody>
          <a:bodyPr wrap="none" anchor="ctr"/>
          <a:lstStyle/>
          <a:p>
            <a:endParaRPr lang="en-US"/>
          </a:p>
        </p:txBody>
      </p:sp>
      <p:sp>
        <p:nvSpPr>
          <p:cNvPr id="1129486" name="Line 14"/>
          <p:cNvSpPr>
            <a:spLocks noChangeShapeType="1"/>
          </p:cNvSpPr>
          <p:nvPr/>
        </p:nvSpPr>
        <p:spPr bwMode="auto">
          <a:xfrm flipH="1" flipV="1">
            <a:off x="5492750" y="3403600"/>
            <a:ext cx="3810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9487" name="AutoShape 15"/>
          <p:cNvSpPr>
            <a:spLocks noChangeArrowheads="1"/>
          </p:cNvSpPr>
          <p:nvPr/>
        </p:nvSpPr>
        <p:spPr bwMode="auto">
          <a:xfrm>
            <a:off x="3787775" y="4186238"/>
            <a:ext cx="76200" cy="152400"/>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1129488" name="Line 16"/>
          <p:cNvSpPr>
            <a:spLocks noChangeShapeType="1"/>
          </p:cNvSpPr>
          <p:nvPr/>
        </p:nvSpPr>
        <p:spPr bwMode="auto">
          <a:xfrm flipV="1">
            <a:off x="3241675" y="2598738"/>
            <a:ext cx="914400" cy="457200"/>
          </a:xfrm>
          <a:prstGeom prst="line">
            <a:avLst/>
          </a:prstGeom>
          <a:noFill/>
          <a:ln w="9525">
            <a:solidFill>
              <a:schemeClr val="tx1"/>
            </a:solidFill>
            <a:round/>
            <a:headEnd type="triangle" w="med" len="med"/>
            <a:tailEnd/>
          </a:ln>
          <a:effectLst/>
        </p:spPr>
        <p:txBody>
          <a:bodyPr wrap="none" anchor="ctr"/>
          <a:lstStyle/>
          <a:p>
            <a:endParaRPr lang="en-US"/>
          </a:p>
        </p:txBody>
      </p:sp>
      <p:sp>
        <p:nvSpPr>
          <p:cNvPr id="1129489" name="Line 17"/>
          <p:cNvSpPr>
            <a:spLocks noChangeShapeType="1"/>
          </p:cNvSpPr>
          <p:nvPr/>
        </p:nvSpPr>
        <p:spPr bwMode="auto">
          <a:xfrm flipH="1" flipV="1">
            <a:off x="4460875" y="2587625"/>
            <a:ext cx="8382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29490" name="Text Box 18"/>
          <p:cNvSpPr txBox="1">
            <a:spLocks noChangeArrowheads="1"/>
          </p:cNvSpPr>
          <p:nvPr/>
        </p:nvSpPr>
        <p:spPr bwMode="auto">
          <a:xfrm>
            <a:off x="2033588" y="1828800"/>
            <a:ext cx="938212" cy="396875"/>
          </a:xfrm>
          <a:prstGeom prst="rect">
            <a:avLst/>
          </a:prstGeom>
          <a:noFill/>
          <a:ln w="9525">
            <a:noFill/>
            <a:miter lim="800000"/>
            <a:headEnd/>
            <a:tailEnd/>
          </a:ln>
          <a:effectLst/>
        </p:spPr>
        <p:txBody>
          <a:bodyPr wrap="none">
            <a:spAutoFit/>
          </a:bodyPr>
          <a:lstStyle/>
          <a:p>
            <a:pPr eaLnBrk="1" hangingPunct="1"/>
            <a:r>
              <a:rPr lang="en-US" sz="2000" b="1" u="sng">
                <a:latin typeface="Times New Roman" pitchFamily="18" charset="0"/>
              </a:rPr>
              <a:t>Step 3:</a:t>
            </a:r>
          </a:p>
        </p:txBody>
      </p:sp>
      <p:sp>
        <p:nvSpPr>
          <p:cNvPr id="1129491" name="Text Box 19"/>
          <p:cNvSpPr txBox="1">
            <a:spLocks noChangeArrowheads="1"/>
          </p:cNvSpPr>
          <p:nvPr/>
        </p:nvSpPr>
        <p:spPr bwMode="auto">
          <a:xfrm>
            <a:off x="3886200" y="4479925"/>
            <a:ext cx="833438" cy="701675"/>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Token</a:t>
            </a:r>
          </a:p>
          <a:p>
            <a:pPr eaLnBrk="1" hangingPunct="1"/>
            <a:r>
              <a:rPr lang="en-US" sz="2000">
                <a:latin typeface="Times New Roman" pitchFamily="18" charset="0"/>
              </a:rPr>
              <a:t>holder</a:t>
            </a:r>
          </a:p>
        </p:txBody>
      </p:sp>
      <p:sp>
        <p:nvSpPr>
          <p:cNvPr id="1129492" name="Line 20"/>
          <p:cNvSpPr>
            <a:spLocks noChangeShapeType="1"/>
          </p:cNvSpPr>
          <p:nvPr/>
        </p:nvSpPr>
        <p:spPr bwMode="auto">
          <a:xfrm flipH="1" flipV="1">
            <a:off x="3810000" y="4327525"/>
            <a:ext cx="152400" cy="53340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transition>
    <p:sndAc>
      <p:stSnd>
        <p:snd r:embed="rId2" name="camera.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26FA283-F422-4470-BE57-CA48BF419693}" type="slidenum">
              <a:rPr lang="en-US"/>
              <a:pPr/>
              <a:t>4</a:t>
            </a:fld>
            <a:endParaRPr lang="en-US">
              <a:solidFill>
                <a:schemeClr val="bg2"/>
              </a:solidFill>
            </a:endParaRPr>
          </a:p>
        </p:txBody>
      </p:sp>
      <p:sp>
        <p:nvSpPr>
          <p:cNvPr id="1096706" name="Rectangle 2"/>
          <p:cNvSpPr>
            <a:spLocks noGrp="1" noChangeArrowheads="1"/>
          </p:cNvSpPr>
          <p:nvPr>
            <p:ph type="title"/>
          </p:nvPr>
        </p:nvSpPr>
        <p:spPr>
          <a:xfrm>
            <a:off x="1066800" y="304800"/>
            <a:ext cx="7772400" cy="1143000"/>
          </a:xfrm>
        </p:spPr>
        <p:txBody>
          <a:bodyPr/>
          <a:lstStyle/>
          <a:p>
            <a:r>
              <a:rPr lang="en-US"/>
              <a:t>Mutual Exclusion Algorithms</a:t>
            </a:r>
          </a:p>
        </p:txBody>
      </p:sp>
      <p:sp>
        <p:nvSpPr>
          <p:cNvPr id="1096707" name="Text Box 3"/>
          <p:cNvSpPr txBox="1">
            <a:spLocks noChangeArrowheads="1"/>
          </p:cNvSpPr>
          <p:nvPr/>
        </p:nvSpPr>
        <p:spPr bwMode="auto">
          <a:xfrm>
            <a:off x="914401" y="1668976"/>
            <a:ext cx="8000999" cy="4696670"/>
          </a:xfrm>
          <a:prstGeom prst="rect">
            <a:avLst/>
          </a:prstGeom>
          <a:noFill/>
          <a:ln w="9525">
            <a:noFill/>
            <a:miter lim="800000"/>
            <a:headEnd/>
            <a:tailEnd/>
          </a:ln>
          <a:effectLst/>
        </p:spPr>
        <p:txBody>
          <a:bodyPr wrap="square" anchor="ctr">
            <a:spAutoFit/>
          </a:bodyPr>
          <a:lstStyle/>
          <a:p>
            <a:pPr eaLnBrk="1" hangingPunct="1">
              <a:buFontTx/>
              <a:buChar char="•"/>
            </a:pPr>
            <a:r>
              <a:rPr lang="en-US" sz="2200" dirty="0">
                <a:latin typeface="+mn-lt"/>
              </a:rPr>
              <a:t>  Non-token based: </a:t>
            </a:r>
          </a:p>
          <a:p>
            <a:pPr lvl="1" eaLnBrk="1" hangingPunct="1">
              <a:buFontTx/>
              <a:buChar char="•"/>
            </a:pPr>
            <a:r>
              <a:rPr lang="en-US" sz="2200" dirty="0">
                <a:latin typeface="+mn-lt"/>
              </a:rPr>
              <a:t> </a:t>
            </a:r>
            <a:r>
              <a:rPr lang="en-US" sz="2200" dirty="0" smtClean="0">
                <a:latin typeface="+mn-lt"/>
              </a:rPr>
              <a:t>Two or more successive rounds of messages exchanged   </a:t>
            </a:r>
          </a:p>
          <a:p>
            <a:pPr>
              <a:lnSpc>
                <a:spcPct val="80000"/>
              </a:lnSpc>
              <a:buFontTx/>
              <a:buNone/>
            </a:pPr>
            <a:r>
              <a:rPr lang="en-US" sz="2200" dirty="0" smtClean="0">
                <a:latin typeface="+mn-lt"/>
              </a:rPr>
              <a:t>         among the sites to determine which site will enter the CS  </a:t>
            </a:r>
          </a:p>
          <a:p>
            <a:pPr>
              <a:lnSpc>
                <a:spcPct val="80000"/>
              </a:lnSpc>
              <a:buFontTx/>
              <a:buNone/>
            </a:pPr>
            <a:r>
              <a:rPr lang="en-US" sz="2200" dirty="0" smtClean="0">
                <a:latin typeface="+mn-lt"/>
              </a:rPr>
              <a:t>         next</a:t>
            </a:r>
          </a:p>
          <a:p>
            <a:pPr lvl="1" eaLnBrk="1" hangingPunct="1">
              <a:buFontTx/>
              <a:buChar char="•"/>
            </a:pPr>
            <a:r>
              <a:rPr lang="en-US" sz="2200" dirty="0" smtClean="0">
                <a:latin typeface="+mn-lt"/>
              </a:rPr>
              <a:t>These algorithm are assertion based because a site  </a:t>
            </a:r>
          </a:p>
          <a:p>
            <a:pPr lvl="1" eaLnBrk="1" hangingPunct="1"/>
            <a:r>
              <a:rPr lang="en-US" sz="2200" dirty="0" smtClean="0">
                <a:latin typeface="+mn-lt"/>
              </a:rPr>
              <a:t>  enters it’s CS when assertion defined on it’s local variable </a:t>
            </a:r>
          </a:p>
          <a:p>
            <a:pPr lvl="1" eaLnBrk="1" hangingPunct="1"/>
            <a:r>
              <a:rPr lang="en-US" sz="2200" dirty="0" smtClean="0">
                <a:latin typeface="+mn-lt"/>
              </a:rPr>
              <a:t>  becomes true</a:t>
            </a:r>
            <a:endParaRPr lang="en-US" sz="2200" dirty="0">
              <a:latin typeface="+mn-lt"/>
            </a:endParaRPr>
          </a:p>
          <a:p>
            <a:pPr eaLnBrk="1" hangingPunct="1">
              <a:buFontTx/>
              <a:buChar char="•"/>
            </a:pPr>
            <a:r>
              <a:rPr lang="en-US" sz="2200" dirty="0">
                <a:latin typeface="+mn-lt"/>
              </a:rPr>
              <a:t>  Token based:</a:t>
            </a:r>
          </a:p>
          <a:p>
            <a:pPr lvl="1" eaLnBrk="1" hangingPunct="1">
              <a:buFontTx/>
              <a:buChar char="•"/>
            </a:pPr>
            <a:r>
              <a:rPr lang="en-US" sz="2200" dirty="0">
                <a:latin typeface="+mn-lt"/>
              </a:rPr>
              <a:t>  A unique token (a known, unique message) is shared </a:t>
            </a:r>
          </a:p>
          <a:p>
            <a:pPr lvl="1" eaLnBrk="1" hangingPunct="1"/>
            <a:r>
              <a:rPr lang="en-US" sz="2200" dirty="0">
                <a:latin typeface="+mn-lt"/>
              </a:rPr>
              <a:t>   among cooperating sites/processes.</a:t>
            </a:r>
          </a:p>
          <a:p>
            <a:pPr lvl="1" eaLnBrk="1" hangingPunct="1">
              <a:buFontTx/>
              <a:buChar char="•"/>
            </a:pPr>
            <a:r>
              <a:rPr lang="en-US" sz="2200" dirty="0">
                <a:latin typeface="+mn-lt"/>
              </a:rPr>
              <a:t>  Possessor of the token has access to critical section</a:t>
            </a:r>
            <a:r>
              <a:rPr lang="en-US" sz="2200" dirty="0" smtClean="0">
                <a:latin typeface="+mn-lt"/>
              </a:rPr>
              <a:t>.</a:t>
            </a:r>
          </a:p>
          <a:p>
            <a:pPr lvl="1" eaLnBrk="1" hangingPunct="1">
              <a:buFontTx/>
              <a:buChar char="•"/>
            </a:pPr>
            <a:r>
              <a:rPr lang="en-US" sz="2200" dirty="0" smtClean="0">
                <a:latin typeface="+mn-lt"/>
              </a:rPr>
              <a:t>  Mutual exclusion is ensured because the token is unique</a:t>
            </a:r>
            <a:endParaRPr lang="en-US" sz="2200" dirty="0">
              <a:latin typeface="+mn-lt"/>
            </a:endParaRPr>
          </a:p>
          <a:p>
            <a:pPr lvl="1" eaLnBrk="1" hangingPunct="1">
              <a:buFontTx/>
              <a:buChar char="•"/>
            </a:pPr>
            <a:r>
              <a:rPr lang="en-US" sz="2200" dirty="0">
                <a:latin typeface="+mn-lt"/>
              </a:rPr>
              <a:t>  Need to take care of conditions such as loss of token,</a:t>
            </a:r>
          </a:p>
          <a:p>
            <a:pPr lvl="1" eaLnBrk="1" hangingPunct="1"/>
            <a:r>
              <a:rPr lang="en-US" sz="2200" dirty="0">
                <a:latin typeface="+mn-lt"/>
              </a:rPr>
              <a:t>   crash of token holder, possibility of multiple tokens, etc.</a:t>
            </a:r>
          </a:p>
        </p:txBody>
      </p:sp>
    </p:spTree>
  </p:cSld>
  <p:clrMapOvr>
    <a:masterClrMapping/>
  </p:clrMapOvr>
  <p:transition>
    <p:sndAc>
      <p:stSnd>
        <p:snd r:embed="rId2" name="camera.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2ACB0E9-93B7-4F5B-830E-A33B1BFD293A}" type="slidenum">
              <a:rPr lang="en-US"/>
              <a:pPr/>
              <a:t>40</a:t>
            </a:fld>
            <a:endParaRPr lang="en-US">
              <a:solidFill>
                <a:schemeClr val="bg2"/>
              </a:solidFill>
            </a:endParaRPr>
          </a:p>
        </p:txBody>
      </p:sp>
      <p:sp>
        <p:nvSpPr>
          <p:cNvPr id="1130498" name="Rectangle 2"/>
          <p:cNvSpPr>
            <a:spLocks noGrp="1" noChangeArrowheads="1"/>
          </p:cNvSpPr>
          <p:nvPr>
            <p:ph type="title"/>
          </p:nvPr>
        </p:nvSpPr>
        <p:spPr>
          <a:xfrm>
            <a:off x="1066800" y="228600"/>
            <a:ext cx="7772400" cy="1143000"/>
          </a:xfrm>
        </p:spPr>
        <p:txBody>
          <a:bodyPr/>
          <a:lstStyle/>
          <a:p>
            <a:r>
              <a:rPr lang="en-US"/>
              <a:t>Comparison</a:t>
            </a:r>
          </a:p>
        </p:txBody>
      </p:sp>
      <p:sp>
        <p:nvSpPr>
          <p:cNvPr id="1130499" name="Text Box 3"/>
          <p:cNvSpPr txBox="1">
            <a:spLocks noChangeArrowheads="1"/>
          </p:cNvSpPr>
          <p:nvPr/>
        </p:nvSpPr>
        <p:spPr bwMode="auto">
          <a:xfrm>
            <a:off x="295275" y="1676400"/>
            <a:ext cx="8893175" cy="3444875"/>
          </a:xfrm>
          <a:prstGeom prst="rect">
            <a:avLst/>
          </a:prstGeom>
          <a:noFill/>
          <a:ln w="9525">
            <a:noFill/>
            <a:miter lim="800000"/>
            <a:headEnd/>
            <a:tailEnd/>
          </a:ln>
          <a:effectLst/>
        </p:spPr>
        <p:txBody>
          <a:bodyPr wrap="none" anchor="ctr">
            <a:spAutoFit/>
          </a:bodyPr>
          <a:lstStyle/>
          <a:p>
            <a:pPr eaLnBrk="1" hangingPunct="1"/>
            <a:r>
              <a:rPr lang="en-US" sz="2000" b="1">
                <a:latin typeface="Times New Roman" pitchFamily="18" charset="0"/>
              </a:rPr>
              <a:t>Non-Token	 Resp. Time(ll)	Sync. Delay	Messages(ll)	Messages(hl)</a:t>
            </a:r>
            <a:endParaRPr lang="en-US" sz="2000">
              <a:latin typeface="Times New Roman" pitchFamily="18" charset="0"/>
            </a:endParaRPr>
          </a:p>
          <a:p>
            <a:pPr eaLnBrk="1" hangingPunct="1"/>
            <a:endParaRPr lang="en-US" sz="2000">
              <a:latin typeface="Times New Roman" pitchFamily="18" charset="0"/>
            </a:endParaRPr>
          </a:p>
          <a:p>
            <a:pPr eaLnBrk="1" hangingPunct="1"/>
            <a:r>
              <a:rPr lang="en-US" sz="2000">
                <a:latin typeface="Times New Roman" pitchFamily="18" charset="0"/>
              </a:rPr>
              <a:t>Lamport		2T+E		T		3(N-1)		3(N-1)</a:t>
            </a:r>
          </a:p>
          <a:p>
            <a:pPr eaLnBrk="1" hangingPunct="1"/>
            <a:r>
              <a:rPr lang="en-US" sz="2000">
                <a:latin typeface="Times New Roman" pitchFamily="18" charset="0"/>
              </a:rPr>
              <a:t>Ricart-Agrawala	2T+E		T		2(N-1)		2(N-1)</a:t>
            </a:r>
          </a:p>
          <a:p>
            <a:pPr eaLnBrk="1" hangingPunct="1"/>
            <a:r>
              <a:rPr lang="en-US" sz="2000">
                <a:latin typeface="Times New Roman" pitchFamily="18" charset="0"/>
              </a:rPr>
              <a:t>Maekawa	2T+E		2T		3*sq.rt(N)	5*sq.rt(N)</a:t>
            </a:r>
          </a:p>
          <a:p>
            <a:pPr eaLnBrk="1" hangingPunct="1"/>
            <a:endParaRPr lang="en-US" sz="2000">
              <a:latin typeface="Times New Roman" pitchFamily="18" charset="0"/>
            </a:endParaRPr>
          </a:p>
          <a:p>
            <a:pPr eaLnBrk="1" hangingPunct="1"/>
            <a:r>
              <a:rPr lang="en-US" sz="2000" b="1">
                <a:latin typeface="Times New Roman" pitchFamily="18" charset="0"/>
              </a:rPr>
              <a:t>Token		 Resp. Time(ll)	Sync. Delay	Messages(ll)	Messages(hl)</a:t>
            </a:r>
            <a:endParaRPr lang="en-US" sz="2000">
              <a:latin typeface="Times New Roman" pitchFamily="18" charset="0"/>
            </a:endParaRPr>
          </a:p>
          <a:p>
            <a:pPr eaLnBrk="1" hangingPunct="1"/>
            <a:endParaRPr lang="en-US" sz="2000">
              <a:latin typeface="Times New Roman" pitchFamily="18" charset="0"/>
            </a:endParaRPr>
          </a:p>
          <a:p>
            <a:pPr eaLnBrk="1" hangingPunct="1"/>
            <a:r>
              <a:rPr lang="en-US" sz="2000">
                <a:latin typeface="Times New Roman" pitchFamily="18" charset="0"/>
              </a:rPr>
              <a:t>Suzuki-Kasami	2T+E		T		N		N</a:t>
            </a:r>
          </a:p>
          <a:p>
            <a:pPr eaLnBrk="1" hangingPunct="1"/>
            <a:r>
              <a:rPr lang="en-US" sz="2000">
                <a:latin typeface="Times New Roman" pitchFamily="18" charset="0"/>
              </a:rPr>
              <a:t>Singhal		2T+E		T		N/2		N</a:t>
            </a:r>
          </a:p>
          <a:p>
            <a:pPr eaLnBrk="1" hangingPunct="1"/>
            <a:r>
              <a:rPr lang="en-US" sz="2000">
                <a:latin typeface="Times New Roman" pitchFamily="18" charset="0"/>
              </a:rPr>
              <a:t>Raymond	T(log N)+E	Tlog(N)/2	log(N)		4 </a:t>
            </a:r>
          </a:p>
        </p:txBody>
      </p:sp>
    </p:spTree>
  </p:cSld>
  <p:clrMapOvr>
    <a:masterClrMapping/>
  </p:clrMapOvr>
  <p:transition>
    <p:sndAc>
      <p:stSnd>
        <p:snd r:embed="rId2" name="camera.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D2EA903-7332-420D-9C5D-D72B1B581A09}" type="slidenum">
              <a:rPr lang="en-US"/>
              <a:pPr/>
              <a:t>41</a:t>
            </a:fld>
            <a:endParaRPr lang="en-US">
              <a:solidFill>
                <a:schemeClr val="bg2"/>
              </a:solidFill>
            </a:endParaRPr>
          </a:p>
        </p:txBody>
      </p:sp>
      <p:sp>
        <p:nvSpPr>
          <p:cNvPr id="1131522" name="Rectangle 2"/>
          <p:cNvSpPr>
            <a:spLocks noGrp="1" noChangeArrowheads="1"/>
          </p:cNvSpPr>
          <p:nvPr>
            <p:ph type="title"/>
          </p:nvPr>
        </p:nvSpPr>
        <p:spPr/>
        <p:txBody>
          <a:bodyPr/>
          <a:lstStyle/>
          <a:p>
            <a:r>
              <a:rPr lang="en-US"/>
              <a:t>Clock Synchronization</a:t>
            </a:r>
          </a:p>
        </p:txBody>
      </p:sp>
      <p:sp>
        <p:nvSpPr>
          <p:cNvPr id="1131523" name="Rectangle 3"/>
          <p:cNvSpPr>
            <a:spLocks noGrp="1" noChangeArrowheads="1"/>
          </p:cNvSpPr>
          <p:nvPr>
            <p:ph type="body" idx="1"/>
          </p:nvPr>
        </p:nvSpPr>
        <p:spPr>
          <a:xfrm>
            <a:off x="800100" y="5105400"/>
            <a:ext cx="7620000" cy="1447800"/>
          </a:xfrm>
        </p:spPr>
        <p:txBody>
          <a:bodyPr/>
          <a:lstStyle/>
          <a:p>
            <a:r>
              <a:rPr lang="en-US" sz="2800"/>
              <a:t>When each machine has its own clock, an event that occurred after another event may nevertheless be assigned an earlier time.</a:t>
            </a:r>
          </a:p>
        </p:txBody>
      </p:sp>
      <p:pic>
        <p:nvPicPr>
          <p:cNvPr id="1131524" name="Picture 4"/>
          <p:cNvPicPr>
            <a:picLocks noChangeAspect="1" noChangeArrowheads="1"/>
          </p:cNvPicPr>
          <p:nvPr/>
        </p:nvPicPr>
        <p:blipFill>
          <a:blip r:embed="rId3" cstate="print"/>
          <a:srcRect l="24345" t="46375" r="20924" b="41692"/>
          <a:stretch>
            <a:fillRect/>
          </a:stretch>
        </p:blipFill>
        <p:spPr bwMode="auto">
          <a:xfrm>
            <a:off x="914400" y="1981200"/>
            <a:ext cx="7924800" cy="2332038"/>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66E838B-122B-4A8C-8DA0-0501245F12FC}" type="slidenum">
              <a:rPr lang="en-US"/>
              <a:pPr/>
              <a:t>42</a:t>
            </a:fld>
            <a:endParaRPr lang="en-US">
              <a:solidFill>
                <a:schemeClr val="bg2"/>
              </a:solidFill>
            </a:endParaRPr>
          </a:p>
        </p:txBody>
      </p:sp>
      <p:sp>
        <p:nvSpPr>
          <p:cNvPr id="1132546" name="Rectangle 2"/>
          <p:cNvSpPr>
            <a:spLocks noGrp="1" noChangeArrowheads="1"/>
          </p:cNvSpPr>
          <p:nvPr>
            <p:ph type="title"/>
          </p:nvPr>
        </p:nvSpPr>
        <p:spPr/>
        <p:txBody>
          <a:bodyPr/>
          <a:lstStyle/>
          <a:p>
            <a:r>
              <a:rPr lang="en-US"/>
              <a:t>Physical Clocks (1)</a:t>
            </a:r>
          </a:p>
        </p:txBody>
      </p:sp>
      <p:sp>
        <p:nvSpPr>
          <p:cNvPr id="1132547" name="Rectangle 3"/>
          <p:cNvSpPr>
            <a:spLocks noGrp="1" noChangeArrowheads="1"/>
          </p:cNvSpPr>
          <p:nvPr>
            <p:ph type="body" idx="1"/>
          </p:nvPr>
        </p:nvSpPr>
        <p:spPr>
          <a:xfrm>
            <a:off x="990600" y="3111500"/>
            <a:ext cx="7772400" cy="2908300"/>
          </a:xfrm>
        </p:spPr>
        <p:txBody>
          <a:bodyPr/>
          <a:lstStyle/>
          <a:p>
            <a:r>
              <a:rPr lang="en-US" sz="2800"/>
              <a:t>Computation of the mean solar day.</a:t>
            </a:r>
          </a:p>
        </p:txBody>
      </p:sp>
      <p:pic>
        <p:nvPicPr>
          <p:cNvPr id="1132548" name="Picture 4"/>
          <p:cNvPicPr>
            <a:picLocks noChangeAspect="1" noChangeArrowheads="1"/>
          </p:cNvPicPr>
          <p:nvPr/>
        </p:nvPicPr>
        <p:blipFill>
          <a:blip r:embed="rId3" cstate="print"/>
          <a:srcRect l="24345" t="41087" r="20523" b="35347"/>
          <a:stretch>
            <a:fillRect/>
          </a:stretch>
        </p:blipFill>
        <p:spPr bwMode="auto">
          <a:xfrm>
            <a:off x="1066800" y="1828800"/>
            <a:ext cx="7119938" cy="4306888"/>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672E876-FB2D-47BB-AB83-D91DE838AB06}" type="slidenum">
              <a:rPr lang="en-US"/>
              <a:pPr/>
              <a:t>43</a:t>
            </a:fld>
            <a:endParaRPr lang="en-US">
              <a:solidFill>
                <a:schemeClr val="bg2"/>
              </a:solidFill>
            </a:endParaRPr>
          </a:p>
        </p:txBody>
      </p:sp>
      <p:sp>
        <p:nvSpPr>
          <p:cNvPr id="1133570" name="Rectangle 2"/>
          <p:cNvSpPr>
            <a:spLocks noGrp="1" noChangeArrowheads="1"/>
          </p:cNvSpPr>
          <p:nvPr>
            <p:ph type="title"/>
          </p:nvPr>
        </p:nvSpPr>
        <p:spPr/>
        <p:txBody>
          <a:bodyPr/>
          <a:lstStyle/>
          <a:p>
            <a:r>
              <a:rPr lang="en-US"/>
              <a:t>Physical Clocks (2)</a:t>
            </a:r>
          </a:p>
        </p:txBody>
      </p:sp>
      <p:sp>
        <p:nvSpPr>
          <p:cNvPr id="1133571" name="Rectangle 3"/>
          <p:cNvSpPr>
            <a:spLocks noGrp="1" noChangeArrowheads="1"/>
          </p:cNvSpPr>
          <p:nvPr>
            <p:ph type="body" idx="1"/>
          </p:nvPr>
        </p:nvSpPr>
        <p:spPr>
          <a:xfrm>
            <a:off x="1447800" y="4946650"/>
            <a:ext cx="6591300" cy="868363"/>
          </a:xfrm>
        </p:spPr>
        <p:txBody>
          <a:bodyPr/>
          <a:lstStyle/>
          <a:p>
            <a:pPr>
              <a:lnSpc>
                <a:spcPct val="90000"/>
              </a:lnSpc>
            </a:pPr>
            <a:r>
              <a:rPr lang="en-US" sz="2400"/>
              <a:t>TAI seconds are of constant length, unlike solar seconds.  Leap seconds are introduced when necessary to keep in phase with the sun.</a:t>
            </a:r>
          </a:p>
        </p:txBody>
      </p:sp>
      <p:pic>
        <p:nvPicPr>
          <p:cNvPr id="1133572" name="Picture 4"/>
          <p:cNvPicPr>
            <a:picLocks noChangeAspect="1" noChangeArrowheads="1"/>
          </p:cNvPicPr>
          <p:nvPr/>
        </p:nvPicPr>
        <p:blipFill>
          <a:blip r:embed="rId3" cstate="print"/>
          <a:srcRect l="18600" t="45921" r="16034" b="41389"/>
          <a:stretch>
            <a:fillRect/>
          </a:stretch>
        </p:blipFill>
        <p:spPr bwMode="auto">
          <a:xfrm>
            <a:off x="685800" y="2362200"/>
            <a:ext cx="8191500" cy="2068513"/>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3343AA9-77CD-4DB3-ACAA-E1E2D5F22659}" type="slidenum">
              <a:rPr lang="en-US"/>
              <a:pPr/>
              <a:t>44</a:t>
            </a:fld>
            <a:endParaRPr lang="en-US">
              <a:solidFill>
                <a:schemeClr val="bg2"/>
              </a:solidFill>
            </a:endParaRPr>
          </a:p>
        </p:txBody>
      </p:sp>
      <p:sp>
        <p:nvSpPr>
          <p:cNvPr id="1134594" name="Rectangle 2"/>
          <p:cNvSpPr>
            <a:spLocks noGrp="1" noChangeArrowheads="1"/>
          </p:cNvSpPr>
          <p:nvPr>
            <p:ph type="title"/>
          </p:nvPr>
        </p:nvSpPr>
        <p:spPr/>
        <p:txBody>
          <a:bodyPr/>
          <a:lstStyle/>
          <a:p>
            <a:r>
              <a:rPr lang="en-US"/>
              <a:t>Clock Synchronization Algorithms</a:t>
            </a:r>
          </a:p>
        </p:txBody>
      </p:sp>
      <p:sp>
        <p:nvSpPr>
          <p:cNvPr id="1134595" name="Rectangle 3"/>
          <p:cNvSpPr>
            <a:spLocks noGrp="1" noChangeArrowheads="1"/>
          </p:cNvSpPr>
          <p:nvPr>
            <p:ph type="body" idx="1"/>
          </p:nvPr>
        </p:nvSpPr>
        <p:spPr>
          <a:xfrm>
            <a:off x="990600" y="3505200"/>
            <a:ext cx="7772400" cy="2992438"/>
          </a:xfrm>
        </p:spPr>
        <p:txBody>
          <a:bodyPr/>
          <a:lstStyle/>
          <a:p>
            <a:pPr>
              <a:buFont typeface="Wingdings" pitchFamily="2" charset="2"/>
              <a:buNone/>
            </a:pPr>
            <a:r>
              <a:rPr lang="en-US" sz="2000"/>
              <a:t>The relation between clock time and UTC when clocks tick at different rates.</a:t>
            </a:r>
          </a:p>
        </p:txBody>
      </p:sp>
      <p:pic>
        <p:nvPicPr>
          <p:cNvPr id="1134596" name="Picture 4"/>
          <p:cNvPicPr>
            <a:picLocks noChangeAspect="1" noChangeArrowheads="1"/>
          </p:cNvPicPr>
          <p:nvPr/>
        </p:nvPicPr>
        <p:blipFill>
          <a:blip r:embed="rId3" cstate="print"/>
          <a:srcRect l="35703" t="43958" r="33565" b="38670"/>
          <a:stretch>
            <a:fillRect/>
          </a:stretch>
        </p:blipFill>
        <p:spPr bwMode="auto">
          <a:xfrm>
            <a:off x="1643063" y="2057400"/>
            <a:ext cx="5476875" cy="3695700"/>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55E5344-A075-4270-B736-5C59085C3570}" type="slidenum">
              <a:rPr lang="en-US"/>
              <a:pPr/>
              <a:t>45</a:t>
            </a:fld>
            <a:endParaRPr lang="en-US">
              <a:solidFill>
                <a:schemeClr val="bg2"/>
              </a:solidFill>
            </a:endParaRPr>
          </a:p>
        </p:txBody>
      </p:sp>
      <p:sp>
        <p:nvSpPr>
          <p:cNvPr id="1135618" name="Rectangle 2"/>
          <p:cNvSpPr>
            <a:spLocks noGrp="1" noChangeArrowheads="1"/>
          </p:cNvSpPr>
          <p:nvPr>
            <p:ph type="title"/>
          </p:nvPr>
        </p:nvSpPr>
        <p:spPr>
          <a:xfrm>
            <a:off x="990600" y="228600"/>
            <a:ext cx="7772400" cy="1295400"/>
          </a:xfrm>
        </p:spPr>
        <p:txBody>
          <a:bodyPr/>
          <a:lstStyle/>
          <a:p>
            <a:r>
              <a:rPr lang="en-US" sz="2800"/>
              <a:t>Cristian's Algorithm</a:t>
            </a:r>
          </a:p>
        </p:txBody>
      </p:sp>
      <p:sp>
        <p:nvSpPr>
          <p:cNvPr id="1135619" name="Rectangle 3"/>
          <p:cNvSpPr>
            <a:spLocks noGrp="1" noChangeArrowheads="1"/>
          </p:cNvSpPr>
          <p:nvPr>
            <p:ph type="body" idx="1"/>
          </p:nvPr>
        </p:nvSpPr>
        <p:spPr/>
        <p:txBody>
          <a:bodyPr/>
          <a:lstStyle/>
          <a:p>
            <a:r>
              <a:rPr lang="en-US" sz="2800"/>
              <a:t>Getting the current time from a time server.</a:t>
            </a:r>
          </a:p>
        </p:txBody>
      </p:sp>
      <p:pic>
        <p:nvPicPr>
          <p:cNvPr id="1135620" name="Picture 4"/>
          <p:cNvPicPr>
            <a:picLocks noChangeAspect="1" noChangeArrowheads="1"/>
          </p:cNvPicPr>
          <p:nvPr/>
        </p:nvPicPr>
        <p:blipFill>
          <a:blip r:embed="rId3" cstate="print"/>
          <a:srcRect l="31854" t="45619" r="29076" b="40483"/>
          <a:stretch>
            <a:fillRect/>
          </a:stretch>
        </p:blipFill>
        <p:spPr bwMode="auto">
          <a:xfrm>
            <a:off x="1066800" y="2514600"/>
            <a:ext cx="6962775" cy="2667000"/>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F047B5C-DBE8-41DE-A2AF-9EEBF03BF3C8}" type="slidenum">
              <a:rPr lang="en-US"/>
              <a:pPr/>
              <a:t>46</a:t>
            </a:fld>
            <a:endParaRPr lang="en-US">
              <a:solidFill>
                <a:schemeClr val="bg2"/>
              </a:solidFill>
            </a:endParaRPr>
          </a:p>
        </p:txBody>
      </p:sp>
      <p:sp>
        <p:nvSpPr>
          <p:cNvPr id="1136642" name="Rectangle 2"/>
          <p:cNvSpPr>
            <a:spLocks noGrp="1" noChangeArrowheads="1"/>
          </p:cNvSpPr>
          <p:nvPr>
            <p:ph type="title"/>
          </p:nvPr>
        </p:nvSpPr>
        <p:spPr>
          <a:xfrm>
            <a:off x="1066800" y="152400"/>
            <a:ext cx="7772400" cy="1143000"/>
          </a:xfrm>
        </p:spPr>
        <p:txBody>
          <a:bodyPr/>
          <a:lstStyle/>
          <a:p>
            <a:r>
              <a:rPr lang="en-US"/>
              <a:t>The Berkeley Algorithm</a:t>
            </a:r>
          </a:p>
        </p:txBody>
      </p:sp>
      <p:sp>
        <p:nvSpPr>
          <p:cNvPr id="1136643" name="Rectangle 3"/>
          <p:cNvSpPr>
            <a:spLocks noGrp="1" noChangeArrowheads="1"/>
          </p:cNvSpPr>
          <p:nvPr>
            <p:ph type="body" idx="1"/>
          </p:nvPr>
        </p:nvSpPr>
        <p:spPr>
          <a:xfrm>
            <a:off x="685800" y="5334000"/>
            <a:ext cx="8458200" cy="1219200"/>
          </a:xfrm>
        </p:spPr>
        <p:txBody>
          <a:bodyPr/>
          <a:lstStyle/>
          <a:p>
            <a:pPr marL="609600" indent="-609600">
              <a:buFontTx/>
              <a:buAutoNum type="alphaLcParenR"/>
            </a:pPr>
            <a:r>
              <a:rPr lang="en-US" sz="2000"/>
              <a:t>The time daemon asks all the other machines for their clock values</a:t>
            </a:r>
          </a:p>
          <a:p>
            <a:pPr marL="609600" indent="-609600">
              <a:buFontTx/>
              <a:buAutoNum type="alphaLcParenR"/>
            </a:pPr>
            <a:r>
              <a:rPr lang="en-US" sz="2000"/>
              <a:t>The machines answer</a:t>
            </a:r>
          </a:p>
          <a:p>
            <a:pPr marL="609600" indent="-609600">
              <a:buFontTx/>
              <a:buAutoNum type="alphaLcParenR"/>
            </a:pPr>
            <a:r>
              <a:rPr lang="en-US" sz="2000"/>
              <a:t>The time daemon tells everyone how to adjust their clock</a:t>
            </a:r>
          </a:p>
        </p:txBody>
      </p:sp>
      <p:pic>
        <p:nvPicPr>
          <p:cNvPr id="1136644" name="Picture 4"/>
          <p:cNvPicPr>
            <a:picLocks noChangeAspect="1" noChangeArrowheads="1"/>
          </p:cNvPicPr>
          <p:nvPr/>
        </p:nvPicPr>
        <p:blipFill>
          <a:blip r:embed="rId3" cstate="print"/>
          <a:srcRect l="24345" t="43806" r="21165" b="38519"/>
          <a:stretch>
            <a:fillRect/>
          </a:stretch>
        </p:blipFill>
        <p:spPr bwMode="auto">
          <a:xfrm>
            <a:off x="1143000" y="1905000"/>
            <a:ext cx="7615238" cy="3187700"/>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20183A9-7FB3-415C-83A0-69CF83CB5CD6}" type="slidenum">
              <a:rPr lang="en-US"/>
              <a:pPr/>
              <a:t>47</a:t>
            </a:fld>
            <a:endParaRPr lang="en-US">
              <a:solidFill>
                <a:schemeClr val="bg2"/>
              </a:solidFill>
            </a:endParaRPr>
          </a:p>
        </p:txBody>
      </p:sp>
      <p:sp>
        <p:nvSpPr>
          <p:cNvPr id="1137666" name="Rectangle 2"/>
          <p:cNvSpPr>
            <a:spLocks noGrp="1" noChangeArrowheads="1"/>
          </p:cNvSpPr>
          <p:nvPr>
            <p:ph type="title"/>
          </p:nvPr>
        </p:nvSpPr>
        <p:spPr>
          <a:xfrm>
            <a:off x="1066800" y="228600"/>
            <a:ext cx="7772400" cy="609600"/>
          </a:xfrm>
        </p:spPr>
        <p:txBody>
          <a:bodyPr/>
          <a:lstStyle/>
          <a:p>
            <a:r>
              <a:rPr lang="en-US" sz="3600"/>
              <a:t>Lamport Timestamps</a:t>
            </a:r>
          </a:p>
        </p:txBody>
      </p:sp>
      <p:sp>
        <p:nvSpPr>
          <p:cNvPr id="1137667" name="Rectangle 3"/>
          <p:cNvSpPr>
            <a:spLocks noGrp="1" noChangeArrowheads="1"/>
          </p:cNvSpPr>
          <p:nvPr>
            <p:ph type="body" idx="1"/>
          </p:nvPr>
        </p:nvSpPr>
        <p:spPr>
          <a:xfrm>
            <a:off x="609600" y="5219700"/>
            <a:ext cx="8534400" cy="1104900"/>
          </a:xfrm>
        </p:spPr>
        <p:txBody>
          <a:bodyPr/>
          <a:lstStyle/>
          <a:p>
            <a:pPr marL="609600" indent="-609600">
              <a:lnSpc>
                <a:spcPct val="90000"/>
              </a:lnSpc>
              <a:buFontTx/>
              <a:buAutoNum type="alphaLcParenR"/>
            </a:pPr>
            <a:r>
              <a:rPr lang="en-US" sz="2400"/>
              <a:t>Three processes, each with its own clock.  The clocks run at different rates.</a:t>
            </a:r>
          </a:p>
          <a:p>
            <a:pPr marL="609600" indent="-609600">
              <a:lnSpc>
                <a:spcPct val="90000"/>
              </a:lnSpc>
              <a:buFontTx/>
              <a:buAutoNum type="alphaLcParenR"/>
            </a:pPr>
            <a:r>
              <a:rPr lang="en-US" sz="2400"/>
              <a:t>Lamport's algorithm corrects the clocks.</a:t>
            </a:r>
          </a:p>
        </p:txBody>
      </p:sp>
      <p:pic>
        <p:nvPicPr>
          <p:cNvPr id="1137668" name="Picture 4"/>
          <p:cNvPicPr>
            <a:picLocks noChangeAspect="1" noChangeArrowheads="1"/>
          </p:cNvPicPr>
          <p:nvPr/>
        </p:nvPicPr>
        <p:blipFill>
          <a:blip r:embed="rId3" cstate="print"/>
          <a:srcRect l="28220" t="45468" r="25200" b="41238"/>
          <a:stretch>
            <a:fillRect/>
          </a:stretch>
        </p:blipFill>
        <p:spPr bwMode="auto">
          <a:xfrm>
            <a:off x="762000" y="1371600"/>
            <a:ext cx="7924800" cy="3014663"/>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D329E33-4B87-4B25-92DB-1BA6CEC72342}" type="slidenum">
              <a:rPr lang="en-US"/>
              <a:pPr/>
              <a:t>48</a:t>
            </a:fld>
            <a:endParaRPr lang="en-US">
              <a:solidFill>
                <a:schemeClr val="bg2"/>
              </a:solidFill>
            </a:endParaRPr>
          </a:p>
        </p:txBody>
      </p:sp>
      <p:sp>
        <p:nvSpPr>
          <p:cNvPr id="1138690" name="Rectangle 2"/>
          <p:cNvSpPr>
            <a:spLocks noGrp="1" noChangeArrowheads="1"/>
          </p:cNvSpPr>
          <p:nvPr>
            <p:ph type="title"/>
          </p:nvPr>
        </p:nvSpPr>
        <p:spPr>
          <a:xfrm>
            <a:off x="990600" y="457200"/>
            <a:ext cx="7772400" cy="609600"/>
          </a:xfrm>
        </p:spPr>
        <p:txBody>
          <a:bodyPr/>
          <a:lstStyle/>
          <a:p>
            <a:r>
              <a:rPr lang="en-US"/>
              <a:t>Example: Totally-Ordered Multicasting</a:t>
            </a:r>
          </a:p>
        </p:txBody>
      </p:sp>
      <p:sp>
        <p:nvSpPr>
          <p:cNvPr id="1138691" name="Rectangle 3"/>
          <p:cNvSpPr>
            <a:spLocks noGrp="1" noChangeArrowheads="1"/>
          </p:cNvSpPr>
          <p:nvPr>
            <p:ph type="body" idx="1"/>
          </p:nvPr>
        </p:nvSpPr>
        <p:spPr/>
        <p:txBody>
          <a:bodyPr/>
          <a:lstStyle/>
          <a:p>
            <a:r>
              <a:rPr lang="en-US" sz="2400"/>
              <a:t>Updating a replicated database and leaving it in an inconsistent state.</a:t>
            </a:r>
          </a:p>
        </p:txBody>
      </p:sp>
      <p:pic>
        <p:nvPicPr>
          <p:cNvPr id="1138692" name="Picture 4"/>
          <p:cNvPicPr>
            <a:picLocks noChangeAspect="1" noChangeArrowheads="1"/>
          </p:cNvPicPr>
          <p:nvPr/>
        </p:nvPicPr>
        <p:blipFill>
          <a:blip r:embed="rId3" cstate="print"/>
          <a:srcRect l="27792" t="45770" r="24345" b="40936"/>
          <a:stretch>
            <a:fillRect/>
          </a:stretch>
        </p:blipFill>
        <p:spPr bwMode="auto">
          <a:xfrm>
            <a:off x="990600" y="2743200"/>
            <a:ext cx="7962900" cy="3059113"/>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449C308-2344-4DE8-B3B4-7076E4F14DDE}" type="slidenum">
              <a:rPr lang="en-US"/>
              <a:pPr/>
              <a:t>49</a:t>
            </a:fld>
            <a:endParaRPr lang="en-US">
              <a:solidFill>
                <a:schemeClr val="bg2"/>
              </a:solidFill>
            </a:endParaRPr>
          </a:p>
        </p:txBody>
      </p:sp>
      <p:sp>
        <p:nvSpPr>
          <p:cNvPr id="1139714" name="Rectangle 2"/>
          <p:cNvSpPr>
            <a:spLocks noGrp="1" noChangeArrowheads="1"/>
          </p:cNvSpPr>
          <p:nvPr>
            <p:ph type="title"/>
          </p:nvPr>
        </p:nvSpPr>
        <p:spPr>
          <a:xfrm>
            <a:off x="1066800" y="304800"/>
            <a:ext cx="7772400" cy="990600"/>
          </a:xfrm>
        </p:spPr>
        <p:txBody>
          <a:bodyPr/>
          <a:lstStyle/>
          <a:p>
            <a:r>
              <a:rPr lang="en-US"/>
              <a:t>Global State (1)</a:t>
            </a:r>
          </a:p>
        </p:txBody>
      </p:sp>
      <p:sp>
        <p:nvSpPr>
          <p:cNvPr id="1139715" name="Rectangle 3"/>
          <p:cNvSpPr>
            <a:spLocks noGrp="1" noChangeArrowheads="1"/>
          </p:cNvSpPr>
          <p:nvPr>
            <p:ph type="body" idx="1"/>
          </p:nvPr>
        </p:nvSpPr>
        <p:spPr>
          <a:xfrm>
            <a:off x="2705100" y="5143500"/>
            <a:ext cx="5600700" cy="869950"/>
          </a:xfrm>
        </p:spPr>
        <p:txBody>
          <a:bodyPr/>
          <a:lstStyle/>
          <a:p>
            <a:pPr marL="609600" indent="-609600">
              <a:lnSpc>
                <a:spcPct val="90000"/>
              </a:lnSpc>
              <a:buFontTx/>
              <a:buAutoNum type="alphaLcParenR"/>
            </a:pPr>
            <a:r>
              <a:rPr lang="en-US" sz="2800"/>
              <a:t>A consistent cut</a:t>
            </a:r>
          </a:p>
          <a:p>
            <a:pPr marL="609600" indent="-609600">
              <a:lnSpc>
                <a:spcPct val="90000"/>
              </a:lnSpc>
              <a:buFontTx/>
              <a:buAutoNum type="alphaLcParenR"/>
            </a:pPr>
            <a:r>
              <a:rPr lang="en-US" sz="2800"/>
              <a:t>An inconsistent cut</a:t>
            </a:r>
          </a:p>
        </p:txBody>
      </p:sp>
      <p:pic>
        <p:nvPicPr>
          <p:cNvPr id="1139716" name="Picture 4"/>
          <p:cNvPicPr>
            <a:picLocks noChangeAspect="1" noChangeArrowheads="1"/>
          </p:cNvPicPr>
          <p:nvPr/>
        </p:nvPicPr>
        <p:blipFill>
          <a:blip r:embed="rId3" cstate="print"/>
          <a:srcRect l="19669" t="43655" r="16676" b="37915"/>
          <a:stretch>
            <a:fillRect/>
          </a:stretch>
        </p:blipFill>
        <p:spPr bwMode="auto">
          <a:xfrm>
            <a:off x="1143000" y="1981200"/>
            <a:ext cx="7543800" cy="3090863"/>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A38FF7-A241-4162-A13A-EF245FBA3875}" type="slidenum">
              <a:rPr lang="en-US"/>
              <a:pPr/>
              <a:t>5</a:t>
            </a:fld>
            <a:endParaRPr lang="en-US">
              <a:solidFill>
                <a:schemeClr val="bg2"/>
              </a:solidFill>
            </a:endParaRPr>
          </a:p>
        </p:txBody>
      </p:sp>
      <p:sp>
        <p:nvSpPr>
          <p:cNvPr id="1097730" name="Rectangle 2"/>
          <p:cNvSpPr>
            <a:spLocks noGrp="1" noChangeArrowheads="1"/>
          </p:cNvSpPr>
          <p:nvPr>
            <p:ph type="title"/>
          </p:nvPr>
        </p:nvSpPr>
        <p:spPr>
          <a:xfrm>
            <a:off x="1066800" y="228600"/>
            <a:ext cx="7772400" cy="1143000"/>
          </a:xfrm>
        </p:spPr>
        <p:txBody>
          <a:bodyPr/>
          <a:lstStyle/>
          <a:p>
            <a:r>
              <a:rPr lang="en-US" dirty="0"/>
              <a:t>General System Model</a:t>
            </a:r>
          </a:p>
        </p:txBody>
      </p:sp>
      <p:sp>
        <p:nvSpPr>
          <p:cNvPr id="1097731" name="Rectangle 3"/>
          <p:cNvSpPr>
            <a:spLocks noGrp="1" noChangeArrowheads="1"/>
          </p:cNvSpPr>
          <p:nvPr>
            <p:ph type="body" idx="1"/>
          </p:nvPr>
        </p:nvSpPr>
        <p:spPr>
          <a:xfrm>
            <a:off x="990600" y="1219200"/>
            <a:ext cx="7772400" cy="5257800"/>
          </a:xfrm>
        </p:spPr>
        <p:txBody>
          <a:bodyPr/>
          <a:lstStyle/>
          <a:p>
            <a:pPr marL="457200" indent="-457200"/>
            <a:r>
              <a:rPr lang="en-US" sz="2000" dirty="0"/>
              <a:t>At any instant, a site may have several requests for critical  section (CS), queued up, and serviced one at a time.</a:t>
            </a:r>
          </a:p>
          <a:p>
            <a:pPr marL="457200" indent="-457200"/>
            <a:r>
              <a:rPr lang="en-US" sz="2000" dirty="0"/>
              <a:t>Site States: Requesting CS, executing CS, idle (neither requesting nor executing CS).</a:t>
            </a:r>
          </a:p>
          <a:p>
            <a:pPr>
              <a:lnSpc>
                <a:spcPct val="80000"/>
              </a:lnSpc>
            </a:pPr>
            <a:r>
              <a:rPr lang="en-US" sz="2000" dirty="0" smtClean="0"/>
              <a:t>The system consists of N sites, S1, S2, ..., SN.</a:t>
            </a:r>
          </a:p>
          <a:p>
            <a:pPr>
              <a:lnSpc>
                <a:spcPct val="80000"/>
              </a:lnSpc>
            </a:pPr>
            <a:r>
              <a:rPr lang="en-US" sz="2000" dirty="0" smtClean="0"/>
              <a:t>We assume that a single process is running on each site. The process at site Si is denoted by pi .</a:t>
            </a:r>
          </a:p>
          <a:p>
            <a:pPr>
              <a:lnSpc>
                <a:spcPct val="80000"/>
              </a:lnSpc>
            </a:pPr>
            <a:r>
              <a:rPr lang="en-US" sz="2000" dirty="0" smtClean="0"/>
              <a:t>A site can be in one of the following three states: requesting the CS, executing the CS, or neither requesting nor executing the CS (idle).</a:t>
            </a:r>
          </a:p>
          <a:p>
            <a:pPr>
              <a:lnSpc>
                <a:spcPct val="80000"/>
              </a:lnSpc>
            </a:pPr>
            <a:r>
              <a:rPr lang="en-US" sz="2000" dirty="0" smtClean="0"/>
              <a:t>In the ‘requesting the CS’ state, the site is blocked and can not make further requests for the CS. In the ‘idle’ state, the site is executing outside the CS.</a:t>
            </a:r>
          </a:p>
          <a:p>
            <a:pPr>
              <a:lnSpc>
                <a:spcPct val="80000"/>
              </a:lnSpc>
            </a:pPr>
            <a:r>
              <a:rPr lang="en-US" sz="2000" dirty="0" smtClean="0"/>
              <a:t>In token-based algorithms, a site can also be in a state where a site holding the token is executing outside the CS (called the idle token state).</a:t>
            </a:r>
          </a:p>
          <a:p>
            <a:pPr>
              <a:lnSpc>
                <a:spcPct val="80000"/>
              </a:lnSpc>
            </a:pPr>
            <a:r>
              <a:rPr lang="en-US" sz="2000" dirty="0" smtClean="0"/>
              <a:t>At any instant, a site may have several pending requests for CS. A site queues up these requests and serves them one at a time</a:t>
            </a:r>
          </a:p>
          <a:p>
            <a:pPr marL="457200" indent="-457200"/>
            <a:endParaRPr lang="en-US" sz="2400" dirty="0"/>
          </a:p>
        </p:txBody>
      </p:sp>
    </p:spTree>
  </p:cSld>
  <p:clrMapOvr>
    <a:masterClrMapping/>
  </p:clrMapOvr>
  <p:transition>
    <p:sndAc>
      <p:stSnd>
        <p:snd r:embed="rId2" name="camera.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6FD043B-60C2-49F0-81B1-D4D23AE24318}" type="slidenum">
              <a:rPr lang="en-US"/>
              <a:pPr/>
              <a:t>50</a:t>
            </a:fld>
            <a:endParaRPr lang="en-US">
              <a:solidFill>
                <a:schemeClr val="bg2"/>
              </a:solidFill>
            </a:endParaRPr>
          </a:p>
        </p:txBody>
      </p:sp>
      <p:sp>
        <p:nvSpPr>
          <p:cNvPr id="1140738" name="Rectangle 2"/>
          <p:cNvSpPr>
            <a:spLocks noGrp="1" noChangeArrowheads="1"/>
          </p:cNvSpPr>
          <p:nvPr>
            <p:ph type="title"/>
          </p:nvPr>
        </p:nvSpPr>
        <p:spPr>
          <a:xfrm>
            <a:off x="1066800" y="228600"/>
            <a:ext cx="7772400" cy="990600"/>
          </a:xfrm>
        </p:spPr>
        <p:txBody>
          <a:bodyPr/>
          <a:lstStyle/>
          <a:p>
            <a:r>
              <a:rPr lang="en-US"/>
              <a:t>Global State (2)</a:t>
            </a:r>
          </a:p>
        </p:txBody>
      </p:sp>
      <p:sp>
        <p:nvSpPr>
          <p:cNvPr id="1140739" name="Rectangle 3"/>
          <p:cNvSpPr>
            <a:spLocks noGrp="1" noChangeArrowheads="1"/>
          </p:cNvSpPr>
          <p:nvPr>
            <p:ph type="body" idx="1"/>
          </p:nvPr>
        </p:nvSpPr>
        <p:spPr>
          <a:xfrm>
            <a:off x="457200" y="5486400"/>
            <a:ext cx="8686800" cy="838200"/>
          </a:xfrm>
        </p:spPr>
        <p:txBody>
          <a:bodyPr/>
          <a:lstStyle/>
          <a:p>
            <a:pPr marL="609600" indent="-609600">
              <a:buFontTx/>
              <a:buAutoNum type="alphaLcParenR"/>
            </a:pPr>
            <a:r>
              <a:rPr lang="en-US" sz="2400"/>
              <a:t>Organization of a process and channels for a distributed snapshot</a:t>
            </a:r>
          </a:p>
        </p:txBody>
      </p:sp>
      <p:pic>
        <p:nvPicPr>
          <p:cNvPr id="1140740" name="Picture 4"/>
          <p:cNvPicPr>
            <a:picLocks noChangeAspect="1" noChangeArrowheads="1"/>
          </p:cNvPicPr>
          <p:nvPr/>
        </p:nvPicPr>
        <p:blipFill>
          <a:blip r:embed="rId3" cstate="print"/>
          <a:srcRect l="36130" t="40332" r="37842" b="46828"/>
          <a:stretch>
            <a:fillRect/>
          </a:stretch>
        </p:blipFill>
        <p:spPr bwMode="auto">
          <a:xfrm>
            <a:off x="1681163" y="1676400"/>
            <a:ext cx="5402262" cy="3467100"/>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A502D65-6ABA-488A-B51B-92605D5BFC0B}" type="slidenum">
              <a:rPr lang="en-US"/>
              <a:pPr/>
              <a:t>51</a:t>
            </a:fld>
            <a:endParaRPr lang="en-US">
              <a:solidFill>
                <a:schemeClr val="bg2"/>
              </a:solidFill>
            </a:endParaRPr>
          </a:p>
        </p:txBody>
      </p:sp>
      <p:sp>
        <p:nvSpPr>
          <p:cNvPr id="1141762" name="Rectangle 2"/>
          <p:cNvSpPr>
            <a:spLocks noGrp="1" noChangeArrowheads="1"/>
          </p:cNvSpPr>
          <p:nvPr>
            <p:ph type="title"/>
          </p:nvPr>
        </p:nvSpPr>
        <p:spPr>
          <a:xfrm>
            <a:off x="1066800" y="228600"/>
            <a:ext cx="7772400" cy="914400"/>
          </a:xfrm>
        </p:spPr>
        <p:txBody>
          <a:bodyPr/>
          <a:lstStyle/>
          <a:p>
            <a:r>
              <a:rPr lang="en-US"/>
              <a:t>Global State (3)</a:t>
            </a:r>
          </a:p>
        </p:txBody>
      </p:sp>
      <p:sp>
        <p:nvSpPr>
          <p:cNvPr id="1141763" name="Rectangle 3"/>
          <p:cNvSpPr>
            <a:spLocks noGrp="1" noChangeArrowheads="1"/>
          </p:cNvSpPr>
          <p:nvPr>
            <p:ph type="body" idx="1"/>
          </p:nvPr>
        </p:nvSpPr>
        <p:spPr>
          <a:xfrm>
            <a:off x="495300" y="4495800"/>
            <a:ext cx="7962900" cy="1600200"/>
          </a:xfrm>
        </p:spPr>
        <p:txBody>
          <a:bodyPr/>
          <a:lstStyle/>
          <a:p>
            <a:pPr marL="609600" indent="-609600">
              <a:lnSpc>
                <a:spcPct val="90000"/>
              </a:lnSpc>
              <a:buFontTx/>
              <a:buAutoNum type="alphaLcParenR" startAt="2"/>
            </a:pPr>
            <a:r>
              <a:rPr lang="en-US" sz="2000"/>
              <a:t>Process Q receives a marker for the first time and records its local state</a:t>
            </a:r>
          </a:p>
          <a:p>
            <a:pPr marL="609600" indent="-609600">
              <a:lnSpc>
                <a:spcPct val="90000"/>
              </a:lnSpc>
              <a:buFontTx/>
              <a:buAutoNum type="alphaLcParenR" startAt="2"/>
            </a:pPr>
            <a:r>
              <a:rPr lang="en-US" sz="2000"/>
              <a:t>Q records all incoming message</a:t>
            </a:r>
          </a:p>
          <a:p>
            <a:pPr marL="609600" indent="-609600">
              <a:lnSpc>
                <a:spcPct val="90000"/>
              </a:lnSpc>
              <a:buFontTx/>
              <a:buAutoNum type="alphaLcParenR" startAt="2"/>
            </a:pPr>
            <a:r>
              <a:rPr lang="en-US" sz="2000" i="1"/>
              <a:t>Q</a:t>
            </a:r>
            <a:r>
              <a:rPr lang="en-US" sz="2000"/>
              <a:t> receives a marker for its incoming channel and finishes recording the state of the incoming channel</a:t>
            </a:r>
            <a:endParaRPr lang="en-US" sz="2000" i="1"/>
          </a:p>
          <a:p>
            <a:pPr marL="609600" indent="-609600">
              <a:lnSpc>
                <a:spcPct val="90000"/>
              </a:lnSpc>
            </a:pPr>
            <a:endParaRPr lang="en-US" sz="2800"/>
          </a:p>
        </p:txBody>
      </p:sp>
      <p:pic>
        <p:nvPicPr>
          <p:cNvPr id="1141764" name="Picture 4"/>
          <p:cNvPicPr>
            <a:picLocks noChangeAspect="1" noChangeArrowheads="1"/>
          </p:cNvPicPr>
          <p:nvPr/>
        </p:nvPicPr>
        <p:blipFill>
          <a:blip r:embed="rId3" cstate="print"/>
          <a:srcRect l="19882" t="53323" r="16461" b="34290"/>
          <a:stretch>
            <a:fillRect/>
          </a:stretch>
        </p:blipFill>
        <p:spPr bwMode="auto">
          <a:xfrm>
            <a:off x="1371600" y="1905000"/>
            <a:ext cx="6934200" cy="1746250"/>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333ECCF-1A3F-4D7D-BB3A-EFC8CB98B39C}" type="slidenum">
              <a:rPr lang="en-US"/>
              <a:pPr/>
              <a:t>52</a:t>
            </a:fld>
            <a:endParaRPr lang="en-US">
              <a:solidFill>
                <a:schemeClr val="bg2"/>
              </a:solidFill>
            </a:endParaRPr>
          </a:p>
        </p:txBody>
      </p:sp>
      <p:sp>
        <p:nvSpPr>
          <p:cNvPr id="1142786" name="Rectangle 2"/>
          <p:cNvSpPr>
            <a:spLocks noGrp="1" noChangeArrowheads="1"/>
          </p:cNvSpPr>
          <p:nvPr>
            <p:ph type="title"/>
          </p:nvPr>
        </p:nvSpPr>
        <p:spPr>
          <a:xfrm>
            <a:off x="1066800" y="228600"/>
            <a:ext cx="7772400" cy="838200"/>
          </a:xfrm>
        </p:spPr>
        <p:txBody>
          <a:bodyPr/>
          <a:lstStyle/>
          <a:p>
            <a:r>
              <a:rPr lang="en-US"/>
              <a:t>The Bully Algorithm (1)</a:t>
            </a:r>
          </a:p>
        </p:txBody>
      </p:sp>
      <p:sp>
        <p:nvSpPr>
          <p:cNvPr id="1142787" name="Rectangle 3"/>
          <p:cNvSpPr>
            <a:spLocks noGrp="1" noChangeArrowheads="1"/>
          </p:cNvSpPr>
          <p:nvPr>
            <p:ph type="body" idx="1"/>
          </p:nvPr>
        </p:nvSpPr>
        <p:spPr>
          <a:xfrm>
            <a:off x="1714500" y="4800600"/>
            <a:ext cx="6134100" cy="1485900"/>
          </a:xfrm>
        </p:spPr>
        <p:txBody>
          <a:bodyPr/>
          <a:lstStyle/>
          <a:p>
            <a:pPr marL="609600" indent="-609600">
              <a:lnSpc>
                <a:spcPct val="90000"/>
              </a:lnSpc>
            </a:pPr>
            <a:r>
              <a:rPr lang="en-US" sz="2000"/>
              <a:t>The bully election algorithm</a:t>
            </a:r>
          </a:p>
          <a:p>
            <a:pPr marL="609600" indent="-609600">
              <a:lnSpc>
                <a:spcPct val="90000"/>
              </a:lnSpc>
            </a:pPr>
            <a:r>
              <a:rPr lang="en-US" sz="2000"/>
              <a:t>Process 4 holds an election</a:t>
            </a:r>
          </a:p>
          <a:p>
            <a:pPr marL="609600" indent="-609600">
              <a:lnSpc>
                <a:spcPct val="90000"/>
              </a:lnSpc>
            </a:pPr>
            <a:r>
              <a:rPr lang="en-US" sz="2000"/>
              <a:t>Process 5 and 6 respond, telling 4 to stop</a:t>
            </a:r>
          </a:p>
          <a:p>
            <a:pPr marL="609600" indent="-609600">
              <a:lnSpc>
                <a:spcPct val="90000"/>
              </a:lnSpc>
            </a:pPr>
            <a:r>
              <a:rPr lang="en-US" sz="2000"/>
              <a:t>Now 5 and 6 each hold an election</a:t>
            </a:r>
          </a:p>
        </p:txBody>
      </p:sp>
      <p:pic>
        <p:nvPicPr>
          <p:cNvPr id="1142788" name="Picture 4"/>
          <p:cNvPicPr>
            <a:picLocks noChangeAspect="1" noChangeArrowheads="1"/>
          </p:cNvPicPr>
          <p:nvPr/>
        </p:nvPicPr>
        <p:blipFill>
          <a:blip r:embed="rId3" cstate="print"/>
          <a:srcRect l="20523" t="35347" r="17531" b="47281"/>
          <a:stretch>
            <a:fillRect/>
          </a:stretch>
        </p:blipFill>
        <p:spPr bwMode="auto">
          <a:xfrm>
            <a:off x="1676400" y="1752600"/>
            <a:ext cx="6400800" cy="3005138"/>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2ABC0B5-1541-463B-A761-7F52E3185389}" type="slidenum">
              <a:rPr lang="en-US"/>
              <a:pPr/>
              <a:t>53</a:t>
            </a:fld>
            <a:endParaRPr lang="en-US">
              <a:solidFill>
                <a:schemeClr val="bg2"/>
              </a:solidFill>
            </a:endParaRPr>
          </a:p>
        </p:txBody>
      </p:sp>
      <p:sp>
        <p:nvSpPr>
          <p:cNvPr id="1143810" name="Rectangle 2"/>
          <p:cNvSpPr>
            <a:spLocks noGrp="1" noChangeArrowheads="1"/>
          </p:cNvSpPr>
          <p:nvPr>
            <p:ph type="title"/>
          </p:nvPr>
        </p:nvSpPr>
        <p:spPr>
          <a:xfrm>
            <a:off x="1066800" y="152400"/>
            <a:ext cx="7772400" cy="990600"/>
          </a:xfrm>
        </p:spPr>
        <p:txBody>
          <a:bodyPr/>
          <a:lstStyle/>
          <a:p>
            <a:r>
              <a:rPr lang="en-US"/>
              <a:t>Global State (3)</a:t>
            </a:r>
          </a:p>
        </p:txBody>
      </p:sp>
      <p:sp>
        <p:nvSpPr>
          <p:cNvPr id="1143811" name="Rectangle 3"/>
          <p:cNvSpPr>
            <a:spLocks noGrp="1" noChangeArrowheads="1"/>
          </p:cNvSpPr>
          <p:nvPr>
            <p:ph type="body" idx="1"/>
          </p:nvPr>
        </p:nvSpPr>
        <p:spPr>
          <a:xfrm>
            <a:off x="2609850" y="1752600"/>
            <a:ext cx="6153150" cy="4267200"/>
          </a:xfrm>
        </p:spPr>
        <p:txBody>
          <a:bodyPr/>
          <a:lstStyle/>
          <a:p>
            <a:pPr marL="609600" indent="-609600">
              <a:lnSpc>
                <a:spcPct val="90000"/>
              </a:lnSpc>
              <a:buFontTx/>
              <a:buAutoNum type="alphaLcParenR" startAt="4"/>
            </a:pPr>
            <a:r>
              <a:rPr lang="en-US" sz="2400"/>
              <a:t>Process 6 tells 5 to stop</a:t>
            </a:r>
          </a:p>
          <a:p>
            <a:pPr marL="609600" indent="-609600">
              <a:lnSpc>
                <a:spcPct val="90000"/>
              </a:lnSpc>
              <a:buFontTx/>
              <a:buAutoNum type="alphaLcParenR" startAt="4"/>
            </a:pPr>
            <a:r>
              <a:rPr lang="en-US" sz="2400"/>
              <a:t>Process 6 wins and tells everyone</a:t>
            </a:r>
          </a:p>
        </p:txBody>
      </p:sp>
      <p:pic>
        <p:nvPicPr>
          <p:cNvPr id="1143812" name="Picture 4"/>
          <p:cNvPicPr>
            <a:picLocks noChangeAspect="1" noChangeArrowheads="1"/>
          </p:cNvPicPr>
          <p:nvPr/>
        </p:nvPicPr>
        <p:blipFill>
          <a:blip r:embed="rId3" cstate="print"/>
          <a:srcRect l="29930" t="53323" r="28648" b="29758"/>
          <a:stretch>
            <a:fillRect/>
          </a:stretch>
        </p:blipFill>
        <p:spPr bwMode="auto">
          <a:xfrm>
            <a:off x="1676400" y="2209800"/>
            <a:ext cx="6543675" cy="3657600"/>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E66FE2D-F4FA-4246-91FA-B63BFD9ACB60}" type="slidenum">
              <a:rPr lang="en-US"/>
              <a:pPr/>
              <a:t>54</a:t>
            </a:fld>
            <a:endParaRPr lang="en-US">
              <a:solidFill>
                <a:schemeClr val="bg2"/>
              </a:solidFill>
            </a:endParaRPr>
          </a:p>
        </p:txBody>
      </p:sp>
      <p:sp>
        <p:nvSpPr>
          <p:cNvPr id="1144834" name="Rectangle 2"/>
          <p:cNvSpPr>
            <a:spLocks noGrp="1" noChangeArrowheads="1"/>
          </p:cNvSpPr>
          <p:nvPr>
            <p:ph type="title"/>
          </p:nvPr>
        </p:nvSpPr>
        <p:spPr>
          <a:xfrm>
            <a:off x="914400" y="152400"/>
            <a:ext cx="7772400" cy="1143000"/>
          </a:xfrm>
        </p:spPr>
        <p:txBody>
          <a:bodyPr/>
          <a:lstStyle/>
          <a:p>
            <a:r>
              <a:rPr lang="en-US"/>
              <a:t>A Ring Algorithm</a:t>
            </a:r>
          </a:p>
        </p:txBody>
      </p:sp>
      <p:sp>
        <p:nvSpPr>
          <p:cNvPr id="1144835" name="Rectangle 3"/>
          <p:cNvSpPr>
            <a:spLocks noGrp="1" noChangeArrowheads="1"/>
          </p:cNvSpPr>
          <p:nvPr>
            <p:ph type="body" idx="1"/>
          </p:nvPr>
        </p:nvSpPr>
        <p:spPr/>
        <p:txBody>
          <a:bodyPr/>
          <a:lstStyle/>
          <a:p>
            <a:r>
              <a:rPr lang="en-US"/>
              <a:t>Election algorithm using a ring.</a:t>
            </a:r>
          </a:p>
        </p:txBody>
      </p:sp>
      <p:pic>
        <p:nvPicPr>
          <p:cNvPr id="1144836" name="Picture 4"/>
          <p:cNvPicPr>
            <a:picLocks noChangeAspect="1" noChangeArrowheads="1"/>
          </p:cNvPicPr>
          <p:nvPr/>
        </p:nvPicPr>
        <p:blipFill>
          <a:blip r:embed="rId3" cstate="print"/>
          <a:srcRect l="27365" t="44109" r="24345" b="38066"/>
          <a:stretch>
            <a:fillRect/>
          </a:stretch>
        </p:blipFill>
        <p:spPr bwMode="auto">
          <a:xfrm>
            <a:off x="1371600" y="2971800"/>
            <a:ext cx="7462838" cy="3276600"/>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1868103-A763-4964-A00D-0DDDE1E3636B}" type="slidenum">
              <a:rPr lang="en-US"/>
              <a:pPr/>
              <a:t>55</a:t>
            </a:fld>
            <a:endParaRPr lang="en-US">
              <a:solidFill>
                <a:schemeClr val="bg2"/>
              </a:solidFill>
            </a:endParaRPr>
          </a:p>
        </p:txBody>
      </p:sp>
      <p:sp>
        <p:nvSpPr>
          <p:cNvPr id="1145858" name="Rectangle 2"/>
          <p:cNvSpPr>
            <a:spLocks noGrp="1" noChangeArrowheads="1"/>
          </p:cNvSpPr>
          <p:nvPr>
            <p:ph type="title"/>
          </p:nvPr>
        </p:nvSpPr>
        <p:spPr>
          <a:xfrm>
            <a:off x="990600" y="1066800"/>
            <a:ext cx="7772400" cy="76200"/>
          </a:xfrm>
        </p:spPr>
        <p:txBody>
          <a:bodyPr/>
          <a:lstStyle/>
          <a:p>
            <a:r>
              <a:rPr lang="en-US" sz="3600"/>
              <a:t>Mutual Exclusion: </a:t>
            </a:r>
            <a:br>
              <a:rPr lang="en-US" sz="3600"/>
            </a:br>
            <a:r>
              <a:rPr lang="en-US" sz="3600"/>
              <a:t>A Centralized Algorithm</a:t>
            </a:r>
          </a:p>
        </p:txBody>
      </p:sp>
      <p:sp>
        <p:nvSpPr>
          <p:cNvPr id="1145859" name="Rectangle 3"/>
          <p:cNvSpPr>
            <a:spLocks noGrp="1" noChangeArrowheads="1"/>
          </p:cNvSpPr>
          <p:nvPr>
            <p:ph type="body" idx="1"/>
          </p:nvPr>
        </p:nvSpPr>
        <p:spPr>
          <a:xfrm>
            <a:off x="571500" y="4953000"/>
            <a:ext cx="8001000" cy="838200"/>
          </a:xfrm>
        </p:spPr>
        <p:txBody>
          <a:bodyPr/>
          <a:lstStyle/>
          <a:p>
            <a:pPr marL="609600" indent="-609600">
              <a:lnSpc>
                <a:spcPct val="90000"/>
              </a:lnSpc>
              <a:buFontTx/>
              <a:buAutoNum type="alphaLcParenR"/>
            </a:pPr>
            <a:r>
              <a:rPr lang="en-US" sz="2000"/>
              <a:t>Process 1 asks the coordinator for permission to enter a critical region.  Permission is granted</a:t>
            </a:r>
          </a:p>
          <a:p>
            <a:pPr marL="609600" indent="-609600">
              <a:lnSpc>
                <a:spcPct val="90000"/>
              </a:lnSpc>
              <a:buFontTx/>
              <a:buAutoNum type="alphaLcParenR"/>
            </a:pPr>
            <a:r>
              <a:rPr lang="en-US" sz="2000"/>
              <a:t>Process 2 then asks permission to enter the same critical region.  The coordinator does not reply.</a:t>
            </a:r>
          </a:p>
          <a:p>
            <a:pPr marL="609600" indent="-609600">
              <a:lnSpc>
                <a:spcPct val="90000"/>
              </a:lnSpc>
              <a:buFontTx/>
              <a:buAutoNum type="alphaLcParenR"/>
            </a:pPr>
            <a:r>
              <a:rPr lang="en-US" sz="2000"/>
              <a:t>When process 1 exits the </a:t>
            </a:r>
            <a:r>
              <a:rPr lang="en-US" sz="1800"/>
              <a:t>critical</a:t>
            </a:r>
            <a:r>
              <a:rPr lang="en-US" sz="2000"/>
              <a:t> region, it tells the coordinator, when then replies to 2</a:t>
            </a:r>
          </a:p>
        </p:txBody>
      </p:sp>
      <p:pic>
        <p:nvPicPr>
          <p:cNvPr id="1145860" name="Picture 4"/>
          <p:cNvPicPr>
            <a:picLocks noChangeAspect="1" noChangeArrowheads="1"/>
          </p:cNvPicPr>
          <p:nvPr/>
        </p:nvPicPr>
        <p:blipFill>
          <a:blip r:embed="rId3" cstate="print"/>
          <a:srcRect l="24345" t="45921" r="21567" b="40634"/>
          <a:stretch>
            <a:fillRect/>
          </a:stretch>
        </p:blipFill>
        <p:spPr bwMode="auto">
          <a:xfrm>
            <a:off x="1295400" y="1635125"/>
            <a:ext cx="7391400" cy="3030538"/>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DEC640B-60C9-49CD-BB9F-11611413A818}" type="slidenum">
              <a:rPr lang="en-US"/>
              <a:pPr/>
              <a:t>56</a:t>
            </a:fld>
            <a:endParaRPr lang="en-US">
              <a:solidFill>
                <a:schemeClr val="bg2"/>
              </a:solidFill>
            </a:endParaRPr>
          </a:p>
        </p:txBody>
      </p:sp>
      <p:sp>
        <p:nvSpPr>
          <p:cNvPr id="1146882" name="Rectangle 2"/>
          <p:cNvSpPr>
            <a:spLocks noGrp="1" noChangeArrowheads="1"/>
          </p:cNvSpPr>
          <p:nvPr>
            <p:ph type="title"/>
          </p:nvPr>
        </p:nvSpPr>
        <p:spPr>
          <a:xfrm>
            <a:off x="1143000" y="228600"/>
            <a:ext cx="7772400" cy="1143000"/>
          </a:xfrm>
        </p:spPr>
        <p:txBody>
          <a:bodyPr/>
          <a:lstStyle/>
          <a:p>
            <a:r>
              <a:rPr lang="en-US"/>
              <a:t>A Distributed Algorithm</a:t>
            </a:r>
          </a:p>
        </p:txBody>
      </p:sp>
      <p:sp>
        <p:nvSpPr>
          <p:cNvPr id="1146883" name="Rectangle 3"/>
          <p:cNvSpPr>
            <a:spLocks noGrp="1" noChangeArrowheads="1"/>
          </p:cNvSpPr>
          <p:nvPr>
            <p:ph type="body" idx="1"/>
          </p:nvPr>
        </p:nvSpPr>
        <p:spPr>
          <a:xfrm>
            <a:off x="876300" y="5105400"/>
            <a:ext cx="7505700" cy="1066800"/>
          </a:xfrm>
        </p:spPr>
        <p:txBody>
          <a:bodyPr/>
          <a:lstStyle/>
          <a:p>
            <a:pPr marL="609600" indent="-609600">
              <a:lnSpc>
                <a:spcPct val="90000"/>
              </a:lnSpc>
              <a:buFontTx/>
              <a:buAutoNum type="alphaLcParenR"/>
            </a:pPr>
            <a:r>
              <a:rPr lang="en-US" sz="2000"/>
              <a:t>Two processes want to enter the same critical region at the same moment.</a:t>
            </a:r>
          </a:p>
          <a:p>
            <a:pPr marL="609600" indent="-609600">
              <a:lnSpc>
                <a:spcPct val="90000"/>
              </a:lnSpc>
              <a:buFontTx/>
              <a:buAutoNum type="alphaLcParenR"/>
            </a:pPr>
            <a:r>
              <a:rPr lang="en-US" sz="2000"/>
              <a:t>Process 0 has the lowest timestamp, so it wins.</a:t>
            </a:r>
          </a:p>
          <a:p>
            <a:pPr marL="609600" indent="-609600">
              <a:lnSpc>
                <a:spcPct val="90000"/>
              </a:lnSpc>
              <a:buFontTx/>
              <a:buAutoNum type="alphaLcParenR"/>
            </a:pPr>
            <a:r>
              <a:rPr lang="en-US" sz="2000"/>
              <a:t>When process 0 is done, it sends an OK also, so 2 can now enter the critical region.</a:t>
            </a:r>
          </a:p>
        </p:txBody>
      </p:sp>
      <p:pic>
        <p:nvPicPr>
          <p:cNvPr id="1146884" name="Picture 4"/>
          <p:cNvPicPr>
            <a:picLocks noChangeAspect="1" noChangeArrowheads="1"/>
          </p:cNvPicPr>
          <p:nvPr/>
        </p:nvPicPr>
        <p:blipFill>
          <a:blip r:embed="rId3" cstate="print"/>
          <a:srcRect l="20952" t="45166" r="20738" b="38670"/>
          <a:stretch>
            <a:fillRect/>
          </a:stretch>
        </p:blipFill>
        <p:spPr bwMode="auto">
          <a:xfrm>
            <a:off x="1295400" y="1600200"/>
            <a:ext cx="7386638" cy="3200400"/>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4B29CC0-45FE-45FF-B47B-42721C7BA623}" type="slidenum">
              <a:rPr lang="en-US"/>
              <a:pPr/>
              <a:t>57</a:t>
            </a:fld>
            <a:endParaRPr lang="en-US">
              <a:solidFill>
                <a:schemeClr val="bg2"/>
              </a:solidFill>
            </a:endParaRPr>
          </a:p>
        </p:txBody>
      </p:sp>
      <p:sp>
        <p:nvSpPr>
          <p:cNvPr id="1147906" name="Rectangle 2"/>
          <p:cNvSpPr>
            <a:spLocks noGrp="1" noChangeArrowheads="1"/>
          </p:cNvSpPr>
          <p:nvPr>
            <p:ph type="title"/>
          </p:nvPr>
        </p:nvSpPr>
        <p:spPr>
          <a:xfrm>
            <a:off x="1066800" y="381000"/>
            <a:ext cx="7772400" cy="1143000"/>
          </a:xfrm>
        </p:spPr>
        <p:txBody>
          <a:bodyPr/>
          <a:lstStyle/>
          <a:p>
            <a:r>
              <a:rPr lang="en-US"/>
              <a:t>A Token Ring Algorithm</a:t>
            </a:r>
          </a:p>
        </p:txBody>
      </p:sp>
      <p:sp>
        <p:nvSpPr>
          <p:cNvPr id="1147907" name="Rectangle 3"/>
          <p:cNvSpPr>
            <a:spLocks noGrp="1" noChangeArrowheads="1"/>
          </p:cNvSpPr>
          <p:nvPr>
            <p:ph type="body" idx="1"/>
          </p:nvPr>
        </p:nvSpPr>
        <p:spPr>
          <a:xfrm>
            <a:off x="1485900" y="5181600"/>
            <a:ext cx="7658100" cy="1371600"/>
          </a:xfrm>
        </p:spPr>
        <p:txBody>
          <a:bodyPr/>
          <a:lstStyle/>
          <a:p>
            <a:pPr marL="609600" indent="-609600">
              <a:buFontTx/>
              <a:buAutoNum type="alphaLcParenR"/>
            </a:pPr>
            <a:r>
              <a:rPr lang="en-US" sz="2800"/>
              <a:t>An unordered group of processes on a network.  </a:t>
            </a:r>
          </a:p>
          <a:p>
            <a:pPr marL="609600" indent="-609600">
              <a:buFontTx/>
              <a:buAutoNum type="alphaLcParenR"/>
            </a:pPr>
            <a:r>
              <a:rPr lang="en-US" sz="2800"/>
              <a:t>A logical ring constructed in software.</a:t>
            </a:r>
          </a:p>
        </p:txBody>
      </p:sp>
      <p:pic>
        <p:nvPicPr>
          <p:cNvPr id="1147908" name="Picture 4"/>
          <p:cNvPicPr>
            <a:picLocks noChangeAspect="1" noChangeArrowheads="1"/>
          </p:cNvPicPr>
          <p:nvPr/>
        </p:nvPicPr>
        <p:blipFill>
          <a:blip r:embed="rId3" cstate="print"/>
          <a:srcRect l="24345" t="45921" r="21780" b="39426"/>
          <a:stretch>
            <a:fillRect/>
          </a:stretch>
        </p:blipFill>
        <p:spPr bwMode="auto">
          <a:xfrm>
            <a:off x="990600" y="1714500"/>
            <a:ext cx="7543800" cy="3124200"/>
          </a:xfrm>
          <a:prstGeom prst="rect">
            <a:avLst/>
          </a:prstGeom>
          <a:noFill/>
          <a:ln w="9525">
            <a:noFill/>
            <a:miter lim="800000"/>
            <a:headEnd/>
            <a:tailEnd/>
          </a:ln>
          <a:effectLst/>
        </p:spPr>
      </p:pic>
    </p:spTree>
  </p:cSld>
  <p:clrMapOvr>
    <a:masterClrMapping/>
  </p:clrMapOvr>
  <p:transition>
    <p:sndAc>
      <p:stSnd>
        <p:snd r:embed="rId2" name="camera.wav"/>
      </p:st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83A82B16-BCE7-4306-8C2E-CF72B88D24A3}" type="slidenum">
              <a:rPr lang="en-US"/>
              <a:pPr/>
              <a:t>58</a:t>
            </a:fld>
            <a:endParaRPr lang="en-US">
              <a:solidFill>
                <a:schemeClr val="bg2"/>
              </a:solidFill>
            </a:endParaRPr>
          </a:p>
        </p:txBody>
      </p:sp>
      <p:sp>
        <p:nvSpPr>
          <p:cNvPr id="1148930" name="Rectangle 2"/>
          <p:cNvSpPr>
            <a:spLocks noGrp="1" noChangeArrowheads="1"/>
          </p:cNvSpPr>
          <p:nvPr>
            <p:ph type="title"/>
          </p:nvPr>
        </p:nvSpPr>
        <p:spPr/>
        <p:txBody>
          <a:bodyPr/>
          <a:lstStyle/>
          <a:p>
            <a:r>
              <a:rPr lang="en-US"/>
              <a:t>Comparison</a:t>
            </a:r>
          </a:p>
        </p:txBody>
      </p:sp>
      <p:sp>
        <p:nvSpPr>
          <p:cNvPr id="1148931" name="Rectangle 3"/>
          <p:cNvSpPr>
            <a:spLocks noGrp="1" noChangeArrowheads="1"/>
          </p:cNvSpPr>
          <p:nvPr>
            <p:ph type="body" idx="1"/>
          </p:nvPr>
        </p:nvSpPr>
        <p:spPr>
          <a:xfrm>
            <a:off x="0" y="5237163"/>
            <a:ext cx="9144000" cy="838200"/>
          </a:xfrm>
        </p:spPr>
        <p:txBody>
          <a:bodyPr/>
          <a:lstStyle/>
          <a:p>
            <a:r>
              <a:rPr lang="en-US" sz="2800"/>
              <a:t>     A comparison of three mutual exclusion algorithms.</a:t>
            </a:r>
          </a:p>
        </p:txBody>
      </p:sp>
      <p:graphicFrame>
        <p:nvGraphicFramePr>
          <p:cNvPr id="1148961" name="Group 33"/>
          <p:cNvGraphicFramePr>
            <a:graphicFrameLocks noGrp="1"/>
          </p:cNvGraphicFramePr>
          <p:nvPr/>
        </p:nvGraphicFramePr>
        <p:xfrm>
          <a:off x="1143000" y="1981200"/>
          <a:ext cx="7439025" cy="2873375"/>
        </p:xfrm>
        <a:graphic>
          <a:graphicData uri="http://schemas.openxmlformats.org/drawingml/2006/table">
            <a:tbl>
              <a:tblPr/>
              <a:tblGrid>
                <a:gridCol w="1487488"/>
                <a:gridCol w="1933575"/>
                <a:gridCol w="2157412"/>
                <a:gridCol w="1860550"/>
              </a:tblGrid>
              <a:tr h="874713">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1" i="0" u="none" strike="noStrike" cap="none" normalizeH="0" baseline="0" smtClean="0">
                          <a:ln>
                            <a:noFill/>
                          </a:ln>
                          <a:solidFill>
                            <a:srgbClr val="0811F7"/>
                          </a:solidFill>
                          <a:effectLst/>
                          <a:latin typeface="Arial" charset="0"/>
                        </a:rPr>
                        <a:t>Algorithm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1" i="0" u="none" strike="noStrike" cap="none" normalizeH="0" baseline="0" smtClean="0">
                          <a:ln>
                            <a:noFill/>
                          </a:ln>
                          <a:solidFill>
                            <a:srgbClr val="0811F7"/>
                          </a:solidFill>
                          <a:effectLst/>
                          <a:latin typeface="Arial" charset="0"/>
                        </a:rPr>
                        <a:t>Messages per entry/exit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1" i="0" u="none" strike="noStrike" cap="none" normalizeH="0" baseline="0" smtClean="0">
                          <a:ln>
                            <a:noFill/>
                          </a:ln>
                          <a:solidFill>
                            <a:srgbClr val="0811F7"/>
                          </a:solidFill>
                          <a:effectLst/>
                          <a:latin typeface="Arial" charset="0"/>
                        </a:rPr>
                        <a:t>Delay before entry (in message times)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1" i="0" u="none" strike="noStrike" cap="none" normalizeH="0" baseline="0" smtClean="0">
                          <a:ln>
                            <a:noFill/>
                          </a:ln>
                          <a:solidFill>
                            <a:srgbClr val="0811F7"/>
                          </a:solidFill>
                          <a:effectLst/>
                          <a:latin typeface="Arial" charset="0"/>
                        </a:rPr>
                        <a:t>Problems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0" i="0" u="none" strike="noStrike" cap="none" normalizeH="0" baseline="0" smtClean="0">
                          <a:ln>
                            <a:noFill/>
                          </a:ln>
                          <a:solidFill>
                            <a:srgbClr val="0811F7"/>
                          </a:solidFill>
                          <a:effectLst/>
                          <a:latin typeface="Arial" charset="0"/>
                        </a:rPr>
                        <a:t>Centralized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0" i="0" u="none" strike="noStrike" cap="none" normalizeH="0" baseline="0" smtClean="0">
                          <a:ln>
                            <a:noFill/>
                          </a:ln>
                          <a:solidFill>
                            <a:srgbClr val="0811F7"/>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0" i="0" u="none" strike="noStrike" cap="none" normalizeH="0" baseline="0" smtClean="0">
                          <a:ln>
                            <a:noFill/>
                          </a:ln>
                          <a:solidFill>
                            <a:srgbClr val="0811F7"/>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0" i="0" u="none" strike="noStrike" cap="none" normalizeH="0" baseline="0" smtClean="0">
                          <a:ln>
                            <a:noFill/>
                          </a:ln>
                          <a:solidFill>
                            <a:srgbClr val="0811F7"/>
                          </a:solidFill>
                          <a:effectLst/>
                          <a:latin typeface="Arial" charset="0"/>
                        </a:rPr>
                        <a:t>Coordinator crash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813">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0" i="0" u="none" strike="noStrike" cap="none" normalizeH="0" baseline="0" smtClean="0">
                          <a:ln>
                            <a:noFill/>
                          </a:ln>
                          <a:solidFill>
                            <a:srgbClr val="0811F7"/>
                          </a:solidFill>
                          <a:effectLst/>
                          <a:latin typeface="Arial" charset="0"/>
                        </a:rPr>
                        <a:t>Distributed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0" i="0" u="none" strike="noStrike" cap="none" normalizeH="0" baseline="0" smtClean="0">
                          <a:ln>
                            <a:noFill/>
                          </a:ln>
                          <a:solidFill>
                            <a:srgbClr val="0811F7"/>
                          </a:solidFill>
                          <a:effectLst/>
                          <a:latin typeface="Arial" charset="0"/>
                        </a:rPr>
                        <a:t>2 ( n – 1 )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0" i="0" u="none" strike="noStrike" cap="none" normalizeH="0" baseline="0" smtClean="0">
                          <a:ln>
                            <a:noFill/>
                          </a:ln>
                          <a:solidFill>
                            <a:srgbClr val="0811F7"/>
                          </a:solidFill>
                          <a:effectLst/>
                          <a:latin typeface="Arial" charset="0"/>
                        </a:rPr>
                        <a:t>2 ( n – 1 )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0" i="0" u="none" strike="noStrike" cap="none" normalizeH="0" baseline="0" smtClean="0">
                          <a:ln>
                            <a:noFill/>
                          </a:ln>
                          <a:solidFill>
                            <a:srgbClr val="0811F7"/>
                          </a:solidFill>
                          <a:effectLst/>
                          <a:latin typeface="Arial" charset="0"/>
                        </a:rPr>
                        <a:t>Crash of any process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0" i="0" u="none" strike="noStrike" cap="none" normalizeH="0" baseline="0" smtClean="0">
                          <a:ln>
                            <a:noFill/>
                          </a:ln>
                          <a:solidFill>
                            <a:srgbClr val="0811F7"/>
                          </a:solidFill>
                          <a:effectLst/>
                          <a:latin typeface="Arial" charset="0"/>
                        </a:rPr>
                        <a:t>Token ring</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0" i="0" u="none" strike="noStrike" cap="none" normalizeH="0" baseline="0" smtClean="0">
                          <a:ln>
                            <a:noFill/>
                          </a:ln>
                          <a:solidFill>
                            <a:srgbClr val="0811F7"/>
                          </a:solidFill>
                          <a:effectLst/>
                          <a:latin typeface="Arial" charset="0"/>
                        </a:rPr>
                        <a:t>1 to </a:t>
                      </a:r>
                      <a:r>
                        <a:rPr kumimoji="1" lang="en-US" sz="1800" b="0" i="0" u="none" strike="noStrike" cap="none" normalizeH="0" baseline="0" smtClean="0">
                          <a:ln>
                            <a:noFill/>
                          </a:ln>
                          <a:solidFill>
                            <a:srgbClr val="0811F7"/>
                          </a:solidFill>
                          <a:effectLst/>
                          <a:latin typeface="Arial" charset="0"/>
                          <a:sym typeface="Symbol" pitchFamily="18" charset="2"/>
                        </a:rPr>
                        <a:t></a:t>
                      </a:r>
                      <a:endParaRPr kumimoji="1" lang="en-US" sz="1800" b="0" i="0" u="none" strike="noStrike" cap="none" normalizeH="0" baseline="0" smtClean="0">
                        <a:ln>
                          <a:noFill/>
                        </a:ln>
                        <a:solidFill>
                          <a:srgbClr val="0811F7"/>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0" i="0" u="none" strike="noStrike" cap="none" normalizeH="0" baseline="0" smtClean="0">
                          <a:ln>
                            <a:noFill/>
                          </a:ln>
                          <a:solidFill>
                            <a:srgbClr val="0811F7"/>
                          </a:solidFill>
                          <a:effectLst/>
                          <a:latin typeface="Arial" charset="0"/>
                        </a:rPr>
                        <a:t>0 to n –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811F7"/>
                        </a:buClr>
                        <a:buSzPct val="90000"/>
                        <a:buFont typeface="Wingdings" pitchFamily="2" charset="2"/>
                        <a:buNone/>
                        <a:tabLst/>
                      </a:pPr>
                      <a:r>
                        <a:rPr kumimoji="1" lang="en-US" sz="1800" b="0" i="0" u="none" strike="noStrike" cap="none" normalizeH="0" baseline="0" smtClean="0">
                          <a:ln>
                            <a:noFill/>
                          </a:ln>
                          <a:solidFill>
                            <a:srgbClr val="0811F7"/>
                          </a:solidFill>
                          <a:effectLst/>
                          <a:latin typeface="Arial" charset="0"/>
                        </a:rPr>
                        <a:t>Lost token, process crash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ndAc>
      <p:stSnd>
        <p:snd r:embed="rId2" name="camera.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3811F0E-B873-4925-B9FA-673B88E2FE03}" type="slidenum">
              <a:rPr lang="en-US"/>
              <a:pPr/>
              <a:t>6</a:t>
            </a:fld>
            <a:endParaRPr lang="en-US">
              <a:solidFill>
                <a:schemeClr val="bg2"/>
              </a:solidFill>
            </a:endParaRPr>
          </a:p>
        </p:txBody>
      </p:sp>
      <p:sp>
        <p:nvSpPr>
          <p:cNvPr id="1098754" name="Rectangle 2"/>
          <p:cNvSpPr>
            <a:spLocks noGrp="1" noChangeArrowheads="1"/>
          </p:cNvSpPr>
          <p:nvPr>
            <p:ph type="title"/>
          </p:nvPr>
        </p:nvSpPr>
        <p:spPr>
          <a:xfrm>
            <a:off x="1066800" y="228600"/>
            <a:ext cx="7772400" cy="1143000"/>
          </a:xfrm>
        </p:spPr>
        <p:txBody>
          <a:bodyPr/>
          <a:lstStyle/>
          <a:p>
            <a:r>
              <a:rPr lang="en-US"/>
              <a:t>Mutual Exclusion: Requirements</a:t>
            </a:r>
          </a:p>
        </p:txBody>
      </p:sp>
      <p:sp>
        <p:nvSpPr>
          <p:cNvPr id="1098755" name="Rectangle 3"/>
          <p:cNvSpPr>
            <a:spLocks noGrp="1" noChangeArrowheads="1"/>
          </p:cNvSpPr>
          <p:nvPr>
            <p:ph type="body" idx="1"/>
          </p:nvPr>
        </p:nvSpPr>
        <p:spPr>
          <a:xfrm>
            <a:off x="838200" y="1143000"/>
            <a:ext cx="7772400" cy="5257800"/>
          </a:xfrm>
        </p:spPr>
        <p:txBody>
          <a:bodyPr/>
          <a:lstStyle/>
          <a:p>
            <a:pPr>
              <a:lnSpc>
                <a:spcPct val="80000"/>
              </a:lnSpc>
            </a:pPr>
            <a:r>
              <a:rPr lang="en-US" sz="2000" b="1" i="1" dirty="0" smtClean="0"/>
              <a:t>The primary objective</a:t>
            </a:r>
            <a:r>
              <a:rPr lang="en-US" sz="2000" dirty="0" smtClean="0"/>
              <a:t>: to guarantee that only one request  accesses the CS at a time.</a:t>
            </a:r>
          </a:p>
          <a:p>
            <a:pPr>
              <a:lnSpc>
                <a:spcPct val="80000"/>
              </a:lnSpc>
            </a:pPr>
            <a:r>
              <a:rPr lang="en-US" sz="2000" dirty="0" smtClean="0"/>
              <a:t>Important Requirements of Mutual Exclusion Algorithms</a:t>
            </a:r>
          </a:p>
          <a:p>
            <a:pPr>
              <a:lnSpc>
                <a:spcPct val="80000"/>
              </a:lnSpc>
              <a:buFontTx/>
              <a:buNone/>
            </a:pPr>
            <a:r>
              <a:rPr lang="en-US" sz="2000" dirty="0" smtClean="0"/>
              <a:t>         - </a:t>
            </a:r>
            <a:r>
              <a:rPr lang="en-US" sz="2000" b="1" i="1" u="sng" dirty="0" smtClean="0"/>
              <a:t>Safety Property:</a:t>
            </a:r>
            <a:r>
              <a:rPr lang="en-US" sz="2000" b="1" dirty="0" smtClean="0"/>
              <a:t> </a:t>
            </a:r>
            <a:r>
              <a:rPr lang="en-US" sz="2000" dirty="0" smtClean="0"/>
              <a:t>At any instant, only one process can              </a:t>
            </a:r>
          </a:p>
          <a:p>
            <a:pPr>
              <a:lnSpc>
                <a:spcPct val="80000"/>
              </a:lnSpc>
              <a:buFontTx/>
              <a:buNone/>
            </a:pPr>
            <a:r>
              <a:rPr lang="en-US" sz="2000" dirty="0" smtClean="0"/>
              <a:t>            execute the critical section.</a:t>
            </a:r>
          </a:p>
          <a:p>
            <a:pPr>
              <a:lnSpc>
                <a:spcPct val="80000"/>
              </a:lnSpc>
              <a:buFontTx/>
              <a:buNone/>
            </a:pPr>
            <a:r>
              <a:rPr lang="en-US" sz="2000" dirty="0" smtClean="0"/>
              <a:t>         - </a:t>
            </a:r>
            <a:r>
              <a:rPr lang="en-US" sz="2000" b="1" i="1" u="sng" dirty="0" smtClean="0"/>
              <a:t>Freedom from deadlock: </a:t>
            </a:r>
            <a:r>
              <a:rPr lang="en-US" sz="2000" dirty="0" smtClean="0"/>
              <a:t>Two or more sites should not  </a:t>
            </a:r>
          </a:p>
          <a:p>
            <a:pPr>
              <a:lnSpc>
                <a:spcPct val="80000"/>
              </a:lnSpc>
              <a:buFontTx/>
              <a:buNone/>
            </a:pPr>
            <a:r>
              <a:rPr lang="en-US" sz="2000" dirty="0" smtClean="0"/>
              <a:t>            endlessly wait for messages that will never arrive.</a:t>
            </a:r>
          </a:p>
          <a:p>
            <a:pPr>
              <a:lnSpc>
                <a:spcPct val="80000"/>
              </a:lnSpc>
              <a:buFontTx/>
              <a:buNone/>
            </a:pPr>
            <a:r>
              <a:rPr lang="en-US" sz="2000" dirty="0" smtClean="0"/>
              <a:t>         - </a:t>
            </a:r>
            <a:r>
              <a:rPr lang="en-US" sz="2000" b="1" i="1" u="sng" dirty="0" smtClean="0"/>
              <a:t>Freedom from Starvation:</a:t>
            </a:r>
            <a:r>
              <a:rPr lang="en-US" sz="2000" b="1" i="1" dirty="0" smtClean="0"/>
              <a:t> </a:t>
            </a:r>
            <a:r>
              <a:rPr lang="en-US" sz="2000" dirty="0" smtClean="0"/>
              <a:t>A site should not be forced to wait indefinitely to execute the CS while other sites repeatedly executing CS.</a:t>
            </a:r>
            <a:endParaRPr lang="en-US" sz="2000" u="sng" dirty="0" smtClean="0"/>
          </a:p>
          <a:p>
            <a:pPr>
              <a:lnSpc>
                <a:spcPct val="80000"/>
              </a:lnSpc>
              <a:buFontTx/>
              <a:buNone/>
            </a:pPr>
            <a:r>
              <a:rPr lang="en-US" sz="2000" dirty="0" smtClean="0"/>
              <a:t>         - </a:t>
            </a:r>
            <a:r>
              <a:rPr lang="en-US" sz="2000" b="1" i="1" u="sng" dirty="0" smtClean="0"/>
              <a:t>Fairness:</a:t>
            </a:r>
            <a:r>
              <a:rPr lang="en-US" sz="2000" b="1" dirty="0" smtClean="0"/>
              <a:t> </a:t>
            </a:r>
            <a:r>
              <a:rPr lang="en-US" sz="2000" dirty="0" smtClean="0"/>
              <a:t>Each process gets a fair chance to execute the CS. Fairness property dictates that requests must be executed in the order they are arrive in the system. Time is determined by logical clock. Fairness implies freedom from starvation but not vice-versa.</a:t>
            </a:r>
          </a:p>
          <a:p>
            <a:pPr>
              <a:lnSpc>
                <a:spcPct val="80000"/>
              </a:lnSpc>
              <a:buFontTx/>
              <a:buNone/>
            </a:pPr>
            <a:r>
              <a:rPr lang="en-US" sz="2000" dirty="0" smtClean="0"/>
              <a:t>        </a:t>
            </a:r>
            <a:r>
              <a:rPr lang="en-US" sz="2000" i="1" u="sng" dirty="0" smtClean="0"/>
              <a:t>- </a:t>
            </a:r>
            <a:r>
              <a:rPr lang="en-US" sz="2000" b="1" i="1" u="sng" dirty="0" smtClean="0"/>
              <a:t>Fault Tolerance: </a:t>
            </a:r>
            <a:r>
              <a:rPr lang="en-US" sz="2000" dirty="0" smtClean="0"/>
              <a:t>Fault tolerant if in the wake of failure, it can recognize itself so that it continues to function without any disruptions.</a:t>
            </a:r>
            <a:endParaRPr lang="en-US" sz="2000" dirty="0"/>
          </a:p>
        </p:txBody>
      </p:sp>
    </p:spTree>
  </p:cSld>
  <p:clrMapOvr>
    <a:masterClrMapping/>
  </p:clrMapOvr>
  <p:transition>
    <p:sndAc>
      <p:stSnd>
        <p:snd r:embed="rId2" name="camera.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4E69AF-A436-4B1F-A7A7-91DE27A6ED3A}" type="slidenum">
              <a:rPr lang="en-US" smtClean="0"/>
              <a:pPr/>
              <a:t>7</a:t>
            </a:fld>
            <a:endParaRPr lang="en-US">
              <a:solidFill>
                <a:schemeClr val="bg2"/>
              </a:solidFill>
            </a:endParaRPr>
          </a:p>
        </p:txBody>
      </p:sp>
      <p:sp>
        <p:nvSpPr>
          <p:cNvPr id="1099778" name="Rectangle 2"/>
          <p:cNvSpPr>
            <a:spLocks noGrp="1" noChangeArrowheads="1"/>
          </p:cNvSpPr>
          <p:nvPr>
            <p:ph type="title"/>
          </p:nvPr>
        </p:nvSpPr>
        <p:spPr>
          <a:xfrm>
            <a:off x="1066800" y="228600"/>
            <a:ext cx="7772400" cy="1143000"/>
          </a:xfrm>
        </p:spPr>
        <p:txBody>
          <a:bodyPr/>
          <a:lstStyle/>
          <a:p>
            <a:r>
              <a:rPr lang="en-US" smtClean="0"/>
              <a:t>Performance</a:t>
            </a:r>
            <a:endParaRPr lang="en-US"/>
          </a:p>
        </p:txBody>
      </p:sp>
      <p:sp>
        <p:nvSpPr>
          <p:cNvPr id="1099779" name="Rectangle 3"/>
          <p:cNvSpPr>
            <a:spLocks noGrp="1" noChangeArrowheads="1"/>
          </p:cNvSpPr>
          <p:nvPr>
            <p:ph type="body" idx="1"/>
          </p:nvPr>
        </p:nvSpPr>
        <p:spPr>
          <a:xfrm>
            <a:off x="914400" y="1143000"/>
            <a:ext cx="7772400" cy="5257800"/>
          </a:xfrm>
        </p:spPr>
        <p:txBody>
          <a:bodyPr/>
          <a:lstStyle/>
          <a:p>
            <a:pPr marL="457200" indent="-457200">
              <a:lnSpc>
                <a:spcPct val="90000"/>
              </a:lnSpc>
            </a:pPr>
            <a:r>
              <a:rPr lang="en-US" sz="2400" dirty="0" smtClean="0"/>
              <a:t>The performance of mutual exclusion is generally measured by the following four metrics:</a:t>
            </a:r>
          </a:p>
          <a:p>
            <a:pPr marL="457200" indent="-457200">
              <a:lnSpc>
                <a:spcPct val="90000"/>
              </a:lnSpc>
            </a:pPr>
            <a:r>
              <a:rPr lang="en-US" sz="2400" b="1" dirty="0" smtClean="0"/>
              <a:t>Message Complexity: </a:t>
            </a:r>
            <a:r>
              <a:rPr lang="en-US" sz="2400" dirty="0" smtClean="0"/>
              <a:t>Number of messages per CS invocation: should be minimized.</a:t>
            </a:r>
          </a:p>
          <a:p>
            <a:pPr marL="457200" indent="-457200">
              <a:lnSpc>
                <a:spcPct val="90000"/>
              </a:lnSpc>
            </a:pPr>
            <a:r>
              <a:rPr lang="en-US" sz="2400" b="1" dirty="0" smtClean="0"/>
              <a:t>Synchronization delay, </a:t>
            </a:r>
            <a:r>
              <a:rPr lang="en-US" sz="2400" dirty="0" smtClean="0"/>
              <a:t>i.e., time between the leaving of CS by a site and the entry of CS by the next one: should be minimized.</a:t>
            </a:r>
          </a:p>
          <a:p>
            <a:pPr marL="457200" indent="-457200">
              <a:lnSpc>
                <a:spcPct val="90000"/>
              </a:lnSpc>
            </a:pPr>
            <a:r>
              <a:rPr lang="en-US" sz="2400" b="1" dirty="0" smtClean="0"/>
              <a:t>Response time: </a:t>
            </a:r>
            <a:r>
              <a:rPr lang="en-US" sz="2400" dirty="0" smtClean="0"/>
              <a:t>time interval between request messages transmissions and exit of CS.</a:t>
            </a:r>
          </a:p>
          <a:p>
            <a:pPr marL="457200" indent="-457200">
              <a:lnSpc>
                <a:spcPct val="90000"/>
              </a:lnSpc>
            </a:pPr>
            <a:r>
              <a:rPr lang="en-US" sz="2400" b="1" dirty="0" smtClean="0"/>
              <a:t>System throughput, </a:t>
            </a:r>
            <a:r>
              <a:rPr lang="en-US" sz="2400" dirty="0" smtClean="0"/>
              <a:t>i.e.,  rate at which system executes requests for CS: should be maximized.</a:t>
            </a:r>
          </a:p>
          <a:p>
            <a:pPr marL="457200" indent="-457200">
              <a:lnSpc>
                <a:spcPct val="90000"/>
              </a:lnSpc>
            </a:pPr>
            <a:r>
              <a:rPr lang="en-US" sz="2400" dirty="0" smtClean="0"/>
              <a:t>If </a:t>
            </a:r>
            <a:r>
              <a:rPr lang="en-US" sz="2400" i="1" dirty="0" err="1" smtClean="0"/>
              <a:t>sd</a:t>
            </a:r>
            <a:r>
              <a:rPr lang="en-US" sz="2400" dirty="0" smtClean="0"/>
              <a:t> is synchronization delay, E the average CS execution time: system throughput = 1 / (</a:t>
            </a:r>
            <a:r>
              <a:rPr lang="en-US" sz="2400" i="1" dirty="0" err="1" smtClean="0"/>
              <a:t>sd</a:t>
            </a:r>
            <a:r>
              <a:rPr lang="en-US" sz="2400" dirty="0" smtClean="0"/>
              <a:t> + E).</a:t>
            </a:r>
            <a:endParaRPr lang="en-US" sz="2400" dirty="0"/>
          </a:p>
        </p:txBody>
      </p:sp>
    </p:spTree>
  </p:cSld>
  <p:clrMapOvr>
    <a:masterClrMapping/>
  </p:clrMapOvr>
  <p:transition>
    <p:sndAc>
      <p:stSnd>
        <p:snd r:embed="rId2" name="camera.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6AD07E53-8DFB-49A6-845F-6DB5BCDBE2EA}" type="slidenum">
              <a:rPr lang="en-US"/>
              <a:pPr/>
              <a:t>8</a:t>
            </a:fld>
            <a:endParaRPr lang="en-US">
              <a:solidFill>
                <a:schemeClr val="bg2"/>
              </a:solidFill>
            </a:endParaRPr>
          </a:p>
        </p:txBody>
      </p:sp>
      <p:sp>
        <p:nvSpPr>
          <p:cNvPr id="1100802" name="Rectangle 2"/>
          <p:cNvSpPr>
            <a:spLocks noGrp="1" noChangeArrowheads="1"/>
          </p:cNvSpPr>
          <p:nvPr>
            <p:ph type="title"/>
          </p:nvPr>
        </p:nvSpPr>
        <p:spPr>
          <a:xfrm>
            <a:off x="1066800" y="304800"/>
            <a:ext cx="7772400" cy="1143000"/>
          </a:xfrm>
        </p:spPr>
        <p:txBody>
          <a:bodyPr/>
          <a:lstStyle/>
          <a:p>
            <a:r>
              <a:rPr lang="en-US"/>
              <a:t>Performance metrics</a:t>
            </a:r>
          </a:p>
        </p:txBody>
      </p:sp>
      <p:sp>
        <p:nvSpPr>
          <p:cNvPr id="1100803" name="Line 3"/>
          <p:cNvSpPr>
            <a:spLocks noChangeShapeType="1"/>
          </p:cNvSpPr>
          <p:nvPr/>
        </p:nvSpPr>
        <p:spPr bwMode="auto">
          <a:xfrm>
            <a:off x="1752600" y="2819400"/>
            <a:ext cx="4876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0804" name="Line 4"/>
          <p:cNvSpPr>
            <a:spLocks noChangeShapeType="1"/>
          </p:cNvSpPr>
          <p:nvPr/>
        </p:nvSpPr>
        <p:spPr bwMode="auto">
          <a:xfrm>
            <a:off x="2362200" y="2209800"/>
            <a:ext cx="8382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0805" name="Line 5"/>
          <p:cNvSpPr>
            <a:spLocks noChangeShapeType="1"/>
          </p:cNvSpPr>
          <p:nvPr/>
        </p:nvSpPr>
        <p:spPr bwMode="auto">
          <a:xfrm flipH="1">
            <a:off x="5105400" y="2057400"/>
            <a:ext cx="685800" cy="762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0806" name="Text Box 6"/>
          <p:cNvSpPr txBox="1">
            <a:spLocks noChangeArrowheads="1"/>
          </p:cNvSpPr>
          <p:nvPr/>
        </p:nvSpPr>
        <p:spPr bwMode="auto">
          <a:xfrm>
            <a:off x="1371600" y="1600200"/>
            <a:ext cx="1036638" cy="701675"/>
          </a:xfrm>
          <a:prstGeom prst="rect">
            <a:avLst/>
          </a:prstGeom>
          <a:noFill/>
          <a:ln w="9525">
            <a:noFill/>
            <a:miter lim="800000"/>
            <a:headEnd/>
            <a:tailEnd/>
          </a:ln>
          <a:effectLst/>
        </p:spPr>
        <p:txBody>
          <a:bodyPr wrap="none" anchor="ctr">
            <a:spAutoFit/>
          </a:bodyPr>
          <a:lstStyle/>
          <a:p>
            <a:pPr algn="ctr" eaLnBrk="1" hangingPunct="1"/>
            <a:r>
              <a:rPr lang="en-US" sz="2000">
                <a:latin typeface="Times New Roman" pitchFamily="18" charset="0"/>
              </a:rPr>
              <a:t>Last site</a:t>
            </a:r>
          </a:p>
          <a:p>
            <a:pPr algn="ctr" eaLnBrk="1" hangingPunct="1"/>
            <a:r>
              <a:rPr lang="en-US" sz="2000">
                <a:latin typeface="Times New Roman" pitchFamily="18" charset="0"/>
              </a:rPr>
              <a:t>exits CS</a:t>
            </a:r>
          </a:p>
        </p:txBody>
      </p:sp>
      <p:sp>
        <p:nvSpPr>
          <p:cNvPr id="1100807" name="Text Box 7"/>
          <p:cNvSpPr txBox="1">
            <a:spLocks noChangeArrowheads="1"/>
          </p:cNvSpPr>
          <p:nvPr/>
        </p:nvSpPr>
        <p:spPr bwMode="auto">
          <a:xfrm>
            <a:off x="5715000" y="1447800"/>
            <a:ext cx="1163638" cy="701675"/>
          </a:xfrm>
          <a:prstGeom prst="rect">
            <a:avLst/>
          </a:prstGeom>
          <a:noFill/>
          <a:ln w="9525">
            <a:noFill/>
            <a:miter lim="800000"/>
            <a:headEnd/>
            <a:tailEnd/>
          </a:ln>
          <a:effectLst/>
        </p:spPr>
        <p:txBody>
          <a:bodyPr wrap="none" anchor="ctr">
            <a:spAutoFit/>
          </a:bodyPr>
          <a:lstStyle/>
          <a:p>
            <a:pPr eaLnBrk="1" hangingPunct="1"/>
            <a:r>
              <a:rPr lang="en-US" sz="2000">
                <a:latin typeface="Times New Roman" pitchFamily="18" charset="0"/>
              </a:rPr>
              <a:t>Next site</a:t>
            </a:r>
          </a:p>
          <a:p>
            <a:pPr eaLnBrk="1" hangingPunct="1"/>
            <a:r>
              <a:rPr lang="en-US" sz="2000">
                <a:latin typeface="Times New Roman" pitchFamily="18" charset="0"/>
              </a:rPr>
              <a:t>enters CS</a:t>
            </a:r>
          </a:p>
        </p:txBody>
      </p:sp>
      <p:sp>
        <p:nvSpPr>
          <p:cNvPr id="1100808" name="Text Box 8"/>
          <p:cNvSpPr txBox="1">
            <a:spLocks noChangeArrowheads="1"/>
          </p:cNvSpPr>
          <p:nvPr/>
        </p:nvSpPr>
        <p:spPr bwMode="auto">
          <a:xfrm>
            <a:off x="3182938" y="2925763"/>
            <a:ext cx="1846262" cy="701675"/>
          </a:xfrm>
          <a:prstGeom prst="rect">
            <a:avLst/>
          </a:prstGeom>
          <a:noFill/>
          <a:ln w="9525">
            <a:noFill/>
            <a:miter lim="800000"/>
            <a:headEnd/>
            <a:tailEnd/>
          </a:ln>
          <a:effectLst/>
        </p:spPr>
        <p:txBody>
          <a:bodyPr wrap="none" anchor="ctr">
            <a:spAutoFit/>
          </a:bodyPr>
          <a:lstStyle/>
          <a:p>
            <a:pPr algn="ctr" eaLnBrk="1" hangingPunct="1"/>
            <a:r>
              <a:rPr lang="en-US" sz="2000">
                <a:latin typeface="Times New Roman" pitchFamily="18" charset="0"/>
              </a:rPr>
              <a:t>Synchronization</a:t>
            </a:r>
          </a:p>
          <a:p>
            <a:pPr algn="ctr" eaLnBrk="1" hangingPunct="1"/>
            <a:r>
              <a:rPr lang="en-US" sz="2000">
                <a:latin typeface="Times New Roman" pitchFamily="18" charset="0"/>
              </a:rPr>
              <a:t>delay</a:t>
            </a:r>
          </a:p>
        </p:txBody>
      </p:sp>
      <p:sp>
        <p:nvSpPr>
          <p:cNvPr id="1100809" name="Line 9"/>
          <p:cNvSpPr>
            <a:spLocks noChangeShapeType="1"/>
          </p:cNvSpPr>
          <p:nvPr/>
        </p:nvSpPr>
        <p:spPr bwMode="auto">
          <a:xfrm flipH="1">
            <a:off x="3200400" y="3429000"/>
            <a:ext cx="152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0810" name="Line 10"/>
          <p:cNvSpPr>
            <a:spLocks noChangeShapeType="1"/>
          </p:cNvSpPr>
          <p:nvPr/>
        </p:nvSpPr>
        <p:spPr bwMode="auto">
          <a:xfrm>
            <a:off x="4876800" y="3429000"/>
            <a:ext cx="228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0811" name="Line 11"/>
          <p:cNvSpPr>
            <a:spLocks noChangeShapeType="1"/>
          </p:cNvSpPr>
          <p:nvPr/>
        </p:nvSpPr>
        <p:spPr bwMode="auto">
          <a:xfrm>
            <a:off x="1752600" y="5562600"/>
            <a:ext cx="518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0812" name="Text Box 12"/>
          <p:cNvSpPr txBox="1">
            <a:spLocks noChangeArrowheads="1"/>
          </p:cNvSpPr>
          <p:nvPr/>
        </p:nvSpPr>
        <p:spPr bwMode="auto">
          <a:xfrm>
            <a:off x="6519863" y="2803525"/>
            <a:ext cx="719137" cy="396875"/>
          </a:xfrm>
          <a:prstGeom prst="rect">
            <a:avLst/>
          </a:prstGeom>
          <a:noFill/>
          <a:ln w="9525">
            <a:noFill/>
            <a:miter lim="800000"/>
            <a:headEnd/>
            <a:tailEnd/>
          </a:ln>
          <a:effectLst/>
        </p:spPr>
        <p:txBody>
          <a:bodyPr wrap="none" anchor="ctr">
            <a:spAutoFit/>
          </a:bodyPr>
          <a:lstStyle/>
          <a:p>
            <a:pPr algn="ctr" eaLnBrk="1" hangingPunct="1"/>
            <a:r>
              <a:rPr lang="en-US" sz="2000">
                <a:latin typeface="Times New Roman" pitchFamily="18" charset="0"/>
              </a:rPr>
              <a:t>Time</a:t>
            </a:r>
          </a:p>
        </p:txBody>
      </p:sp>
      <p:sp>
        <p:nvSpPr>
          <p:cNvPr id="1100813" name="Text Box 13"/>
          <p:cNvSpPr txBox="1">
            <a:spLocks noChangeArrowheads="1"/>
          </p:cNvSpPr>
          <p:nvPr/>
        </p:nvSpPr>
        <p:spPr bwMode="auto">
          <a:xfrm>
            <a:off x="6783388" y="5562600"/>
            <a:ext cx="719137" cy="396875"/>
          </a:xfrm>
          <a:prstGeom prst="rect">
            <a:avLst/>
          </a:prstGeom>
          <a:noFill/>
          <a:ln w="9525">
            <a:noFill/>
            <a:miter lim="800000"/>
            <a:headEnd/>
            <a:tailEnd/>
          </a:ln>
          <a:effectLst/>
        </p:spPr>
        <p:txBody>
          <a:bodyPr wrap="none" anchor="ctr">
            <a:spAutoFit/>
          </a:bodyPr>
          <a:lstStyle/>
          <a:p>
            <a:pPr algn="ctr" eaLnBrk="1" hangingPunct="1"/>
            <a:r>
              <a:rPr lang="en-US" sz="2000">
                <a:latin typeface="Times New Roman" pitchFamily="18" charset="0"/>
              </a:rPr>
              <a:t>Time</a:t>
            </a:r>
          </a:p>
        </p:txBody>
      </p:sp>
      <p:sp>
        <p:nvSpPr>
          <p:cNvPr id="1100814" name="Line 14"/>
          <p:cNvSpPr>
            <a:spLocks noChangeShapeType="1"/>
          </p:cNvSpPr>
          <p:nvPr/>
        </p:nvSpPr>
        <p:spPr bwMode="auto">
          <a:xfrm>
            <a:off x="2133600" y="4800600"/>
            <a:ext cx="304800" cy="762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0815" name="Line 15"/>
          <p:cNvSpPr>
            <a:spLocks noChangeShapeType="1"/>
          </p:cNvSpPr>
          <p:nvPr/>
        </p:nvSpPr>
        <p:spPr bwMode="auto">
          <a:xfrm>
            <a:off x="2971800" y="4800600"/>
            <a:ext cx="304800" cy="762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0816" name="Line 16"/>
          <p:cNvSpPr>
            <a:spLocks noChangeShapeType="1"/>
          </p:cNvSpPr>
          <p:nvPr/>
        </p:nvSpPr>
        <p:spPr bwMode="auto">
          <a:xfrm>
            <a:off x="6019800" y="4800600"/>
            <a:ext cx="304800" cy="762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0817" name="Text Box 17"/>
          <p:cNvSpPr txBox="1">
            <a:spLocks noChangeArrowheads="1"/>
          </p:cNvSpPr>
          <p:nvPr/>
        </p:nvSpPr>
        <p:spPr bwMode="auto">
          <a:xfrm>
            <a:off x="968375" y="4410075"/>
            <a:ext cx="1376363" cy="701675"/>
          </a:xfrm>
          <a:prstGeom prst="rect">
            <a:avLst/>
          </a:prstGeom>
          <a:noFill/>
          <a:ln w="9525">
            <a:noFill/>
            <a:miter lim="800000"/>
            <a:headEnd/>
            <a:tailEnd/>
          </a:ln>
          <a:effectLst/>
        </p:spPr>
        <p:txBody>
          <a:bodyPr wrap="none" anchor="ctr">
            <a:spAutoFit/>
          </a:bodyPr>
          <a:lstStyle/>
          <a:p>
            <a:pPr eaLnBrk="1" hangingPunct="1"/>
            <a:r>
              <a:rPr lang="en-US" sz="2000">
                <a:latin typeface="Times New Roman" pitchFamily="18" charset="0"/>
              </a:rPr>
              <a:t>CS Request</a:t>
            </a:r>
          </a:p>
          <a:p>
            <a:pPr eaLnBrk="1" hangingPunct="1"/>
            <a:r>
              <a:rPr lang="en-US" sz="2000">
                <a:latin typeface="Times New Roman" pitchFamily="18" charset="0"/>
              </a:rPr>
              <a:t>arrives</a:t>
            </a:r>
          </a:p>
        </p:txBody>
      </p:sp>
      <p:sp>
        <p:nvSpPr>
          <p:cNvPr id="1100818" name="Text Box 18"/>
          <p:cNvSpPr txBox="1">
            <a:spLocks noChangeArrowheads="1"/>
          </p:cNvSpPr>
          <p:nvPr/>
        </p:nvSpPr>
        <p:spPr bwMode="auto">
          <a:xfrm>
            <a:off x="2792413" y="4144963"/>
            <a:ext cx="1169987" cy="701675"/>
          </a:xfrm>
          <a:prstGeom prst="rect">
            <a:avLst/>
          </a:prstGeom>
          <a:noFill/>
          <a:ln w="9525">
            <a:noFill/>
            <a:miter lim="800000"/>
            <a:headEnd/>
            <a:tailEnd/>
          </a:ln>
          <a:effectLst/>
        </p:spPr>
        <p:txBody>
          <a:bodyPr wrap="none" anchor="ctr">
            <a:spAutoFit/>
          </a:bodyPr>
          <a:lstStyle/>
          <a:p>
            <a:pPr eaLnBrk="1" hangingPunct="1"/>
            <a:r>
              <a:rPr lang="en-US" sz="2000">
                <a:latin typeface="Times New Roman" pitchFamily="18" charset="0"/>
              </a:rPr>
              <a:t>Messages</a:t>
            </a:r>
          </a:p>
          <a:p>
            <a:pPr eaLnBrk="1" hangingPunct="1"/>
            <a:r>
              <a:rPr lang="en-US" sz="2000">
                <a:latin typeface="Times New Roman" pitchFamily="18" charset="0"/>
              </a:rPr>
              <a:t>sent</a:t>
            </a:r>
          </a:p>
        </p:txBody>
      </p:sp>
      <p:sp>
        <p:nvSpPr>
          <p:cNvPr id="1100819" name="Text Box 19"/>
          <p:cNvSpPr txBox="1">
            <a:spLocks noChangeArrowheads="1"/>
          </p:cNvSpPr>
          <p:nvPr/>
        </p:nvSpPr>
        <p:spPr bwMode="auto">
          <a:xfrm>
            <a:off x="4149725" y="4343400"/>
            <a:ext cx="1108075" cy="396875"/>
          </a:xfrm>
          <a:prstGeom prst="rect">
            <a:avLst/>
          </a:prstGeom>
          <a:noFill/>
          <a:ln w="9525">
            <a:noFill/>
            <a:miter lim="800000"/>
            <a:headEnd/>
            <a:tailEnd/>
          </a:ln>
          <a:effectLst/>
        </p:spPr>
        <p:txBody>
          <a:bodyPr wrap="none" anchor="ctr">
            <a:spAutoFit/>
          </a:bodyPr>
          <a:lstStyle/>
          <a:p>
            <a:pPr algn="ctr" eaLnBrk="1" hangingPunct="1"/>
            <a:r>
              <a:rPr lang="en-US" sz="2000">
                <a:latin typeface="Times New Roman" pitchFamily="18" charset="0"/>
              </a:rPr>
              <a:t>Enter CS</a:t>
            </a:r>
          </a:p>
        </p:txBody>
      </p:sp>
      <p:sp>
        <p:nvSpPr>
          <p:cNvPr id="1100820" name="Text Box 20"/>
          <p:cNvSpPr txBox="1">
            <a:spLocks noChangeArrowheads="1"/>
          </p:cNvSpPr>
          <p:nvPr/>
        </p:nvSpPr>
        <p:spPr bwMode="auto">
          <a:xfrm>
            <a:off x="5876925" y="4449763"/>
            <a:ext cx="981075" cy="396875"/>
          </a:xfrm>
          <a:prstGeom prst="rect">
            <a:avLst/>
          </a:prstGeom>
          <a:noFill/>
          <a:ln w="9525">
            <a:noFill/>
            <a:miter lim="800000"/>
            <a:headEnd/>
            <a:tailEnd/>
          </a:ln>
          <a:effectLst/>
        </p:spPr>
        <p:txBody>
          <a:bodyPr wrap="none" anchor="ctr">
            <a:spAutoFit/>
          </a:bodyPr>
          <a:lstStyle/>
          <a:p>
            <a:pPr algn="ctr" eaLnBrk="1" hangingPunct="1"/>
            <a:r>
              <a:rPr lang="en-US" sz="2000">
                <a:latin typeface="Times New Roman" pitchFamily="18" charset="0"/>
              </a:rPr>
              <a:t>Exit CS</a:t>
            </a:r>
          </a:p>
        </p:txBody>
      </p:sp>
      <p:sp>
        <p:nvSpPr>
          <p:cNvPr id="1100821" name="Line 21"/>
          <p:cNvSpPr>
            <a:spLocks noChangeShapeType="1"/>
          </p:cNvSpPr>
          <p:nvPr/>
        </p:nvSpPr>
        <p:spPr bwMode="auto">
          <a:xfrm flipH="1">
            <a:off x="4267200" y="4724400"/>
            <a:ext cx="38100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0822" name="Text Box 22"/>
          <p:cNvSpPr txBox="1">
            <a:spLocks noChangeArrowheads="1"/>
          </p:cNvSpPr>
          <p:nvPr/>
        </p:nvSpPr>
        <p:spPr bwMode="auto">
          <a:xfrm>
            <a:off x="5146675" y="5638800"/>
            <a:ext cx="339725" cy="396875"/>
          </a:xfrm>
          <a:prstGeom prst="rect">
            <a:avLst/>
          </a:prstGeom>
          <a:noFill/>
          <a:ln w="9525">
            <a:noFill/>
            <a:miter lim="800000"/>
            <a:headEnd/>
            <a:tailEnd/>
          </a:ln>
          <a:effectLst/>
        </p:spPr>
        <p:txBody>
          <a:bodyPr wrap="none" anchor="ctr">
            <a:spAutoFit/>
          </a:bodyPr>
          <a:lstStyle/>
          <a:p>
            <a:pPr algn="ctr" eaLnBrk="1" hangingPunct="1"/>
            <a:r>
              <a:rPr lang="en-US" sz="2000">
                <a:latin typeface="Times New Roman" pitchFamily="18" charset="0"/>
              </a:rPr>
              <a:t>E</a:t>
            </a:r>
          </a:p>
        </p:txBody>
      </p:sp>
      <p:sp>
        <p:nvSpPr>
          <p:cNvPr id="1100823" name="Text Box 23"/>
          <p:cNvSpPr txBox="1">
            <a:spLocks noChangeArrowheads="1"/>
          </p:cNvSpPr>
          <p:nvPr/>
        </p:nvSpPr>
        <p:spPr bwMode="auto">
          <a:xfrm>
            <a:off x="3960813" y="6080125"/>
            <a:ext cx="1755775" cy="396875"/>
          </a:xfrm>
          <a:prstGeom prst="rect">
            <a:avLst/>
          </a:prstGeom>
          <a:noFill/>
          <a:ln w="9525">
            <a:noFill/>
            <a:miter lim="800000"/>
            <a:headEnd/>
            <a:tailEnd/>
          </a:ln>
          <a:effectLst/>
        </p:spPr>
        <p:txBody>
          <a:bodyPr wrap="none" anchor="ctr">
            <a:spAutoFit/>
          </a:bodyPr>
          <a:lstStyle/>
          <a:p>
            <a:pPr algn="ctr" eaLnBrk="1" hangingPunct="1"/>
            <a:r>
              <a:rPr lang="en-US" sz="2000">
                <a:latin typeface="Times New Roman" pitchFamily="18" charset="0"/>
              </a:rPr>
              <a:t>Response Time</a:t>
            </a:r>
          </a:p>
        </p:txBody>
      </p:sp>
      <p:sp>
        <p:nvSpPr>
          <p:cNvPr id="1100824" name="Line 24"/>
          <p:cNvSpPr>
            <a:spLocks noChangeShapeType="1"/>
          </p:cNvSpPr>
          <p:nvPr/>
        </p:nvSpPr>
        <p:spPr bwMode="auto">
          <a:xfrm>
            <a:off x="5486400" y="5867400"/>
            <a:ext cx="838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0825" name="Line 25"/>
          <p:cNvSpPr>
            <a:spLocks noChangeShapeType="1"/>
          </p:cNvSpPr>
          <p:nvPr/>
        </p:nvSpPr>
        <p:spPr bwMode="auto">
          <a:xfrm flipH="1">
            <a:off x="4343400" y="5867400"/>
            <a:ext cx="838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0826" name="Line 26"/>
          <p:cNvSpPr>
            <a:spLocks noChangeShapeType="1"/>
          </p:cNvSpPr>
          <p:nvPr/>
        </p:nvSpPr>
        <p:spPr bwMode="auto">
          <a:xfrm>
            <a:off x="5715000" y="6324600"/>
            <a:ext cx="609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0827" name="Line 27"/>
          <p:cNvSpPr>
            <a:spLocks noChangeShapeType="1"/>
          </p:cNvSpPr>
          <p:nvPr/>
        </p:nvSpPr>
        <p:spPr bwMode="auto">
          <a:xfrm flipH="1">
            <a:off x="3276600" y="6324600"/>
            <a:ext cx="685800" cy="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transition>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7920B0-5CB8-42A6-999C-2B88F4B3AC2B}" type="slidenum">
              <a:rPr lang="en-US"/>
              <a:pPr/>
              <a:t>9</a:t>
            </a:fld>
            <a:endParaRPr lang="en-US">
              <a:solidFill>
                <a:schemeClr val="bg2"/>
              </a:solidFill>
            </a:endParaRPr>
          </a:p>
        </p:txBody>
      </p:sp>
      <p:sp>
        <p:nvSpPr>
          <p:cNvPr id="1101826" name="Rectangle 2"/>
          <p:cNvSpPr>
            <a:spLocks noGrp="1" noChangeArrowheads="1"/>
          </p:cNvSpPr>
          <p:nvPr>
            <p:ph type="title"/>
          </p:nvPr>
        </p:nvSpPr>
        <p:spPr>
          <a:xfrm>
            <a:off x="1066800" y="228600"/>
            <a:ext cx="7772400" cy="1143000"/>
          </a:xfrm>
        </p:spPr>
        <p:txBody>
          <a:bodyPr/>
          <a:lstStyle/>
          <a:p>
            <a:r>
              <a:rPr lang="en-US" dirty="0" smtClean="0"/>
              <a:t>Low &amp; High load Performance </a:t>
            </a:r>
            <a:r>
              <a:rPr lang="en-US" dirty="0"/>
              <a:t>...</a:t>
            </a:r>
          </a:p>
        </p:txBody>
      </p:sp>
      <p:sp>
        <p:nvSpPr>
          <p:cNvPr id="1101827" name="Rectangle 3"/>
          <p:cNvSpPr>
            <a:spLocks noGrp="1" noChangeArrowheads="1"/>
          </p:cNvSpPr>
          <p:nvPr>
            <p:ph type="body" idx="1"/>
          </p:nvPr>
        </p:nvSpPr>
        <p:spPr>
          <a:xfrm>
            <a:off x="838200" y="1066800"/>
            <a:ext cx="7772400" cy="5562600"/>
          </a:xfrm>
        </p:spPr>
        <p:txBody>
          <a:bodyPr/>
          <a:lstStyle/>
          <a:p>
            <a:pPr>
              <a:lnSpc>
                <a:spcPct val="90000"/>
              </a:lnSpc>
            </a:pPr>
            <a:r>
              <a:rPr lang="en-US" sz="2000" dirty="0" smtClean="0">
                <a:latin typeface="+mj-lt"/>
              </a:rPr>
              <a:t>We often study the performance of mutual exclusion algorithms under two special loading conditions, viz., “low load” and “high load”.</a:t>
            </a:r>
          </a:p>
          <a:p>
            <a:pPr>
              <a:lnSpc>
                <a:spcPct val="90000"/>
              </a:lnSpc>
            </a:pPr>
            <a:r>
              <a:rPr lang="en-US" sz="2000" dirty="0" smtClean="0">
                <a:latin typeface="+mj-lt"/>
              </a:rPr>
              <a:t>The load is determined by the arrival rate of requests.</a:t>
            </a:r>
            <a:endParaRPr lang="en-US" sz="2000" dirty="0" smtClean="0"/>
          </a:p>
          <a:p>
            <a:pPr marL="457200" indent="-457200"/>
            <a:r>
              <a:rPr lang="en-US" sz="2000" dirty="0" smtClean="0"/>
              <a:t>Low </a:t>
            </a:r>
            <a:r>
              <a:rPr lang="en-US" sz="2000" dirty="0"/>
              <a:t>and High Load:</a:t>
            </a:r>
          </a:p>
          <a:p>
            <a:pPr marL="1027113" lvl="1" indent="-455613"/>
            <a:r>
              <a:rPr lang="en-US" sz="2000" dirty="0"/>
              <a:t>Low load: No more than one request at a given point in time.</a:t>
            </a:r>
          </a:p>
          <a:p>
            <a:pPr marL="1027113" lvl="1" indent="-455613"/>
            <a:r>
              <a:rPr lang="en-US" sz="2000" dirty="0"/>
              <a:t>High load: Always a pending mutual exclusion request at a site.</a:t>
            </a:r>
          </a:p>
          <a:p>
            <a:pPr marL="457200" indent="-457200"/>
            <a:r>
              <a:rPr lang="en-US" sz="2000" dirty="0"/>
              <a:t>Best and Worst Case</a:t>
            </a:r>
            <a:r>
              <a:rPr lang="en-US" sz="2000" dirty="0" smtClean="0"/>
              <a:t>: </a:t>
            </a:r>
            <a:r>
              <a:rPr lang="en-US" sz="2000" i="1" dirty="0" smtClean="0"/>
              <a:t> </a:t>
            </a:r>
            <a:r>
              <a:rPr lang="en-US" sz="2000" dirty="0" smtClean="0"/>
              <a:t>Coincide with low and high loads respectively. Mainly due to the response time differ in high and low load.</a:t>
            </a:r>
            <a:endParaRPr lang="en-US" sz="2000" dirty="0"/>
          </a:p>
          <a:p>
            <a:pPr marL="1027113" lvl="1" indent="-455613"/>
            <a:r>
              <a:rPr lang="en-US" sz="2000" dirty="0"/>
              <a:t>Best Case (low loads): Round-trip message delay + Execution time. 2T + E.</a:t>
            </a:r>
          </a:p>
          <a:p>
            <a:pPr marL="1027113" lvl="1" indent="-455613"/>
            <a:r>
              <a:rPr lang="en-US" sz="2000" dirty="0"/>
              <a:t>Worst case (high loads).</a:t>
            </a:r>
          </a:p>
          <a:p>
            <a:pPr marL="457200" indent="-457200"/>
            <a:r>
              <a:rPr lang="en-US" sz="2000" dirty="0"/>
              <a:t>Message traffic: low at low loads, high at high loads.</a:t>
            </a:r>
          </a:p>
          <a:p>
            <a:pPr marL="457200" indent="-457200"/>
            <a:r>
              <a:rPr lang="en-US" sz="2000" dirty="0"/>
              <a:t>Average performance: when load conditions fluctuate widely.</a:t>
            </a:r>
          </a:p>
        </p:txBody>
      </p:sp>
    </p:spTree>
  </p:cSld>
  <p:clrMapOvr>
    <a:masterClrMapping/>
  </p:clrMapOvr>
  <p:transition>
    <p:sndAc>
      <p:stSnd>
        <p:snd r:embed="rId2" name="camera.wav"/>
      </p:stSnd>
    </p:sndAc>
  </p:transition>
  <p:timing>
    <p:tnLst>
      <p:par>
        <p:cTn id="1" dur="indefinite" restart="never" nodeType="tmRoot"/>
      </p:par>
    </p:tnLst>
  </p:timing>
</p:sld>
</file>

<file path=ppt/theme/theme1.xml><?xml version="1.0" encoding="utf-8"?>
<a:theme xmlns:a="http://schemas.openxmlformats.org/drawingml/2006/main" name="4401sl1">
  <a:themeElements>
    <a:clrScheme name="4401sl1 6">
      <a:dk1>
        <a:srgbClr val="000000"/>
      </a:dk1>
      <a:lt1>
        <a:srgbClr val="FFFFFF"/>
      </a:lt1>
      <a:dk2>
        <a:srgbClr val="663300"/>
      </a:dk2>
      <a:lt2>
        <a:srgbClr val="A08366"/>
      </a:lt2>
      <a:accent1>
        <a:srgbClr val="CE9964"/>
      </a:accent1>
      <a:accent2>
        <a:srgbClr val="CD3333"/>
      </a:accent2>
      <a:accent3>
        <a:srgbClr val="FFFFFF"/>
      </a:accent3>
      <a:accent4>
        <a:srgbClr val="000000"/>
      </a:accent4>
      <a:accent5>
        <a:srgbClr val="E3CAB8"/>
      </a:accent5>
      <a:accent6>
        <a:srgbClr val="BA2D2D"/>
      </a:accent6>
      <a:hlink>
        <a:srgbClr val="9A7F32"/>
      </a:hlink>
      <a:folHlink>
        <a:srgbClr val="ECA07A"/>
      </a:folHlink>
    </a:clrScheme>
    <a:fontScheme name="4401sl1">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4401sl1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4401sl1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4401sl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401sl1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
      <a:clrScheme name="4401sl1 5">
        <a:dk1>
          <a:srgbClr val="140A00"/>
        </a:dk1>
        <a:lt1>
          <a:srgbClr val="FDFCED"/>
        </a:lt1>
        <a:dk2>
          <a:srgbClr val="663300"/>
        </a:dk2>
        <a:lt2>
          <a:srgbClr val="A08366"/>
        </a:lt2>
        <a:accent1>
          <a:srgbClr val="CE9964"/>
        </a:accent1>
        <a:accent2>
          <a:srgbClr val="CD3333"/>
        </a:accent2>
        <a:accent3>
          <a:srgbClr val="FEFDF4"/>
        </a:accent3>
        <a:accent4>
          <a:srgbClr val="0F07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4401sl1 6">
        <a:dk1>
          <a:srgbClr val="000000"/>
        </a:dk1>
        <a:lt1>
          <a:srgbClr val="FFFFFF"/>
        </a:lt1>
        <a:dk2>
          <a:srgbClr val="663300"/>
        </a:dk2>
        <a:lt2>
          <a:srgbClr val="A08366"/>
        </a:lt2>
        <a:accent1>
          <a:srgbClr val="CE9964"/>
        </a:accent1>
        <a:accent2>
          <a:srgbClr val="CD3333"/>
        </a:accent2>
        <a:accent3>
          <a:srgbClr val="FFFFFF"/>
        </a:accent3>
        <a:accent4>
          <a:srgbClr val="0000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C:\class\4401\au00\4401sl1.ppt</Template>
  <TotalTime>12034</TotalTime>
  <Words>4694</Words>
  <Application>Microsoft Office PowerPoint</Application>
  <PresentationFormat>On-screen Show (4:3)</PresentationFormat>
  <Paragraphs>541</Paragraphs>
  <Slides>58</Slides>
  <Notes>0</Notes>
  <HiddenSlides>0</HiddenSlides>
  <MMClips>0</MMClips>
  <ScaleCrop>false</ScaleCrop>
  <HeadingPairs>
    <vt:vector size="6" baseType="variant">
      <vt:variant>
        <vt:lpstr>Theme</vt:lpstr>
      </vt:variant>
      <vt:variant>
        <vt:i4>1</vt:i4>
      </vt:variant>
      <vt:variant>
        <vt:lpstr>Slide Titles</vt:lpstr>
      </vt:variant>
      <vt:variant>
        <vt:i4>58</vt:i4>
      </vt:variant>
      <vt:variant>
        <vt:lpstr>Custom Shows</vt:lpstr>
      </vt:variant>
      <vt:variant>
        <vt:i4>1</vt:i4>
      </vt:variant>
    </vt:vector>
  </HeadingPairs>
  <TitlesOfParts>
    <vt:vector size="60" baseType="lpstr">
      <vt:lpstr>4401sl1</vt:lpstr>
      <vt:lpstr> Distributed Systems- II  Dept. of Computer Science </vt:lpstr>
      <vt:lpstr> Distributed Synchronization</vt:lpstr>
      <vt:lpstr>MUTUAL EXCLUSION</vt:lpstr>
      <vt:lpstr>Mutual Exclusion Algorithms</vt:lpstr>
      <vt:lpstr>General System Model</vt:lpstr>
      <vt:lpstr>Mutual Exclusion: Requirements</vt:lpstr>
      <vt:lpstr>Performance</vt:lpstr>
      <vt:lpstr>Performance metrics</vt:lpstr>
      <vt:lpstr>Low &amp; High load Performance ...</vt:lpstr>
      <vt:lpstr>Simple Solution to Distributed mutual Exclusion</vt:lpstr>
      <vt:lpstr>Slide 11</vt:lpstr>
      <vt:lpstr>Non-token Based Algorithms</vt:lpstr>
      <vt:lpstr>Lamport’s Algorithm</vt:lpstr>
      <vt:lpstr>Lamport’s Algorithm</vt:lpstr>
      <vt:lpstr>Slide 15</vt:lpstr>
      <vt:lpstr>Lamport’s Algorithm…</vt:lpstr>
      <vt:lpstr>Lamport’s Algorithm: Example</vt:lpstr>
      <vt:lpstr>Lamport’s: Example…</vt:lpstr>
      <vt:lpstr>Ricart-Agrawala Algorithm</vt:lpstr>
      <vt:lpstr>Ricart-Agrawala Algorithm</vt:lpstr>
      <vt:lpstr>Ricart-Agrawala: Performance</vt:lpstr>
      <vt:lpstr>Ricart-Agrawala: Optimization</vt:lpstr>
      <vt:lpstr>Ricart-Agrawala: Example</vt:lpstr>
      <vt:lpstr>Ricart-Agrawala: Example…</vt:lpstr>
      <vt:lpstr>Maekawa’s Algorithm</vt:lpstr>
      <vt:lpstr>Maekawa’s Algorithm ...</vt:lpstr>
      <vt:lpstr>Maekawa’s Algorithm ...</vt:lpstr>
      <vt:lpstr>Token-based Algorithms</vt:lpstr>
      <vt:lpstr>Suzuki-Kasami Algorithm</vt:lpstr>
      <vt:lpstr>Suzuki-Kasami Algorithm ...</vt:lpstr>
      <vt:lpstr>Suzuki-Kasami: Example</vt:lpstr>
      <vt:lpstr>Singhal’s Heuristic Algorithm</vt:lpstr>
      <vt:lpstr>Singhal’s Heuristic Algorithm …</vt:lpstr>
      <vt:lpstr>Singhal’s Heuristic Algorithm …</vt:lpstr>
      <vt:lpstr>Singhal: Example</vt:lpstr>
      <vt:lpstr>Raymond’s Algorithm</vt:lpstr>
      <vt:lpstr>Raymond’s Algorithm …</vt:lpstr>
      <vt:lpstr>Raymond’s Algorithm: Example</vt:lpstr>
      <vt:lpstr>Raymond’s Algm.: Example…</vt:lpstr>
      <vt:lpstr>Comparison</vt:lpstr>
      <vt:lpstr>Clock Synchronization</vt:lpstr>
      <vt:lpstr>Physical Clocks (1)</vt:lpstr>
      <vt:lpstr>Physical Clocks (2)</vt:lpstr>
      <vt:lpstr>Clock Synchronization Algorithms</vt:lpstr>
      <vt:lpstr>Cristian's Algorithm</vt:lpstr>
      <vt:lpstr>The Berkeley Algorithm</vt:lpstr>
      <vt:lpstr>Lamport Timestamps</vt:lpstr>
      <vt:lpstr>Example: Totally-Ordered Multicasting</vt:lpstr>
      <vt:lpstr>Global State (1)</vt:lpstr>
      <vt:lpstr>Global State (2)</vt:lpstr>
      <vt:lpstr>Global State (3)</vt:lpstr>
      <vt:lpstr>The Bully Algorithm (1)</vt:lpstr>
      <vt:lpstr>Global State (3)</vt:lpstr>
      <vt:lpstr>A Ring Algorithm</vt:lpstr>
      <vt:lpstr>Mutual Exclusion:  A Centralized Algorithm</vt:lpstr>
      <vt:lpstr>A Distributed Algorithm</vt:lpstr>
      <vt:lpstr>A Token Ring Algorithm</vt:lpstr>
      <vt:lpstr>Comparison</vt:lpstr>
      <vt:lpstr>Bully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6450: Principles of Distributed Systems</dc:title>
  <dc:creator>Dr. Golden G. Richard III</dc:creator>
  <cp:lastModifiedBy>bachhelass</cp:lastModifiedBy>
  <cp:revision>832</cp:revision>
  <cp:lastPrinted>1998-11-13T16:00:00Z</cp:lastPrinted>
  <dcterms:created xsi:type="dcterms:W3CDTF">1996-08-20T21:34:00Z</dcterms:created>
  <dcterms:modified xsi:type="dcterms:W3CDTF">2012-08-27T03:48:34Z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D:\class\6450</vt:lpwstr>
  </property>
</Properties>
</file>