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b5e9e6627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b5e9e6627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6b5e9e662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6b5e9e66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6b5e9e6627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6b5e9e6627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6b5e9e662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6b5e9e662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6b5e9e662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6b5e9e662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b5e9e662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b5e9e662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6b5e9e662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b5e9e662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78ec136d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8ec136d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g6b5e9e6627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b5e9e6627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2" name="Shape 162"/>
        <p:cNvGrpSpPr/>
        <p:nvPr/>
      </p:nvGrpSpPr>
      <p:grpSpPr>
        <a:xfrm>
          <a:off x="0" y="0"/>
          <a:ext cx="0" cy="0"/>
          <a:chOff x="0" y="0"/>
          <a:chExt cx="0" cy="0"/>
        </a:xfrm>
      </p:grpSpPr>
      <p:sp>
        <p:nvSpPr>
          <p:cNvPr id="163" name="Google Shape;163;g6b5e9e662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6b5e9e662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6b5e9e6627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6b5e9e6627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6b5e9e662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6b5e9e662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8ec136dc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8ec136dc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6b5e9e662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b5e9e662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b5e9e662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b5e9e662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8ec136dc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78ec136dc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8" name="Shape 198"/>
        <p:cNvGrpSpPr/>
        <p:nvPr/>
      </p:nvGrpSpPr>
      <p:grpSpPr>
        <a:xfrm>
          <a:off x="0" y="0"/>
          <a:ext cx="0" cy="0"/>
          <a:chOff x="0" y="0"/>
          <a:chExt cx="0" cy="0"/>
        </a:xfrm>
      </p:grpSpPr>
      <p:sp>
        <p:nvSpPr>
          <p:cNvPr id="199" name="Google Shape;199;g6b5e9e6627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6b5e9e6627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6b5e9e662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6b5e9e662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g6b67e1c3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b67e1c3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g6b67e1c35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6b67e1c35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b67e1c359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b67e1c359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6b5e9e6627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6b5e9e6627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6b5e9e662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6b5e9e662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6b5e9e6627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6b5e9e6627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b5e9e662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b5e9e662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b5e9e6627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b5e9e6627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g6b5e9e6627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6b5e9e6627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g6b5e9e662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6b5e9e662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6b5e9e662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6b5e9e662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6b5e9e6627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6b5e9e6627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1" name="Shape 91"/>
        <p:cNvGrpSpPr/>
        <p:nvPr/>
      </p:nvGrpSpPr>
      <p:grpSpPr>
        <a:xfrm>
          <a:off x="0" y="0"/>
          <a:ext cx="0" cy="0"/>
          <a:chOff x="0" y="0"/>
          <a:chExt cx="0" cy="0"/>
        </a:xfrm>
      </p:grpSpPr>
      <p:sp>
        <p:nvSpPr>
          <p:cNvPr id="92" name="Google Shape;92;g78ec136dc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78ec136dc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6b5e9e662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b5e9e662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6b5e9e6627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6b5e9e6627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8.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7.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1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7.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22.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20.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2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28.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6.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2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hyperlink" Target="https://en.wikipedia.org/wiki/Play_(activity)" TargetMode="External"/><Relationship Id="rId4" Type="http://schemas.openxmlformats.org/officeDocument/2006/relationships/hyperlink" Target="https://en.wikipedia.org/wiki/Enjoyment" TargetMode="External"/><Relationship Id="rId5" Type="http://schemas.openxmlformats.org/officeDocument/2006/relationships/hyperlink" Target="https://en.wikipedia.org/wiki/Education" TargetMode="External"/><Relationship Id="rId6" Type="http://schemas.openxmlformats.org/officeDocument/2006/relationships/hyperlink" Target="https://en.wikipedia.org/wiki/Manual_labor" TargetMode="External"/><Relationship Id="rId7" Type="http://schemas.openxmlformats.org/officeDocument/2006/relationships/hyperlink" Target="https://en.wiktionary.org/wiki/remuneration" TargetMode="External"/><Relationship Id="rId8" Type="http://schemas.openxmlformats.org/officeDocument/2006/relationships/hyperlink" Target="https://en.wikipedia.org/wiki/Ar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2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 Id="rId3" Type="http://schemas.openxmlformats.org/officeDocument/2006/relationships/image" Target="../media/image25.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2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91600"/>
            <a:ext cx="8520600" cy="1629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latin typeface="Impact"/>
                <a:ea typeface="Impact"/>
                <a:cs typeface="Impact"/>
                <a:sym typeface="Impact"/>
              </a:rPr>
              <a:t>GAMING STRATEGY</a:t>
            </a:r>
            <a:endParaRPr sz="6000">
              <a:latin typeface="Impact"/>
              <a:ea typeface="Impact"/>
              <a:cs typeface="Impact"/>
              <a:sym typeface="Impact"/>
            </a:endParaRPr>
          </a:p>
        </p:txBody>
      </p:sp>
      <p:sp>
        <p:nvSpPr>
          <p:cNvPr id="55" name="Google Shape;55;p13"/>
          <p:cNvSpPr txBox="1"/>
          <p:nvPr>
            <p:ph idx="1" type="subTitle"/>
          </p:nvPr>
        </p:nvSpPr>
        <p:spPr>
          <a:xfrm>
            <a:off x="311700" y="2190300"/>
            <a:ext cx="8520600" cy="189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Impact"/>
                <a:ea typeface="Impact"/>
                <a:cs typeface="Impact"/>
                <a:sym typeface="Impact"/>
              </a:rPr>
              <a:t>IDS Project Presentation under session</a:t>
            </a:r>
            <a:endParaRPr>
              <a:latin typeface="Impact"/>
              <a:ea typeface="Impact"/>
              <a:cs typeface="Impact"/>
              <a:sym typeface="Impact"/>
            </a:endParaRPr>
          </a:p>
          <a:p>
            <a:pPr indent="0" lvl="0" marL="0" rtl="0" algn="ctr">
              <a:spcBef>
                <a:spcPts val="0"/>
              </a:spcBef>
              <a:spcAft>
                <a:spcPts val="0"/>
              </a:spcAft>
              <a:buNone/>
            </a:pPr>
            <a:r>
              <a:rPr lang="en">
                <a:latin typeface="Impact"/>
                <a:ea typeface="Impact"/>
                <a:cs typeface="Impact"/>
                <a:sym typeface="Impact"/>
              </a:rPr>
              <a:t>Aug 2019 - Dec 2019</a:t>
            </a:r>
            <a:endParaRPr>
              <a:latin typeface="Impact"/>
              <a:ea typeface="Impact"/>
              <a:cs typeface="Impact"/>
              <a:sym typeface="Impact"/>
            </a:endParaRPr>
          </a:p>
          <a:p>
            <a:pPr indent="0" lvl="0" marL="0" rtl="0" algn="ctr">
              <a:spcBef>
                <a:spcPts val="0"/>
              </a:spcBef>
              <a:spcAft>
                <a:spcPts val="0"/>
              </a:spcAft>
              <a:buNone/>
            </a:pPr>
            <a:r>
              <a:rPr lang="en">
                <a:latin typeface="Impact"/>
                <a:ea typeface="Impact"/>
                <a:cs typeface="Impact"/>
                <a:sym typeface="Impact"/>
              </a:rPr>
              <a:t>Guide: Prof. Jamuna S Murthy(Assistant Professor)</a:t>
            </a:r>
            <a:endParaRPr>
              <a:latin typeface="Impact"/>
              <a:ea typeface="Impact"/>
              <a:cs typeface="Impact"/>
              <a:sym typeface="Impact"/>
            </a:endParaRPr>
          </a:p>
          <a:p>
            <a:pPr indent="0" lvl="0" marL="0" rtl="0" algn="ctr">
              <a:spcBef>
                <a:spcPts val="0"/>
              </a:spcBef>
              <a:spcAft>
                <a:spcPts val="0"/>
              </a:spcAft>
              <a:buNone/>
            </a:pPr>
            <a:r>
              <a:rPr lang="en">
                <a:latin typeface="Impact"/>
                <a:ea typeface="Impact"/>
                <a:cs typeface="Impact"/>
                <a:sym typeface="Impact"/>
              </a:rPr>
              <a:t>Dept of CSE, PESU</a:t>
            </a:r>
            <a:endParaRPr>
              <a:latin typeface="Impact"/>
              <a:ea typeface="Impact"/>
              <a:cs typeface="Impact"/>
              <a:sym typeface="Impact"/>
            </a:endParaRPr>
          </a:p>
          <a:p>
            <a:pPr indent="0" lvl="0" marL="0" rtl="0" algn="ctr">
              <a:spcBef>
                <a:spcPts val="0"/>
              </a:spcBef>
              <a:spcAft>
                <a:spcPts val="0"/>
              </a:spcAft>
              <a:buNone/>
            </a:pPr>
            <a:r>
              <a:t/>
            </a:r>
            <a:endParaRPr>
              <a:latin typeface="Impact"/>
              <a:ea typeface="Impact"/>
              <a:cs typeface="Impact"/>
              <a:sym typeface="Impact"/>
            </a:endParaRPr>
          </a:p>
        </p:txBody>
      </p:sp>
      <p:sp>
        <p:nvSpPr>
          <p:cNvPr id="56" name="Google Shape;56;p13"/>
          <p:cNvSpPr txBox="1"/>
          <p:nvPr/>
        </p:nvSpPr>
        <p:spPr>
          <a:xfrm>
            <a:off x="5384375" y="4089000"/>
            <a:ext cx="3585000" cy="94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PES1201801468 - Shriya Raikar</a:t>
            </a:r>
            <a:endParaRPr>
              <a:latin typeface="Impact"/>
              <a:ea typeface="Impact"/>
              <a:cs typeface="Impact"/>
              <a:sym typeface="Impact"/>
            </a:endParaRPr>
          </a:p>
          <a:p>
            <a:pPr indent="0" lvl="0" marL="0" rtl="0" algn="l">
              <a:spcBef>
                <a:spcPts val="0"/>
              </a:spcBef>
              <a:spcAft>
                <a:spcPts val="0"/>
              </a:spcAft>
              <a:buNone/>
            </a:pPr>
            <a:r>
              <a:rPr lang="en">
                <a:latin typeface="Impact"/>
                <a:ea typeface="Impact"/>
                <a:cs typeface="Impact"/>
                <a:sym typeface="Impact"/>
              </a:rPr>
              <a:t>PES1201801 979  -  Pallavi S Murthy</a:t>
            </a:r>
            <a:endParaRPr>
              <a:latin typeface="Impact"/>
              <a:ea typeface="Impact"/>
              <a:cs typeface="Impact"/>
              <a:sym typeface="Impact"/>
            </a:endParaRPr>
          </a:p>
          <a:p>
            <a:pPr indent="0" lvl="0" marL="0" rtl="0" algn="l">
              <a:spcBef>
                <a:spcPts val="0"/>
              </a:spcBef>
              <a:spcAft>
                <a:spcPts val="0"/>
              </a:spcAft>
              <a:buNone/>
            </a:pPr>
            <a:r>
              <a:rPr lang="en">
                <a:latin typeface="Impact"/>
                <a:ea typeface="Impact"/>
                <a:cs typeface="Impact"/>
                <a:sym typeface="Impact"/>
              </a:rPr>
              <a:t>PEs1201802033 - Yukthi G L</a:t>
            </a:r>
            <a:endParaRPr>
              <a:latin typeface="Impact"/>
              <a:ea typeface="Impact"/>
              <a:cs typeface="Impact"/>
              <a:sym typeface="Impac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pic>
        <p:nvPicPr>
          <p:cNvPr id="113" name="Google Shape;113;p22"/>
          <p:cNvPicPr preferRelativeResize="0"/>
          <p:nvPr/>
        </p:nvPicPr>
        <p:blipFill>
          <a:blip r:embed="rId3">
            <a:alphaModFix/>
          </a:blip>
          <a:stretch>
            <a:fillRect/>
          </a:stretch>
        </p:blipFill>
        <p:spPr>
          <a:xfrm>
            <a:off x="124450" y="963050"/>
            <a:ext cx="8471351" cy="3899801"/>
          </a:xfrm>
          <a:prstGeom prst="rect">
            <a:avLst/>
          </a:prstGeom>
          <a:noFill/>
          <a:ln>
            <a:noFill/>
          </a:ln>
        </p:spPr>
      </p:pic>
      <p:sp>
        <p:nvSpPr>
          <p:cNvPr id="114" name="Google Shape;114;p22"/>
          <p:cNvSpPr txBox="1"/>
          <p:nvPr/>
        </p:nvSpPr>
        <p:spPr>
          <a:xfrm>
            <a:off x="768725" y="167725"/>
            <a:ext cx="7198200" cy="7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Impact"/>
                <a:ea typeface="Impact"/>
                <a:cs typeface="Impact"/>
                <a:sym typeface="Impact"/>
              </a:rPr>
              <a:t>Plot that shows the na values in the dataset</a:t>
            </a:r>
            <a:endParaRPr sz="1800">
              <a:latin typeface="Impact"/>
              <a:ea typeface="Impact"/>
              <a:cs typeface="Impact"/>
              <a:sym typeface="Impac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152400" y="1020325"/>
            <a:ext cx="8839200" cy="3913525"/>
          </a:xfrm>
          <a:prstGeom prst="rect">
            <a:avLst/>
          </a:prstGeom>
          <a:noFill/>
          <a:ln>
            <a:noFill/>
          </a:ln>
        </p:spPr>
      </p:pic>
      <p:sp>
        <p:nvSpPr>
          <p:cNvPr id="120" name="Google Shape;120;p23"/>
          <p:cNvSpPr txBox="1"/>
          <p:nvPr/>
        </p:nvSpPr>
        <p:spPr>
          <a:xfrm>
            <a:off x="489200" y="237600"/>
            <a:ext cx="8414100" cy="6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Impact"/>
                <a:ea typeface="Impact"/>
                <a:cs typeface="Impact"/>
                <a:sym typeface="Impact"/>
              </a:rPr>
              <a:t>Dealing with na values</a:t>
            </a:r>
            <a:endParaRPr sz="1800">
              <a:latin typeface="Impact"/>
              <a:ea typeface="Impact"/>
              <a:cs typeface="Impact"/>
              <a:sym typeface="Impac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pic>
        <p:nvPicPr>
          <p:cNvPr id="125" name="Google Shape;125;p24"/>
          <p:cNvPicPr preferRelativeResize="0"/>
          <p:nvPr/>
        </p:nvPicPr>
        <p:blipFill>
          <a:blip r:embed="rId3">
            <a:alphaModFix/>
          </a:blip>
          <a:stretch>
            <a:fillRect/>
          </a:stretch>
        </p:blipFill>
        <p:spPr>
          <a:xfrm>
            <a:off x="152400" y="153750"/>
            <a:ext cx="8839202" cy="4584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pic>
        <p:nvPicPr>
          <p:cNvPr id="130" name="Google Shape;130;p25"/>
          <p:cNvPicPr preferRelativeResize="0"/>
          <p:nvPr/>
        </p:nvPicPr>
        <p:blipFill>
          <a:blip r:embed="rId3">
            <a:alphaModFix/>
          </a:blip>
          <a:stretch>
            <a:fillRect/>
          </a:stretch>
        </p:blipFill>
        <p:spPr>
          <a:xfrm>
            <a:off x="152400" y="152400"/>
            <a:ext cx="8839198" cy="4641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pic>
        <p:nvPicPr>
          <p:cNvPr id="135" name="Google Shape;135;p26"/>
          <p:cNvPicPr preferRelativeResize="0"/>
          <p:nvPr/>
        </p:nvPicPr>
        <p:blipFill>
          <a:blip r:embed="rId3">
            <a:alphaModFix/>
          </a:blip>
          <a:stretch>
            <a:fillRect/>
          </a:stretch>
        </p:blipFill>
        <p:spPr>
          <a:xfrm>
            <a:off x="152400" y="1348025"/>
            <a:ext cx="8839203" cy="1223722"/>
          </a:xfrm>
          <a:prstGeom prst="rect">
            <a:avLst/>
          </a:prstGeom>
          <a:noFill/>
          <a:ln>
            <a:noFill/>
          </a:ln>
        </p:spPr>
      </p:pic>
      <p:sp>
        <p:nvSpPr>
          <p:cNvPr id="136" name="Google Shape;136;p26"/>
          <p:cNvSpPr txBox="1"/>
          <p:nvPr/>
        </p:nvSpPr>
        <p:spPr>
          <a:xfrm>
            <a:off x="475225" y="293525"/>
            <a:ext cx="7296000" cy="67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Impact"/>
                <a:ea typeface="Impact"/>
                <a:cs typeface="Impact"/>
                <a:sym typeface="Impact"/>
              </a:rPr>
              <a:t>Na values in categorical columns</a:t>
            </a:r>
            <a:endParaRPr sz="1800">
              <a:latin typeface="Impact"/>
              <a:ea typeface="Impact"/>
              <a:cs typeface="Impact"/>
              <a:sym typeface="Impac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pic>
        <p:nvPicPr>
          <p:cNvPr id="141" name="Google Shape;141;p27"/>
          <p:cNvPicPr preferRelativeResize="0"/>
          <p:nvPr/>
        </p:nvPicPr>
        <p:blipFill>
          <a:blip r:embed="rId3">
            <a:alphaModFix/>
          </a:blip>
          <a:stretch>
            <a:fillRect/>
          </a:stretch>
        </p:blipFill>
        <p:spPr>
          <a:xfrm>
            <a:off x="152400" y="1466225"/>
            <a:ext cx="8839202" cy="3352065"/>
          </a:xfrm>
          <a:prstGeom prst="rect">
            <a:avLst/>
          </a:prstGeom>
          <a:noFill/>
          <a:ln>
            <a:noFill/>
          </a:ln>
        </p:spPr>
      </p:pic>
      <p:sp>
        <p:nvSpPr>
          <p:cNvPr id="142" name="Google Shape;142;p27"/>
          <p:cNvSpPr txBox="1"/>
          <p:nvPr/>
        </p:nvSpPr>
        <p:spPr>
          <a:xfrm>
            <a:off x="880550" y="265550"/>
            <a:ext cx="7911000" cy="95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Impact"/>
                <a:ea typeface="Impact"/>
                <a:cs typeface="Impact"/>
                <a:sym typeface="Impact"/>
              </a:rPr>
              <a:t>Cleaned Dataset - All na values are removed</a:t>
            </a:r>
            <a:endParaRPr sz="1800">
              <a:latin typeface="Impact"/>
              <a:ea typeface="Impact"/>
              <a:cs typeface="Impact"/>
              <a:sym typeface="Impac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pic>
        <p:nvPicPr>
          <p:cNvPr id="147" name="Google Shape;147;p28"/>
          <p:cNvPicPr preferRelativeResize="0"/>
          <p:nvPr/>
        </p:nvPicPr>
        <p:blipFill>
          <a:blip r:embed="rId3">
            <a:alphaModFix/>
          </a:blip>
          <a:stretch>
            <a:fillRect/>
          </a:stretch>
        </p:blipFill>
        <p:spPr>
          <a:xfrm>
            <a:off x="991000" y="711475"/>
            <a:ext cx="6388802" cy="4031825"/>
          </a:xfrm>
          <a:prstGeom prst="rect">
            <a:avLst/>
          </a:prstGeom>
          <a:noFill/>
          <a:ln>
            <a:noFill/>
          </a:ln>
        </p:spPr>
      </p:pic>
      <p:sp>
        <p:nvSpPr>
          <p:cNvPr id="148" name="Google Shape;148;p28"/>
          <p:cNvSpPr txBox="1"/>
          <p:nvPr/>
        </p:nvSpPr>
        <p:spPr>
          <a:xfrm>
            <a:off x="1285875" y="125800"/>
            <a:ext cx="7072200" cy="46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Impact"/>
                <a:ea typeface="Impact"/>
                <a:cs typeface="Impact"/>
                <a:sym typeface="Impact"/>
              </a:rPr>
              <a:t>The color of the plot indicates that there are no na  values in the dataset</a:t>
            </a:r>
            <a:endParaRPr sz="1800">
              <a:latin typeface="Impact"/>
              <a:ea typeface="Impact"/>
              <a:cs typeface="Impact"/>
              <a:sym typeface="Impac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10925"/>
            <a:ext cx="8520600" cy="92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latin typeface="Impact"/>
                <a:ea typeface="Impact"/>
                <a:cs typeface="Impact"/>
                <a:sym typeface="Impact"/>
              </a:rPr>
              <a:t>GRAPH VISUALIZATION</a:t>
            </a:r>
            <a:endParaRPr sz="3000">
              <a:latin typeface="Impact"/>
              <a:ea typeface="Impact"/>
              <a:cs typeface="Impact"/>
              <a:sym typeface="Impact"/>
            </a:endParaRPr>
          </a:p>
        </p:txBody>
      </p:sp>
      <p:sp>
        <p:nvSpPr>
          <p:cNvPr id="154" name="Google Shape;154;p29"/>
          <p:cNvSpPr txBox="1"/>
          <p:nvPr/>
        </p:nvSpPr>
        <p:spPr>
          <a:xfrm>
            <a:off x="538450" y="1601150"/>
            <a:ext cx="8345700" cy="314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Impact"/>
              <a:ea typeface="Impact"/>
              <a:cs typeface="Impact"/>
              <a:sym typeface="Impact"/>
            </a:endParaRPr>
          </a:p>
        </p:txBody>
      </p:sp>
      <p:sp>
        <p:nvSpPr>
          <p:cNvPr id="155" name="Google Shape;155;p29"/>
          <p:cNvSpPr txBox="1"/>
          <p:nvPr/>
        </p:nvSpPr>
        <p:spPr>
          <a:xfrm>
            <a:off x="894525" y="1271900"/>
            <a:ext cx="7603500" cy="34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Impact"/>
                <a:ea typeface="Impact"/>
                <a:cs typeface="Impact"/>
                <a:sym typeface="Impact"/>
              </a:rPr>
              <a:t>We  plot different columns of the dataset, so that we can try to analyse some things about the dataset.</a:t>
            </a:r>
            <a:endParaRPr sz="1800">
              <a:latin typeface="Impact"/>
              <a:ea typeface="Impact"/>
              <a:cs typeface="Impact"/>
              <a:sym typeface="Impact"/>
            </a:endParaRPr>
          </a:p>
          <a:p>
            <a:pPr indent="0" lvl="0" marL="0" rtl="0" algn="l">
              <a:spcBef>
                <a:spcPts val="0"/>
              </a:spcBef>
              <a:spcAft>
                <a:spcPts val="0"/>
              </a:spcAft>
              <a:buNone/>
            </a:pPr>
            <a:r>
              <a:rPr lang="en" sz="1800">
                <a:latin typeface="Impact"/>
                <a:ea typeface="Impact"/>
                <a:cs typeface="Impact"/>
                <a:sym typeface="Impact"/>
              </a:rPr>
              <a:t>R studio has also been used to plot some graphs.</a:t>
            </a:r>
            <a:endParaRPr sz="1800">
              <a:latin typeface="Impact"/>
              <a:ea typeface="Impact"/>
              <a:cs typeface="Impact"/>
              <a:sym typeface="Impac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Google Shape;160;p30"/>
          <p:cNvSpPr txBox="1"/>
          <p:nvPr/>
        </p:nvSpPr>
        <p:spPr>
          <a:xfrm>
            <a:off x="335450" y="181700"/>
            <a:ext cx="8581800" cy="9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Impact"/>
                <a:ea typeface="Impact"/>
                <a:cs typeface="Impact"/>
                <a:sym typeface="Impact"/>
              </a:rPr>
              <a:t>Histogram</a:t>
            </a:r>
            <a:endParaRPr sz="1800">
              <a:latin typeface="Impact"/>
              <a:ea typeface="Impact"/>
              <a:cs typeface="Impact"/>
              <a:sym typeface="Impact"/>
            </a:endParaRPr>
          </a:p>
          <a:p>
            <a:pPr indent="0" lvl="0" marL="0" rtl="0" algn="ctr">
              <a:spcBef>
                <a:spcPts val="0"/>
              </a:spcBef>
              <a:spcAft>
                <a:spcPts val="0"/>
              </a:spcAft>
              <a:buNone/>
            </a:pPr>
            <a:r>
              <a:rPr lang="en" sz="1800">
                <a:latin typeface="Impact"/>
                <a:ea typeface="Impact"/>
                <a:cs typeface="Impact"/>
                <a:sym typeface="Impact"/>
              </a:rPr>
              <a:t>Average user rating count v/s  Frequency</a:t>
            </a:r>
            <a:endParaRPr sz="1800">
              <a:latin typeface="Impact"/>
              <a:ea typeface="Impact"/>
              <a:cs typeface="Impact"/>
              <a:sym typeface="Impact"/>
            </a:endParaRPr>
          </a:p>
        </p:txBody>
      </p:sp>
      <p:pic>
        <p:nvPicPr>
          <p:cNvPr id="161" name="Google Shape;161;p30"/>
          <p:cNvPicPr preferRelativeResize="0"/>
          <p:nvPr/>
        </p:nvPicPr>
        <p:blipFill>
          <a:blip r:embed="rId3">
            <a:alphaModFix/>
          </a:blip>
          <a:stretch>
            <a:fillRect/>
          </a:stretch>
        </p:blipFill>
        <p:spPr>
          <a:xfrm>
            <a:off x="1658013" y="1258025"/>
            <a:ext cx="5098082" cy="3692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pic>
        <p:nvPicPr>
          <p:cNvPr id="166" name="Google Shape;166;p31"/>
          <p:cNvPicPr preferRelativeResize="0"/>
          <p:nvPr/>
        </p:nvPicPr>
        <p:blipFill>
          <a:blip r:embed="rId3">
            <a:alphaModFix/>
          </a:blip>
          <a:stretch>
            <a:fillRect/>
          </a:stretch>
        </p:blipFill>
        <p:spPr>
          <a:xfrm>
            <a:off x="304800" y="1438275"/>
            <a:ext cx="8839200" cy="3291019"/>
          </a:xfrm>
          <a:prstGeom prst="rect">
            <a:avLst/>
          </a:prstGeom>
          <a:noFill/>
          <a:ln>
            <a:noFill/>
          </a:ln>
        </p:spPr>
      </p:pic>
      <p:sp>
        <p:nvSpPr>
          <p:cNvPr id="167" name="Google Shape;167;p31"/>
          <p:cNvSpPr txBox="1"/>
          <p:nvPr/>
        </p:nvSpPr>
        <p:spPr>
          <a:xfrm>
            <a:off x="419300" y="307500"/>
            <a:ext cx="8316300" cy="86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Impact"/>
                <a:ea typeface="Impact"/>
                <a:cs typeface="Impact"/>
                <a:sym typeface="Impact"/>
              </a:rPr>
              <a:t>Scatterplot</a:t>
            </a:r>
            <a:endParaRPr sz="1800">
              <a:solidFill>
                <a:schemeClr val="dk1"/>
              </a:solidFill>
              <a:latin typeface="Impact"/>
              <a:ea typeface="Impact"/>
              <a:cs typeface="Impact"/>
              <a:sym typeface="Impact"/>
            </a:endParaRPr>
          </a:p>
          <a:p>
            <a:pPr indent="0" lvl="0" marL="0" rtl="0" algn="ctr">
              <a:spcBef>
                <a:spcPts val="0"/>
              </a:spcBef>
              <a:spcAft>
                <a:spcPts val="0"/>
              </a:spcAft>
              <a:buClr>
                <a:schemeClr val="dk1"/>
              </a:buClr>
              <a:buSzPts val="1100"/>
              <a:buFont typeface="Arial"/>
              <a:buNone/>
            </a:pPr>
            <a:r>
              <a:rPr lang="en" sz="1800">
                <a:solidFill>
                  <a:schemeClr val="dk1"/>
                </a:solidFill>
                <a:latin typeface="Impact"/>
                <a:ea typeface="Impact"/>
                <a:cs typeface="Impact"/>
                <a:sym typeface="Impact"/>
              </a:rPr>
              <a:t>Average user rating count v/s  Price</a:t>
            </a:r>
            <a:endParaRPr sz="1800">
              <a:solidFill>
                <a:schemeClr val="dk1"/>
              </a:solidFill>
              <a:latin typeface="Impact"/>
              <a:ea typeface="Impact"/>
              <a:cs typeface="Impact"/>
              <a:sym typeface="Impact"/>
            </a:endParaRPr>
          </a:p>
          <a:p>
            <a:pPr indent="0" lvl="0" marL="0" rtl="0" algn="l">
              <a:spcBef>
                <a:spcPts val="0"/>
              </a:spcBef>
              <a:spcAft>
                <a:spcPts val="0"/>
              </a:spcAft>
              <a:buNone/>
            </a:pPr>
            <a:r>
              <a:t/>
            </a:r>
            <a:endParaRPr sz="1800">
              <a:latin typeface="Impact"/>
              <a:ea typeface="Impact"/>
              <a:cs typeface="Impact"/>
              <a:sym typeface="Impac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212550"/>
            <a:ext cx="8520600" cy="935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latin typeface="Impact"/>
                <a:ea typeface="Impact"/>
                <a:cs typeface="Impact"/>
                <a:sym typeface="Impact"/>
              </a:rPr>
              <a:t>CONTENTS</a:t>
            </a:r>
            <a:endParaRPr sz="3000">
              <a:latin typeface="Impact"/>
              <a:ea typeface="Impact"/>
              <a:cs typeface="Impact"/>
              <a:sym typeface="Impact"/>
            </a:endParaRPr>
          </a:p>
        </p:txBody>
      </p:sp>
      <p:sp>
        <p:nvSpPr>
          <p:cNvPr id="62" name="Google Shape;62;p14"/>
          <p:cNvSpPr txBox="1"/>
          <p:nvPr>
            <p:ph idx="1" type="subTitle"/>
          </p:nvPr>
        </p:nvSpPr>
        <p:spPr>
          <a:xfrm>
            <a:off x="311700" y="1346100"/>
            <a:ext cx="8520600" cy="3443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Impact"/>
              <a:buChar char="●"/>
            </a:pPr>
            <a:r>
              <a:rPr lang="en" sz="2400">
                <a:latin typeface="Impact"/>
                <a:ea typeface="Impact"/>
                <a:cs typeface="Impact"/>
                <a:sym typeface="Impact"/>
              </a:rPr>
              <a:t>Introduction</a:t>
            </a:r>
            <a:endParaRPr sz="2400">
              <a:latin typeface="Impact"/>
              <a:ea typeface="Impact"/>
              <a:cs typeface="Impact"/>
              <a:sym typeface="Impact"/>
            </a:endParaRPr>
          </a:p>
          <a:p>
            <a:pPr indent="-381000" lvl="0" marL="457200" rtl="0" algn="l">
              <a:spcBef>
                <a:spcPts val="0"/>
              </a:spcBef>
              <a:spcAft>
                <a:spcPts val="0"/>
              </a:spcAft>
              <a:buSzPts val="2400"/>
              <a:buFont typeface="Impact"/>
              <a:buChar char="●"/>
            </a:pPr>
            <a:r>
              <a:rPr lang="en" sz="2400">
                <a:latin typeface="Impact"/>
                <a:ea typeface="Impact"/>
                <a:cs typeface="Impact"/>
                <a:sym typeface="Impact"/>
              </a:rPr>
              <a:t>Aim</a:t>
            </a:r>
            <a:endParaRPr sz="2400">
              <a:latin typeface="Impact"/>
              <a:ea typeface="Impact"/>
              <a:cs typeface="Impact"/>
              <a:sym typeface="Impact"/>
            </a:endParaRPr>
          </a:p>
          <a:p>
            <a:pPr indent="-381000" lvl="0" marL="457200" rtl="0" algn="l">
              <a:spcBef>
                <a:spcPts val="0"/>
              </a:spcBef>
              <a:spcAft>
                <a:spcPts val="0"/>
              </a:spcAft>
              <a:buSzPts val="2400"/>
              <a:buFont typeface="Impact"/>
              <a:buChar char="●"/>
            </a:pPr>
            <a:r>
              <a:rPr lang="en" sz="2400">
                <a:latin typeface="Impact"/>
                <a:ea typeface="Impact"/>
                <a:cs typeface="Impact"/>
                <a:sym typeface="Impact"/>
              </a:rPr>
              <a:t>Details of dataset and tools used</a:t>
            </a:r>
            <a:endParaRPr sz="2400">
              <a:latin typeface="Impact"/>
              <a:ea typeface="Impact"/>
              <a:cs typeface="Impact"/>
              <a:sym typeface="Impact"/>
            </a:endParaRPr>
          </a:p>
          <a:p>
            <a:pPr indent="-381000" lvl="0" marL="457200" rtl="0" algn="l">
              <a:spcBef>
                <a:spcPts val="0"/>
              </a:spcBef>
              <a:spcAft>
                <a:spcPts val="0"/>
              </a:spcAft>
              <a:buSzPts val="2400"/>
              <a:buFont typeface="Impact"/>
              <a:buChar char="●"/>
            </a:pPr>
            <a:r>
              <a:rPr lang="en" sz="2400">
                <a:latin typeface="Impact"/>
                <a:ea typeface="Impact"/>
                <a:cs typeface="Impact"/>
                <a:sym typeface="Impact"/>
              </a:rPr>
              <a:t>Data Cleaning</a:t>
            </a:r>
            <a:endParaRPr sz="2400">
              <a:latin typeface="Impact"/>
              <a:ea typeface="Impact"/>
              <a:cs typeface="Impact"/>
              <a:sym typeface="Impact"/>
            </a:endParaRPr>
          </a:p>
          <a:p>
            <a:pPr indent="-381000" lvl="0" marL="457200" rtl="0" algn="l">
              <a:spcBef>
                <a:spcPts val="0"/>
              </a:spcBef>
              <a:spcAft>
                <a:spcPts val="0"/>
              </a:spcAft>
              <a:buSzPts val="2400"/>
              <a:buFont typeface="Impact"/>
              <a:buChar char="●"/>
            </a:pPr>
            <a:r>
              <a:rPr lang="en" sz="2400">
                <a:latin typeface="Impact"/>
                <a:ea typeface="Impact"/>
                <a:cs typeface="Impact"/>
                <a:sym typeface="Impact"/>
              </a:rPr>
              <a:t>Graph Visualization</a:t>
            </a:r>
            <a:endParaRPr sz="2400">
              <a:latin typeface="Impact"/>
              <a:ea typeface="Impact"/>
              <a:cs typeface="Impact"/>
              <a:sym typeface="Impact"/>
            </a:endParaRPr>
          </a:p>
          <a:p>
            <a:pPr indent="-381000" lvl="0" marL="457200" rtl="0" algn="l">
              <a:spcBef>
                <a:spcPts val="0"/>
              </a:spcBef>
              <a:spcAft>
                <a:spcPts val="0"/>
              </a:spcAft>
              <a:buSzPts val="2400"/>
              <a:buFont typeface="Impact"/>
              <a:buChar char="●"/>
            </a:pPr>
            <a:r>
              <a:rPr lang="en" sz="2400">
                <a:latin typeface="Impact"/>
                <a:ea typeface="Impact"/>
                <a:cs typeface="Impact"/>
                <a:sym typeface="Impact"/>
              </a:rPr>
              <a:t>Hypothesis Testing</a:t>
            </a:r>
            <a:endParaRPr sz="2400">
              <a:latin typeface="Impact"/>
              <a:ea typeface="Impact"/>
              <a:cs typeface="Impact"/>
              <a:sym typeface="Impact"/>
            </a:endParaRPr>
          </a:p>
          <a:p>
            <a:pPr indent="-381000" lvl="0" marL="457200" rtl="0" algn="l">
              <a:spcBef>
                <a:spcPts val="0"/>
              </a:spcBef>
              <a:spcAft>
                <a:spcPts val="0"/>
              </a:spcAft>
              <a:buSzPts val="2400"/>
              <a:buFont typeface="Impact"/>
              <a:buChar char="●"/>
            </a:pPr>
            <a:r>
              <a:rPr lang="en" sz="2400">
                <a:latin typeface="Impact"/>
                <a:ea typeface="Impact"/>
                <a:cs typeface="Impact"/>
                <a:sym typeface="Impact"/>
              </a:rPr>
              <a:t>Correlation</a:t>
            </a:r>
            <a:endParaRPr sz="2400">
              <a:latin typeface="Impact"/>
              <a:ea typeface="Impact"/>
              <a:cs typeface="Impact"/>
              <a:sym typeface="Impact"/>
            </a:endParaRPr>
          </a:p>
          <a:p>
            <a:pPr indent="-381000" lvl="0" marL="457200" rtl="0" algn="l">
              <a:spcBef>
                <a:spcPts val="0"/>
              </a:spcBef>
              <a:spcAft>
                <a:spcPts val="0"/>
              </a:spcAft>
              <a:buSzPts val="2400"/>
              <a:buFont typeface="Impact"/>
              <a:buChar char="●"/>
            </a:pPr>
            <a:r>
              <a:rPr lang="en" sz="2400">
                <a:latin typeface="Impact"/>
                <a:ea typeface="Impact"/>
                <a:cs typeface="Impact"/>
                <a:sym typeface="Impact"/>
              </a:rPr>
              <a:t>Analysis</a:t>
            </a:r>
            <a:endParaRPr sz="2400">
              <a:latin typeface="Impact"/>
              <a:ea typeface="Impact"/>
              <a:cs typeface="Impact"/>
              <a:sym typeface="Impact"/>
            </a:endParaRPr>
          </a:p>
          <a:p>
            <a:pPr indent="0" lvl="0" marL="0" rtl="0" algn="l">
              <a:spcBef>
                <a:spcPts val="0"/>
              </a:spcBef>
              <a:spcAft>
                <a:spcPts val="0"/>
              </a:spcAft>
              <a:buNone/>
            </a:pPr>
            <a:r>
              <a:t/>
            </a:r>
            <a:endParaRPr sz="2400">
              <a:latin typeface="Impact"/>
              <a:ea typeface="Impact"/>
              <a:cs typeface="Impact"/>
              <a:sym typeface="Impact"/>
            </a:endParaRPr>
          </a:p>
          <a:p>
            <a:pPr indent="0" lvl="0" marL="0" rtl="0" algn="l">
              <a:spcBef>
                <a:spcPts val="0"/>
              </a:spcBef>
              <a:spcAft>
                <a:spcPts val="0"/>
              </a:spcAft>
              <a:buNone/>
            </a:pPr>
            <a:r>
              <a:t/>
            </a:r>
            <a:endParaRPr sz="2400">
              <a:latin typeface="Impact"/>
              <a:ea typeface="Impact"/>
              <a:cs typeface="Impact"/>
              <a:sym typeface="Impac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32"/>
          <p:cNvSpPr txBox="1"/>
          <p:nvPr/>
        </p:nvSpPr>
        <p:spPr>
          <a:xfrm>
            <a:off x="489200" y="293525"/>
            <a:ext cx="7575600" cy="68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chemeClr val="dk1"/>
                </a:solidFill>
                <a:latin typeface="Impact"/>
                <a:ea typeface="Impact"/>
                <a:cs typeface="Impact"/>
                <a:sym typeface="Impact"/>
              </a:rPr>
              <a:t>Histogram</a:t>
            </a:r>
            <a:endParaRPr sz="1800">
              <a:solidFill>
                <a:schemeClr val="dk1"/>
              </a:solidFill>
              <a:latin typeface="Impact"/>
              <a:ea typeface="Impact"/>
              <a:cs typeface="Impact"/>
              <a:sym typeface="Impact"/>
            </a:endParaRPr>
          </a:p>
          <a:p>
            <a:pPr indent="0" lvl="0" marL="0" rtl="0" algn="ctr">
              <a:spcBef>
                <a:spcPts val="0"/>
              </a:spcBef>
              <a:spcAft>
                <a:spcPts val="0"/>
              </a:spcAft>
              <a:buClr>
                <a:schemeClr val="dk1"/>
              </a:buClr>
              <a:buSzPts val="1100"/>
              <a:buFont typeface="Arial"/>
              <a:buNone/>
            </a:pPr>
            <a:r>
              <a:rPr lang="en" sz="1800">
                <a:solidFill>
                  <a:schemeClr val="dk1"/>
                </a:solidFill>
                <a:latin typeface="Impact"/>
                <a:ea typeface="Impact"/>
                <a:cs typeface="Impact"/>
                <a:sym typeface="Impact"/>
              </a:rPr>
              <a:t>Price </a:t>
            </a:r>
            <a:r>
              <a:rPr lang="en" sz="1800">
                <a:solidFill>
                  <a:schemeClr val="dk1"/>
                </a:solidFill>
                <a:latin typeface="Impact"/>
                <a:ea typeface="Impact"/>
                <a:cs typeface="Impact"/>
                <a:sym typeface="Impact"/>
              </a:rPr>
              <a:t>v/s  Frequency</a:t>
            </a:r>
            <a:endParaRPr sz="1800">
              <a:solidFill>
                <a:schemeClr val="dk1"/>
              </a:solidFill>
              <a:latin typeface="Impact"/>
              <a:ea typeface="Impact"/>
              <a:cs typeface="Impact"/>
              <a:sym typeface="Impact"/>
            </a:endParaRPr>
          </a:p>
          <a:p>
            <a:pPr indent="0" lvl="0" marL="0" rtl="0" algn="l">
              <a:spcBef>
                <a:spcPts val="0"/>
              </a:spcBef>
              <a:spcAft>
                <a:spcPts val="0"/>
              </a:spcAft>
              <a:buNone/>
            </a:pPr>
            <a:r>
              <a:t/>
            </a:r>
            <a:endParaRPr sz="1800">
              <a:latin typeface="Impact"/>
              <a:ea typeface="Impact"/>
              <a:cs typeface="Impact"/>
              <a:sym typeface="Impact"/>
            </a:endParaRPr>
          </a:p>
        </p:txBody>
      </p:sp>
      <p:pic>
        <p:nvPicPr>
          <p:cNvPr id="173" name="Google Shape;173;p32"/>
          <p:cNvPicPr preferRelativeResize="0"/>
          <p:nvPr/>
        </p:nvPicPr>
        <p:blipFill>
          <a:blip r:embed="rId3">
            <a:alphaModFix/>
          </a:blip>
          <a:stretch>
            <a:fillRect/>
          </a:stretch>
        </p:blipFill>
        <p:spPr>
          <a:xfrm>
            <a:off x="152400" y="1130825"/>
            <a:ext cx="8839199" cy="345263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pic>
        <p:nvPicPr>
          <p:cNvPr id="178" name="Google Shape;178;p33"/>
          <p:cNvPicPr preferRelativeResize="0"/>
          <p:nvPr/>
        </p:nvPicPr>
        <p:blipFill>
          <a:blip r:embed="rId3">
            <a:alphaModFix/>
          </a:blip>
          <a:stretch>
            <a:fillRect/>
          </a:stretch>
        </p:blipFill>
        <p:spPr>
          <a:xfrm>
            <a:off x="1285750" y="821825"/>
            <a:ext cx="6391275" cy="3499850"/>
          </a:xfrm>
          <a:prstGeom prst="rect">
            <a:avLst/>
          </a:prstGeom>
          <a:noFill/>
          <a:ln>
            <a:noFill/>
          </a:ln>
        </p:spPr>
      </p:pic>
      <p:sp>
        <p:nvSpPr>
          <p:cNvPr id="179" name="Google Shape;179;p33"/>
          <p:cNvSpPr txBox="1"/>
          <p:nvPr/>
        </p:nvSpPr>
        <p:spPr>
          <a:xfrm rot="970">
            <a:off x="1383917" y="224418"/>
            <a:ext cx="6376200" cy="45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Impact"/>
                <a:ea typeface="Impact"/>
                <a:cs typeface="Impact"/>
                <a:sym typeface="Impact"/>
              </a:rPr>
              <a:t>Histogram for Price </a:t>
            </a:r>
            <a:endParaRPr sz="1800">
              <a:latin typeface="Impact"/>
              <a:ea typeface="Impact"/>
              <a:cs typeface="Impact"/>
              <a:sym typeface="Impac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pic>
        <p:nvPicPr>
          <p:cNvPr id="184" name="Google Shape;184;p34"/>
          <p:cNvPicPr preferRelativeResize="0"/>
          <p:nvPr/>
        </p:nvPicPr>
        <p:blipFill>
          <a:blip r:embed="rId3">
            <a:alphaModFix/>
          </a:blip>
          <a:stretch>
            <a:fillRect/>
          </a:stretch>
        </p:blipFill>
        <p:spPr>
          <a:xfrm>
            <a:off x="152400" y="1633950"/>
            <a:ext cx="8839198" cy="3138050"/>
          </a:xfrm>
          <a:prstGeom prst="rect">
            <a:avLst/>
          </a:prstGeom>
          <a:noFill/>
          <a:ln>
            <a:noFill/>
          </a:ln>
        </p:spPr>
      </p:pic>
      <p:sp>
        <p:nvSpPr>
          <p:cNvPr id="185" name="Google Shape;185;p34"/>
          <p:cNvSpPr txBox="1"/>
          <p:nvPr/>
        </p:nvSpPr>
        <p:spPr>
          <a:xfrm>
            <a:off x="517150" y="265550"/>
            <a:ext cx="8036700" cy="768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Impact"/>
                <a:ea typeface="Impact"/>
                <a:cs typeface="Impact"/>
                <a:sym typeface="Impact"/>
              </a:rPr>
              <a:t>Histogram</a:t>
            </a:r>
            <a:endParaRPr sz="1800">
              <a:solidFill>
                <a:schemeClr val="dk1"/>
              </a:solidFill>
              <a:latin typeface="Impact"/>
              <a:ea typeface="Impact"/>
              <a:cs typeface="Impact"/>
              <a:sym typeface="Impact"/>
            </a:endParaRPr>
          </a:p>
          <a:p>
            <a:pPr indent="0" lvl="0" marL="0" rtl="0" algn="ctr">
              <a:spcBef>
                <a:spcPts val="0"/>
              </a:spcBef>
              <a:spcAft>
                <a:spcPts val="0"/>
              </a:spcAft>
              <a:buClr>
                <a:schemeClr val="dk1"/>
              </a:buClr>
              <a:buSzPts val="1100"/>
              <a:buFont typeface="Arial"/>
              <a:buNone/>
            </a:pPr>
            <a:r>
              <a:rPr lang="en" sz="1800">
                <a:solidFill>
                  <a:schemeClr val="dk1"/>
                </a:solidFill>
                <a:latin typeface="Impact"/>
                <a:ea typeface="Impact"/>
                <a:cs typeface="Impact"/>
                <a:sym typeface="Impact"/>
              </a:rPr>
              <a:t>Size v/s  Frequency</a:t>
            </a:r>
            <a:endParaRPr sz="1800">
              <a:solidFill>
                <a:schemeClr val="dk1"/>
              </a:solidFill>
              <a:latin typeface="Impact"/>
              <a:ea typeface="Impact"/>
              <a:cs typeface="Impact"/>
              <a:sym typeface="Impact"/>
            </a:endParaRPr>
          </a:p>
          <a:p>
            <a:pPr indent="0" lvl="0" marL="0" rtl="0" algn="l">
              <a:spcBef>
                <a:spcPts val="0"/>
              </a:spcBef>
              <a:spcAft>
                <a:spcPts val="0"/>
              </a:spcAft>
              <a:buNone/>
            </a:pPr>
            <a:r>
              <a:t/>
            </a:r>
            <a:endParaRPr sz="1800">
              <a:latin typeface="Impact"/>
              <a:ea typeface="Impact"/>
              <a:cs typeface="Impact"/>
              <a:sym typeface="Impac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pic>
        <p:nvPicPr>
          <p:cNvPr id="190" name="Google Shape;190;p35"/>
          <p:cNvPicPr preferRelativeResize="0"/>
          <p:nvPr/>
        </p:nvPicPr>
        <p:blipFill>
          <a:blip r:embed="rId3">
            <a:alphaModFix/>
          </a:blip>
          <a:stretch>
            <a:fillRect/>
          </a:stretch>
        </p:blipFill>
        <p:spPr>
          <a:xfrm>
            <a:off x="1376363" y="1174050"/>
            <a:ext cx="6391275" cy="3899550"/>
          </a:xfrm>
          <a:prstGeom prst="rect">
            <a:avLst/>
          </a:prstGeom>
          <a:noFill/>
          <a:ln>
            <a:noFill/>
          </a:ln>
        </p:spPr>
      </p:pic>
      <p:sp>
        <p:nvSpPr>
          <p:cNvPr id="191" name="Google Shape;191;p35"/>
          <p:cNvSpPr txBox="1"/>
          <p:nvPr/>
        </p:nvSpPr>
        <p:spPr>
          <a:xfrm>
            <a:off x="754750" y="195675"/>
            <a:ext cx="8134500" cy="65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latin typeface="Impact"/>
                <a:ea typeface="Impact"/>
                <a:cs typeface="Impact"/>
                <a:sym typeface="Impact"/>
              </a:rPr>
              <a:t>Histogram</a:t>
            </a:r>
            <a:endParaRPr sz="1800">
              <a:solidFill>
                <a:schemeClr val="dk1"/>
              </a:solidFill>
              <a:latin typeface="Impact"/>
              <a:ea typeface="Impact"/>
              <a:cs typeface="Impact"/>
              <a:sym typeface="Impact"/>
            </a:endParaRPr>
          </a:p>
          <a:p>
            <a:pPr indent="0" lvl="0" marL="0" rtl="0" algn="ctr">
              <a:spcBef>
                <a:spcPts val="0"/>
              </a:spcBef>
              <a:spcAft>
                <a:spcPts val="0"/>
              </a:spcAft>
              <a:buClr>
                <a:schemeClr val="dk1"/>
              </a:buClr>
              <a:buSzPts val="1100"/>
              <a:buFont typeface="Arial"/>
              <a:buNone/>
            </a:pPr>
            <a:r>
              <a:rPr lang="en" sz="1800">
                <a:solidFill>
                  <a:schemeClr val="dk1"/>
                </a:solidFill>
                <a:latin typeface="Impact"/>
                <a:ea typeface="Impact"/>
                <a:cs typeface="Impact"/>
                <a:sym typeface="Impact"/>
              </a:rPr>
              <a:t>Age v/s  Frequency</a:t>
            </a:r>
            <a:endParaRPr sz="1800">
              <a:solidFill>
                <a:schemeClr val="dk1"/>
              </a:solidFill>
              <a:latin typeface="Impact"/>
              <a:ea typeface="Impact"/>
              <a:cs typeface="Impact"/>
              <a:sym typeface="Impact"/>
            </a:endParaRPr>
          </a:p>
          <a:p>
            <a:pPr indent="0" lvl="0" marL="0" rtl="0" algn="l">
              <a:spcBef>
                <a:spcPts val="0"/>
              </a:spcBef>
              <a:spcAft>
                <a:spcPts val="0"/>
              </a:spcAft>
              <a:buNone/>
            </a:pPr>
            <a:r>
              <a:t/>
            </a:r>
            <a:endParaRPr sz="1800">
              <a:latin typeface="Impact"/>
              <a:ea typeface="Impact"/>
              <a:cs typeface="Impact"/>
              <a:sym typeface="Impac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pic>
        <p:nvPicPr>
          <p:cNvPr id="196" name="Google Shape;196;p36"/>
          <p:cNvPicPr preferRelativeResize="0"/>
          <p:nvPr/>
        </p:nvPicPr>
        <p:blipFill>
          <a:blip r:embed="rId3">
            <a:alphaModFix/>
          </a:blip>
          <a:stretch>
            <a:fillRect/>
          </a:stretch>
        </p:blipFill>
        <p:spPr>
          <a:xfrm>
            <a:off x="921000" y="1048275"/>
            <a:ext cx="7538150" cy="3358425"/>
          </a:xfrm>
          <a:prstGeom prst="rect">
            <a:avLst/>
          </a:prstGeom>
          <a:noFill/>
          <a:ln>
            <a:noFill/>
          </a:ln>
        </p:spPr>
      </p:pic>
      <p:sp>
        <p:nvSpPr>
          <p:cNvPr id="197" name="Google Shape;197;p36"/>
          <p:cNvSpPr txBox="1"/>
          <p:nvPr/>
        </p:nvSpPr>
        <p:spPr>
          <a:xfrm>
            <a:off x="1164600" y="321975"/>
            <a:ext cx="6348000" cy="83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Impact"/>
                <a:ea typeface="Impact"/>
                <a:cs typeface="Impact"/>
                <a:sym typeface="Impact"/>
              </a:rPr>
              <a:t>Histogram for different developers</a:t>
            </a:r>
            <a:endParaRPr sz="1800">
              <a:latin typeface="Impact"/>
              <a:ea typeface="Impact"/>
              <a:cs typeface="Impact"/>
              <a:sym typeface="Impac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1" name="Shape 201"/>
        <p:cNvGrpSpPr/>
        <p:nvPr/>
      </p:nvGrpSpPr>
      <p:grpSpPr>
        <a:xfrm>
          <a:off x="0" y="0"/>
          <a:ext cx="0" cy="0"/>
          <a:chOff x="0" y="0"/>
          <a:chExt cx="0" cy="0"/>
        </a:xfrm>
      </p:grpSpPr>
      <p:pic>
        <p:nvPicPr>
          <p:cNvPr id="202" name="Google Shape;202;p37"/>
          <p:cNvPicPr preferRelativeResize="0"/>
          <p:nvPr/>
        </p:nvPicPr>
        <p:blipFill>
          <a:blip r:embed="rId3">
            <a:alphaModFix/>
          </a:blip>
          <a:stretch>
            <a:fillRect/>
          </a:stretch>
        </p:blipFill>
        <p:spPr>
          <a:xfrm>
            <a:off x="1312500" y="1285875"/>
            <a:ext cx="6391275" cy="3286025"/>
          </a:xfrm>
          <a:prstGeom prst="rect">
            <a:avLst/>
          </a:prstGeom>
          <a:noFill/>
          <a:ln>
            <a:noFill/>
          </a:ln>
        </p:spPr>
      </p:pic>
      <p:sp>
        <p:nvSpPr>
          <p:cNvPr id="203" name="Google Shape;203;p37"/>
          <p:cNvSpPr txBox="1"/>
          <p:nvPr/>
        </p:nvSpPr>
        <p:spPr>
          <a:xfrm>
            <a:off x="1621325" y="363400"/>
            <a:ext cx="6219600" cy="85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Impact"/>
                <a:ea typeface="Impact"/>
                <a:cs typeface="Impact"/>
                <a:sym typeface="Impact"/>
              </a:rPr>
              <a:t>Histogram</a:t>
            </a:r>
            <a:endParaRPr sz="1800">
              <a:latin typeface="Impact"/>
              <a:ea typeface="Impact"/>
              <a:cs typeface="Impact"/>
              <a:sym typeface="Impact"/>
            </a:endParaRPr>
          </a:p>
          <a:p>
            <a:pPr indent="0" lvl="0" marL="0" rtl="0" algn="ctr">
              <a:spcBef>
                <a:spcPts val="0"/>
              </a:spcBef>
              <a:spcAft>
                <a:spcPts val="0"/>
              </a:spcAft>
              <a:buNone/>
            </a:pPr>
            <a:r>
              <a:rPr lang="en" sz="1800">
                <a:latin typeface="Impact"/>
                <a:ea typeface="Impact"/>
                <a:cs typeface="Impact"/>
                <a:sym typeface="Impact"/>
              </a:rPr>
              <a:t>Language v/s frequency</a:t>
            </a:r>
            <a:endParaRPr sz="1800">
              <a:latin typeface="Impact"/>
              <a:ea typeface="Impact"/>
              <a:cs typeface="Impact"/>
              <a:sym typeface="Impac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p38"/>
          <p:cNvPicPr preferRelativeResize="0"/>
          <p:nvPr/>
        </p:nvPicPr>
        <p:blipFill>
          <a:blip r:embed="rId3">
            <a:alphaModFix/>
          </a:blip>
          <a:stretch>
            <a:fillRect/>
          </a:stretch>
        </p:blipFill>
        <p:spPr>
          <a:xfrm>
            <a:off x="1508150" y="1229975"/>
            <a:ext cx="6391275" cy="3523625"/>
          </a:xfrm>
          <a:prstGeom prst="rect">
            <a:avLst/>
          </a:prstGeom>
          <a:noFill/>
          <a:ln>
            <a:noFill/>
          </a:ln>
        </p:spPr>
      </p:pic>
      <p:sp>
        <p:nvSpPr>
          <p:cNvPr id="209" name="Google Shape;209;p38"/>
          <p:cNvSpPr txBox="1"/>
          <p:nvPr/>
        </p:nvSpPr>
        <p:spPr>
          <a:xfrm>
            <a:off x="1761100" y="251575"/>
            <a:ext cx="6653100" cy="670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Impact"/>
                <a:ea typeface="Impact"/>
                <a:cs typeface="Impact"/>
                <a:sym typeface="Impact"/>
              </a:rPr>
              <a:t>Histogram</a:t>
            </a:r>
            <a:endParaRPr sz="1800">
              <a:latin typeface="Impact"/>
              <a:ea typeface="Impact"/>
              <a:cs typeface="Impact"/>
              <a:sym typeface="Impact"/>
            </a:endParaRPr>
          </a:p>
          <a:p>
            <a:pPr indent="0" lvl="0" marL="0" rtl="0" algn="ctr">
              <a:spcBef>
                <a:spcPts val="0"/>
              </a:spcBef>
              <a:spcAft>
                <a:spcPts val="0"/>
              </a:spcAft>
              <a:buNone/>
            </a:pPr>
            <a:r>
              <a:rPr lang="en" sz="1800">
                <a:latin typeface="Impact"/>
                <a:ea typeface="Impact"/>
                <a:cs typeface="Impact"/>
                <a:sym typeface="Impact"/>
              </a:rPr>
              <a:t>Genre v/s frequency</a:t>
            </a:r>
            <a:endParaRPr sz="1800">
              <a:latin typeface="Impact"/>
              <a:ea typeface="Impact"/>
              <a:cs typeface="Impact"/>
              <a:sym typeface="Impac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9"/>
          <p:cNvSpPr txBox="1"/>
          <p:nvPr/>
        </p:nvSpPr>
        <p:spPr>
          <a:xfrm>
            <a:off x="1663250" y="209650"/>
            <a:ext cx="5465100" cy="95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Impact"/>
                <a:ea typeface="Impact"/>
                <a:cs typeface="Impact"/>
                <a:sym typeface="Impact"/>
              </a:rPr>
              <a:t>PIE CHART</a:t>
            </a:r>
            <a:endParaRPr sz="1800">
              <a:latin typeface="Impact"/>
              <a:ea typeface="Impact"/>
              <a:cs typeface="Impact"/>
              <a:sym typeface="Impact"/>
            </a:endParaRPr>
          </a:p>
        </p:txBody>
      </p:sp>
      <p:pic>
        <p:nvPicPr>
          <p:cNvPr id="215" name="Google Shape;215;p39"/>
          <p:cNvPicPr preferRelativeResize="0"/>
          <p:nvPr/>
        </p:nvPicPr>
        <p:blipFill>
          <a:blip r:embed="rId3">
            <a:alphaModFix/>
          </a:blip>
          <a:stretch>
            <a:fillRect/>
          </a:stretch>
        </p:blipFill>
        <p:spPr>
          <a:xfrm>
            <a:off x="180350" y="1018950"/>
            <a:ext cx="8597293" cy="367864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pic>
        <p:nvPicPr>
          <p:cNvPr id="220" name="Google Shape;220;p40"/>
          <p:cNvPicPr preferRelativeResize="0"/>
          <p:nvPr/>
        </p:nvPicPr>
        <p:blipFill>
          <a:blip r:embed="rId3">
            <a:alphaModFix/>
          </a:blip>
          <a:stretch>
            <a:fillRect/>
          </a:stretch>
        </p:blipFill>
        <p:spPr>
          <a:xfrm>
            <a:off x="152400" y="152400"/>
            <a:ext cx="8457373" cy="46556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pic>
        <p:nvPicPr>
          <p:cNvPr id="225" name="Google Shape;225;p41"/>
          <p:cNvPicPr preferRelativeResize="0"/>
          <p:nvPr/>
        </p:nvPicPr>
        <p:blipFill>
          <a:blip r:embed="rId3">
            <a:alphaModFix/>
          </a:blip>
          <a:stretch>
            <a:fillRect/>
          </a:stretch>
        </p:blipFill>
        <p:spPr>
          <a:xfrm>
            <a:off x="82525" y="1480200"/>
            <a:ext cx="8839198" cy="2823709"/>
          </a:xfrm>
          <a:prstGeom prst="rect">
            <a:avLst/>
          </a:prstGeom>
          <a:noFill/>
          <a:ln>
            <a:noFill/>
          </a:ln>
        </p:spPr>
      </p:pic>
      <p:sp>
        <p:nvSpPr>
          <p:cNvPr id="226" name="Google Shape;226;p41"/>
          <p:cNvSpPr txBox="1"/>
          <p:nvPr/>
        </p:nvSpPr>
        <p:spPr>
          <a:xfrm>
            <a:off x="1104175" y="321475"/>
            <a:ext cx="6862500" cy="83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Impact"/>
                <a:ea typeface="Impact"/>
                <a:cs typeface="Impact"/>
                <a:sym typeface="Impact"/>
              </a:rPr>
              <a:t>HISTOGRAM</a:t>
            </a:r>
            <a:endParaRPr sz="1800">
              <a:latin typeface="Impact"/>
              <a:ea typeface="Impact"/>
              <a:cs typeface="Impact"/>
              <a:sym typeface="Impac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nvSpPr>
        <p:spPr>
          <a:xfrm>
            <a:off x="698850" y="363400"/>
            <a:ext cx="7631400" cy="838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Impact"/>
                <a:ea typeface="Impact"/>
                <a:cs typeface="Impact"/>
                <a:sym typeface="Impact"/>
              </a:rPr>
              <a:t>INTRODUCTION</a:t>
            </a:r>
            <a:endParaRPr sz="2400">
              <a:latin typeface="Impact"/>
              <a:ea typeface="Impact"/>
              <a:cs typeface="Impact"/>
              <a:sym typeface="Impact"/>
            </a:endParaRPr>
          </a:p>
        </p:txBody>
      </p:sp>
      <p:sp>
        <p:nvSpPr>
          <p:cNvPr id="68" name="Google Shape;68;p15"/>
          <p:cNvSpPr txBox="1"/>
          <p:nvPr/>
        </p:nvSpPr>
        <p:spPr>
          <a:xfrm>
            <a:off x="1048275" y="1341775"/>
            <a:ext cx="7631400" cy="3144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300"/>
              <a:buFont typeface="Arial"/>
              <a:buNone/>
            </a:pPr>
            <a:r>
              <a:rPr lang="en" sz="1800">
                <a:solidFill>
                  <a:srgbClr val="222222"/>
                </a:solidFill>
                <a:highlight>
                  <a:schemeClr val="lt1"/>
                </a:highlight>
                <a:latin typeface="Impact"/>
                <a:ea typeface="Impact"/>
                <a:cs typeface="Impact"/>
                <a:sym typeface="Impact"/>
              </a:rPr>
              <a:t>A </a:t>
            </a:r>
            <a:r>
              <a:rPr b="1" lang="en" sz="1800">
                <a:solidFill>
                  <a:srgbClr val="222222"/>
                </a:solidFill>
                <a:highlight>
                  <a:schemeClr val="lt1"/>
                </a:highlight>
                <a:latin typeface="Impact"/>
                <a:ea typeface="Impact"/>
                <a:cs typeface="Impact"/>
                <a:sym typeface="Impact"/>
              </a:rPr>
              <a:t>game</a:t>
            </a:r>
            <a:r>
              <a:rPr lang="en" sz="1800">
                <a:solidFill>
                  <a:srgbClr val="222222"/>
                </a:solidFill>
                <a:highlight>
                  <a:schemeClr val="lt1"/>
                </a:highlight>
                <a:latin typeface="Impact"/>
                <a:ea typeface="Impact"/>
                <a:cs typeface="Impact"/>
                <a:sym typeface="Impact"/>
              </a:rPr>
              <a:t> is a structured form of </a:t>
            </a:r>
            <a:r>
              <a:rPr lang="en" sz="1800">
                <a:solidFill>
                  <a:srgbClr val="0B0080"/>
                </a:solidFill>
                <a:highlight>
                  <a:schemeClr val="lt1"/>
                </a:highlight>
                <a:uFill>
                  <a:noFill/>
                </a:uFill>
                <a:latin typeface="Impact"/>
                <a:ea typeface="Impact"/>
                <a:cs typeface="Impact"/>
                <a:sym typeface="Impact"/>
                <a:hlinkClick r:id="rId3"/>
              </a:rPr>
              <a:t>play</a:t>
            </a:r>
            <a:r>
              <a:rPr lang="en" sz="1800">
                <a:solidFill>
                  <a:srgbClr val="222222"/>
                </a:solidFill>
                <a:highlight>
                  <a:schemeClr val="lt1"/>
                </a:highlight>
                <a:latin typeface="Impact"/>
                <a:ea typeface="Impact"/>
                <a:cs typeface="Impact"/>
                <a:sym typeface="Impact"/>
              </a:rPr>
              <a:t>, usually undertaken for </a:t>
            </a:r>
            <a:r>
              <a:rPr lang="en" sz="1800">
                <a:solidFill>
                  <a:srgbClr val="0B0080"/>
                </a:solidFill>
                <a:highlight>
                  <a:schemeClr val="lt1"/>
                </a:highlight>
                <a:uFill>
                  <a:noFill/>
                </a:uFill>
                <a:latin typeface="Impact"/>
                <a:ea typeface="Impact"/>
                <a:cs typeface="Impact"/>
                <a:sym typeface="Impact"/>
                <a:hlinkClick r:id="rId4"/>
              </a:rPr>
              <a:t>enjoyment</a:t>
            </a:r>
            <a:r>
              <a:rPr lang="en" sz="1800">
                <a:solidFill>
                  <a:srgbClr val="222222"/>
                </a:solidFill>
                <a:highlight>
                  <a:schemeClr val="lt1"/>
                </a:highlight>
                <a:latin typeface="Impact"/>
                <a:ea typeface="Impact"/>
                <a:cs typeface="Impact"/>
                <a:sym typeface="Impact"/>
              </a:rPr>
              <a:t> and sometimes used as an </a:t>
            </a:r>
            <a:r>
              <a:rPr lang="en" sz="1800">
                <a:solidFill>
                  <a:srgbClr val="0B0080"/>
                </a:solidFill>
                <a:highlight>
                  <a:schemeClr val="lt1"/>
                </a:highlight>
                <a:uFill>
                  <a:noFill/>
                </a:uFill>
                <a:latin typeface="Impact"/>
                <a:ea typeface="Impact"/>
                <a:cs typeface="Impact"/>
                <a:sym typeface="Impact"/>
                <a:hlinkClick r:id="rId5"/>
              </a:rPr>
              <a:t>educational</a:t>
            </a:r>
            <a:r>
              <a:rPr lang="en" sz="1800">
                <a:solidFill>
                  <a:srgbClr val="222222"/>
                </a:solidFill>
                <a:highlight>
                  <a:schemeClr val="lt1"/>
                </a:highlight>
                <a:latin typeface="Impact"/>
                <a:ea typeface="Impact"/>
                <a:cs typeface="Impact"/>
                <a:sym typeface="Impact"/>
              </a:rPr>
              <a:t> tool.</a:t>
            </a:r>
            <a:endParaRPr sz="1800">
              <a:solidFill>
                <a:srgbClr val="222222"/>
              </a:solidFill>
              <a:highlight>
                <a:schemeClr val="lt1"/>
              </a:highlight>
              <a:latin typeface="Impact"/>
              <a:ea typeface="Impact"/>
              <a:cs typeface="Impact"/>
              <a:sym typeface="Impact"/>
            </a:endParaRPr>
          </a:p>
          <a:p>
            <a:pPr indent="0" lvl="0" marL="0" rtl="0" algn="l">
              <a:lnSpc>
                <a:spcPct val="115000"/>
              </a:lnSpc>
              <a:spcBef>
                <a:spcPts val="1600"/>
              </a:spcBef>
              <a:spcAft>
                <a:spcPts val="0"/>
              </a:spcAft>
              <a:buClr>
                <a:schemeClr val="dk1"/>
              </a:buClr>
              <a:buSzPts val="1300"/>
              <a:buFont typeface="Arial"/>
              <a:buNone/>
            </a:pPr>
            <a:r>
              <a:rPr lang="en" sz="1800">
                <a:solidFill>
                  <a:srgbClr val="222222"/>
                </a:solidFill>
                <a:highlight>
                  <a:schemeClr val="lt1"/>
                </a:highlight>
                <a:latin typeface="Impact"/>
                <a:ea typeface="Impact"/>
                <a:cs typeface="Impact"/>
                <a:sym typeface="Impact"/>
              </a:rPr>
              <a:t> Games are distinct from </a:t>
            </a:r>
            <a:r>
              <a:rPr lang="en" sz="1800">
                <a:solidFill>
                  <a:srgbClr val="0B0080"/>
                </a:solidFill>
                <a:highlight>
                  <a:schemeClr val="lt1"/>
                </a:highlight>
                <a:uFill>
                  <a:noFill/>
                </a:uFill>
                <a:latin typeface="Impact"/>
                <a:ea typeface="Impact"/>
                <a:cs typeface="Impact"/>
                <a:sym typeface="Impact"/>
                <a:hlinkClick r:id="rId6"/>
              </a:rPr>
              <a:t>work</a:t>
            </a:r>
            <a:r>
              <a:rPr lang="en" sz="1800">
                <a:solidFill>
                  <a:srgbClr val="222222"/>
                </a:solidFill>
                <a:highlight>
                  <a:schemeClr val="lt1"/>
                </a:highlight>
                <a:latin typeface="Impact"/>
                <a:ea typeface="Impact"/>
                <a:cs typeface="Impact"/>
                <a:sym typeface="Impact"/>
              </a:rPr>
              <a:t>, which is usually carried out for </a:t>
            </a:r>
            <a:r>
              <a:rPr lang="en" sz="1800">
                <a:solidFill>
                  <a:srgbClr val="663366"/>
                </a:solidFill>
                <a:highlight>
                  <a:schemeClr val="lt1"/>
                </a:highlight>
                <a:uFill>
                  <a:noFill/>
                </a:uFill>
                <a:latin typeface="Impact"/>
                <a:ea typeface="Impact"/>
                <a:cs typeface="Impact"/>
                <a:sym typeface="Impact"/>
                <a:hlinkClick r:id="rId7"/>
              </a:rPr>
              <a:t>remuneration</a:t>
            </a:r>
            <a:r>
              <a:rPr lang="en" sz="1800">
                <a:solidFill>
                  <a:srgbClr val="222222"/>
                </a:solidFill>
                <a:highlight>
                  <a:schemeClr val="lt1"/>
                </a:highlight>
                <a:latin typeface="Impact"/>
                <a:ea typeface="Impact"/>
                <a:cs typeface="Impact"/>
                <a:sym typeface="Impact"/>
              </a:rPr>
              <a:t>, and from </a:t>
            </a:r>
            <a:r>
              <a:rPr lang="en" sz="1800">
                <a:solidFill>
                  <a:srgbClr val="0B0080"/>
                </a:solidFill>
                <a:highlight>
                  <a:schemeClr val="lt1"/>
                </a:highlight>
                <a:uFill>
                  <a:noFill/>
                </a:uFill>
                <a:latin typeface="Impact"/>
                <a:ea typeface="Impact"/>
                <a:cs typeface="Impact"/>
                <a:sym typeface="Impact"/>
                <a:hlinkClick r:id="rId8"/>
              </a:rPr>
              <a:t>art</a:t>
            </a:r>
            <a:r>
              <a:rPr lang="en" sz="1800">
                <a:solidFill>
                  <a:srgbClr val="222222"/>
                </a:solidFill>
                <a:highlight>
                  <a:schemeClr val="lt1"/>
                </a:highlight>
                <a:latin typeface="Impact"/>
                <a:ea typeface="Impact"/>
                <a:cs typeface="Impact"/>
                <a:sym typeface="Impact"/>
              </a:rPr>
              <a:t>, which is more often an expression of aesthetic or ideological elements.</a:t>
            </a:r>
            <a:endParaRPr sz="1800">
              <a:solidFill>
                <a:srgbClr val="222222"/>
              </a:solidFill>
              <a:highlight>
                <a:schemeClr val="lt1"/>
              </a:highlight>
              <a:latin typeface="Impact"/>
              <a:ea typeface="Impact"/>
              <a:cs typeface="Impact"/>
              <a:sym typeface="Impac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42"/>
          <p:cNvSpPr txBox="1"/>
          <p:nvPr/>
        </p:nvSpPr>
        <p:spPr>
          <a:xfrm>
            <a:off x="481750" y="212550"/>
            <a:ext cx="8175900" cy="8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Impact"/>
                <a:ea typeface="Impact"/>
                <a:cs typeface="Impact"/>
                <a:sym typeface="Impact"/>
              </a:rPr>
              <a:t>HYPOTHESIS TESTING</a:t>
            </a:r>
            <a:endParaRPr sz="2400">
              <a:latin typeface="Impact"/>
              <a:ea typeface="Impact"/>
              <a:cs typeface="Impact"/>
              <a:sym typeface="Impact"/>
            </a:endParaRPr>
          </a:p>
        </p:txBody>
      </p:sp>
      <p:sp>
        <p:nvSpPr>
          <p:cNvPr id="232" name="Google Shape;232;p42"/>
          <p:cNvSpPr txBox="1"/>
          <p:nvPr/>
        </p:nvSpPr>
        <p:spPr>
          <a:xfrm>
            <a:off x="665975" y="858375"/>
            <a:ext cx="7495500" cy="1105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Impact"/>
              <a:buAutoNum type="arabicPeriod"/>
            </a:pPr>
            <a:r>
              <a:rPr lang="en" sz="1800">
                <a:latin typeface="Impact"/>
                <a:ea typeface="Impact"/>
                <a:cs typeface="Impact"/>
                <a:sym typeface="Impact"/>
              </a:rPr>
              <a:t>User Rating Count</a:t>
            </a:r>
            <a:endParaRPr sz="1800">
              <a:latin typeface="Impact"/>
              <a:ea typeface="Impact"/>
              <a:cs typeface="Impact"/>
              <a:sym typeface="Impact"/>
            </a:endParaRPr>
          </a:p>
          <a:p>
            <a:pPr indent="0" lvl="0" marL="0" rtl="0" algn="l">
              <a:spcBef>
                <a:spcPts val="0"/>
              </a:spcBef>
              <a:spcAft>
                <a:spcPts val="0"/>
              </a:spcAft>
              <a:buNone/>
            </a:pPr>
            <a:r>
              <a:rPr lang="en" sz="1800">
                <a:latin typeface="Impact"/>
                <a:ea typeface="Impact"/>
                <a:cs typeface="Impact"/>
                <a:sym typeface="Impact"/>
              </a:rPr>
              <a:t>Null hypothesis : population mean=1495.572</a:t>
            </a:r>
            <a:endParaRPr sz="1800">
              <a:latin typeface="Impact"/>
              <a:ea typeface="Impact"/>
              <a:cs typeface="Impact"/>
              <a:sym typeface="Impact"/>
            </a:endParaRPr>
          </a:p>
          <a:p>
            <a:pPr indent="0" lvl="0" marL="0" rtl="0" algn="l">
              <a:spcBef>
                <a:spcPts val="0"/>
              </a:spcBef>
              <a:spcAft>
                <a:spcPts val="0"/>
              </a:spcAft>
              <a:buNone/>
            </a:pPr>
            <a:r>
              <a:rPr lang="en" sz="1800">
                <a:latin typeface="Impact"/>
                <a:ea typeface="Impact"/>
                <a:cs typeface="Impact"/>
                <a:sym typeface="Impact"/>
              </a:rPr>
              <a:t>Alternate hypothesis : population mean != 1495.572</a:t>
            </a:r>
            <a:endParaRPr sz="1800">
              <a:latin typeface="Impact"/>
              <a:ea typeface="Impact"/>
              <a:cs typeface="Impact"/>
              <a:sym typeface="Impact"/>
            </a:endParaRPr>
          </a:p>
          <a:p>
            <a:pPr indent="0" lvl="0" marL="0" rtl="0" algn="l">
              <a:spcBef>
                <a:spcPts val="0"/>
              </a:spcBef>
              <a:spcAft>
                <a:spcPts val="0"/>
              </a:spcAft>
              <a:buNone/>
            </a:pPr>
            <a:r>
              <a:t/>
            </a:r>
            <a:endParaRPr sz="1800">
              <a:latin typeface="Impact"/>
              <a:ea typeface="Impact"/>
              <a:cs typeface="Impact"/>
              <a:sym typeface="Impact"/>
            </a:endParaRPr>
          </a:p>
          <a:p>
            <a:pPr indent="0" lvl="0" marL="0" rtl="0" algn="l">
              <a:spcBef>
                <a:spcPts val="0"/>
              </a:spcBef>
              <a:spcAft>
                <a:spcPts val="0"/>
              </a:spcAft>
              <a:buNone/>
            </a:pPr>
            <a:r>
              <a:t/>
            </a:r>
            <a:endParaRPr>
              <a:latin typeface="Impact"/>
              <a:ea typeface="Impact"/>
              <a:cs typeface="Impact"/>
              <a:sym typeface="Impact"/>
            </a:endParaRPr>
          </a:p>
        </p:txBody>
      </p:sp>
      <p:sp>
        <p:nvSpPr>
          <p:cNvPr id="233" name="Google Shape;233;p42"/>
          <p:cNvSpPr txBox="1"/>
          <p:nvPr/>
        </p:nvSpPr>
        <p:spPr>
          <a:xfrm>
            <a:off x="637625" y="4117350"/>
            <a:ext cx="7849800" cy="8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Impact"/>
                <a:ea typeface="Impact"/>
                <a:cs typeface="Impact"/>
                <a:sym typeface="Impact"/>
              </a:rPr>
              <a:t>From this we reject null hypothesis and conclude that alternate hypothesis is true.</a:t>
            </a:r>
            <a:endParaRPr>
              <a:latin typeface="Impact"/>
              <a:ea typeface="Impact"/>
              <a:cs typeface="Impact"/>
              <a:sym typeface="Impact"/>
            </a:endParaRPr>
          </a:p>
          <a:p>
            <a:pPr indent="0" lvl="0" marL="0" rtl="0" algn="l">
              <a:spcBef>
                <a:spcPts val="0"/>
              </a:spcBef>
              <a:spcAft>
                <a:spcPts val="0"/>
              </a:spcAft>
              <a:buNone/>
            </a:pPr>
            <a:r>
              <a:rPr lang="en">
                <a:latin typeface="Impact"/>
                <a:ea typeface="Impact"/>
                <a:cs typeface="Impact"/>
                <a:sym typeface="Impact"/>
              </a:rPr>
              <a:t>Therefore population mean is not equal to 1495.572</a:t>
            </a:r>
            <a:endParaRPr>
              <a:latin typeface="Impact"/>
              <a:ea typeface="Impact"/>
              <a:cs typeface="Impact"/>
              <a:sym typeface="Impact"/>
            </a:endParaRPr>
          </a:p>
        </p:txBody>
      </p:sp>
      <p:pic>
        <p:nvPicPr>
          <p:cNvPr id="234" name="Google Shape;234;p42"/>
          <p:cNvPicPr preferRelativeResize="0"/>
          <p:nvPr/>
        </p:nvPicPr>
        <p:blipFill>
          <a:blip r:embed="rId3">
            <a:alphaModFix/>
          </a:blip>
          <a:stretch>
            <a:fillRect/>
          </a:stretch>
        </p:blipFill>
        <p:spPr>
          <a:xfrm>
            <a:off x="1229600" y="2046075"/>
            <a:ext cx="3418609" cy="1848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43"/>
          <p:cNvSpPr txBox="1"/>
          <p:nvPr/>
        </p:nvSpPr>
        <p:spPr>
          <a:xfrm>
            <a:off x="354225" y="184200"/>
            <a:ext cx="8416800" cy="10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Impact"/>
                <a:ea typeface="Impact"/>
                <a:cs typeface="Impact"/>
                <a:sym typeface="Impact"/>
              </a:rPr>
              <a:t>CORRELATION</a:t>
            </a:r>
            <a:endParaRPr sz="2400">
              <a:latin typeface="Impact"/>
              <a:ea typeface="Impact"/>
              <a:cs typeface="Impact"/>
              <a:sym typeface="Impact"/>
            </a:endParaRPr>
          </a:p>
        </p:txBody>
      </p:sp>
      <p:sp>
        <p:nvSpPr>
          <p:cNvPr id="240" name="Google Shape;240;p43"/>
          <p:cNvSpPr txBox="1"/>
          <p:nvPr/>
        </p:nvSpPr>
        <p:spPr>
          <a:xfrm>
            <a:off x="538450" y="1048525"/>
            <a:ext cx="8232600" cy="15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Impact"/>
                <a:ea typeface="Impact"/>
                <a:cs typeface="Impact"/>
                <a:sym typeface="Impact"/>
              </a:rPr>
              <a:t>CORRELATION determines how one variable moves/changes in relation with the other variable. It describes the association with different variables.</a:t>
            </a:r>
            <a:endParaRPr sz="1800">
              <a:latin typeface="Impact"/>
              <a:ea typeface="Impact"/>
              <a:cs typeface="Impact"/>
              <a:sym typeface="Impact"/>
            </a:endParaRPr>
          </a:p>
        </p:txBody>
      </p:sp>
      <p:pic>
        <p:nvPicPr>
          <p:cNvPr id="241" name="Google Shape;241;p43"/>
          <p:cNvPicPr preferRelativeResize="0"/>
          <p:nvPr/>
        </p:nvPicPr>
        <p:blipFill>
          <a:blip r:embed="rId3">
            <a:alphaModFix/>
          </a:blip>
          <a:stretch>
            <a:fillRect/>
          </a:stretch>
        </p:blipFill>
        <p:spPr>
          <a:xfrm>
            <a:off x="464125" y="1927050"/>
            <a:ext cx="4651025" cy="2911775"/>
          </a:xfrm>
          <a:prstGeom prst="rect">
            <a:avLst/>
          </a:prstGeom>
          <a:noFill/>
          <a:ln>
            <a:noFill/>
          </a:ln>
        </p:spPr>
      </p:pic>
      <p:sp>
        <p:nvSpPr>
          <p:cNvPr id="242" name="Google Shape;242;p43"/>
          <p:cNvSpPr txBox="1"/>
          <p:nvPr/>
        </p:nvSpPr>
        <p:spPr>
          <a:xfrm>
            <a:off x="4987625" y="2479650"/>
            <a:ext cx="3500100" cy="19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latin typeface="Impact"/>
              <a:ea typeface="Impact"/>
              <a:cs typeface="Impact"/>
              <a:sym typeface="Impac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Google Shape;247;p44"/>
          <p:cNvPicPr preferRelativeResize="0"/>
          <p:nvPr/>
        </p:nvPicPr>
        <p:blipFill>
          <a:blip r:embed="rId3">
            <a:alphaModFix/>
          </a:blip>
          <a:stretch>
            <a:fillRect/>
          </a:stretch>
        </p:blipFill>
        <p:spPr>
          <a:xfrm>
            <a:off x="1034275" y="1327775"/>
            <a:ext cx="5048124" cy="3272050"/>
          </a:xfrm>
          <a:prstGeom prst="rect">
            <a:avLst/>
          </a:prstGeom>
          <a:noFill/>
          <a:ln>
            <a:noFill/>
          </a:ln>
        </p:spPr>
      </p:pic>
      <p:sp>
        <p:nvSpPr>
          <p:cNvPr id="248" name="Google Shape;248;p44"/>
          <p:cNvSpPr txBox="1"/>
          <p:nvPr/>
        </p:nvSpPr>
        <p:spPr>
          <a:xfrm>
            <a:off x="1481550" y="321475"/>
            <a:ext cx="6624900" cy="71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Impact"/>
                <a:ea typeface="Impact"/>
                <a:cs typeface="Impact"/>
                <a:sym typeface="Impact"/>
              </a:rPr>
              <a:t>CORRELATION</a:t>
            </a:r>
            <a:endParaRPr sz="1800">
              <a:latin typeface="Impact"/>
              <a:ea typeface="Impact"/>
              <a:cs typeface="Impact"/>
              <a:sym typeface="Impact"/>
            </a:endParaRPr>
          </a:p>
        </p:txBody>
      </p:sp>
      <p:sp>
        <p:nvSpPr>
          <p:cNvPr id="249" name="Google Shape;249;p44"/>
          <p:cNvSpPr txBox="1"/>
          <p:nvPr/>
        </p:nvSpPr>
        <p:spPr>
          <a:xfrm>
            <a:off x="6583125" y="1495525"/>
            <a:ext cx="1970700" cy="289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Impact"/>
              <a:ea typeface="Impact"/>
              <a:cs typeface="Impact"/>
              <a:sym typeface="Impac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5"/>
          <p:cNvSpPr txBox="1"/>
          <p:nvPr/>
        </p:nvSpPr>
        <p:spPr>
          <a:xfrm>
            <a:off x="363400" y="181700"/>
            <a:ext cx="7854900" cy="8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Impact"/>
                <a:ea typeface="Impact"/>
                <a:cs typeface="Impact"/>
                <a:sym typeface="Impact"/>
              </a:rPr>
              <a:t>ANALYSIS</a:t>
            </a:r>
            <a:endParaRPr sz="1800">
              <a:latin typeface="Impact"/>
              <a:ea typeface="Impact"/>
              <a:cs typeface="Impact"/>
              <a:sym typeface="Impact"/>
            </a:endParaRPr>
          </a:p>
        </p:txBody>
      </p:sp>
      <p:sp>
        <p:nvSpPr>
          <p:cNvPr id="255" name="Google Shape;255;p45"/>
          <p:cNvSpPr txBox="1"/>
          <p:nvPr/>
        </p:nvSpPr>
        <p:spPr>
          <a:xfrm>
            <a:off x="363400" y="1076225"/>
            <a:ext cx="8218500" cy="3564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Impact"/>
              <a:buAutoNum type="arabicPeriod"/>
            </a:pPr>
            <a:r>
              <a:rPr lang="en" sz="1800">
                <a:latin typeface="Impact"/>
                <a:ea typeface="Impact"/>
                <a:cs typeface="Impact"/>
                <a:sym typeface="Impact"/>
              </a:rPr>
              <a:t>In the histogram of Average user rating count v/s frequency, we can see that in 17000 games, most of the games have a rating between 4 and 5.</a:t>
            </a:r>
            <a:endParaRPr sz="1800">
              <a:latin typeface="Impact"/>
              <a:ea typeface="Impact"/>
              <a:cs typeface="Impact"/>
              <a:sym typeface="Impact"/>
            </a:endParaRPr>
          </a:p>
          <a:p>
            <a:pPr indent="-342900" lvl="0" marL="457200" rtl="0" algn="l">
              <a:spcBef>
                <a:spcPts val="0"/>
              </a:spcBef>
              <a:spcAft>
                <a:spcPts val="0"/>
              </a:spcAft>
              <a:buSzPts val="1800"/>
              <a:buFont typeface="Impact"/>
              <a:buAutoNum type="arabicPeriod"/>
            </a:pPr>
            <a:r>
              <a:rPr lang="en" sz="1800">
                <a:latin typeface="Impact"/>
                <a:ea typeface="Impact"/>
                <a:cs typeface="Impact"/>
                <a:sym typeface="Impact"/>
              </a:rPr>
              <a:t>In the scatterplot some games that have user rating count of 4 have high price. But most of the games are free of cost.</a:t>
            </a:r>
            <a:endParaRPr sz="1800">
              <a:latin typeface="Impact"/>
              <a:ea typeface="Impact"/>
              <a:cs typeface="Impact"/>
              <a:sym typeface="Impact"/>
            </a:endParaRPr>
          </a:p>
          <a:p>
            <a:pPr indent="-342900" lvl="0" marL="457200" rtl="0" algn="l">
              <a:spcBef>
                <a:spcPts val="0"/>
              </a:spcBef>
              <a:spcAft>
                <a:spcPts val="0"/>
              </a:spcAft>
              <a:buSzPts val="1800"/>
              <a:buFont typeface="Impact"/>
              <a:buAutoNum type="arabicPeriod"/>
            </a:pPr>
            <a:r>
              <a:rPr lang="en" sz="1800">
                <a:latin typeface="Impact"/>
                <a:ea typeface="Impact"/>
                <a:cs typeface="Impact"/>
                <a:sym typeface="Impact"/>
              </a:rPr>
              <a:t>In the histogram of age rating we can see that most games are allowed to people of age more than 4 but some games are allowed only at specific ages. </a:t>
            </a:r>
            <a:endParaRPr sz="1800">
              <a:latin typeface="Impact"/>
              <a:ea typeface="Impact"/>
              <a:cs typeface="Impact"/>
              <a:sym typeface="Impact"/>
            </a:endParaRPr>
          </a:p>
          <a:p>
            <a:pPr indent="-342900" lvl="0" marL="457200" rtl="0" algn="l">
              <a:spcBef>
                <a:spcPts val="0"/>
              </a:spcBef>
              <a:spcAft>
                <a:spcPts val="0"/>
              </a:spcAft>
              <a:buSzPts val="1800"/>
              <a:buFont typeface="Impact"/>
              <a:buAutoNum type="arabicPeriod"/>
            </a:pPr>
            <a:r>
              <a:rPr lang="en" sz="1800">
                <a:latin typeface="Impact"/>
                <a:ea typeface="Impact"/>
                <a:cs typeface="Impact"/>
                <a:sym typeface="Impact"/>
              </a:rPr>
              <a:t>Some developers have created more than one or two games.</a:t>
            </a:r>
            <a:endParaRPr sz="1800">
              <a:latin typeface="Impact"/>
              <a:ea typeface="Impact"/>
              <a:cs typeface="Impact"/>
              <a:sym typeface="Impact"/>
            </a:endParaRPr>
          </a:p>
          <a:p>
            <a:pPr indent="-342900" lvl="0" marL="457200" rtl="0" algn="l">
              <a:spcBef>
                <a:spcPts val="0"/>
              </a:spcBef>
              <a:spcAft>
                <a:spcPts val="0"/>
              </a:spcAft>
              <a:buSzPts val="1800"/>
              <a:buFont typeface="Impact"/>
              <a:buAutoNum type="arabicPeriod"/>
            </a:pPr>
            <a:r>
              <a:rPr lang="en" sz="1800">
                <a:latin typeface="Impact"/>
                <a:ea typeface="Impact"/>
                <a:cs typeface="Impact"/>
                <a:sym typeface="Impact"/>
              </a:rPr>
              <a:t>The preferable language for most of the games is English.</a:t>
            </a:r>
            <a:endParaRPr sz="1800">
              <a:latin typeface="Impact"/>
              <a:ea typeface="Impact"/>
              <a:cs typeface="Impact"/>
              <a:sym typeface="Impact"/>
            </a:endParaRPr>
          </a:p>
          <a:p>
            <a:pPr indent="-342900" lvl="0" marL="457200" rtl="0" algn="l">
              <a:spcBef>
                <a:spcPts val="0"/>
              </a:spcBef>
              <a:spcAft>
                <a:spcPts val="0"/>
              </a:spcAft>
              <a:buSzPts val="1800"/>
              <a:buFont typeface="Impact"/>
              <a:buAutoNum type="arabicPeriod"/>
            </a:pPr>
            <a:r>
              <a:rPr lang="en" sz="1800">
                <a:latin typeface="Impact"/>
                <a:ea typeface="Impact"/>
                <a:cs typeface="Impact"/>
                <a:sym typeface="Impact"/>
              </a:rPr>
              <a:t>In the plot of genre most games are of just gaming purpose but only some games are of education purpose.</a:t>
            </a:r>
            <a:endParaRPr sz="1800">
              <a:latin typeface="Impact"/>
              <a:ea typeface="Impact"/>
              <a:cs typeface="Impact"/>
              <a:sym typeface="Impac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46"/>
          <p:cNvSpPr txBox="1"/>
          <p:nvPr/>
        </p:nvSpPr>
        <p:spPr>
          <a:xfrm>
            <a:off x="1147725" y="1516125"/>
            <a:ext cx="6546300" cy="1671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Impact"/>
                <a:ea typeface="Impact"/>
                <a:cs typeface="Impact"/>
                <a:sym typeface="Impact"/>
              </a:rPr>
              <a:t>THANKYOU</a:t>
            </a:r>
            <a:endParaRPr sz="3600">
              <a:latin typeface="Impact"/>
              <a:ea typeface="Impact"/>
              <a:cs typeface="Impact"/>
              <a:sym typeface="Impact"/>
            </a:endParaRPr>
          </a:p>
        </p:txBody>
      </p:sp>
      <p:sp>
        <p:nvSpPr>
          <p:cNvPr id="261" name="Google Shape;261;p46"/>
          <p:cNvSpPr txBox="1"/>
          <p:nvPr/>
        </p:nvSpPr>
        <p:spPr>
          <a:xfrm>
            <a:off x="5582750" y="4066625"/>
            <a:ext cx="3414900" cy="90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Impact"/>
                <a:ea typeface="Impact"/>
                <a:cs typeface="Impact"/>
                <a:sym typeface="Impact"/>
              </a:rPr>
              <a:t>PES1201801468 - Shriya Raikar</a:t>
            </a:r>
            <a:endParaRPr sz="1800">
              <a:latin typeface="Impact"/>
              <a:ea typeface="Impact"/>
              <a:cs typeface="Impact"/>
              <a:sym typeface="Impact"/>
            </a:endParaRPr>
          </a:p>
          <a:p>
            <a:pPr indent="0" lvl="0" marL="0" rtl="0" algn="l">
              <a:spcBef>
                <a:spcPts val="0"/>
              </a:spcBef>
              <a:spcAft>
                <a:spcPts val="0"/>
              </a:spcAft>
              <a:buNone/>
            </a:pPr>
            <a:r>
              <a:rPr lang="en" sz="1800">
                <a:latin typeface="Impact"/>
                <a:ea typeface="Impact"/>
                <a:cs typeface="Impact"/>
                <a:sym typeface="Impact"/>
              </a:rPr>
              <a:t>PES1201801979- Pallavi S Murthy</a:t>
            </a:r>
            <a:endParaRPr sz="1800">
              <a:latin typeface="Impact"/>
              <a:ea typeface="Impact"/>
              <a:cs typeface="Impact"/>
              <a:sym typeface="Impact"/>
            </a:endParaRPr>
          </a:p>
          <a:p>
            <a:pPr indent="0" lvl="0" marL="0" rtl="0" algn="l">
              <a:spcBef>
                <a:spcPts val="0"/>
              </a:spcBef>
              <a:spcAft>
                <a:spcPts val="0"/>
              </a:spcAft>
              <a:buNone/>
            </a:pPr>
            <a:r>
              <a:rPr lang="en" sz="1800">
                <a:latin typeface="Impact"/>
                <a:ea typeface="Impact"/>
                <a:cs typeface="Impact"/>
                <a:sym typeface="Impact"/>
              </a:rPr>
              <a:t>PES1201802033 - Yukthi G L</a:t>
            </a:r>
            <a:endParaRPr sz="1800">
              <a:latin typeface="Impact"/>
              <a:ea typeface="Impact"/>
              <a:cs typeface="Impact"/>
              <a:sym typeface="Impac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pic>
        <p:nvPicPr>
          <p:cNvPr id="73" name="Google Shape;73;p16"/>
          <p:cNvPicPr preferRelativeResize="0"/>
          <p:nvPr/>
        </p:nvPicPr>
        <p:blipFill rotWithShape="1">
          <a:blip r:embed="rId3">
            <a:alphaModFix/>
          </a:blip>
          <a:srcRect b="-2219" l="9330" r="-9329" t="2220"/>
          <a:stretch/>
        </p:blipFill>
        <p:spPr>
          <a:xfrm>
            <a:off x="1669975" y="55925"/>
            <a:ext cx="3166025" cy="2000250"/>
          </a:xfrm>
          <a:prstGeom prst="rect">
            <a:avLst/>
          </a:prstGeom>
          <a:noFill/>
          <a:ln>
            <a:noFill/>
          </a:ln>
        </p:spPr>
      </p:pic>
      <p:pic>
        <p:nvPicPr>
          <p:cNvPr id="74" name="Google Shape;74;p16"/>
          <p:cNvPicPr preferRelativeResize="0"/>
          <p:nvPr/>
        </p:nvPicPr>
        <p:blipFill rotWithShape="1">
          <a:blip r:embed="rId4">
            <a:alphaModFix/>
          </a:blip>
          <a:srcRect b="0" l="0" r="0" t="0"/>
          <a:stretch/>
        </p:blipFill>
        <p:spPr>
          <a:xfrm>
            <a:off x="5249700" y="752088"/>
            <a:ext cx="3894300" cy="3639325"/>
          </a:xfrm>
          <a:prstGeom prst="rect">
            <a:avLst/>
          </a:prstGeom>
          <a:noFill/>
          <a:ln>
            <a:noFill/>
          </a:ln>
        </p:spPr>
      </p:pic>
      <p:pic>
        <p:nvPicPr>
          <p:cNvPr id="75" name="Google Shape;75;p16" title="people are most addicted to mobile games"/>
          <p:cNvPicPr preferRelativeResize="0"/>
          <p:nvPr/>
        </p:nvPicPr>
        <p:blipFill rotWithShape="1">
          <a:blip r:embed="rId5">
            <a:alphaModFix/>
          </a:blip>
          <a:srcRect b="0" l="0" r="0" t="0"/>
          <a:stretch/>
        </p:blipFill>
        <p:spPr>
          <a:xfrm>
            <a:off x="887250" y="2140025"/>
            <a:ext cx="4034176" cy="28217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7"/>
          <p:cNvSpPr txBox="1"/>
          <p:nvPr/>
        </p:nvSpPr>
        <p:spPr>
          <a:xfrm>
            <a:off x="447250" y="251575"/>
            <a:ext cx="7966800" cy="85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Impact"/>
                <a:ea typeface="Impact"/>
                <a:cs typeface="Impact"/>
                <a:sym typeface="Impact"/>
              </a:rPr>
              <a:t>AIM</a:t>
            </a:r>
            <a:endParaRPr sz="1800">
              <a:latin typeface="Impact"/>
              <a:ea typeface="Impact"/>
              <a:cs typeface="Impact"/>
              <a:sym typeface="Impact"/>
            </a:endParaRPr>
          </a:p>
        </p:txBody>
      </p:sp>
      <p:sp>
        <p:nvSpPr>
          <p:cNvPr id="81" name="Google Shape;81;p17"/>
          <p:cNvSpPr txBox="1"/>
          <p:nvPr/>
        </p:nvSpPr>
        <p:spPr>
          <a:xfrm>
            <a:off x="447250" y="964400"/>
            <a:ext cx="7687200" cy="375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Impact"/>
              <a:buAutoNum type="arabicPeriod"/>
            </a:pPr>
            <a:r>
              <a:rPr lang="en" sz="1800">
                <a:latin typeface="Impact"/>
                <a:ea typeface="Impact"/>
                <a:cs typeface="Impact"/>
                <a:sym typeface="Impact"/>
              </a:rPr>
              <a:t>Games developed are of which purpose?</a:t>
            </a:r>
            <a:endParaRPr sz="1800">
              <a:latin typeface="Impact"/>
              <a:ea typeface="Impact"/>
              <a:cs typeface="Impact"/>
              <a:sym typeface="Impact"/>
            </a:endParaRPr>
          </a:p>
          <a:p>
            <a:pPr indent="-342900" lvl="0" marL="457200" rtl="0" algn="l">
              <a:spcBef>
                <a:spcPts val="0"/>
              </a:spcBef>
              <a:spcAft>
                <a:spcPts val="0"/>
              </a:spcAft>
              <a:buSzPts val="1800"/>
              <a:buFont typeface="Impact"/>
              <a:buAutoNum type="arabicPeriod"/>
            </a:pPr>
            <a:r>
              <a:rPr lang="en" sz="1800">
                <a:latin typeface="Impact"/>
                <a:ea typeface="Impact"/>
                <a:cs typeface="Impact"/>
                <a:sym typeface="Impact"/>
              </a:rPr>
              <a:t>Are games free of cost?</a:t>
            </a:r>
            <a:endParaRPr sz="1800">
              <a:latin typeface="Impact"/>
              <a:ea typeface="Impact"/>
              <a:cs typeface="Impact"/>
              <a:sym typeface="Impact"/>
            </a:endParaRPr>
          </a:p>
          <a:p>
            <a:pPr indent="-342900" lvl="0" marL="457200" rtl="0" algn="l">
              <a:spcBef>
                <a:spcPts val="0"/>
              </a:spcBef>
              <a:spcAft>
                <a:spcPts val="0"/>
              </a:spcAft>
              <a:buSzPts val="1800"/>
              <a:buFont typeface="Impact"/>
              <a:buAutoNum type="arabicPeriod"/>
            </a:pPr>
            <a:r>
              <a:rPr lang="en" sz="1800">
                <a:latin typeface="Impact"/>
                <a:ea typeface="Impact"/>
                <a:cs typeface="Impact"/>
                <a:sym typeface="Impact"/>
              </a:rPr>
              <a:t>Most preferable language used?</a:t>
            </a:r>
            <a:endParaRPr sz="1800">
              <a:latin typeface="Impact"/>
              <a:ea typeface="Impact"/>
              <a:cs typeface="Impact"/>
              <a:sym typeface="Impact"/>
            </a:endParaRPr>
          </a:p>
          <a:p>
            <a:pPr indent="-342900" lvl="0" marL="457200" rtl="0" algn="l">
              <a:spcBef>
                <a:spcPts val="0"/>
              </a:spcBef>
              <a:spcAft>
                <a:spcPts val="0"/>
              </a:spcAft>
              <a:buSzPts val="1800"/>
              <a:buFont typeface="Impact"/>
              <a:buAutoNum type="arabicPeriod"/>
            </a:pPr>
            <a:r>
              <a:rPr lang="en" sz="1800">
                <a:latin typeface="Impact"/>
                <a:ea typeface="Impact"/>
                <a:cs typeface="Impact"/>
                <a:sym typeface="Impact"/>
              </a:rPr>
              <a:t>For what ages ?</a:t>
            </a:r>
            <a:endParaRPr sz="1800">
              <a:latin typeface="Impact"/>
              <a:ea typeface="Impact"/>
              <a:cs typeface="Impact"/>
              <a:sym typeface="Impac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8"/>
          <p:cNvSpPr txBox="1"/>
          <p:nvPr/>
        </p:nvSpPr>
        <p:spPr>
          <a:xfrm>
            <a:off x="461250" y="335450"/>
            <a:ext cx="8246400" cy="93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Impact"/>
                <a:ea typeface="Impact"/>
                <a:cs typeface="Impact"/>
                <a:sym typeface="Impact"/>
              </a:rPr>
              <a:t>Details of dataset and Tools used</a:t>
            </a:r>
            <a:endParaRPr sz="2400">
              <a:latin typeface="Impact"/>
              <a:ea typeface="Impact"/>
              <a:cs typeface="Impact"/>
              <a:sym typeface="Impact"/>
            </a:endParaRPr>
          </a:p>
        </p:txBody>
      </p:sp>
      <p:sp>
        <p:nvSpPr>
          <p:cNvPr id="87" name="Google Shape;87;p18"/>
          <p:cNvSpPr txBox="1"/>
          <p:nvPr/>
        </p:nvSpPr>
        <p:spPr>
          <a:xfrm>
            <a:off x="1243950" y="1216000"/>
            <a:ext cx="7365900" cy="3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8"/>
          <p:cNvSpPr txBox="1"/>
          <p:nvPr/>
        </p:nvSpPr>
        <p:spPr>
          <a:xfrm>
            <a:off x="1396350" y="1368400"/>
            <a:ext cx="7365900" cy="3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txBox="1"/>
          <p:nvPr/>
        </p:nvSpPr>
        <p:spPr>
          <a:xfrm>
            <a:off x="1170350" y="1216000"/>
            <a:ext cx="7365900" cy="3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8"/>
          <p:cNvSpPr txBox="1"/>
          <p:nvPr/>
        </p:nvSpPr>
        <p:spPr>
          <a:xfrm>
            <a:off x="1070475" y="1216000"/>
            <a:ext cx="7365900" cy="3410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Impact"/>
              <a:buChar char="●"/>
            </a:pPr>
            <a:r>
              <a:rPr lang="en" sz="1800">
                <a:solidFill>
                  <a:schemeClr val="dk2"/>
                </a:solidFill>
                <a:latin typeface="Impact"/>
                <a:ea typeface="Impact"/>
                <a:cs typeface="Impact"/>
                <a:sym typeface="Impact"/>
              </a:rPr>
              <a:t>Dataset consist of different games.</a:t>
            </a:r>
            <a:endParaRPr sz="1800">
              <a:solidFill>
                <a:schemeClr val="dk2"/>
              </a:solidFill>
              <a:latin typeface="Impact"/>
              <a:ea typeface="Impact"/>
              <a:cs typeface="Impact"/>
              <a:sym typeface="Impact"/>
            </a:endParaRPr>
          </a:p>
          <a:p>
            <a:pPr indent="-342900" lvl="0" marL="457200" rtl="0" algn="l">
              <a:lnSpc>
                <a:spcPct val="115000"/>
              </a:lnSpc>
              <a:spcBef>
                <a:spcPts val="0"/>
              </a:spcBef>
              <a:spcAft>
                <a:spcPts val="0"/>
              </a:spcAft>
              <a:buClr>
                <a:schemeClr val="dk2"/>
              </a:buClr>
              <a:buSzPts val="1800"/>
              <a:buFont typeface="Impact"/>
              <a:buChar char="●"/>
            </a:pPr>
            <a:r>
              <a:rPr lang="en" sz="1800">
                <a:solidFill>
                  <a:schemeClr val="dk2"/>
                </a:solidFill>
                <a:latin typeface="Impact"/>
                <a:ea typeface="Impact"/>
                <a:cs typeface="Impact"/>
                <a:sym typeface="Impact"/>
              </a:rPr>
              <a:t>It consists of 17007 entries with 18 columns.</a:t>
            </a:r>
            <a:endParaRPr sz="1800">
              <a:solidFill>
                <a:schemeClr val="dk2"/>
              </a:solidFill>
              <a:latin typeface="Impact"/>
              <a:ea typeface="Impact"/>
              <a:cs typeface="Impact"/>
              <a:sym typeface="Impact"/>
            </a:endParaRPr>
          </a:p>
          <a:p>
            <a:pPr indent="-342900" lvl="0" marL="457200" rtl="0" algn="l">
              <a:lnSpc>
                <a:spcPct val="115000"/>
              </a:lnSpc>
              <a:spcBef>
                <a:spcPts val="0"/>
              </a:spcBef>
              <a:spcAft>
                <a:spcPts val="0"/>
              </a:spcAft>
              <a:buClr>
                <a:schemeClr val="dk2"/>
              </a:buClr>
              <a:buSzPts val="1800"/>
              <a:buFont typeface="Impact"/>
              <a:buChar char="●"/>
            </a:pPr>
            <a:r>
              <a:rPr lang="en" sz="1800">
                <a:solidFill>
                  <a:schemeClr val="dk2"/>
                </a:solidFill>
                <a:latin typeface="Impact"/>
                <a:ea typeface="Impact"/>
                <a:cs typeface="Impact"/>
                <a:sym typeface="Impact"/>
              </a:rPr>
              <a:t>The columns are : URL, Icon URL, Id, Name, Subtitle, Price, User rating count, Average user rating count, In app purchases, Description, developer,  Age rating, original and current version release date, languages, Size, genre ,primary genre.</a:t>
            </a:r>
            <a:endParaRPr sz="1800">
              <a:solidFill>
                <a:schemeClr val="dk2"/>
              </a:solidFill>
              <a:latin typeface="Impact"/>
              <a:ea typeface="Impact"/>
              <a:cs typeface="Impact"/>
              <a:sym typeface="Impact"/>
            </a:endParaRPr>
          </a:p>
          <a:p>
            <a:pPr indent="-342900" lvl="0" marL="457200" rtl="0" algn="l">
              <a:lnSpc>
                <a:spcPct val="115000"/>
              </a:lnSpc>
              <a:spcBef>
                <a:spcPts val="0"/>
              </a:spcBef>
              <a:spcAft>
                <a:spcPts val="0"/>
              </a:spcAft>
              <a:buClr>
                <a:schemeClr val="dk2"/>
              </a:buClr>
              <a:buSzPts val="1800"/>
              <a:buFont typeface="Impact"/>
              <a:buChar char="●"/>
            </a:pPr>
            <a:r>
              <a:rPr lang="en" sz="1800">
                <a:solidFill>
                  <a:schemeClr val="dk2"/>
                </a:solidFill>
                <a:latin typeface="Impact"/>
                <a:ea typeface="Impact"/>
                <a:cs typeface="Impact"/>
                <a:sym typeface="Impact"/>
              </a:rPr>
              <a:t>It also consists of Na values in specific columns.</a:t>
            </a:r>
            <a:endParaRPr sz="1800">
              <a:solidFill>
                <a:schemeClr val="dk2"/>
              </a:solidFill>
              <a:latin typeface="Impact"/>
              <a:ea typeface="Impact"/>
              <a:cs typeface="Impact"/>
              <a:sym typeface="Impact"/>
            </a:endParaRPr>
          </a:p>
          <a:p>
            <a:pPr indent="-342900" lvl="0" marL="457200" rtl="0" algn="l">
              <a:lnSpc>
                <a:spcPct val="115000"/>
              </a:lnSpc>
              <a:spcBef>
                <a:spcPts val="0"/>
              </a:spcBef>
              <a:spcAft>
                <a:spcPts val="0"/>
              </a:spcAft>
              <a:buClr>
                <a:schemeClr val="dk2"/>
              </a:buClr>
              <a:buSzPts val="1800"/>
              <a:buFont typeface="Impact"/>
              <a:buChar char="●"/>
            </a:pPr>
            <a:r>
              <a:rPr lang="en" sz="1800">
                <a:solidFill>
                  <a:schemeClr val="dk2"/>
                </a:solidFill>
                <a:latin typeface="Impact"/>
                <a:ea typeface="Impact"/>
                <a:cs typeface="Impact"/>
                <a:sym typeface="Impact"/>
              </a:rPr>
              <a:t>R and python is used.</a:t>
            </a:r>
            <a:endParaRPr sz="1800">
              <a:solidFill>
                <a:schemeClr val="dk2"/>
              </a:solidFill>
              <a:latin typeface="Impact"/>
              <a:ea typeface="Impact"/>
              <a:cs typeface="Impact"/>
              <a:sym typeface="Impac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latin typeface="Impact"/>
                <a:ea typeface="Impact"/>
                <a:cs typeface="Impact"/>
                <a:sym typeface="Impact"/>
              </a:rPr>
              <a:t>DATA CLEANING</a:t>
            </a:r>
            <a:endParaRPr sz="3000">
              <a:latin typeface="Impact"/>
              <a:ea typeface="Impact"/>
              <a:cs typeface="Impact"/>
              <a:sym typeface="Impact"/>
            </a:endParaRPr>
          </a:p>
        </p:txBody>
      </p:sp>
      <p:sp>
        <p:nvSpPr>
          <p:cNvPr id="96" name="Google Shape;96;p19"/>
          <p:cNvSpPr txBox="1"/>
          <p:nvPr>
            <p:ph idx="1" type="body"/>
          </p:nvPr>
        </p:nvSpPr>
        <p:spPr>
          <a:xfrm>
            <a:off x="311700" y="115247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400">
                <a:latin typeface="Impact"/>
                <a:ea typeface="Impact"/>
                <a:cs typeface="Impact"/>
                <a:sym typeface="Impact"/>
              </a:rPr>
              <a:t>DATASET BEFORE CLEANING IT</a:t>
            </a:r>
            <a:endParaRPr sz="2400">
              <a:latin typeface="Impact"/>
              <a:ea typeface="Impact"/>
              <a:cs typeface="Impact"/>
              <a:sym typeface="Impact"/>
            </a:endParaRPr>
          </a:p>
        </p:txBody>
      </p:sp>
      <p:pic>
        <p:nvPicPr>
          <p:cNvPr id="97" name="Google Shape;97;p19"/>
          <p:cNvPicPr preferRelativeResize="0"/>
          <p:nvPr/>
        </p:nvPicPr>
        <p:blipFill>
          <a:blip r:embed="rId3">
            <a:alphaModFix/>
          </a:blip>
          <a:stretch>
            <a:fillRect/>
          </a:stretch>
        </p:blipFill>
        <p:spPr>
          <a:xfrm>
            <a:off x="877425" y="1725175"/>
            <a:ext cx="7389152" cy="3248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20"/>
          <p:cNvPicPr preferRelativeResize="0"/>
          <p:nvPr/>
        </p:nvPicPr>
        <p:blipFill>
          <a:blip r:embed="rId3">
            <a:alphaModFix/>
          </a:blip>
          <a:stretch>
            <a:fillRect/>
          </a:stretch>
        </p:blipFill>
        <p:spPr>
          <a:xfrm>
            <a:off x="152400" y="152400"/>
            <a:ext cx="8839200" cy="4404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pic>
        <p:nvPicPr>
          <p:cNvPr id="107" name="Google Shape;107;p21"/>
          <p:cNvPicPr preferRelativeResize="0"/>
          <p:nvPr/>
        </p:nvPicPr>
        <p:blipFill>
          <a:blip r:embed="rId3">
            <a:alphaModFix/>
          </a:blip>
          <a:stretch>
            <a:fillRect/>
          </a:stretch>
        </p:blipFill>
        <p:spPr>
          <a:xfrm>
            <a:off x="82525" y="1102850"/>
            <a:ext cx="8839201" cy="3171155"/>
          </a:xfrm>
          <a:prstGeom prst="rect">
            <a:avLst/>
          </a:prstGeom>
          <a:noFill/>
          <a:ln>
            <a:noFill/>
          </a:ln>
        </p:spPr>
      </p:pic>
      <p:sp>
        <p:nvSpPr>
          <p:cNvPr id="108" name="Google Shape;108;p21"/>
          <p:cNvSpPr txBox="1"/>
          <p:nvPr/>
        </p:nvSpPr>
        <p:spPr>
          <a:xfrm>
            <a:off x="433275" y="125800"/>
            <a:ext cx="6066000" cy="7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Impact"/>
                <a:ea typeface="Impact"/>
                <a:cs typeface="Impact"/>
                <a:sym typeface="Impact"/>
              </a:rPr>
              <a:t>Number of Na values in particular columns</a:t>
            </a:r>
            <a:endParaRPr sz="2400">
              <a:latin typeface="Impact"/>
              <a:ea typeface="Impact"/>
              <a:cs typeface="Impact"/>
              <a:sym typeface="Impac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