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EDC5C1-5155-4BCF-B925-3B02A2C15196}">
  <a:tblStyle styleId="{75EDC5C1-5155-4BCF-B925-3B02A2C151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3d167f8e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3d167f8e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03:15-03:45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d167f8e9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d167f8e9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03:45-04:15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3d167f8e9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3d167f8e9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~45s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04:15-05:00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a74e82b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1a74e82b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1a74e82bd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1a74e82bd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3e914a031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3e914a031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1a74e82bd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1a74e82bd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1a74e82bd_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21a74e82bd_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1a74e82b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1a74e82b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3e914a03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23e914a03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3d167f8e9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3d167f8e9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45s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00:15-01:00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3d167f8e9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3d167f8e9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01:00-01:30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FPR: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ercentage of people who are not going to recommit is predicted as recommitment.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3d167f8e9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3d167f8e9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01:30-01:45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labels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of DELTA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e914a0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e914a0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~30s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01:45-02:15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closest to the decision </a:t>
            </a:r>
            <a:r>
              <a:rPr lang="en"/>
              <a:t>boundary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3d167f8e9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3d167f8e9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02:15-02:30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3e914a03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3e914a03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02:30-02:45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 this slide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3d167f8e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3d167f8e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02:45-03:00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scores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Higher correlation may lead to higher discrimination scores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1a74e82bd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1a74e82bd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~15s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03:00-03:15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4.png"/><Relationship Id="rId5" Type="http://schemas.openxmlformats.org/officeDocument/2006/relationships/image" Target="../media/image15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gif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625" y="1619575"/>
            <a:ext cx="80646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Evaluating Machine Learning Fairness Algorithms: </a:t>
            </a:r>
            <a:r>
              <a:rPr lang="en" sz="2400"/>
              <a:t>LM, LPS, &amp; FFS (A6, A7)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9992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Group 11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Contributors: Christie Du,</a:t>
            </a:r>
            <a:r>
              <a:rPr b="1" lang="en"/>
              <a:t> Shriya Nallamaddi, Kexin Tang, Xile Zhang, Haozhong Zheng</a:t>
            </a:r>
            <a:endParaRPr b="1" sz="1200">
              <a:solidFill>
                <a:srgbClr val="C9D1D9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513" y="1695300"/>
            <a:ext cx="4949812" cy="38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FFS accuracy + discrimination scores</a:t>
            </a:r>
            <a:endParaRPr/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625" y="2175775"/>
            <a:ext cx="3402350" cy="212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2"/>
          <p:cNvCxnSpPr/>
          <p:nvPr/>
        </p:nvCxnSpPr>
        <p:spPr>
          <a:xfrm flipH="1">
            <a:off x="7495300" y="2309950"/>
            <a:ext cx="258900" cy="1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2"/>
          <p:cNvSpPr txBox="1"/>
          <p:nvPr/>
        </p:nvSpPr>
        <p:spPr>
          <a:xfrm>
            <a:off x="7754200" y="2051175"/>
            <a:ext cx="1102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Age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22"/>
          <p:cNvCxnSpPr/>
          <p:nvPr/>
        </p:nvCxnSpPr>
        <p:spPr>
          <a:xfrm flipH="1" rot="10800000">
            <a:off x="5427450" y="4081225"/>
            <a:ext cx="230100" cy="20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2"/>
          <p:cNvSpPr txBox="1"/>
          <p:nvPr/>
        </p:nvSpPr>
        <p:spPr>
          <a:xfrm>
            <a:off x="5148550" y="4230700"/>
            <a:ext cx="131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Juv, prior, sex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" name="Google Shape;172;p22"/>
          <p:cNvCxnSpPr/>
          <p:nvPr/>
        </p:nvCxnSpPr>
        <p:spPr>
          <a:xfrm flipH="1" rot="10800000">
            <a:off x="6360675" y="4172250"/>
            <a:ext cx="195600" cy="50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5909125" y="4569400"/>
            <a:ext cx="142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Len of stay, 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charge degree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2890375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6021975" y="1510150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`has_prior` should’ve had a larger acc and disc score. There is no clear feature to drop.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225" y="1982164"/>
            <a:ext cx="2606141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5266" y="1982164"/>
            <a:ext cx="3450478" cy="2233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5745" y="2136127"/>
            <a:ext cx="2403456" cy="2060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" type="body"/>
          </p:nvPr>
        </p:nvSpPr>
        <p:spPr>
          <a:xfrm>
            <a:off x="5616775" y="1972625"/>
            <a:ext cx="2980800" cy="26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FFS disadvantages: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runtime grows exponentially with # of features (powerset)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feature selection not clear in COMPAS dataset</a:t>
            </a:r>
            <a:endParaRPr sz="1200"/>
          </a:p>
        </p:txBody>
      </p:sp>
      <p:sp>
        <p:nvSpPr>
          <p:cNvPr id="190" name="Google Shape;19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aphicFrame>
        <p:nvGraphicFramePr>
          <p:cNvPr id="191" name="Google Shape;191;p24"/>
          <p:cNvGraphicFramePr/>
          <p:nvPr/>
        </p:nvGraphicFramePr>
        <p:xfrm>
          <a:off x="729450" y="19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{75EDC5C1-5155-4BCF-B925-3B02A2C15196}</a:tableStyleId>
              </a:tblPr>
              <a:tblGrid>
                <a:gridCol w="1057700"/>
                <a:gridCol w="1057700"/>
                <a:gridCol w="1057700"/>
                <a:gridCol w="1057700"/>
                <a:gridCol w="1057700"/>
              </a:tblGrid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Method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(B)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(W) (%)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FPR (diff) (%)</a:t>
                      </a:r>
                      <a:endParaRPr b="1" sz="12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None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Naive (/race)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66.00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28.88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27.23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1.65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LPS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65.78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25.41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28.69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-3.28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FFS (/charge degree)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64.40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34.38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23.50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10.88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6258825" y="4189025"/>
            <a:ext cx="23388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&gt; LPS &gt; FFS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566475" y="45245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 of Discrimination</a:t>
            </a:r>
            <a:endParaRPr/>
          </a:p>
        </p:txBody>
      </p:sp>
      <p:pic>
        <p:nvPicPr>
          <p:cNvPr id="208" name="Google Shape;208;p27" title="[0,0,0,&quot;https://www.codecogs.com/eqnedit.php?latex=D_%7Ball%7D%20%3D%20P(%2B%7Cb)%20-%20P(%2B%7Cw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75" y="403200"/>
            <a:ext cx="2539050" cy="2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 title="[0,0,0,&quot;https://www.codecogs.com/eqnedit.php?latex=D_%7Bexpl%7D%20%3D%20%5Csum_%7Bi%3D1%7D%5E%7Bk%7D%20P(e_i%7Cb)P%5E*(%2B%7Ce_i)%20-%20%5Csum_%7Bi%3D1%7D%5E%7Bk%7D%20P(e_i%7Cw)P%5E*(%2B%7Ce_i)%20%20%3D%20%5Csum_%7Bi%3D1%7D%5E%7Bk%7D%20(P(e_i%7Cb)%20-%20P(e_i%7Cw))P%5E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75" y="860875"/>
            <a:ext cx="8035595" cy="64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 title="[0,0,0,&quot;https://www.codecogs.com/eqnedit.php?latex=D_%7Bbad%7D%20%3D%20D_%7Ball%7D%20-%20D_%7Bexpl%7D%20%3D%20P(%2B%7Cb)%20-%20P(%2B%7Cw)%20-%20%5Csum_%7Bi%3D1%7D%5E%7Bk%7D%20(P(e_i%7Cb)%20-%20P(e_i%7Cw))%20P%5E*(%2B%7Ce_i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75" y="1634575"/>
            <a:ext cx="7010541" cy="64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 txBox="1"/>
          <p:nvPr/>
        </p:nvSpPr>
        <p:spPr>
          <a:xfrm>
            <a:off x="5350550" y="2571750"/>
            <a:ext cx="222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No 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3167388" y="2571750"/>
            <a:ext cx="17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Bad discrimination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475" y="2862825"/>
            <a:ext cx="7130584" cy="166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Normalized Shapley Accuracy + Discrimination Plot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388" y="539875"/>
            <a:ext cx="4990525" cy="36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Correlation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126" y="168525"/>
            <a:ext cx="4731750" cy="415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FFS: Calibration Experiments</a:t>
            </a:r>
            <a:endParaRPr/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02" y="667450"/>
            <a:ext cx="5517675" cy="361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0"/>
          <p:cNvSpPr txBox="1"/>
          <p:nvPr/>
        </p:nvSpPr>
        <p:spPr>
          <a:xfrm rot="-5400000">
            <a:off x="1302900" y="1429275"/>
            <a:ext cx="17016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Accuracy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067850" y="497400"/>
            <a:ext cx="3804900" cy="3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latin typeface="Lato"/>
                <a:ea typeface="Lato"/>
                <a:cs typeface="Lato"/>
                <a:sym typeface="Lato"/>
              </a:rPr>
              <a:t>Accuracy: African-American v. Caucasian</a:t>
            </a:r>
            <a:endParaRPr sz="11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LM+LPS</a:t>
            </a:r>
            <a:r>
              <a:rPr lang="en"/>
              <a:t>: Calibration Experiments</a:t>
            </a:r>
            <a:endParaRPr/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840" y="846725"/>
            <a:ext cx="5513832" cy="3225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Features, Model, &amp; Metrics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Data: Using only data with race African-American &amp; Caucasians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Features (6): age, charge degree, sex, length of stay, has juvenile record, has prior record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Protected Feature: race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Model: Gradient Boosting Decision Tree Classifier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Calibration of the two race groups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False Positive Rate of the two race groups (this showed the bias the most)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Motivation for Correcting Bias</a:t>
            </a:r>
            <a:endParaRPr sz="2040"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729450" y="2263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{75EDC5C1-5155-4BCF-B925-3B02A2C15196}</a:tableStyleId>
              </a:tblPr>
              <a:tblGrid>
                <a:gridCol w="2413000"/>
                <a:gridCol w="2413000"/>
                <a:gridCol w="2413000"/>
              </a:tblGrid>
              <a:tr h="207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Metric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Including Race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Excluding Race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Accuracy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66.76%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65.54%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Calibration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(African-American)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39.60%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36.58%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(Caucasian)</a:t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18.51%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24.03%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F3C8C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FPR (Difference)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21.09%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12.55%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1853850"/>
            <a:ext cx="72390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Problem: FPR is 2x larger for African-Americans than Caucasians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154700" y="4614250"/>
            <a:ext cx="19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Can we do better?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8260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Intro to LM (Local Messaging) &amp; LPS (Local Preferential Sampling)</a:t>
            </a:r>
            <a:endParaRPr sz="19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1980800"/>
            <a:ext cx="404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Algorithm Type: Pre-processing of train data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Same rate of recidivism for different races</a:t>
            </a:r>
            <a:endParaRPr sz="1500"/>
          </a:p>
        </p:txBody>
      </p:sp>
      <p:pic>
        <p:nvPicPr>
          <p:cNvPr id="108" name="Google Shape;108;p16" title="[0,0,0,&quot;https://latex-staging.easygenerator.com/eqneditor/editor.php?latex=p*(%2B%7Ce_i)%20%3A%3D%20%5Cfrac%7Bp(%2B%7Ce_i%2C%20b)%20%2B%20p(%2B%7Ce_i%2C%20w)%7D%7B2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000" y="3516575"/>
            <a:ext cx="3136901" cy="44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16"/>
          <p:cNvGraphicFramePr/>
          <p:nvPr/>
        </p:nvGraphicFramePr>
        <p:xfrm>
          <a:off x="4417725" y="23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{75EDC5C1-5155-4BCF-B925-3B02A2C15196}</a:tableStyleId>
              </a:tblPr>
              <a:tblGrid>
                <a:gridCol w="1167950"/>
                <a:gridCol w="1102575"/>
                <a:gridCol w="1146150"/>
                <a:gridCol w="1255125"/>
              </a:tblGrid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Has prior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Race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Recidivate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rate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Expectati</a:t>
                      </a:r>
                      <a:r>
                        <a:rPr b="1" lang="en"/>
                        <a:t>on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African-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American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34%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Caucasian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25%</a:t>
                      </a:r>
                      <a:endParaRPr/>
                    </a:p>
                  </a:txBody>
                  <a:tcPr marT="66675" marB="66675" marR="66675" marL="666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29%</a:t>
                      </a:r>
                      <a:endParaRPr/>
                    </a:p>
                  </a:txBody>
                  <a:tcPr marT="66675" marB="66675" marR="66675" marL="66675" anchor="ctr"/>
                </a:tc>
              </a:tr>
            </a:tbl>
          </a:graphicData>
        </a:graphic>
      </p:graphicFrame>
      <p:pic>
        <p:nvPicPr>
          <p:cNvPr id="110" name="Google Shape;110;p16" title="[0,0,0,&quot;https://www.codecogs.com/eqnedit.php?latex=p_c(%2B%7Ce_i%2C%20b)%20%3D%20p_c(%2B%7Ce_i%2Cw)%20%3D%20p*(%2B%7Ce_i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2000" y="4118325"/>
            <a:ext cx="3269848" cy="2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2000" y="3057775"/>
            <a:ext cx="2064425" cy="2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381400" y="3510425"/>
            <a:ext cx="186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Authors:		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instead of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975" y="1040725"/>
            <a:ext cx="5523375" cy="426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/>
          <p:nvPr/>
        </p:nvSpPr>
        <p:spPr>
          <a:xfrm>
            <a:off x="1427575" y="3596100"/>
            <a:ext cx="163500" cy="212400"/>
          </a:xfrm>
          <a:prstGeom prst="flowChartDelay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1394875" y="4129325"/>
            <a:ext cx="228900" cy="212400"/>
          </a:xfrm>
          <a:prstGeom prst="ellipse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Evaluation: LM, LPS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462650" y="1853850"/>
            <a:ext cx="39555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explanatory discriminaiton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Choosing ‘has_prior’ as explanatory attribute 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38" y="2015875"/>
            <a:ext cx="374332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 title="[0,0,0,&quot;https://latex-staging.easygenerator.com/eqneditor/editor.php?latex=D_%7Ball%7D%20%3D%20D_%7Bexpl%7D%20%2B%20D_%7Bbad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8575" y="2730825"/>
            <a:ext cx="2064425" cy="2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094450" y="3243275"/>
            <a:ext cx="3323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9" name="Google Shape;129;p18" title="[0,0,0,&quot;https://www.codecogs.com/eqnedit.php?latex=%20D_%7Ball%7D%20%3D%2012.48%5C%25%20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8575" y="3209300"/>
            <a:ext cx="1615076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 title="[0,0,0,&quot;https://www.codecogs.com/eqnedit.php?latex=%20D_%7Bbad%7D%20%3D%209.47%5C%25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98575" y="3736175"/>
            <a:ext cx="1544900" cy="24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 title="[0,0,0,&quot;https://www.codecogs.com/eqnedit.php?latex=D_%7Bexpl%7D%20%3D%203.01%5C%25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98575" y="4250951"/>
            <a:ext cx="1615074" cy="278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-76200" y="1510164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Accuracy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2606038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6453425" y="1510175"/>
            <a:ext cx="3231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D1117"/>
                </a:solidFill>
              </a:rPr>
              <a:t>False Positive Rate Diff</a:t>
            </a:r>
            <a:endParaRPr b="1">
              <a:solidFill>
                <a:srgbClr val="0D1117"/>
              </a:solidFill>
            </a:endParaRPr>
          </a:p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367700" y="4435500"/>
            <a:ext cx="8565300" cy="4095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LM &amp; LPS works well since the difference between the FPR of AA and C is relatively small.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4075"/>
            <a:ext cx="2606040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994" y="1874075"/>
            <a:ext cx="3858006" cy="223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5275" y="1874063"/>
            <a:ext cx="2627861" cy="20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375" y="2984754"/>
            <a:ext cx="3178175" cy="18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FFS (Fairness-aware Feature Selection)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727638" y="1853850"/>
            <a:ext cx="7311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Algorithm Type: Feature Selection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Compute an accuracy + discrimination score for each feature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Ideally, remove feature with low accuracy and high discrimination score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293175" y="3553325"/>
            <a:ext cx="56538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806100" y="350425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Protected feature (ex: race)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452925" y="4427800"/>
            <a:ext cx="114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Predicted variable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3504250" y="3504250"/>
            <a:ext cx="471300" cy="12957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2120225" y="4382525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Likely to have high discrimination scores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5610000" y="3150900"/>
            <a:ext cx="1340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Low discrimination score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900" y="599175"/>
            <a:ext cx="6261849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