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4"/>
  </p:notesMasterIdLst>
  <p:sldIdLst>
    <p:sldId id="256" r:id="rId2"/>
    <p:sldId id="358" r:id="rId3"/>
    <p:sldId id="347" r:id="rId4"/>
    <p:sldId id="349" r:id="rId5"/>
    <p:sldId id="357" r:id="rId6"/>
    <p:sldId id="354" r:id="rId7"/>
    <p:sldId id="355" r:id="rId8"/>
    <p:sldId id="350" r:id="rId9"/>
    <p:sldId id="353" r:id="rId10"/>
    <p:sldId id="352" r:id="rId11"/>
    <p:sldId id="351" r:id="rId12"/>
    <p:sldId id="359" r:id="rId13"/>
    <p:sldId id="360" r:id="rId14"/>
    <p:sldId id="364" r:id="rId15"/>
    <p:sldId id="366" r:id="rId16"/>
    <p:sldId id="368" r:id="rId17"/>
    <p:sldId id="375" r:id="rId18"/>
    <p:sldId id="374" r:id="rId19"/>
    <p:sldId id="369" r:id="rId20"/>
    <p:sldId id="371" r:id="rId21"/>
    <p:sldId id="370" r:id="rId22"/>
    <p:sldId id="372" r:id="rId23"/>
    <p:sldId id="373" r:id="rId24"/>
    <p:sldId id="258" r:id="rId25"/>
    <p:sldId id="259" r:id="rId26"/>
    <p:sldId id="260" r:id="rId27"/>
    <p:sldId id="262" r:id="rId28"/>
    <p:sldId id="263" r:id="rId29"/>
    <p:sldId id="261" r:id="rId30"/>
    <p:sldId id="362" r:id="rId31"/>
    <p:sldId id="361" r:id="rId32"/>
    <p:sldId id="264" r:id="rId33"/>
    <p:sldId id="265" r:id="rId34"/>
    <p:sldId id="266" r:id="rId35"/>
    <p:sldId id="267" r:id="rId36"/>
    <p:sldId id="268" r:id="rId37"/>
    <p:sldId id="270" r:id="rId38"/>
    <p:sldId id="271" r:id="rId39"/>
    <p:sldId id="272" r:id="rId40"/>
    <p:sldId id="273" r:id="rId41"/>
    <p:sldId id="274" r:id="rId42"/>
    <p:sldId id="275" r:id="rId43"/>
    <p:sldId id="276" r:id="rId44"/>
    <p:sldId id="277" r:id="rId45"/>
    <p:sldId id="278"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5" r:id="rId60"/>
    <p:sldId id="296" r:id="rId61"/>
    <p:sldId id="297" r:id="rId62"/>
    <p:sldId id="298" r:id="rId63"/>
    <p:sldId id="303" r:id="rId64"/>
    <p:sldId id="346" r:id="rId65"/>
    <p:sldId id="304" r:id="rId66"/>
    <p:sldId id="345" r:id="rId67"/>
    <p:sldId id="309" r:id="rId68"/>
    <p:sldId id="310" r:id="rId69"/>
    <p:sldId id="311" r:id="rId70"/>
    <p:sldId id="312" r:id="rId71"/>
    <p:sldId id="313" r:id="rId72"/>
    <p:sldId id="314" r:id="rId73"/>
    <p:sldId id="315" r:id="rId74"/>
    <p:sldId id="316" r:id="rId75"/>
    <p:sldId id="317" r:id="rId76"/>
    <p:sldId id="318" r:id="rId77"/>
    <p:sldId id="319" r:id="rId78"/>
    <p:sldId id="324" r:id="rId79"/>
    <p:sldId id="325" r:id="rId80"/>
    <p:sldId id="326" r:id="rId81"/>
    <p:sldId id="331" r:id="rId82"/>
    <p:sldId id="332"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AB015-1E7F-4FF7-BA95-49C08237626F}" type="datetimeFigureOut">
              <a:rPr lang="en-US" smtClean="0"/>
              <a:pPr/>
              <a:t>2/11/2019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DD122-A938-496A-BE3E-DD1356C2A5B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2BFC9F-5C17-4844-A470-F511C9CFF2A4}" type="datetime1">
              <a:rPr lang="en-US" smtClean="0"/>
              <a:pPr/>
              <a:t>2/11/2019</a:t>
            </a:fld>
            <a:endParaRPr lang="en-US"/>
          </a:p>
        </p:txBody>
      </p:sp>
      <p:sp>
        <p:nvSpPr>
          <p:cNvPr id="19" name="Footer Placeholder 18"/>
          <p:cNvSpPr>
            <a:spLocks noGrp="1"/>
          </p:cNvSpPr>
          <p:nvPr>
            <p:ph type="ftr" sz="quarter" idx="11"/>
          </p:nvPr>
        </p:nvSpPr>
        <p:spPr/>
        <p:txBody>
          <a:bodyPr/>
          <a:lstStyle/>
          <a:p>
            <a:r>
              <a:rPr lang="en-US" smtClean="0"/>
              <a:t>Y.Lakshmi Prasad 08978784848</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B142DD-7873-4684-8578-95996306FF0B}" type="datetime1">
              <a:rPr lang="en-US" smtClean="0"/>
              <a:pPr/>
              <a:t>2/11/2019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ECF722-F774-4EB7-9509-E6366055B9F2}" type="datetime1">
              <a:rPr lang="en-US" smtClean="0"/>
              <a:pPr/>
              <a:t>2/11/2019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1CEC1-B084-482A-8569-262B7264E72D}" type="datetime1">
              <a:rPr lang="en-US" smtClean="0"/>
              <a:pPr/>
              <a:t>2/11/2019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C3D732-72DD-40DB-B5A4-6291B93D93CF}" type="datetime1">
              <a:rPr lang="en-US" smtClean="0"/>
              <a:pPr/>
              <a:t>2/11/2019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492694-C548-4378-BA09-B1CD0E805896}" type="datetime1">
              <a:rPr lang="en-US" smtClean="0"/>
              <a:pPr/>
              <a:t>2/11/2019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62B1D3-8FE7-454C-80B0-E712467EE7B1}" type="datetime1">
              <a:rPr lang="en-US" smtClean="0"/>
              <a:pPr/>
              <a:t>2/11/2019</a:t>
            </a:fld>
            <a:endParaRPr lang="en-US"/>
          </a:p>
        </p:txBody>
      </p:sp>
      <p:sp>
        <p:nvSpPr>
          <p:cNvPr id="8" name="Footer Placeholder 7"/>
          <p:cNvSpPr>
            <a:spLocks noGrp="1"/>
          </p:cNvSpPr>
          <p:nvPr>
            <p:ph type="ftr" sz="quarter" idx="11"/>
          </p:nvPr>
        </p:nvSpPr>
        <p:spPr/>
        <p:txBody>
          <a:bodyPr/>
          <a:lstStyle/>
          <a:p>
            <a:r>
              <a:rPr lang="en-US" smtClean="0"/>
              <a:t>Y.Lakshmi Prasad 08978784848</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C61FD2-4631-4C19-AD5B-64DAB8370D2A}" type="datetime1">
              <a:rPr lang="en-US" smtClean="0"/>
              <a:pPr/>
              <a:t>2/11/2019</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6D158-B7B4-4AE7-A56D-F7BD512B0E3B}" type="datetime1">
              <a:rPr lang="en-US" smtClean="0"/>
              <a:pPr/>
              <a:t>2/11/2019</a:t>
            </a:fld>
            <a:endParaRPr lang="en-US"/>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9C5E72-D9A9-4ECF-B3D9-1022DDF7A252}" type="datetime1">
              <a:rPr lang="en-US" smtClean="0"/>
              <a:pPr/>
              <a:t>2/11/2019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8D3550-2CC1-41B5-9867-D2F69066BC87}" type="datetime1">
              <a:rPr lang="en-US" smtClean="0"/>
              <a:pPr/>
              <a:t>2/11/2019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6BEFB7-C44A-4513-91A3-2287836189A0}" type="datetime1">
              <a:rPr lang="en-US" smtClean="0"/>
              <a:pPr/>
              <a:t>2/11/2019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Y.Lakshmi Prasad 08978784848</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CRISP-DM Methodology</a:t>
            </a:r>
            <a:endParaRPr lang="en-IN" dirty="0"/>
          </a:p>
        </p:txBody>
      </p:sp>
      <p:sp>
        <p:nvSpPr>
          <p:cNvPr id="3" name="Subtitle 2"/>
          <p:cNvSpPr>
            <a:spLocks noGrp="1"/>
          </p:cNvSpPr>
          <p:nvPr>
            <p:ph type="subTitle" idx="1"/>
          </p:nvPr>
        </p:nvSpPr>
        <p:spPr>
          <a:xfrm>
            <a:off x="1524000" y="5105400"/>
            <a:ext cx="7315200" cy="1143000"/>
          </a:xfrm>
        </p:spPr>
        <p:txBody>
          <a:bodyPr/>
          <a:lstStyle/>
          <a:p>
            <a:r>
              <a:rPr lang="en-IN" dirty="0" smtClean="0"/>
              <a:t>Y.LAKSHMI PRASAD</a:t>
            </a:r>
          </a:p>
          <a:p>
            <a:r>
              <a:rPr lang="en-IN" dirty="0" smtClean="0"/>
              <a:t>08978784848</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5.Evaluation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5.Evaluation Once one or more models have been built that appear to have high quality based on whichever loss functions have been selected, these need to be tested to ensure they generalize against unseen data and that all key business issues have been sufficiently considered. The end result is the selection of the champion model(s).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6.Deployment</a:t>
            </a:r>
            <a:endParaRPr lang="en-IN" dirty="0"/>
          </a:p>
        </p:txBody>
      </p:sp>
      <p:sp>
        <p:nvSpPr>
          <p:cNvPr id="3" name="Content Placeholder 2"/>
          <p:cNvSpPr>
            <a:spLocks noGrp="1"/>
          </p:cNvSpPr>
          <p:nvPr>
            <p:ph idx="1"/>
          </p:nvPr>
        </p:nvSpPr>
        <p:spPr>
          <a:xfrm>
            <a:off x="304800" y="1447800"/>
            <a:ext cx="8534400" cy="4724400"/>
          </a:xfrm>
        </p:spPr>
        <p:txBody>
          <a:bodyPr>
            <a:normAutofit fontScale="92500" lnSpcReduction="10000"/>
          </a:bodyPr>
          <a:lstStyle/>
          <a:p>
            <a:r>
              <a:rPr lang="en-IN" dirty="0" smtClean="0"/>
              <a:t>6.Deployment Generally this will mean deploying a code representation of the model into an operating system to score or categorize new unseen data as it arises and to create a mechanism for the use of that new information in the solution of the original business problem. Importantly, the code representation must also include all the data prep steps leading up to </a:t>
            </a:r>
            <a:r>
              <a:rPr lang="en-IN" dirty="0" err="1" smtClean="0"/>
              <a:t>modeling</a:t>
            </a:r>
            <a:r>
              <a:rPr lang="en-IN" dirty="0" smtClean="0"/>
              <a:t> so that the model will treat new raw data in the same manner as during model development.</a:t>
            </a:r>
          </a:p>
          <a:p>
            <a:r>
              <a:rPr lang="en-IN" dirty="0" smtClean="0"/>
              <a:t>You may well observe that there is nothing special here and that’s largely true. From today’s data science perspective this seems like common sense. This is exactly the point. The common process is so logical that it has become embedded into all our education, training, and practice.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normAutofit fontScale="90000"/>
          </a:bodyPr>
          <a:lstStyle/>
          <a:p>
            <a:r>
              <a:rPr lang="en-IN" b="1" dirty="0" smtClean="0"/>
              <a:t>TDSP (Team Data Science Process)</a:t>
            </a:r>
            <a:endParaRPr lang="en-IN" dirty="0"/>
          </a:p>
        </p:txBody>
      </p:sp>
      <p:sp>
        <p:nvSpPr>
          <p:cNvPr id="3" name="Content Placeholder 2"/>
          <p:cNvSpPr>
            <a:spLocks noGrp="1"/>
          </p:cNvSpPr>
          <p:nvPr>
            <p:ph idx="1"/>
          </p:nvPr>
        </p:nvSpPr>
        <p:spPr>
          <a:xfrm>
            <a:off x="304800" y="1371600"/>
            <a:ext cx="8229600" cy="4389120"/>
          </a:xfrm>
        </p:spPr>
        <p:txBody>
          <a:bodyPr/>
          <a:lstStyle/>
          <a:p>
            <a:r>
              <a:rPr lang="en-IN" dirty="0" smtClean="0"/>
              <a:t>TDSP is a collection of process flow, tools and utilities to assist not only you but your team provide the Data Science component of your Enterprise Data Platform.</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normAutofit fontScale="90000"/>
          </a:bodyPr>
          <a:lstStyle/>
          <a:p>
            <a:r>
              <a:rPr lang="en-IN" dirty="0" smtClean="0"/>
              <a:t>TDSP</a:t>
            </a:r>
            <a:endParaRPr lang="en-IN" dirty="0"/>
          </a:p>
        </p:txBody>
      </p:sp>
      <p:pic>
        <p:nvPicPr>
          <p:cNvPr id="5" name="Content Placeholder 4" descr="ms_tdsp.png"/>
          <p:cNvPicPr>
            <a:picLocks noGrp="1" noChangeAspect="1"/>
          </p:cNvPicPr>
          <p:nvPr>
            <p:ph idx="1"/>
          </p:nvPr>
        </p:nvPicPr>
        <p:blipFill>
          <a:blip r:embed="rId2"/>
          <a:stretch>
            <a:fillRect/>
          </a:stretch>
        </p:blipFill>
        <p:spPr>
          <a:xfrm>
            <a:off x="415508" y="914400"/>
            <a:ext cx="8347492" cy="5410201"/>
          </a:xfrm>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286677" cy="714379"/>
          </a:xfrm>
        </p:spPr>
        <p:txBody>
          <a:bodyPr>
            <a:normAutofit/>
          </a:bodyPr>
          <a:lstStyle/>
          <a:p>
            <a:pPr eaLnBrk="1" fontAlgn="auto" hangingPunct="1">
              <a:spcAft>
                <a:spcPts val="0"/>
              </a:spcAft>
              <a:defRPr/>
            </a:pPr>
            <a:r>
              <a:rPr lang="en-US" sz="4000" dirty="0" smtClean="0">
                <a:ea typeface="+mj-ea"/>
                <a:cs typeface="+mj-cs"/>
              </a:rPr>
              <a:t>From </a:t>
            </a:r>
            <a:r>
              <a:rPr lang="en-US" sz="4000" b="1" dirty="0" smtClean="0">
                <a:ea typeface="+mj-ea"/>
                <a:cs typeface="+mj-cs"/>
              </a:rPr>
              <a:t>Data</a:t>
            </a:r>
            <a:r>
              <a:rPr lang="en-US" sz="4000" dirty="0" smtClean="0">
                <a:ea typeface="+mj-ea"/>
                <a:cs typeface="+mj-cs"/>
              </a:rPr>
              <a:t> to </a:t>
            </a:r>
            <a:r>
              <a:rPr lang="en-US" sz="4000" b="1" dirty="0" smtClean="0">
                <a:ea typeface="+mj-ea"/>
                <a:cs typeface="+mj-cs"/>
              </a:rPr>
              <a:t>Decisions</a:t>
            </a:r>
            <a:r>
              <a:rPr lang="en-US" sz="4000" dirty="0" smtClean="0">
                <a:ea typeface="+mj-ea"/>
                <a:cs typeface="+mj-cs"/>
              </a:rPr>
              <a:t>…</a:t>
            </a:r>
            <a:endParaRPr lang="en-US" sz="4000" dirty="0">
              <a:ea typeface="+mj-ea"/>
              <a:cs typeface="+mj-cs"/>
            </a:endParaRPr>
          </a:p>
        </p:txBody>
      </p:sp>
      <p:sp>
        <p:nvSpPr>
          <p:cNvPr id="22" name="Footer Placeholder 21"/>
          <p:cNvSpPr>
            <a:spLocks noGrp="1"/>
          </p:cNvSpPr>
          <p:nvPr>
            <p:ph type="ftr" sz="quarter" idx="11"/>
          </p:nvPr>
        </p:nvSpPr>
        <p:spPr/>
        <p:txBody>
          <a:bodyPr/>
          <a:lstStyle/>
          <a:p>
            <a:r>
              <a:rPr lang="en-US" smtClean="0"/>
              <a:t>Y. Lakshmi Prasad #08978784848</a:t>
            </a:r>
            <a:endParaRPr lang="en-US"/>
          </a:p>
        </p:txBody>
      </p:sp>
      <p:sp>
        <p:nvSpPr>
          <p:cNvPr id="5" name="Rectangle 4"/>
          <p:cNvSpPr/>
          <p:nvPr/>
        </p:nvSpPr>
        <p:spPr>
          <a:xfrm>
            <a:off x="357158" y="1357298"/>
            <a:ext cx="2500330" cy="107157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Insights</a:t>
            </a:r>
          </a:p>
          <a:p>
            <a:pPr algn="ctr" fontAlgn="auto">
              <a:spcBef>
                <a:spcPts val="0"/>
              </a:spcBef>
              <a:spcAft>
                <a:spcPts val="0"/>
              </a:spcAft>
              <a:defRPr/>
            </a:pPr>
            <a:r>
              <a:rPr lang="en-US" sz="2400" b="1" dirty="0" smtClean="0">
                <a:solidFill>
                  <a:schemeClr val="tx1"/>
                </a:solidFill>
              </a:rPr>
              <a:t>(Data Exploration)</a:t>
            </a:r>
            <a:endParaRPr lang="en-US" sz="2400" b="1" dirty="0">
              <a:solidFill>
                <a:schemeClr val="tx1"/>
              </a:solidFill>
            </a:endParaRPr>
          </a:p>
        </p:txBody>
      </p:sp>
      <p:sp>
        <p:nvSpPr>
          <p:cNvPr id="6" name="Rectangle 5"/>
          <p:cNvSpPr/>
          <p:nvPr/>
        </p:nvSpPr>
        <p:spPr>
          <a:xfrm>
            <a:off x="3500430" y="1357298"/>
            <a:ext cx="2500330" cy="107157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Features</a:t>
            </a:r>
          </a:p>
          <a:p>
            <a:pPr algn="ctr" fontAlgn="auto">
              <a:spcBef>
                <a:spcPts val="0"/>
              </a:spcBef>
              <a:spcAft>
                <a:spcPts val="0"/>
              </a:spcAft>
              <a:defRPr/>
            </a:pPr>
            <a:r>
              <a:rPr lang="en-US" sz="2400" b="1" dirty="0" smtClean="0">
                <a:solidFill>
                  <a:schemeClr val="tx1"/>
                </a:solidFill>
              </a:rPr>
              <a:t>(Data Preparation)</a:t>
            </a:r>
            <a:endParaRPr lang="en-US" sz="2400" b="1" dirty="0">
              <a:solidFill>
                <a:schemeClr val="tx1"/>
              </a:solidFill>
            </a:endParaRPr>
          </a:p>
        </p:txBody>
      </p:sp>
      <p:sp>
        <p:nvSpPr>
          <p:cNvPr id="7" name="Rectangle 6"/>
          <p:cNvSpPr/>
          <p:nvPr/>
        </p:nvSpPr>
        <p:spPr>
          <a:xfrm>
            <a:off x="3500430" y="3000372"/>
            <a:ext cx="2500330" cy="1000132"/>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2400" b="1" dirty="0" smtClean="0">
                <a:solidFill>
                  <a:schemeClr val="tx1"/>
                </a:solidFill>
              </a:rPr>
              <a:t>Models</a:t>
            </a:r>
          </a:p>
          <a:p>
            <a:pPr algn="ctr" fontAlgn="auto">
              <a:spcBef>
                <a:spcPts val="0"/>
              </a:spcBef>
              <a:spcAft>
                <a:spcPts val="0"/>
              </a:spcAft>
              <a:defRPr/>
            </a:pPr>
            <a:r>
              <a:rPr lang="en-US" sz="2400" b="1" dirty="0" smtClean="0">
                <a:solidFill>
                  <a:schemeClr val="tx1"/>
                </a:solidFill>
              </a:rPr>
              <a:t>(Model Building)</a:t>
            </a:r>
            <a:endParaRPr lang="en-US" sz="2400" b="1" dirty="0">
              <a:solidFill>
                <a:schemeClr val="tx1"/>
              </a:solidFill>
            </a:endParaRPr>
          </a:p>
        </p:txBody>
      </p:sp>
      <p:sp>
        <p:nvSpPr>
          <p:cNvPr id="8" name="Rectangle 7"/>
          <p:cNvSpPr/>
          <p:nvPr/>
        </p:nvSpPr>
        <p:spPr>
          <a:xfrm>
            <a:off x="3643306" y="4429132"/>
            <a:ext cx="2286016" cy="64008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2400" b="1" dirty="0">
                <a:solidFill>
                  <a:schemeClr val="tx1"/>
                </a:solidFill>
              </a:rPr>
              <a:t>Predictions</a:t>
            </a:r>
          </a:p>
        </p:txBody>
      </p:sp>
      <p:sp>
        <p:nvSpPr>
          <p:cNvPr id="10" name="Rectangle 9"/>
          <p:cNvSpPr/>
          <p:nvPr/>
        </p:nvSpPr>
        <p:spPr>
          <a:xfrm>
            <a:off x="6715140" y="1428736"/>
            <a:ext cx="1928826" cy="85725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Domain</a:t>
            </a:r>
          </a:p>
          <a:p>
            <a:pPr algn="ctr" fontAlgn="auto">
              <a:spcBef>
                <a:spcPts val="0"/>
              </a:spcBef>
              <a:spcAft>
                <a:spcPts val="0"/>
              </a:spcAft>
              <a:defRPr/>
            </a:pPr>
            <a:r>
              <a:rPr lang="en-US" sz="2000" b="1" dirty="0">
                <a:solidFill>
                  <a:schemeClr val="tx1"/>
                </a:solidFill>
              </a:rPr>
              <a:t>Knowledge</a:t>
            </a:r>
          </a:p>
        </p:txBody>
      </p:sp>
      <p:sp>
        <p:nvSpPr>
          <p:cNvPr id="23" name="Rectangle 22"/>
          <p:cNvSpPr/>
          <p:nvPr/>
        </p:nvSpPr>
        <p:spPr>
          <a:xfrm>
            <a:off x="6072198" y="5381644"/>
            <a:ext cx="2852530" cy="762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Business Objectives</a:t>
            </a:r>
          </a:p>
          <a:p>
            <a:pPr algn="ctr" fontAlgn="auto">
              <a:spcBef>
                <a:spcPts val="0"/>
              </a:spcBef>
              <a:spcAft>
                <a:spcPts val="0"/>
              </a:spcAft>
              <a:defRPr/>
            </a:pPr>
            <a:r>
              <a:rPr lang="en-US" sz="2000" b="1" dirty="0">
                <a:solidFill>
                  <a:schemeClr val="tx1"/>
                </a:solidFill>
              </a:rPr>
              <a:t>Business Constraints</a:t>
            </a:r>
          </a:p>
        </p:txBody>
      </p:sp>
      <p:cxnSp>
        <p:nvCxnSpPr>
          <p:cNvPr id="42" name="Shape 41"/>
          <p:cNvCxnSpPr/>
          <p:nvPr/>
        </p:nvCxnSpPr>
        <p:spPr>
          <a:xfrm rot="16200000" flipH="1">
            <a:off x="4607720" y="5250668"/>
            <a:ext cx="357190" cy="2"/>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3" idx="1"/>
            <a:endCxn id="108" idx="3"/>
          </p:cNvCxnSpPr>
          <p:nvPr/>
        </p:nvCxnSpPr>
        <p:spPr>
          <a:xfrm rot="10800000">
            <a:off x="5786446" y="5750736"/>
            <a:ext cx="285752" cy="11909"/>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615072" y="4314332"/>
            <a:ext cx="1692009" cy="6096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Feedback</a:t>
            </a:r>
          </a:p>
        </p:txBody>
      </p:sp>
      <p:cxnSp>
        <p:nvCxnSpPr>
          <p:cNvPr id="69" name="Elbow Connector 68"/>
          <p:cNvCxnSpPr>
            <a:stCxn id="108" idx="1"/>
            <a:endCxn id="67" idx="2"/>
          </p:cNvCxnSpPr>
          <p:nvPr/>
        </p:nvCxnSpPr>
        <p:spPr>
          <a:xfrm rot="10800000">
            <a:off x="1461078" y="4923933"/>
            <a:ext cx="1324973" cy="826803"/>
          </a:xfrm>
          <a:prstGeom prst="bentConnector2">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rot="16200000" flipV="1">
            <a:off x="1178696" y="4036222"/>
            <a:ext cx="500066" cy="2"/>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96" name="Can 95"/>
          <p:cNvSpPr/>
          <p:nvPr/>
        </p:nvSpPr>
        <p:spPr>
          <a:xfrm>
            <a:off x="714348" y="3000372"/>
            <a:ext cx="1571636" cy="785818"/>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sz="2400" b="1" dirty="0">
                <a:solidFill>
                  <a:srgbClr val="FFFFFF"/>
                </a:solidFill>
              </a:rPr>
              <a:t>Data</a:t>
            </a:r>
          </a:p>
        </p:txBody>
      </p:sp>
      <p:sp>
        <p:nvSpPr>
          <p:cNvPr id="108" name="Diamond 107"/>
          <p:cNvSpPr/>
          <p:nvPr/>
        </p:nvSpPr>
        <p:spPr>
          <a:xfrm>
            <a:off x="2786050" y="5286388"/>
            <a:ext cx="3000396" cy="928694"/>
          </a:xfrm>
          <a:prstGeom prst="diamond">
            <a:avLst/>
          </a:prstGeom>
          <a:solidFill>
            <a:srgbClr val="660066"/>
          </a:solidFill>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sz="2400" b="1" dirty="0">
                <a:solidFill>
                  <a:schemeClr val="bg1"/>
                </a:solidFill>
              </a:rPr>
              <a:t>Decision</a:t>
            </a:r>
          </a:p>
        </p:txBody>
      </p:sp>
      <p:cxnSp>
        <p:nvCxnSpPr>
          <p:cNvPr id="17" name="Shape 41"/>
          <p:cNvCxnSpPr/>
          <p:nvPr/>
        </p:nvCxnSpPr>
        <p:spPr>
          <a:xfrm rot="5400000" flipH="1" flipV="1">
            <a:off x="1250927" y="2678901"/>
            <a:ext cx="356396" cy="794"/>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1" name="Shape 41"/>
          <p:cNvCxnSpPr/>
          <p:nvPr/>
        </p:nvCxnSpPr>
        <p:spPr>
          <a:xfrm>
            <a:off x="3000364" y="1714488"/>
            <a:ext cx="428628" cy="1588"/>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7" name="Shape 41"/>
          <p:cNvCxnSpPr/>
          <p:nvPr/>
        </p:nvCxnSpPr>
        <p:spPr>
          <a:xfrm rot="10800000">
            <a:off x="6072198" y="1857364"/>
            <a:ext cx="500066" cy="1588"/>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9" name="Shape 41"/>
          <p:cNvCxnSpPr/>
          <p:nvPr/>
        </p:nvCxnSpPr>
        <p:spPr>
          <a:xfrm rot="5400000">
            <a:off x="4527932" y="2758688"/>
            <a:ext cx="373888" cy="1588"/>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30" name="Shape 41"/>
          <p:cNvCxnSpPr/>
          <p:nvPr/>
        </p:nvCxnSpPr>
        <p:spPr>
          <a:xfrm rot="5400000">
            <a:off x="4635883" y="4222373"/>
            <a:ext cx="302450" cy="1588"/>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8" name="Shape 41"/>
          <p:cNvCxnSpPr/>
          <p:nvPr/>
        </p:nvCxnSpPr>
        <p:spPr>
          <a:xfrm>
            <a:off x="2500298" y="3357562"/>
            <a:ext cx="785818" cy="1588"/>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072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357982" cy="762751"/>
          </a:xfrm>
        </p:spPr>
        <p:txBody>
          <a:bodyPr>
            <a:normAutofit/>
          </a:bodyPr>
          <a:lstStyle/>
          <a:p>
            <a:pPr eaLnBrk="1" fontAlgn="auto" hangingPunct="1">
              <a:spcAft>
                <a:spcPts val="0"/>
              </a:spcAft>
              <a:defRPr/>
            </a:pPr>
            <a:r>
              <a:rPr lang="en-US" sz="4000" dirty="0" smtClean="0">
                <a:solidFill>
                  <a:srgbClr val="002060"/>
                </a:solidFill>
                <a:ea typeface="+mj-ea"/>
                <a:cs typeface="+mj-cs"/>
              </a:rPr>
              <a:t>Approving Loans</a:t>
            </a:r>
            <a:endParaRPr lang="en-US" sz="4000" dirty="0">
              <a:solidFill>
                <a:srgbClr val="002060"/>
              </a:solidFill>
              <a:ea typeface="+mj-ea"/>
              <a:cs typeface="+mj-cs"/>
            </a:endParaRPr>
          </a:p>
        </p:txBody>
      </p:sp>
      <p:sp>
        <p:nvSpPr>
          <p:cNvPr id="34" name="Footer Placeholder 33"/>
          <p:cNvSpPr>
            <a:spLocks noGrp="1"/>
          </p:cNvSpPr>
          <p:nvPr>
            <p:ph type="ftr" sz="quarter" idx="11"/>
          </p:nvPr>
        </p:nvSpPr>
        <p:spPr/>
        <p:txBody>
          <a:bodyPr/>
          <a:lstStyle/>
          <a:p>
            <a:r>
              <a:rPr lang="en-US" smtClean="0"/>
              <a:t>Y. Lakshmi Prasad #08978784848</a:t>
            </a:r>
            <a:endParaRPr lang="en-US"/>
          </a:p>
        </p:txBody>
      </p:sp>
      <p:sp>
        <p:nvSpPr>
          <p:cNvPr id="5" name="Rectangle 4"/>
          <p:cNvSpPr/>
          <p:nvPr/>
        </p:nvSpPr>
        <p:spPr>
          <a:xfrm>
            <a:off x="615072" y="1422389"/>
            <a:ext cx="1706689" cy="64008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2400" b="1" dirty="0">
                <a:solidFill>
                  <a:schemeClr val="tx1"/>
                </a:solidFill>
              </a:rPr>
              <a:t>Insights</a:t>
            </a:r>
          </a:p>
        </p:txBody>
      </p:sp>
      <p:sp>
        <p:nvSpPr>
          <p:cNvPr id="6" name="Rectangle 5"/>
          <p:cNvSpPr/>
          <p:nvPr/>
        </p:nvSpPr>
        <p:spPr>
          <a:xfrm>
            <a:off x="3336200" y="1422389"/>
            <a:ext cx="1554480" cy="64008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2400" b="1" dirty="0">
                <a:solidFill>
                  <a:schemeClr val="tx1"/>
                </a:solidFill>
              </a:rPr>
              <a:t>Features</a:t>
            </a:r>
          </a:p>
        </p:txBody>
      </p:sp>
      <p:sp>
        <p:nvSpPr>
          <p:cNvPr id="7" name="Rectangle 6"/>
          <p:cNvSpPr/>
          <p:nvPr/>
        </p:nvSpPr>
        <p:spPr>
          <a:xfrm>
            <a:off x="3336200" y="2841121"/>
            <a:ext cx="1554480" cy="64008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2400" b="1" dirty="0">
                <a:solidFill>
                  <a:schemeClr val="tx1"/>
                </a:solidFill>
              </a:rPr>
              <a:t>Models</a:t>
            </a:r>
          </a:p>
        </p:txBody>
      </p:sp>
      <p:sp>
        <p:nvSpPr>
          <p:cNvPr id="8" name="Rectangle 7"/>
          <p:cNvSpPr/>
          <p:nvPr/>
        </p:nvSpPr>
        <p:spPr>
          <a:xfrm>
            <a:off x="3184197" y="4314332"/>
            <a:ext cx="1858486" cy="64008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2400" b="1" dirty="0">
                <a:solidFill>
                  <a:schemeClr val="tx1"/>
                </a:solidFill>
              </a:rPr>
              <a:t>Predictions</a:t>
            </a:r>
          </a:p>
        </p:txBody>
      </p:sp>
      <p:sp>
        <p:nvSpPr>
          <p:cNvPr id="10" name="Rectangle 9"/>
          <p:cNvSpPr/>
          <p:nvPr/>
        </p:nvSpPr>
        <p:spPr>
          <a:xfrm>
            <a:off x="5512870" y="1422389"/>
            <a:ext cx="1850000" cy="64008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Domain</a:t>
            </a:r>
          </a:p>
          <a:p>
            <a:pPr algn="ctr" fontAlgn="auto">
              <a:spcBef>
                <a:spcPts val="0"/>
              </a:spcBef>
              <a:spcAft>
                <a:spcPts val="0"/>
              </a:spcAft>
              <a:defRPr/>
            </a:pPr>
            <a:r>
              <a:rPr lang="en-US" sz="2000" b="1" dirty="0">
                <a:solidFill>
                  <a:schemeClr val="tx1"/>
                </a:solidFill>
              </a:rPr>
              <a:t>Knowledge</a:t>
            </a:r>
          </a:p>
        </p:txBody>
      </p:sp>
      <p:cxnSp>
        <p:nvCxnSpPr>
          <p:cNvPr id="12" name="Straight Arrow Connector 11"/>
          <p:cNvCxnSpPr>
            <a:stCxn id="96" idx="1"/>
            <a:endCxn id="5" idx="2"/>
          </p:cNvCxnSpPr>
          <p:nvPr/>
        </p:nvCxnSpPr>
        <p:spPr>
          <a:xfrm flipV="1">
            <a:off x="1462000" y="2062469"/>
            <a:ext cx="6417" cy="787411"/>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a:off x="2321761" y="1742429"/>
            <a:ext cx="1014439" cy="0"/>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1"/>
            <a:endCxn id="6" idx="3"/>
          </p:cNvCxnSpPr>
          <p:nvPr/>
        </p:nvCxnSpPr>
        <p:spPr>
          <a:xfrm flipH="1">
            <a:off x="4890680" y="1742429"/>
            <a:ext cx="622190" cy="0"/>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6" idx="2"/>
            <a:endCxn id="25" idx="0"/>
          </p:cNvCxnSpPr>
          <p:nvPr/>
        </p:nvCxnSpPr>
        <p:spPr>
          <a:xfrm rot="5400000">
            <a:off x="3809096" y="2338837"/>
            <a:ext cx="580713" cy="27977"/>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38" name="Shape 37"/>
          <p:cNvCxnSpPr>
            <a:stCxn id="96" idx="4"/>
            <a:endCxn id="7" idx="1"/>
          </p:cNvCxnSpPr>
          <p:nvPr/>
        </p:nvCxnSpPr>
        <p:spPr>
          <a:xfrm flipV="1">
            <a:off x="2256782" y="3161161"/>
            <a:ext cx="1079418" cy="8759"/>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7" idx="2"/>
            <a:endCxn id="8" idx="0"/>
          </p:cNvCxnSpPr>
          <p:nvPr/>
        </p:nvCxnSpPr>
        <p:spPr>
          <a:xfrm>
            <a:off x="4113440" y="3481201"/>
            <a:ext cx="0" cy="833131"/>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2" name="Shape 41"/>
          <p:cNvCxnSpPr>
            <a:stCxn id="8" idx="2"/>
            <a:endCxn id="108" idx="0"/>
          </p:cNvCxnSpPr>
          <p:nvPr/>
        </p:nvCxnSpPr>
        <p:spPr>
          <a:xfrm>
            <a:off x="4113440" y="4954412"/>
            <a:ext cx="0" cy="588202"/>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endCxn id="108" idx="3"/>
          </p:cNvCxnSpPr>
          <p:nvPr/>
        </p:nvCxnSpPr>
        <p:spPr>
          <a:xfrm flipH="1">
            <a:off x="5590667" y="5991904"/>
            <a:ext cx="570730" cy="7910"/>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616509" y="4314332"/>
            <a:ext cx="1690572" cy="6096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sz="2400" b="1" dirty="0">
                <a:solidFill>
                  <a:schemeClr val="tx1"/>
                </a:solidFill>
              </a:rPr>
              <a:t>Feedback</a:t>
            </a:r>
          </a:p>
        </p:txBody>
      </p:sp>
      <p:cxnSp>
        <p:nvCxnSpPr>
          <p:cNvPr id="69" name="Elbow Connector 68"/>
          <p:cNvCxnSpPr>
            <a:stCxn id="108" idx="1"/>
            <a:endCxn id="67" idx="2"/>
          </p:cNvCxnSpPr>
          <p:nvPr/>
        </p:nvCxnSpPr>
        <p:spPr>
          <a:xfrm rot="10800000">
            <a:off x="1461796" y="4923932"/>
            <a:ext cx="1174417" cy="1075882"/>
          </a:xfrm>
          <a:prstGeom prst="bentConnector2">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67" idx="0"/>
            <a:endCxn id="96" idx="3"/>
          </p:cNvCxnSpPr>
          <p:nvPr/>
        </p:nvCxnSpPr>
        <p:spPr>
          <a:xfrm flipV="1">
            <a:off x="1461795" y="3489960"/>
            <a:ext cx="205" cy="824372"/>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96" name="Can 95"/>
          <p:cNvSpPr/>
          <p:nvPr/>
        </p:nvSpPr>
        <p:spPr>
          <a:xfrm>
            <a:off x="667218" y="2849880"/>
            <a:ext cx="1589564" cy="64008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sz="2400" b="1" dirty="0">
                <a:solidFill>
                  <a:srgbClr val="FFFFFF"/>
                </a:solidFill>
              </a:rPr>
              <a:t>Data</a:t>
            </a:r>
          </a:p>
        </p:txBody>
      </p:sp>
      <p:sp>
        <p:nvSpPr>
          <p:cNvPr id="108" name="Diamond 107"/>
          <p:cNvSpPr/>
          <p:nvPr/>
        </p:nvSpPr>
        <p:spPr>
          <a:xfrm>
            <a:off x="2636212" y="5542614"/>
            <a:ext cx="2954455" cy="914400"/>
          </a:xfrm>
          <a:prstGeom prst="diamond">
            <a:avLst/>
          </a:prstGeom>
          <a:solidFill>
            <a:srgbClr val="660066"/>
          </a:solidFill>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sz="2400" b="1" dirty="0">
                <a:solidFill>
                  <a:srgbClr val="FFFFFF"/>
                </a:solidFill>
              </a:rPr>
              <a:t>Decision</a:t>
            </a:r>
          </a:p>
        </p:txBody>
      </p:sp>
      <p:sp>
        <p:nvSpPr>
          <p:cNvPr id="22" name="Diamond 21"/>
          <p:cNvSpPr/>
          <p:nvPr/>
        </p:nvSpPr>
        <p:spPr>
          <a:xfrm>
            <a:off x="2575037" y="5540023"/>
            <a:ext cx="3073044" cy="914400"/>
          </a:xfrm>
          <a:prstGeom prst="diamond">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2000" b="1" dirty="0" smtClean="0">
                <a:solidFill>
                  <a:srgbClr val="FF0000"/>
                </a:solidFill>
              </a:rPr>
              <a:t>Approve?</a:t>
            </a:r>
            <a:endParaRPr lang="en-US" sz="2000" b="1" dirty="0">
              <a:solidFill>
                <a:srgbClr val="FF0000"/>
              </a:solidFill>
            </a:endParaRPr>
          </a:p>
        </p:txBody>
      </p:sp>
      <p:sp>
        <p:nvSpPr>
          <p:cNvPr id="24" name="TextBox 23"/>
          <p:cNvSpPr txBox="1">
            <a:spLocks noChangeArrowheads="1"/>
          </p:cNvSpPr>
          <p:nvPr/>
        </p:nvSpPr>
        <p:spPr bwMode="auto">
          <a:xfrm>
            <a:off x="2832132" y="3932632"/>
            <a:ext cx="2554423" cy="101039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prstTxWarp prst="textNoShape">
              <a:avLst/>
            </a:prstTxWarp>
          </a:bodyPr>
          <a:lstStyle/>
          <a:p>
            <a:pPr algn="ctr"/>
            <a:r>
              <a:rPr lang="en-US" sz="2000" dirty="0" smtClean="0">
                <a:solidFill>
                  <a:srgbClr val="FF0000"/>
                </a:solidFill>
              </a:rPr>
              <a:t>Probability of </a:t>
            </a:r>
            <a:r>
              <a:rPr lang="en-US" sz="2000" b="1" dirty="0" smtClean="0">
                <a:solidFill>
                  <a:srgbClr val="FF0000"/>
                </a:solidFill>
              </a:rPr>
              <a:t>default</a:t>
            </a:r>
            <a:r>
              <a:rPr lang="en-US" sz="2000" dirty="0" smtClean="0">
                <a:solidFill>
                  <a:srgbClr val="FF0000"/>
                </a:solidFill>
              </a:rPr>
              <a:t> given past payment behavior</a:t>
            </a:r>
          </a:p>
        </p:txBody>
      </p:sp>
      <p:sp>
        <p:nvSpPr>
          <p:cNvPr id="25" name="TextBox 24"/>
          <p:cNvSpPr txBox="1">
            <a:spLocks noChangeArrowheads="1"/>
          </p:cNvSpPr>
          <p:nvPr/>
        </p:nvSpPr>
        <p:spPr bwMode="auto">
          <a:xfrm>
            <a:off x="2857488" y="2643182"/>
            <a:ext cx="2455949" cy="93640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prstTxWarp prst="textNoShape">
              <a:avLst/>
            </a:prstTxWarp>
          </a:bodyPr>
          <a:lstStyle/>
          <a:p>
            <a:pPr algn="ctr"/>
            <a:r>
              <a:rPr lang="en-US" sz="2000" b="1" dirty="0" smtClean="0">
                <a:solidFill>
                  <a:srgbClr val="FF0000"/>
                </a:solidFill>
              </a:rPr>
              <a:t>Default</a:t>
            </a:r>
            <a:r>
              <a:rPr lang="en-US" sz="2000" dirty="0" smtClean="0">
                <a:solidFill>
                  <a:srgbClr val="FF0000"/>
                </a:solidFill>
              </a:rPr>
              <a:t> prediction in 60 days</a:t>
            </a:r>
          </a:p>
        </p:txBody>
      </p:sp>
      <p:sp>
        <p:nvSpPr>
          <p:cNvPr id="26" name="TextBox 25"/>
          <p:cNvSpPr txBox="1">
            <a:spLocks noChangeArrowheads="1"/>
          </p:cNvSpPr>
          <p:nvPr/>
        </p:nvSpPr>
        <p:spPr bwMode="auto">
          <a:xfrm>
            <a:off x="5505193" y="1387352"/>
            <a:ext cx="2675358" cy="70139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prstTxWarp prst="textNoShape">
              <a:avLst/>
            </a:prstTxWarp>
          </a:bodyPr>
          <a:lstStyle/>
          <a:p>
            <a:pPr algn="ctr"/>
            <a:r>
              <a:rPr lang="en-US" sz="2000" dirty="0" smtClean="0">
                <a:solidFill>
                  <a:srgbClr val="FF0000"/>
                </a:solidFill>
              </a:rPr>
              <a:t>Accidental defaults</a:t>
            </a:r>
          </a:p>
          <a:p>
            <a:pPr algn="ctr"/>
            <a:r>
              <a:rPr lang="en-US" sz="2000" dirty="0" smtClean="0">
                <a:solidFill>
                  <a:srgbClr val="FF0000"/>
                </a:solidFill>
              </a:rPr>
              <a:t>Intentional defaults</a:t>
            </a:r>
          </a:p>
        </p:txBody>
      </p:sp>
      <p:sp>
        <p:nvSpPr>
          <p:cNvPr id="27" name="TextBox 26"/>
          <p:cNvSpPr txBox="1">
            <a:spLocks noChangeArrowheads="1"/>
          </p:cNvSpPr>
          <p:nvPr/>
        </p:nvSpPr>
        <p:spPr bwMode="auto">
          <a:xfrm>
            <a:off x="6072198" y="5572140"/>
            <a:ext cx="2848509" cy="85583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prstTxWarp prst="textNoShape">
              <a:avLst/>
            </a:prstTxWarp>
          </a:bodyPr>
          <a:lstStyle/>
          <a:p>
            <a:pPr algn="ctr"/>
            <a:r>
              <a:rPr lang="en-US" sz="2000" b="1" dirty="0" smtClean="0">
                <a:solidFill>
                  <a:srgbClr val="FF0000"/>
                </a:solidFill>
              </a:rPr>
              <a:t>Minimize Risk</a:t>
            </a:r>
          </a:p>
          <a:p>
            <a:pPr algn="ctr"/>
            <a:r>
              <a:rPr lang="en-US" sz="2000" b="1" dirty="0" smtClean="0">
                <a:solidFill>
                  <a:srgbClr val="FF0000"/>
                </a:solidFill>
              </a:rPr>
              <a:t>Maximize Profit</a:t>
            </a:r>
            <a:endParaRPr lang="en-US" sz="2000" b="1" dirty="0">
              <a:solidFill>
                <a:srgbClr val="FF0000"/>
              </a:solidFill>
            </a:endParaRPr>
          </a:p>
        </p:txBody>
      </p:sp>
      <p:sp>
        <p:nvSpPr>
          <p:cNvPr id="29" name="TextBox 28"/>
          <p:cNvSpPr txBox="1">
            <a:spLocks noChangeArrowheads="1"/>
          </p:cNvSpPr>
          <p:nvPr/>
        </p:nvSpPr>
        <p:spPr bwMode="auto">
          <a:xfrm>
            <a:off x="140139" y="4067514"/>
            <a:ext cx="2633903" cy="170105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prstTxWarp prst="textNoShape">
              <a:avLst/>
            </a:prstTxWarp>
          </a:bodyPr>
          <a:lstStyle/>
          <a:p>
            <a:r>
              <a:rPr lang="en-US" sz="1600" b="1" u="sng" dirty="0" smtClean="0">
                <a:solidFill>
                  <a:srgbClr val="FF0000"/>
                </a:solidFill>
              </a:rPr>
              <a:t>Payment behavior</a:t>
            </a:r>
          </a:p>
          <a:p>
            <a:pPr marL="285750" indent="-285750">
              <a:buFont typeface="Arial"/>
              <a:buChar char="•"/>
            </a:pPr>
            <a:r>
              <a:rPr lang="en-US" sz="1600" dirty="0" smtClean="0">
                <a:solidFill>
                  <a:srgbClr val="FF0000"/>
                </a:solidFill>
              </a:rPr>
              <a:t>Pays ahead of time</a:t>
            </a:r>
          </a:p>
          <a:p>
            <a:pPr marL="285750" indent="-285750">
              <a:buFont typeface="Arial"/>
              <a:buChar char="•"/>
            </a:pPr>
            <a:r>
              <a:rPr lang="en-US" sz="1600" dirty="0" smtClean="0">
                <a:solidFill>
                  <a:srgbClr val="FF0000"/>
                </a:solidFill>
              </a:rPr>
              <a:t>Pays on time</a:t>
            </a:r>
          </a:p>
          <a:p>
            <a:pPr marL="285750" indent="-285750">
              <a:buFont typeface="Arial"/>
              <a:buChar char="•"/>
            </a:pPr>
            <a:r>
              <a:rPr lang="en-US" sz="1600" dirty="0" smtClean="0">
                <a:solidFill>
                  <a:srgbClr val="FF0000"/>
                </a:solidFill>
              </a:rPr>
              <a:t>Pays with some delay</a:t>
            </a:r>
          </a:p>
          <a:p>
            <a:pPr marL="285750" indent="-285750">
              <a:buFont typeface="Arial"/>
              <a:buChar char="•"/>
            </a:pPr>
            <a:r>
              <a:rPr lang="en-US" sz="1600" dirty="0" smtClean="0">
                <a:solidFill>
                  <a:srgbClr val="FF0000"/>
                </a:solidFill>
              </a:rPr>
              <a:t>Defaults on payments</a:t>
            </a:r>
          </a:p>
          <a:p>
            <a:pPr marL="285750" indent="-285750">
              <a:buFont typeface="Arial"/>
              <a:buChar char="•"/>
            </a:pPr>
            <a:r>
              <a:rPr lang="en-US" sz="1600" dirty="0" smtClean="0">
                <a:solidFill>
                  <a:srgbClr val="FF0000"/>
                </a:solidFill>
              </a:rPr>
              <a:t>Filed Bankruptcy</a:t>
            </a:r>
            <a:endParaRPr lang="en-US" sz="1600" dirty="0">
              <a:solidFill>
                <a:srgbClr val="FF0000"/>
              </a:solidFill>
            </a:endParaRPr>
          </a:p>
        </p:txBody>
      </p:sp>
      <p:pic>
        <p:nvPicPr>
          <p:cNvPr id="31" name="Picture 8"/>
          <p:cNvPicPr>
            <a:picLocks noChangeAspect="1"/>
          </p:cNvPicPr>
          <p:nvPr/>
        </p:nvPicPr>
        <p:blipFill>
          <a:blip r:embed="rId2"/>
          <a:srcRect/>
          <a:stretch>
            <a:fillRect/>
          </a:stretch>
        </p:blipFill>
        <p:spPr bwMode="auto">
          <a:xfrm>
            <a:off x="192349" y="2503389"/>
            <a:ext cx="2552136" cy="1333062"/>
          </a:xfrm>
          <a:prstGeom prst="rect">
            <a:avLst/>
          </a:prstGeom>
          <a:ln>
            <a:noFill/>
          </a:ln>
          <a:effectLst>
            <a:outerShdw blurRad="292100" dist="139700" dir="2700000" algn="tl" rotWithShape="0">
              <a:srgbClr val="333333">
                <a:alpha val="65000"/>
              </a:srgbClr>
            </a:outerShdw>
          </a:effectLst>
        </p:spPr>
      </p:pic>
      <p:sp>
        <p:nvSpPr>
          <p:cNvPr id="3" name="Rounded Rectangle 2"/>
          <p:cNvSpPr/>
          <p:nvPr/>
        </p:nvSpPr>
        <p:spPr>
          <a:xfrm>
            <a:off x="4643438" y="5143512"/>
            <a:ext cx="1725741" cy="6982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FF0000"/>
                </a:solidFill>
              </a:rPr>
              <a:t>Credit Limit</a:t>
            </a:r>
          </a:p>
          <a:p>
            <a:pPr algn="ctr"/>
            <a:r>
              <a:rPr lang="en-US" b="1" dirty="0" smtClean="0">
                <a:solidFill>
                  <a:srgbClr val="FF0000"/>
                </a:solidFill>
              </a:rPr>
              <a:t>Interest Rate</a:t>
            </a:r>
            <a:endParaRPr lang="en-US" b="1" dirty="0">
              <a:solidFill>
                <a:srgbClr val="FF0000"/>
              </a:solidFill>
            </a:endParaRPr>
          </a:p>
        </p:txBody>
      </p:sp>
      <p:sp>
        <p:nvSpPr>
          <p:cNvPr id="32" name="TextBox 31"/>
          <p:cNvSpPr txBox="1"/>
          <p:nvPr/>
        </p:nvSpPr>
        <p:spPr>
          <a:xfrm>
            <a:off x="5500694" y="2643182"/>
            <a:ext cx="3481420" cy="1477328"/>
          </a:xfrm>
          <a:prstGeom prst="rect">
            <a:avLst/>
          </a:prstGeom>
          <a:solidFill>
            <a:srgbClr val="CCFFCC"/>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spcAft>
                <a:spcPts val="1800"/>
              </a:spcAft>
            </a:pPr>
            <a:r>
              <a:rPr lang="en-US" sz="2000" b="1" dirty="0" smtClean="0">
                <a:solidFill>
                  <a:srgbClr val="333333"/>
                </a:solidFill>
              </a:rPr>
              <a:t>Not Real-Time Decisions</a:t>
            </a:r>
          </a:p>
          <a:p>
            <a:pPr algn="ctr">
              <a:spcAft>
                <a:spcPts val="1800"/>
              </a:spcAft>
            </a:pPr>
            <a:r>
              <a:rPr lang="en-US" sz="2000" b="1" dirty="0" smtClean="0">
                <a:solidFill>
                  <a:srgbClr val="333333"/>
                </a:solidFill>
              </a:rPr>
              <a:t>6 </a:t>
            </a:r>
            <a:r>
              <a:rPr lang="en-US" sz="2000" b="1" dirty="0" err="1" smtClean="0">
                <a:solidFill>
                  <a:srgbClr val="333333"/>
                </a:solidFill>
              </a:rPr>
              <a:t>Mn</a:t>
            </a:r>
            <a:r>
              <a:rPr lang="en-US" sz="2000" b="1" dirty="0" smtClean="0">
                <a:solidFill>
                  <a:srgbClr val="333333"/>
                </a:solidFill>
              </a:rPr>
              <a:t> Delayed Feedback</a:t>
            </a:r>
          </a:p>
          <a:p>
            <a:pPr algn="ctr">
              <a:spcAft>
                <a:spcPts val="1800"/>
              </a:spcAft>
            </a:pPr>
            <a:r>
              <a:rPr lang="en-US" sz="2000" b="1" dirty="0" smtClean="0">
                <a:solidFill>
                  <a:srgbClr val="333333"/>
                </a:solidFill>
              </a:rPr>
              <a:t>Wrong Decision very costly!</a:t>
            </a:r>
          </a:p>
        </p:txBody>
      </p:sp>
    </p:spTree>
    <p:extLst>
      <p:ext uri="{BB962C8B-B14F-4D97-AF65-F5344CB8AC3E}">
        <p14:creationId xmlns:p14="http://schemas.microsoft.com/office/powerpoint/2010/main" xmlns="" val="7464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27" grpId="0" animBg="1"/>
      <p:bldP spid="29" grpId="0" animBg="1"/>
      <p:bldP spid="3"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7429552" cy="762000"/>
          </a:xfrm>
        </p:spPr>
        <p:txBody>
          <a:bodyPr>
            <a:normAutofit/>
          </a:bodyPr>
          <a:lstStyle/>
          <a:p>
            <a:r>
              <a:rPr lang="en-IN" sz="4000" dirty="0" smtClean="0"/>
              <a:t>Supervised Learning</a:t>
            </a:r>
            <a:endParaRPr lang="en-IN" sz="4000" dirty="0"/>
          </a:p>
        </p:txBody>
      </p:sp>
      <p:sp>
        <p:nvSpPr>
          <p:cNvPr id="2" name="Content Placeholder 1"/>
          <p:cNvSpPr>
            <a:spLocks noGrp="1"/>
          </p:cNvSpPr>
          <p:nvPr>
            <p:ph idx="1"/>
          </p:nvPr>
        </p:nvSpPr>
        <p:spPr>
          <a:xfrm>
            <a:off x="304800" y="1143000"/>
            <a:ext cx="8382000" cy="5181600"/>
          </a:xfrm>
        </p:spPr>
        <p:txBody>
          <a:bodyPr>
            <a:normAutofit/>
          </a:bodyPr>
          <a:lstStyle/>
          <a:p>
            <a:r>
              <a:rPr lang="en-IN" dirty="0" smtClean="0"/>
              <a:t>Supervised learning is the concept of function approximation, where basically we train an algorithm and in the end of the process we pick the function that best describes the input data the one that for a given X makes the best estimation of y (</a:t>
            </a:r>
            <a:r>
              <a:rPr lang="en-IN" dirty="0" err="1" smtClean="0"/>
              <a:t>X</a:t>
            </a:r>
            <a:r>
              <a:rPr lang="en-IN" dirty="0" err="1" smtClean="0">
                <a:sym typeface="Wingdings" pitchFamily="2" charset="2"/>
              </a:rPr>
              <a:t>y</a:t>
            </a:r>
            <a:r>
              <a:rPr lang="en-IN" dirty="0" smtClean="0">
                <a:sym typeface="Wingdings" pitchFamily="2" charset="2"/>
              </a:rPr>
              <a:t>). </a:t>
            </a:r>
            <a:endParaRPr lang="en-IN" dirty="0" smtClean="0"/>
          </a:p>
          <a:p>
            <a:r>
              <a:rPr lang="en-IN" dirty="0" smtClean="0"/>
              <a:t>Supervised learning is the Machine learning task of finding a function from a labelled data.</a:t>
            </a:r>
          </a:p>
        </p:txBody>
      </p:sp>
      <p:sp>
        <p:nvSpPr>
          <p:cNvPr id="4" name="Footer Placeholder 3"/>
          <p:cNvSpPr>
            <a:spLocks noGrp="1"/>
          </p:cNvSpPr>
          <p:nvPr>
            <p:ph type="ftr" sz="quarter" idx="11"/>
          </p:nvPr>
        </p:nvSpPr>
        <p:spPr/>
        <p:txBody>
          <a:bodyPr/>
          <a:lstStyle/>
          <a:p>
            <a:r>
              <a:rPr lang="en-US" smtClean="0"/>
              <a:t>Y. Lakshmi Prasad #08978784848</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838200"/>
          </a:xfrm>
        </p:spPr>
        <p:txBody>
          <a:bodyPr>
            <a:normAutofit fontScale="90000"/>
          </a:bodyPr>
          <a:lstStyle/>
          <a:p>
            <a:r>
              <a:rPr lang="en-IN" sz="5400" dirty="0" smtClean="0"/>
              <a:t>Supervised Learning</a:t>
            </a:r>
            <a:endParaRPr lang="en-IN" dirty="0"/>
          </a:p>
        </p:txBody>
      </p:sp>
      <p:sp>
        <p:nvSpPr>
          <p:cNvPr id="3" name="Content Placeholder 2"/>
          <p:cNvSpPr>
            <a:spLocks noGrp="1"/>
          </p:cNvSpPr>
          <p:nvPr>
            <p:ph idx="1"/>
          </p:nvPr>
        </p:nvSpPr>
        <p:spPr>
          <a:xfrm>
            <a:off x="304800" y="1219200"/>
            <a:ext cx="8382000" cy="5105400"/>
          </a:xfrm>
        </p:spPr>
        <p:txBody>
          <a:bodyPr/>
          <a:lstStyle/>
          <a:p>
            <a:r>
              <a:rPr lang="en-IN" dirty="0" smtClean="0"/>
              <a:t>Supervised learning algorithms try to model relationships and dependencies between the target prediction output and the input features such that we can predict the output values for new data based on those relationships which it learned from the previous data sets.</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762000"/>
          </a:xfrm>
        </p:spPr>
        <p:txBody>
          <a:bodyPr>
            <a:normAutofit/>
          </a:bodyPr>
          <a:lstStyle/>
          <a:p>
            <a:r>
              <a:rPr lang="en-IN" sz="4000" dirty="0" smtClean="0"/>
              <a:t>Supervised Learning</a:t>
            </a:r>
            <a:endParaRPr lang="en-IN" sz="4000" dirty="0"/>
          </a:p>
        </p:txBody>
      </p:sp>
      <p:sp>
        <p:nvSpPr>
          <p:cNvPr id="3" name="Content Placeholder 2"/>
          <p:cNvSpPr>
            <a:spLocks noGrp="1"/>
          </p:cNvSpPr>
          <p:nvPr>
            <p:ph idx="1"/>
          </p:nvPr>
        </p:nvSpPr>
        <p:spPr>
          <a:xfrm>
            <a:off x="381000" y="1143000"/>
            <a:ext cx="8458200" cy="5181600"/>
          </a:xfrm>
        </p:spPr>
        <p:txBody>
          <a:bodyPr>
            <a:normAutofit/>
          </a:bodyPr>
          <a:lstStyle/>
          <a:p>
            <a:r>
              <a:rPr lang="en-IN" dirty="0" smtClean="0"/>
              <a:t>Labelled data is a dataset which has independent variables and a  dependent variable.</a:t>
            </a:r>
          </a:p>
          <a:p>
            <a:r>
              <a:rPr lang="en-IN" dirty="0" smtClean="0"/>
              <a:t>If you have a Labelled class column, the analysis is supervised Learning.</a:t>
            </a:r>
          </a:p>
          <a:p>
            <a:r>
              <a:rPr lang="en-IN" dirty="0" smtClean="0"/>
              <a:t>Most of the time we are not able to figure out the true function that always make the correct predictions and other reason is that the algorithm rely upon an assumption made by humans about how the computer should learn and this assumptions introduce a bias.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p:nvPr/>
        </p:nvGrpSpPr>
        <p:grpSpPr>
          <a:xfrm>
            <a:off x="41865" y="1143000"/>
            <a:ext cx="4002271" cy="1664229"/>
            <a:chOff x="41865" y="1156957"/>
            <a:chExt cx="4002271" cy="1664229"/>
          </a:xfrm>
        </p:grpSpPr>
        <p:pic>
          <p:nvPicPr>
            <p:cNvPr id="7" name="Picture 6"/>
            <p:cNvPicPr>
              <a:picLocks noChangeAspect="1"/>
            </p:cNvPicPr>
            <p:nvPr/>
          </p:nvPicPr>
          <p:blipFill>
            <a:blip r:embed="rId2" cstate="print"/>
            <a:stretch>
              <a:fillRect/>
            </a:stretch>
          </p:blipFill>
          <p:spPr>
            <a:xfrm>
              <a:off x="41865" y="1156957"/>
              <a:ext cx="2362826" cy="1664229"/>
            </a:xfrm>
            <a:prstGeom prst="rect">
              <a:avLst/>
            </a:prstGeom>
          </p:spPr>
        </p:pic>
        <p:sp>
          <p:nvSpPr>
            <p:cNvPr id="9" name="TextBox 8"/>
            <p:cNvSpPr txBox="1"/>
            <p:nvPr/>
          </p:nvSpPr>
          <p:spPr>
            <a:xfrm>
              <a:off x="2404691" y="1156957"/>
              <a:ext cx="1639445" cy="615553"/>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700" dirty="0" smtClean="0">
                  <a:solidFill>
                    <a:schemeClr val="bg1"/>
                  </a:solidFill>
                </a:rPr>
                <a:t>Collect Raw (Input) Data</a:t>
              </a:r>
              <a:endParaRPr lang="en-US" sz="1700" dirty="0">
                <a:solidFill>
                  <a:schemeClr val="bg1"/>
                </a:solidFill>
              </a:endParaRPr>
            </a:p>
          </p:txBody>
        </p:sp>
      </p:grpSp>
      <p:grpSp>
        <p:nvGrpSpPr>
          <p:cNvPr id="3" name="Group 58"/>
          <p:cNvGrpSpPr/>
          <p:nvPr/>
        </p:nvGrpSpPr>
        <p:grpSpPr>
          <a:xfrm>
            <a:off x="4778358" y="1137446"/>
            <a:ext cx="4344405" cy="1781700"/>
            <a:chOff x="4778358" y="1151403"/>
            <a:chExt cx="4344405" cy="1781700"/>
          </a:xfrm>
        </p:grpSpPr>
        <p:pic>
          <p:nvPicPr>
            <p:cNvPr id="8" name="Picture 7"/>
            <p:cNvPicPr>
              <a:picLocks noChangeAspect="1"/>
            </p:cNvPicPr>
            <p:nvPr/>
          </p:nvPicPr>
          <p:blipFill>
            <a:blip r:embed="rId3"/>
            <a:stretch>
              <a:fillRect/>
            </a:stretch>
          </p:blipFill>
          <p:spPr>
            <a:xfrm>
              <a:off x="6759937" y="1151403"/>
              <a:ext cx="2362826" cy="1781700"/>
            </a:xfrm>
            <a:prstGeom prst="rect">
              <a:avLst/>
            </a:prstGeom>
          </p:spPr>
        </p:pic>
        <p:sp>
          <p:nvSpPr>
            <p:cNvPr id="10" name="TextBox 9"/>
            <p:cNvSpPr txBox="1"/>
            <p:nvPr/>
          </p:nvSpPr>
          <p:spPr>
            <a:xfrm>
              <a:off x="4778358" y="1156957"/>
              <a:ext cx="1981580" cy="615553"/>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700" dirty="0" smtClean="0">
                  <a:solidFill>
                    <a:srgbClr val="FFFFFF"/>
                  </a:solidFill>
                </a:rPr>
                <a:t>Collect (Output) Ground Truth!</a:t>
              </a:r>
              <a:endParaRPr lang="en-US" sz="1700" dirty="0">
                <a:solidFill>
                  <a:srgbClr val="FFFFFF"/>
                </a:solidFill>
              </a:endParaRPr>
            </a:p>
          </p:txBody>
        </p:sp>
      </p:grpSp>
      <p:sp>
        <p:nvSpPr>
          <p:cNvPr id="12" name="TextBox 11"/>
          <p:cNvSpPr txBox="1"/>
          <p:nvPr/>
        </p:nvSpPr>
        <p:spPr>
          <a:xfrm>
            <a:off x="6705600" y="3268979"/>
            <a:ext cx="2362826" cy="646331"/>
          </a:xfrm>
          <a:prstGeom prst="rect">
            <a:avLst/>
          </a:prstGeom>
          <a:solidFill>
            <a:srgbClr val="3366FF"/>
          </a:solidFill>
          <a:ln>
            <a:solidFill>
              <a:srgbClr val="3366FF"/>
            </a:solidFill>
            <a:prstDash val="dash"/>
          </a:ln>
          <a:effectLst>
            <a:innerShdw blurRad="63500" dist="50800" dir="13500000">
              <a:srgbClr val="000000">
                <a:alpha val="50000"/>
              </a:srgbClr>
            </a:innerShdw>
          </a:effectLst>
        </p:spPr>
        <p:txBody>
          <a:bodyPr wrap="square" rtlCol="0">
            <a:spAutoFit/>
          </a:bodyPr>
          <a:lstStyle/>
          <a:p>
            <a:pPr algn="ctr"/>
            <a:r>
              <a:rPr lang="en-US" dirty="0" smtClean="0">
                <a:solidFill>
                  <a:schemeClr val="bg1"/>
                </a:solidFill>
              </a:rPr>
              <a:t>Choose Model type &amp; complexity</a:t>
            </a:r>
            <a:endParaRPr lang="en-US" dirty="0">
              <a:solidFill>
                <a:schemeClr val="bg1"/>
              </a:solidFill>
            </a:endParaRPr>
          </a:p>
        </p:txBody>
      </p:sp>
      <p:grpSp>
        <p:nvGrpSpPr>
          <p:cNvPr id="4" name="Group 59"/>
          <p:cNvGrpSpPr/>
          <p:nvPr/>
        </p:nvGrpSpPr>
        <p:grpSpPr>
          <a:xfrm>
            <a:off x="2404691" y="1758553"/>
            <a:ext cx="2373666" cy="1026472"/>
            <a:chOff x="2404691" y="1772510"/>
            <a:chExt cx="2373666" cy="1026472"/>
          </a:xfrm>
        </p:grpSpPr>
        <p:sp>
          <p:nvSpPr>
            <p:cNvPr id="11" name="TextBox 10"/>
            <p:cNvSpPr txBox="1"/>
            <p:nvPr/>
          </p:nvSpPr>
          <p:spPr>
            <a:xfrm>
              <a:off x="2404691" y="2183429"/>
              <a:ext cx="2373666" cy="615553"/>
            </a:xfrm>
            <a:prstGeom prst="rect">
              <a:avLst/>
            </a:prstGeom>
            <a:solidFill>
              <a:srgbClr val="3366FF"/>
            </a:solidFill>
            <a:ln>
              <a:solidFill>
                <a:srgbClr val="3366FF"/>
              </a:solidFill>
              <a:prstDash val="dash"/>
            </a:ln>
            <a:effectLst>
              <a:innerShdw blurRad="63500" dist="50800" dir="13500000">
                <a:srgbClr val="000000">
                  <a:alpha val="50000"/>
                </a:srgbClr>
              </a:innerShdw>
            </a:effectLst>
          </p:spPr>
          <p:txBody>
            <a:bodyPr wrap="square" rtlCol="0">
              <a:spAutoFit/>
            </a:bodyPr>
            <a:lstStyle/>
            <a:p>
              <a:pPr algn="ctr"/>
              <a:r>
                <a:rPr lang="en-US" sz="1700" dirty="0" smtClean="0">
                  <a:solidFill>
                    <a:srgbClr val="FFFFFF"/>
                  </a:solidFill>
                </a:rPr>
                <a:t>Engineer “</a:t>
              </a:r>
              <a:r>
                <a:rPr lang="en-US" sz="1700" b="1" i="1" dirty="0" smtClean="0">
                  <a:solidFill>
                    <a:srgbClr val="FFFFFF"/>
                  </a:solidFill>
                </a:rPr>
                <a:t>Predictive</a:t>
              </a:r>
              <a:r>
                <a:rPr lang="en-US" sz="1700" dirty="0" smtClean="0">
                  <a:solidFill>
                    <a:srgbClr val="FFFFFF"/>
                  </a:solidFill>
                </a:rPr>
                <a:t>” features </a:t>
              </a:r>
              <a:endParaRPr lang="en-US" sz="1700" dirty="0">
                <a:solidFill>
                  <a:srgbClr val="FFFFFF"/>
                </a:solidFill>
              </a:endParaRPr>
            </a:p>
          </p:txBody>
        </p:sp>
        <p:cxnSp>
          <p:nvCxnSpPr>
            <p:cNvPr id="18" name="Straight Arrow Connector 17"/>
            <p:cNvCxnSpPr>
              <a:stCxn id="9" idx="2"/>
            </p:cNvCxnSpPr>
            <p:nvPr/>
          </p:nvCxnSpPr>
          <p:spPr>
            <a:xfrm>
              <a:off x="3224414" y="1772510"/>
              <a:ext cx="0" cy="459359"/>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 name="Group 60"/>
          <p:cNvGrpSpPr/>
          <p:nvPr/>
        </p:nvGrpSpPr>
        <p:grpSpPr>
          <a:xfrm>
            <a:off x="4370495" y="1758553"/>
            <a:ext cx="2335105" cy="2150421"/>
            <a:chOff x="4370495" y="1772510"/>
            <a:chExt cx="2335105" cy="2150421"/>
          </a:xfrm>
        </p:grpSpPr>
        <p:sp>
          <p:nvSpPr>
            <p:cNvPr id="14" name="TextBox 13"/>
            <p:cNvSpPr txBox="1"/>
            <p:nvPr/>
          </p:nvSpPr>
          <p:spPr>
            <a:xfrm>
              <a:off x="4370495" y="3276600"/>
              <a:ext cx="2030305" cy="646331"/>
            </a:xfrm>
            <a:prstGeom prst="rect">
              <a:avLst/>
            </a:prstGeom>
            <a:solidFill>
              <a:srgbClr val="FF6600"/>
            </a:solidFill>
            <a:ln>
              <a:solidFill>
                <a:srgbClr val="FF6600"/>
              </a:solidFill>
              <a:prstDash val="dash"/>
            </a:ln>
            <a:effectLst>
              <a:innerShdw blurRad="63500" dist="50800" dir="13500000">
                <a:srgbClr val="000000">
                  <a:alpha val="50000"/>
                </a:srgbClr>
              </a:innerShdw>
            </a:effectLst>
          </p:spPr>
          <p:txBody>
            <a:bodyPr wrap="square" rtlCol="0">
              <a:spAutoFit/>
            </a:bodyPr>
            <a:lstStyle/>
            <a:p>
              <a:pPr algn="ctr"/>
              <a:r>
                <a:rPr lang="en-US" dirty="0" smtClean="0">
                  <a:solidFill>
                    <a:srgbClr val="FFFFFF"/>
                  </a:solidFill>
                </a:rPr>
                <a:t>“</a:t>
              </a:r>
              <a:r>
                <a:rPr lang="en-US" b="1" dirty="0" smtClean="0">
                  <a:solidFill>
                    <a:srgbClr val="FFFFFF"/>
                  </a:solidFill>
                </a:rPr>
                <a:t>Train</a:t>
              </a:r>
              <a:r>
                <a:rPr lang="en-US" dirty="0" smtClean="0">
                  <a:solidFill>
                    <a:srgbClr val="FFFFFF"/>
                  </a:solidFill>
                </a:rPr>
                <a:t>” an ML “Model”</a:t>
              </a:r>
              <a:endParaRPr lang="en-US" dirty="0">
                <a:solidFill>
                  <a:srgbClr val="FFFFFF"/>
                </a:solidFill>
              </a:endParaRPr>
            </a:p>
          </p:txBody>
        </p:sp>
        <p:cxnSp>
          <p:nvCxnSpPr>
            <p:cNvPr id="25" name="Straight Arrow Connector 24"/>
            <p:cNvCxnSpPr>
              <a:stCxn id="10" idx="2"/>
            </p:cNvCxnSpPr>
            <p:nvPr/>
          </p:nvCxnSpPr>
          <p:spPr>
            <a:xfrm>
              <a:off x="5769148" y="1772510"/>
              <a:ext cx="0" cy="1494084"/>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hape 26"/>
            <p:cNvCxnSpPr>
              <a:stCxn id="11" idx="3"/>
            </p:cNvCxnSpPr>
            <p:nvPr/>
          </p:nvCxnSpPr>
          <p:spPr>
            <a:xfrm>
              <a:off x="4778357" y="2491206"/>
              <a:ext cx="259013" cy="725502"/>
            </a:xfrm>
            <a:prstGeom prst="bentConnector2">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1"/>
              <a:endCxn id="14" idx="3"/>
            </p:cNvCxnSpPr>
            <p:nvPr/>
          </p:nvCxnSpPr>
          <p:spPr>
            <a:xfrm flipH="1" flipV="1">
              <a:off x="6400800" y="3599766"/>
              <a:ext cx="304800" cy="6336"/>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 name="Group 61"/>
          <p:cNvGrpSpPr/>
          <p:nvPr/>
        </p:nvGrpSpPr>
        <p:grpSpPr>
          <a:xfrm>
            <a:off x="5385649" y="3908973"/>
            <a:ext cx="3486843" cy="1985721"/>
            <a:chOff x="5385649" y="3908973"/>
            <a:chExt cx="3486843" cy="1985721"/>
          </a:xfrm>
        </p:grpSpPr>
        <p:sp>
          <p:nvSpPr>
            <p:cNvPr id="15" name="TextBox 14"/>
            <p:cNvSpPr txBox="1"/>
            <p:nvPr/>
          </p:nvSpPr>
          <p:spPr>
            <a:xfrm>
              <a:off x="6096000" y="5248363"/>
              <a:ext cx="2776492" cy="646331"/>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dirty="0" smtClean="0">
                  <a:solidFill>
                    <a:srgbClr val="FFFFFF"/>
                  </a:solidFill>
                </a:rPr>
                <a:t>Evaluate, Iterate, Improve Model</a:t>
              </a:r>
              <a:endParaRPr lang="en-US" dirty="0">
                <a:solidFill>
                  <a:srgbClr val="FFFFFF"/>
                </a:solidFill>
              </a:endParaRPr>
            </a:p>
          </p:txBody>
        </p:sp>
        <p:cxnSp>
          <p:nvCxnSpPr>
            <p:cNvPr id="33" name="Curved Connector 32"/>
            <p:cNvCxnSpPr>
              <a:stCxn id="14" idx="2"/>
              <a:endCxn id="15" idx="0"/>
            </p:cNvCxnSpPr>
            <p:nvPr/>
          </p:nvCxnSpPr>
          <p:spPr>
            <a:xfrm rot="16200000" flipH="1">
              <a:off x="5765253" y="3529369"/>
              <a:ext cx="1339389" cy="2098598"/>
            </a:xfrm>
            <a:prstGeom prst="bentConnector3">
              <a:avLst>
                <a:gd name="adj1" fmla="val 50000"/>
              </a:avLst>
            </a:prstGeom>
            <a:ln>
              <a:solidFill>
                <a:schemeClr val="accent5">
                  <a:lumMod val="50000"/>
                </a:schemeClr>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grpSp>
      <p:grpSp>
        <p:nvGrpSpPr>
          <p:cNvPr id="13" name="Group 62"/>
          <p:cNvGrpSpPr/>
          <p:nvPr/>
        </p:nvGrpSpPr>
        <p:grpSpPr>
          <a:xfrm>
            <a:off x="41865" y="2933103"/>
            <a:ext cx="6054135" cy="3836440"/>
            <a:chOff x="41865" y="2933103"/>
            <a:chExt cx="6054135" cy="3836440"/>
          </a:xfrm>
        </p:grpSpPr>
        <p:sp>
          <p:nvSpPr>
            <p:cNvPr id="16" name="TextBox 15"/>
            <p:cNvSpPr txBox="1"/>
            <p:nvPr/>
          </p:nvSpPr>
          <p:spPr>
            <a:xfrm>
              <a:off x="3210848" y="5109864"/>
              <a:ext cx="2319293" cy="923330"/>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dirty="0" smtClean="0">
                  <a:solidFill>
                    <a:srgbClr val="FFFFFF"/>
                  </a:solidFill>
                </a:rPr>
                <a:t>Deploy Model. Make Predictions on Unlabeled data</a:t>
              </a:r>
            </a:p>
          </p:txBody>
        </p:sp>
        <p:cxnSp>
          <p:nvCxnSpPr>
            <p:cNvPr id="35" name="Straight Arrow Connector 34"/>
            <p:cNvCxnSpPr>
              <a:stCxn id="15" idx="1"/>
              <a:endCxn id="16" idx="3"/>
            </p:cNvCxnSpPr>
            <p:nvPr/>
          </p:nvCxnSpPr>
          <p:spPr>
            <a:xfrm flipH="1">
              <a:off x="5530141" y="5571529"/>
              <a:ext cx="565859" cy="0"/>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pic>
          <p:nvPicPr>
            <p:cNvPr id="38" name="Picture 37" descr="Picture 2.png"/>
            <p:cNvPicPr>
              <a:picLocks noChangeAspect="1"/>
            </p:cNvPicPr>
            <p:nvPr/>
          </p:nvPicPr>
          <p:blipFill>
            <a:blip r:embed="rId4"/>
            <a:srcRect l="34640"/>
            <a:stretch>
              <a:fillRect/>
            </a:stretch>
          </p:blipFill>
          <p:spPr>
            <a:xfrm>
              <a:off x="41865" y="2933103"/>
              <a:ext cx="2833547" cy="3836440"/>
            </a:xfrm>
            <a:prstGeom prst="rect">
              <a:avLst/>
            </a:prstGeom>
          </p:spPr>
        </p:pic>
        <p:cxnSp>
          <p:nvCxnSpPr>
            <p:cNvPr id="51" name="Straight Arrow Connector 50"/>
            <p:cNvCxnSpPr>
              <a:stCxn id="16" idx="1"/>
            </p:cNvCxnSpPr>
            <p:nvPr/>
          </p:nvCxnSpPr>
          <p:spPr>
            <a:xfrm flipH="1">
              <a:off x="2775096" y="5571529"/>
              <a:ext cx="435752" cy="0"/>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28" name="Title 1"/>
          <p:cNvSpPr txBox="1">
            <a:spLocks/>
          </p:cNvSpPr>
          <p:nvPr/>
        </p:nvSpPr>
        <p:spPr>
          <a:xfrm>
            <a:off x="381000" y="152400"/>
            <a:ext cx="7770813" cy="914400"/>
          </a:xfrm>
          <a:prstGeom prst="rect">
            <a:avLst/>
          </a:prstGeo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dirty="0" smtClean="0"/>
              <a:t>Supervised Learning Process!</a:t>
            </a:r>
            <a:endParaRPr lang="en-US" dirty="0"/>
          </a:p>
        </p:txBody>
      </p:sp>
      <p:sp>
        <p:nvSpPr>
          <p:cNvPr id="26" name="Footer Placeholder 25"/>
          <p:cNvSpPr>
            <a:spLocks noGrp="1"/>
          </p:cNvSpPr>
          <p:nvPr>
            <p:ph type="ftr" sz="quarter" idx="11"/>
          </p:nvPr>
        </p:nvSpPr>
        <p:spPr/>
        <p:txBody>
          <a:bodyPr/>
          <a:lstStyle/>
          <a:p>
            <a:r>
              <a:rPr lang="en-US" smtClean="0"/>
              <a:t>Y. Lakshmi Prasad #08978784848</a:t>
            </a:r>
            <a:endParaRPr lang="en-US"/>
          </a:p>
        </p:txBody>
      </p:sp>
    </p:spTree>
    <p:extLst>
      <p:ext uri="{BB962C8B-B14F-4D97-AF65-F5344CB8AC3E}">
        <p14:creationId xmlns:p14="http://schemas.microsoft.com/office/powerpoint/2010/main" xmlns="" val="80056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791200" cy="685800"/>
          </a:xfrm>
        </p:spPr>
        <p:txBody>
          <a:bodyPr>
            <a:normAutofit fontScale="90000"/>
          </a:bodyPr>
          <a:lstStyle/>
          <a:p>
            <a:r>
              <a:rPr lang="en-IN" dirty="0" smtClean="0"/>
              <a:t>Objectives</a:t>
            </a:r>
            <a:endParaRPr lang="en-IN" dirty="0"/>
          </a:p>
        </p:txBody>
      </p:sp>
      <p:sp>
        <p:nvSpPr>
          <p:cNvPr id="3" name="Content Placeholder 2"/>
          <p:cNvSpPr>
            <a:spLocks noGrp="1"/>
          </p:cNvSpPr>
          <p:nvPr>
            <p:ph idx="1"/>
          </p:nvPr>
        </p:nvSpPr>
        <p:spPr>
          <a:xfrm>
            <a:off x="304800" y="990600"/>
            <a:ext cx="8534400" cy="5181600"/>
          </a:xfrm>
        </p:spPr>
        <p:txBody>
          <a:bodyPr>
            <a:normAutofit/>
          </a:bodyPr>
          <a:lstStyle/>
          <a:p>
            <a:r>
              <a:rPr lang="en-IN" dirty="0" smtClean="0"/>
              <a:t>Understanding CRISP-DM Methodology</a:t>
            </a:r>
          </a:p>
          <a:p>
            <a:r>
              <a:rPr lang="en-IN" dirty="0" smtClean="0"/>
              <a:t>Model Building Process</a:t>
            </a:r>
          </a:p>
          <a:p>
            <a:r>
              <a:rPr lang="en-IN" dirty="0" smtClean="0"/>
              <a:t>Model evaluation Process</a:t>
            </a:r>
          </a:p>
          <a:p>
            <a:r>
              <a:rPr lang="en-IN" dirty="0" smtClean="0"/>
              <a:t>How to choose the correct model</a:t>
            </a:r>
          </a:p>
          <a:p>
            <a:r>
              <a:rPr lang="en-IN" dirty="0" smtClean="0"/>
              <a:t>Occam’s Razor </a:t>
            </a:r>
          </a:p>
          <a:p>
            <a:r>
              <a:rPr lang="en-IN" dirty="0" smtClean="0"/>
              <a:t>Over-fitting</a:t>
            </a:r>
          </a:p>
          <a:p>
            <a:r>
              <a:rPr lang="en-IN" dirty="0" smtClean="0"/>
              <a:t>Regularization</a:t>
            </a:r>
          </a:p>
          <a:p>
            <a:r>
              <a:rPr lang="en-IN" dirty="0" smtClean="0"/>
              <a:t>Bias-Variance Trade-off</a:t>
            </a:r>
          </a:p>
          <a:p>
            <a:r>
              <a:rPr lang="en-IN" dirty="0" smtClean="0"/>
              <a:t>Model Complexity</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28600" y="152400"/>
            <a:ext cx="7645400" cy="685800"/>
          </a:xfrm>
        </p:spPr>
        <p:txBody>
          <a:bodyPr>
            <a:normAutofit fontScale="90000"/>
          </a:bodyPr>
          <a:lstStyle/>
          <a:p>
            <a:r>
              <a:rPr lang="en-US" dirty="0" smtClean="0"/>
              <a:t>Two types of Classifiers</a:t>
            </a:r>
            <a:endParaRPr lang="en-US" dirty="0"/>
          </a:p>
        </p:txBody>
      </p:sp>
      <p:sp>
        <p:nvSpPr>
          <p:cNvPr id="23" name="Content Placeholder 22"/>
          <p:cNvSpPr>
            <a:spLocks noGrp="1"/>
          </p:cNvSpPr>
          <p:nvPr>
            <p:ph sz="half" idx="4294967295"/>
          </p:nvPr>
        </p:nvSpPr>
        <p:spPr>
          <a:xfrm>
            <a:off x="285720" y="4143380"/>
            <a:ext cx="4129088" cy="2095500"/>
          </a:xfrm>
        </p:spPr>
        <p:txBody>
          <a:bodyPr>
            <a:normAutofit fontScale="92500" lnSpcReduction="20000"/>
          </a:bodyPr>
          <a:lstStyle/>
          <a:p>
            <a:pPr marL="0" indent="0">
              <a:buNone/>
            </a:pPr>
            <a:endParaRPr lang="en-US" sz="2000" b="1" dirty="0" smtClean="0"/>
          </a:p>
          <a:p>
            <a:pPr marL="0" indent="0">
              <a:buNone/>
            </a:pPr>
            <a:r>
              <a:rPr lang="en-US" sz="2800" b="1" smtClean="0"/>
              <a:t>Descriptive/Generative </a:t>
            </a:r>
            <a:r>
              <a:rPr lang="en-US" sz="2800" b="1" dirty="0" smtClean="0"/>
              <a:t>Classifiers</a:t>
            </a:r>
          </a:p>
          <a:p>
            <a:r>
              <a:rPr lang="en-US" dirty="0" smtClean="0"/>
              <a:t>Learn class </a:t>
            </a:r>
            <a:r>
              <a:rPr lang="en-US" b="1" dirty="0" smtClean="0"/>
              <a:t>DENSITY Functions</a:t>
            </a:r>
          </a:p>
          <a:p>
            <a:r>
              <a:rPr lang="en-US" dirty="0" smtClean="0"/>
              <a:t>NaiveBayes</a:t>
            </a:r>
          </a:p>
          <a:p>
            <a:pPr marL="109728" indent="0">
              <a:buNone/>
            </a:pPr>
            <a:endParaRPr lang="en-US" dirty="0" smtClean="0"/>
          </a:p>
        </p:txBody>
      </p:sp>
      <p:sp>
        <p:nvSpPr>
          <p:cNvPr id="24" name="Content Placeholder 23"/>
          <p:cNvSpPr>
            <a:spLocks noGrp="1"/>
          </p:cNvSpPr>
          <p:nvPr>
            <p:ph sz="half" idx="4294967295"/>
          </p:nvPr>
        </p:nvSpPr>
        <p:spPr>
          <a:xfrm>
            <a:off x="4648200" y="4191000"/>
            <a:ext cx="4140200" cy="2171700"/>
          </a:xfrm>
        </p:spPr>
        <p:txBody>
          <a:bodyPr>
            <a:normAutofit fontScale="85000" lnSpcReduction="20000"/>
          </a:bodyPr>
          <a:lstStyle/>
          <a:p>
            <a:pPr marL="0" indent="0">
              <a:buNone/>
            </a:pPr>
            <a:endParaRPr lang="en-US" sz="2000" b="1" dirty="0" smtClean="0"/>
          </a:p>
          <a:p>
            <a:pPr marL="0" indent="0">
              <a:buNone/>
            </a:pPr>
            <a:r>
              <a:rPr lang="en-US" sz="2800" b="1" dirty="0" smtClean="0"/>
              <a:t>Discriminative Classifiers</a:t>
            </a:r>
          </a:p>
          <a:p>
            <a:r>
              <a:rPr lang="en-US" dirty="0" smtClean="0"/>
              <a:t>Learn class </a:t>
            </a:r>
            <a:r>
              <a:rPr lang="en-US" b="1" dirty="0" smtClean="0"/>
              <a:t>SEPARATORS</a:t>
            </a:r>
          </a:p>
          <a:p>
            <a:r>
              <a:rPr lang="en-US" dirty="0" smtClean="0"/>
              <a:t>Decision Trees</a:t>
            </a:r>
          </a:p>
          <a:p>
            <a:r>
              <a:rPr lang="en-US" dirty="0" smtClean="0"/>
              <a:t>Support Vector Machines</a:t>
            </a:r>
          </a:p>
          <a:p>
            <a:r>
              <a:rPr lang="en-US" dirty="0" smtClean="0"/>
              <a:t>Neural Networks</a:t>
            </a:r>
          </a:p>
        </p:txBody>
      </p:sp>
      <p:pic>
        <p:nvPicPr>
          <p:cNvPr id="6" name="Picture 5" descr="Picture 5.png"/>
          <p:cNvPicPr>
            <a:picLocks noChangeAspect="1"/>
          </p:cNvPicPr>
          <p:nvPr/>
        </p:nvPicPr>
        <p:blipFill>
          <a:blip r:embed="rId2"/>
          <a:srcRect l="16067" t="19684" r="27752" b="13122"/>
          <a:stretch>
            <a:fillRect/>
          </a:stretch>
        </p:blipFill>
        <p:spPr>
          <a:xfrm>
            <a:off x="5607374" y="1393896"/>
            <a:ext cx="2514600" cy="2678046"/>
          </a:xfrm>
          <a:prstGeom prst="rect">
            <a:avLst/>
          </a:prstGeom>
        </p:spPr>
      </p:pic>
      <p:pic>
        <p:nvPicPr>
          <p:cNvPr id="7" name="Picture 6" descr="Picture 5.png"/>
          <p:cNvPicPr>
            <a:picLocks noChangeAspect="1"/>
          </p:cNvPicPr>
          <p:nvPr/>
        </p:nvPicPr>
        <p:blipFill>
          <a:blip r:embed="rId2"/>
          <a:srcRect l="16067" t="19684" r="27752" b="13122"/>
          <a:stretch>
            <a:fillRect/>
          </a:stretch>
        </p:blipFill>
        <p:spPr>
          <a:xfrm>
            <a:off x="1268957" y="1256540"/>
            <a:ext cx="2514600" cy="2678046"/>
          </a:xfrm>
          <a:prstGeom prst="rect">
            <a:avLst/>
          </a:prstGeom>
        </p:spPr>
      </p:pic>
      <p:grpSp>
        <p:nvGrpSpPr>
          <p:cNvPr id="2" name="Group 33"/>
          <p:cNvGrpSpPr/>
          <p:nvPr/>
        </p:nvGrpSpPr>
        <p:grpSpPr>
          <a:xfrm>
            <a:off x="1443218" y="1485140"/>
            <a:ext cx="2150055" cy="2134574"/>
            <a:chOff x="6727461" y="1219200"/>
            <a:chExt cx="2150055" cy="2134574"/>
          </a:xfrm>
        </p:grpSpPr>
        <p:sp>
          <p:nvSpPr>
            <p:cNvPr id="9" name="Oval 8"/>
            <p:cNvSpPr/>
            <p:nvPr/>
          </p:nvSpPr>
          <p:spPr>
            <a:xfrm>
              <a:off x="7195476" y="1219200"/>
              <a:ext cx="1110324" cy="369954"/>
            </a:xfrm>
            <a:prstGeom prst="ellipse">
              <a:avLst/>
            </a:prstGeom>
            <a:solidFill>
              <a:srgbClr val="3366FF">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rot="15388494">
              <a:off x="7913226" y="1859622"/>
              <a:ext cx="1295400" cy="369954"/>
            </a:xfrm>
            <a:prstGeom prst="ellipse">
              <a:avLst/>
            </a:prstGeom>
            <a:solidFill>
              <a:srgbClr val="3366FF">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rot="19135602">
              <a:off x="7582116" y="2983820"/>
              <a:ext cx="1295400" cy="369954"/>
            </a:xfrm>
            <a:prstGeom prst="ellipse">
              <a:avLst/>
            </a:prstGeom>
            <a:solidFill>
              <a:srgbClr val="3366FF">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rot="2552110">
              <a:off x="6767640" y="2899785"/>
              <a:ext cx="1058096" cy="369954"/>
            </a:xfrm>
            <a:prstGeom prst="ellipse">
              <a:avLst/>
            </a:prstGeom>
            <a:solidFill>
              <a:srgbClr val="3366FF">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rot="5934457">
              <a:off x="6264738" y="1855154"/>
              <a:ext cx="1295400" cy="369954"/>
            </a:xfrm>
            <a:prstGeom prst="ellipse">
              <a:avLst/>
            </a:prstGeom>
            <a:solidFill>
              <a:srgbClr val="3366FF">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391400" y="1828800"/>
              <a:ext cx="838200" cy="4572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rot="1510041">
              <a:off x="7296430" y="2290127"/>
              <a:ext cx="838200" cy="4572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40"/>
          <p:cNvGrpSpPr/>
          <p:nvPr/>
        </p:nvGrpSpPr>
        <p:grpSpPr>
          <a:xfrm>
            <a:off x="5683575" y="1321694"/>
            <a:ext cx="2438400" cy="2678048"/>
            <a:chOff x="6629400" y="3897246"/>
            <a:chExt cx="2438400" cy="2678048"/>
          </a:xfrm>
        </p:grpSpPr>
        <p:cxnSp>
          <p:nvCxnSpPr>
            <p:cNvPr id="17" name="Straight Connector 16"/>
            <p:cNvCxnSpPr/>
            <p:nvPr/>
          </p:nvCxnSpPr>
          <p:spPr>
            <a:xfrm>
              <a:off x="7391400" y="3897246"/>
              <a:ext cx="1676400" cy="1589154"/>
            </a:xfrm>
            <a:prstGeom prst="line">
              <a:avLst/>
            </a:prstGeom>
            <a:ln w="571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10800000" flipV="1">
              <a:off x="6629400" y="4114800"/>
              <a:ext cx="1676400" cy="1371600"/>
            </a:xfrm>
            <a:prstGeom prst="line">
              <a:avLst/>
            </a:prstGeom>
            <a:ln w="571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6200000" flipH="1">
              <a:off x="6465953" y="5040247"/>
              <a:ext cx="1850892" cy="1219201"/>
            </a:xfrm>
            <a:prstGeom prst="line">
              <a:avLst/>
            </a:prstGeom>
            <a:ln w="571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H="1" flipV="1">
              <a:off x="7429717" y="4914685"/>
              <a:ext cx="1600199" cy="1219632"/>
            </a:xfrm>
            <a:prstGeom prst="line">
              <a:avLst/>
            </a:prstGeom>
            <a:ln w="571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629400" y="5867400"/>
              <a:ext cx="2438399" cy="1588"/>
            </a:xfrm>
            <a:prstGeom prst="line">
              <a:avLst/>
            </a:prstGeom>
            <a:ln w="57150" cmpd="sng">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247062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04189" cy="685800"/>
          </a:xfrm>
        </p:spPr>
        <p:txBody>
          <a:bodyPr>
            <a:normAutofit/>
          </a:bodyPr>
          <a:lstStyle/>
          <a:p>
            <a:r>
              <a:rPr lang="en-US" sz="4000" dirty="0" smtClean="0"/>
              <a:t>Good modeling technique?</a:t>
            </a:r>
            <a:endParaRPr lang="en-US" sz="4000" dirty="0"/>
          </a:p>
        </p:txBody>
      </p:sp>
      <p:sp>
        <p:nvSpPr>
          <p:cNvPr id="3" name="Content Placeholder 2"/>
          <p:cNvSpPr>
            <a:spLocks noGrp="1"/>
          </p:cNvSpPr>
          <p:nvPr>
            <p:ph idx="1"/>
          </p:nvPr>
        </p:nvSpPr>
        <p:spPr>
          <a:xfrm>
            <a:off x="304800" y="1219200"/>
            <a:ext cx="8534400" cy="5257800"/>
          </a:xfrm>
        </p:spPr>
        <p:txBody>
          <a:bodyPr>
            <a:noAutofit/>
          </a:bodyPr>
          <a:lstStyle/>
          <a:p>
            <a:pPr marL="365760" lvl="1" indent="-256032">
              <a:spcBef>
                <a:spcPts val="400"/>
              </a:spcBef>
              <a:buSzPct val="68000"/>
              <a:buNone/>
            </a:pPr>
            <a:r>
              <a:rPr lang="en-US" b="1" dirty="0" smtClean="0"/>
              <a:t>A good modeling technique should posses some or all of these properties.</a:t>
            </a:r>
          </a:p>
          <a:p>
            <a:pPr marL="365760" lvl="1" indent="-256032">
              <a:spcBef>
                <a:spcPts val="400"/>
              </a:spcBef>
              <a:buSzPct val="68000"/>
              <a:buNone/>
            </a:pPr>
            <a:endParaRPr lang="en-US" b="1" dirty="0" smtClean="0"/>
          </a:p>
          <a:p>
            <a:pPr marL="365760" lvl="1" indent="-256032">
              <a:spcBef>
                <a:spcPts val="400"/>
              </a:spcBef>
              <a:buSzPct val="68000"/>
              <a:buNone/>
            </a:pPr>
            <a:r>
              <a:rPr lang="en-US" b="1" dirty="0" smtClean="0"/>
              <a:t>1. </a:t>
            </a:r>
            <a:r>
              <a:rPr lang="en-IN" b="1" dirty="0" smtClean="0"/>
              <a:t>Accuracy</a:t>
            </a:r>
            <a:endParaRPr lang="en-US" b="1" dirty="0" smtClean="0"/>
          </a:p>
          <a:p>
            <a:pPr marL="365760" lvl="1" indent="-256032">
              <a:spcBef>
                <a:spcPts val="400"/>
              </a:spcBef>
              <a:buSzPct val="68000"/>
              <a:buNone/>
            </a:pPr>
            <a:r>
              <a:rPr lang="en-US" b="1" dirty="0" smtClean="0"/>
              <a:t>2. </a:t>
            </a:r>
            <a:r>
              <a:rPr lang="en-IN" b="1" dirty="0" smtClean="0"/>
              <a:t>Speed/ Fast</a:t>
            </a:r>
            <a:endParaRPr lang="en-US" b="1" dirty="0" smtClean="0"/>
          </a:p>
          <a:p>
            <a:pPr marL="365760" lvl="1" indent="-256032">
              <a:spcBef>
                <a:spcPts val="400"/>
              </a:spcBef>
              <a:buSzPct val="68000"/>
              <a:buNone/>
            </a:pPr>
            <a:r>
              <a:rPr lang="en-US" b="1" dirty="0" smtClean="0"/>
              <a:t>3. </a:t>
            </a:r>
            <a:r>
              <a:rPr lang="en-IN" b="1" dirty="0" smtClean="0"/>
              <a:t>Versatile/ Robust</a:t>
            </a:r>
            <a:endParaRPr lang="en-US" b="1" dirty="0" smtClean="0"/>
          </a:p>
          <a:p>
            <a:pPr marL="365760" lvl="1" indent="-256032">
              <a:spcBef>
                <a:spcPts val="400"/>
              </a:spcBef>
              <a:buSzPct val="68000"/>
              <a:buNone/>
            </a:pPr>
            <a:r>
              <a:rPr lang="en-US" b="1" dirty="0" smtClean="0"/>
              <a:t>4. </a:t>
            </a:r>
            <a:r>
              <a:rPr lang="en-IN" b="1" dirty="0" smtClean="0"/>
              <a:t>Scalability</a:t>
            </a:r>
            <a:endParaRPr lang="en-US" b="1" dirty="0" smtClean="0"/>
          </a:p>
          <a:p>
            <a:pPr marL="365760" lvl="1" indent="-256032">
              <a:spcBef>
                <a:spcPts val="400"/>
              </a:spcBef>
              <a:buSzPct val="68000"/>
              <a:buNone/>
            </a:pPr>
            <a:r>
              <a:rPr lang="en-US" b="1" dirty="0" smtClean="0"/>
              <a:t>5.</a:t>
            </a:r>
            <a:r>
              <a:rPr lang="en-IN" b="1" dirty="0" smtClean="0"/>
              <a:t> Interpretability</a:t>
            </a:r>
            <a:r>
              <a:rPr lang="en-IN" dirty="0" smtClean="0"/>
              <a:t>/ </a:t>
            </a:r>
            <a:r>
              <a:rPr lang="en-IN" b="1" dirty="0" smtClean="0"/>
              <a:t>Explainability</a:t>
            </a:r>
            <a:endParaRPr lang="en-US" b="1" dirty="0" smtClean="0"/>
          </a:p>
          <a:p>
            <a:pPr marL="365760" lvl="1" indent="-256032">
              <a:spcBef>
                <a:spcPts val="400"/>
              </a:spcBef>
              <a:buSzPct val="68000"/>
              <a:buNone/>
            </a:pPr>
            <a:r>
              <a:rPr lang="en-US" b="1" dirty="0" smtClean="0"/>
              <a:t>6. </a:t>
            </a:r>
            <a:r>
              <a:rPr lang="en-IN" b="1" dirty="0" smtClean="0"/>
              <a:t>Generalized</a:t>
            </a:r>
            <a:endParaRPr lang="en-US" b="1" dirty="0" smtClean="0"/>
          </a:p>
          <a:p>
            <a:pPr marL="365760" lvl="1" indent="-256032">
              <a:spcBef>
                <a:spcPts val="400"/>
              </a:spcBef>
              <a:buSzPct val="68000"/>
              <a:buNone/>
            </a:pPr>
            <a:r>
              <a:rPr lang="en-US" sz="2400" b="1" dirty="0" smtClean="0"/>
              <a:t>7. </a:t>
            </a:r>
            <a:r>
              <a:rPr lang="en-IN" b="1" dirty="0" smtClean="0"/>
              <a:t>Deterministic</a:t>
            </a:r>
            <a:endParaRPr lang="en-US" sz="2400" b="1" dirty="0" smtClean="0"/>
          </a:p>
          <a:p>
            <a:pPr marL="365760" lvl="1" indent="-256032">
              <a:spcBef>
                <a:spcPts val="400"/>
              </a:spcBef>
              <a:buSzPct val="68000"/>
              <a:buNone/>
            </a:pPr>
            <a:r>
              <a:rPr lang="en-US" b="1" dirty="0" smtClean="0"/>
              <a:t>8. </a:t>
            </a:r>
            <a:r>
              <a:rPr lang="en-IN" b="1" dirty="0" smtClean="0"/>
              <a:t>Regularization/ </a:t>
            </a:r>
            <a:r>
              <a:rPr lang="en-US" b="1" dirty="0" smtClean="0"/>
              <a:t>Complexity Knob </a:t>
            </a:r>
            <a:endParaRPr lang="en-US" sz="2400" b="1" dirty="0" smtClean="0"/>
          </a:p>
          <a:p>
            <a:pPr marL="365760" lvl="1" indent="-256032">
              <a:spcBef>
                <a:spcPts val="400"/>
              </a:spcBef>
              <a:buSzPct val="68000"/>
              <a:buFont typeface="Wingdings 3"/>
              <a:buChar char=""/>
            </a:pPr>
            <a:endParaRPr lang="en-US" sz="2400" b="1" dirty="0"/>
          </a:p>
        </p:txBody>
      </p:sp>
    </p:spTree>
    <p:extLst>
      <p:ext uri="{BB962C8B-B14F-4D97-AF65-F5344CB8AC3E}">
        <p14:creationId xmlns:p14="http://schemas.microsoft.com/office/powerpoint/2010/main" xmlns="" val="346495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500990" cy="762000"/>
          </a:xfrm>
        </p:spPr>
        <p:txBody>
          <a:bodyPr>
            <a:normAutofit/>
          </a:bodyPr>
          <a:lstStyle/>
          <a:p>
            <a:r>
              <a:rPr lang="en-IN" sz="4000" dirty="0" smtClean="0"/>
              <a:t>Expectations from Model</a:t>
            </a:r>
            <a:endParaRPr lang="en-IN" sz="4000" dirty="0"/>
          </a:p>
        </p:txBody>
      </p:sp>
      <p:sp>
        <p:nvSpPr>
          <p:cNvPr id="2" name="Content Placeholder 1"/>
          <p:cNvSpPr>
            <a:spLocks noGrp="1"/>
          </p:cNvSpPr>
          <p:nvPr>
            <p:ph idx="1"/>
          </p:nvPr>
        </p:nvSpPr>
        <p:spPr>
          <a:xfrm>
            <a:off x="285720" y="1143000"/>
            <a:ext cx="8501122" cy="4864291"/>
          </a:xfrm>
        </p:spPr>
        <p:txBody>
          <a:bodyPr>
            <a:normAutofit/>
          </a:bodyPr>
          <a:lstStyle/>
          <a:p>
            <a:r>
              <a:rPr lang="en-IN" dirty="0" smtClean="0"/>
              <a:t>1. </a:t>
            </a:r>
            <a:r>
              <a:rPr lang="en-IN" b="1" dirty="0" smtClean="0"/>
              <a:t>Accuracy</a:t>
            </a:r>
            <a:r>
              <a:rPr lang="en-IN" dirty="0" smtClean="0"/>
              <a:t> = Percent (%) of testing set examples correctly classified by the classifier. </a:t>
            </a:r>
          </a:p>
          <a:p>
            <a:r>
              <a:rPr lang="en-IN" dirty="0" smtClean="0"/>
              <a:t>2.</a:t>
            </a:r>
            <a:r>
              <a:rPr lang="en-IN" b="1" dirty="0" smtClean="0"/>
              <a:t> Speed</a:t>
            </a:r>
            <a:r>
              <a:rPr lang="en-IN" dirty="0" smtClean="0"/>
              <a:t>: The computation costs involved in generating and using the model should be as minimum as possible. </a:t>
            </a:r>
          </a:p>
          <a:p>
            <a:r>
              <a:rPr lang="en-IN" dirty="0" smtClean="0"/>
              <a:t>3. </a:t>
            </a:r>
            <a:r>
              <a:rPr lang="en-IN" b="1" dirty="0" smtClean="0"/>
              <a:t>Versatile</a:t>
            </a:r>
            <a:r>
              <a:rPr lang="en-IN" dirty="0" smtClean="0"/>
              <a:t>: Ability of the model to make correct predictions given noisy data or data with missing values.</a:t>
            </a:r>
          </a:p>
          <a:p>
            <a:r>
              <a:rPr lang="en-IN" dirty="0" smtClean="0"/>
              <a:t>4. </a:t>
            </a:r>
            <a:r>
              <a:rPr lang="en-IN" b="1" dirty="0" smtClean="0"/>
              <a:t>Scalability</a:t>
            </a:r>
            <a:r>
              <a:rPr lang="en-IN" dirty="0" smtClean="0"/>
              <a:t>: Ability to construct the model efficiently given large amount of data. </a:t>
            </a:r>
          </a:p>
          <a:p>
            <a:endParaRPr lang="en-IN" dirty="0"/>
          </a:p>
        </p:txBody>
      </p:sp>
      <p:sp>
        <p:nvSpPr>
          <p:cNvPr id="4" name="Footer Placeholder 3"/>
          <p:cNvSpPr>
            <a:spLocks noGrp="1"/>
          </p:cNvSpPr>
          <p:nvPr>
            <p:ph type="ftr" sz="quarter" idx="11"/>
          </p:nvPr>
        </p:nvSpPr>
        <p:spPr/>
        <p:txBody>
          <a:bodyPr/>
          <a:lstStyle/>
          <a:p>
            <a:r>
              <a:rPr lang="en-US" dirty="0" smtClean="0"/>
              <a:t>Y. Lakshmi Prasad :08978784848</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28600"/>
            <a:ext cx="6791348" cy="685800"/>
          </a:xfrm>
        </p:spPr>
        <p:txBody>
          <a:bodyPr>
            <a:normAutofit/>
          </a:bodyPr>
          <a:lstStyle/>
          <a:p>
            <a:r>
              <a:rPr lang="en-IN" sz="4000" dirty="0" smtClean="0"/>
              <a:t>Expectations from Model</a:t>
            </a:r>
            <a:endParaRPr lang="en-IN" sz="4000" dirty="0"/>
          </a:p>
        </p:txBody>
      </p:sp>
      <p:sp>
        <p:nvSpPr>
          <p:cNvPr id="2" name="Content Placeholder 1"/>
          <p:cNvSpPr>
            <a:spLocks noGrp="1"/>
          </p:cNvSpPr>
          <p:nvPr>
            <p:ph idx="1"/>
          </p:nvPr>
        </p:nvSpPr>
        <p:spPr>
          <a:xfrm>
            <a:off x="214282" y="1143000"/>
            <a:ext cx="8548718" cy="4895864"/>
          </a:xfrm>
        </p:spPr>
        <p:txBody>
          <a:bodyPr>
            <a:normAutofit/>
          </a:bodyPr>
          <a:lstStyle/>
          <a:p>
            <a:r>
              <a:rPr lang="en-IN" dirty="0" smtClean="0"/>
              <a:t>5. </a:t>
            </a:r>
            <a:r>
              <a:rPr lang="en-IN" b="1" dirty="0" smtClean="0"/>
              <a:t>Interpretability</a:t>
            </a:r>
            <a:r>
              <a:rPr lang="en-IN" dirty="0" smtClean="0"/>
              <a:t>/ Explain-ability: Level of understanding and insight that is provided by the model </a:t>
            </a:r>
          </a:p>
          <a:p>
            <a:r>
              <a:rPr lang="en-IN" dirty="0" smtClean="0"/>
              <a:t>6. </a:t>
            </a:r>
            <a:r>
              <a:rPr lang="en-IN" b="1" dirty="0" smtClean="0"/>
              <a:t>Generalized</a:t>
            </a:r>
            <a:r>
              <a:rPr lang="en-IN" dirty="0" smtClean="0"/>
              <a:t>: It should be able to give the same amount of accuracy on validation set.</a:t>
            </a:r>
          </a:p>
          <a:p>
            <a:r>
              <a:rPr lang="en-IN" dirty="0" smtClean="0"/>
              <a:t>7. </a:t>
            </a:r>
            <a:r>
              <a:rPr lang="en-IN" b="1" dirty="0" smtClean="0"/>
              <a:t>Deterministic</a:t>
            </a:r>
            <a:r>
              <a:rPr lang="en-IN" dirty="0" smtClean="0"/>
              <a:t>: I expect my model to give me the same result every time I run it.</a:t>
            </a:r>
          </a:p>
          <a:p>
            <a:r>
              <a:rPr lang="en-IN" dirty="0" smtClean="0"/>
              <a:t>8. </a:t>
            </a:r>
            <a:r>
              <a:rPr lang="en-IN" b="1" dirty="0" smtClean="0"/>
              <a:t>Regularization</a:t>
            </a:r>
            <a:r>
              <a:rPr lang="en-IN" dirty="0" smtClean="0"/>
              <a:t>: I expect my model complexity should be controlled by me, So that I can prevent my model from over-fitting.</a:t>
            </a:r>
          </a:p>
          <a:p>
            <a:endParaRPr lang="en-IN" dirty="0" smtClean="0"/>
          </a:p>
        </p:txBody>
      </p:sp>
      <p:sp>
        <p:nvSpPr>
          <p:cNvPr id="4" name="Footer Placeholder 3"/>
          <p:cNvSpPr>
            <a:spLocks noGrp="1"/>
          </p:cNvSpPr>
          <p:nvPr>
            <p:ph type="ftr" sz="quarter" idx="11"/>
          </p:nvPr>
        </p:nvSpPr>
        <p:spPr/>
        <p:txBody>
          <a:bodyPr/>
          <a:lstStyle/>
          <a:p>
            <a:r>
              <a:rPr lang="en-US" smtClean="0"/>
              <a:t>Y. Lakshmi Prasad :08978784848</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762000"/>
          </a:xfrm>
        </p:spPr>
        <p:txBody>
          <a:bodyPr>
            <a:normAutofit fontScale="90000"/>
          </a:bodyPr>
          <a:lstStyle/>
          <a:p>
            <a:r>
              <a:rPr lang="en-IN" dirty="0" smtClean="0"/>
              <a:t>Introduction</a:t>
            </a:r>
            <a:r>
              <a:rPr lang="en-IN" b="1" dirty="0" smtClean="0"/>
              <a:t> </a:t>
            </a:r>
            <a:r>
              <a:rPr lang="en-IN" dirty="0" smtClean="0"/>
              <a:t>to Model Selection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You may have come across situations where a model performs well on training data but not on the test data. Also, you would have faced confusion about which model to use to a given problem. </a:t>
            </a:r>
          </a:p>
          <a:p>
            <a:r>
              <a:rPr lang="en-IN" dirty="0" smtClean="0"/>
              <a:t>Given a problem that requires classification, how would you decide about the best one to go with?</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685800"/>
          </a:xfrm>
        </p:spPr>
        <p:txBody>
          <a:bodyPr>
            <a:normAutofit/>
          </a:bodyPr>
          <a:lstStyle/>
          <a:p>
            <a:r>
              <a:rPr lang="en-IN" sz="4000" dirty="0" smtClean="0"/>
              <a:t>Introduction to Model Selection</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dirty="0" smtClean="0"/>
              <a:t>The central issue in </a:t>
            </a:r>
            <a:r>
              <a:rPr lang="en-IN" dirty="0" smtClean="0"/>
              <a:t>machine </a:t>
            </a:r>
            <a:r>
              <a:rPr lang="en-IN" dirty="0" smtClean="0"/>
              <a:t>learning is “how do we extrapolate learning from a finite amount of available data to all possible inputs ‘of the same kind</a:t>
            </a:r>
            <a:r>
              <a:rPr lang="en-IN" dirty="0" smtClean="0"/>
              <a:t>’?”.</a:t>
            </a:r>
          </a:p>
          <a:p>
            <a:r>
              <a:rPr lang="en-IN" dirty="0" smtClean="0"/>
              <a:t>Training </a:t>
            </a:r>
            <a:r>
              <a:rPr lang="en-IN" dirty="0" smtClean="0"/>
              <a:t>data is always finite, yet the model is supposed to learn everything about the task at hand from it and perform well on unseen data. </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a:bodyPr>
          <a:lstStyle/>
          <a:p>
            <a:r>
              <a:rPr lang="en-IN" sz="4000" dirty="0" smtClean="0"/>
              <a:t>Introduction to Model Selection</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dirty="0" smtClean="0"/>
              <a:t>How do you ensure, and be confident, that the model is as good as it seems on the training data and deploy it to make predictions on real, unseen data?</a:t>
            </a:r>
          </a:p>
          <a:p>
            <a:pPr>
              <a:buNone/>
            </a:pPr>
            <a:endParaRPr lang="en-IN" dirty="0" smtClean="0"/>
          </a:p>
          <a:p>
            <a:r>
              <a:rPr lang="en-IN" dirty="0" smtClean="0"/>
              <a:t>Often, it is mistaken that if a model performs well on the training data, it will produce good results on test data as well. Very often, that is not the case.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53400" cy="685800"/>
          </a:xfrm>
        </p:spPr>
        <p:txBody>
          <a:bodyPr>
            <a:normAutofit fontScale="90000"/>
          </a:bodyPr>
          <a:lstStyle/>
          <a:p>
            <a:r>
              <a:rPr lang="en-IN" dirty="0" smtClean="0"/>
              <a:t>Central Issue in Machine Learning</a:t>
            </a:r>
            <a:endParaRPr lang="en-IN" dirty="0"/>
          </a:p>
        </p:txBody>
      </p:sp>
      <p:sp>
        <p:nvSpPr>
          <p:cNvPr id="3" name="Content Placeholder 2"/>
          <p:cNvSpPr>
            <a:spLocks noGrp="1"/>
          </p:cNvSpPr>
          <p:nvPr>
            <p:ph idx="1"/>
          </p:nvPr>
        </p:nvSpPr>
        <p:spPr>
          <a:xfrm>
            <a:off x="304800" y="1066800"/>
            <a:ext cx="8534400" cy="5105400"/>
          </a:xfrm>
        </p:spPr>
        <p:txBody>
          <a:bodyPr/>
          <a:lstStyle/>
          <a:p>
            <a:pPr>
              <a:buNone/>
            </a:pPr>
            <a:r>
              <a:rPr lang="en-IN" dirty="0" smtClean="0"/>
              <a:t>The central issue in machine learning can be said to be the study of:</a:t>
            </a:r>
          </a:p>
          <a:p>
            <a:pPr fontAlgn="t">
              <a:buNone/>
            </a:pPr>
            <a:r>
              <a:rPr lang="en-IN" dirty="0" smtClean="0"/>
              <a:t>A) How to choose models so as to achieve the highest level of accuracy.</a:t>
            </a:r>
          </a:p>
          <a:p>
            <a:pPr fontAlgn="t">
              <a:buNone/>
            </a:pPr>
            <a:r>
              <a:rPr lang="en-IN" dirty="0" smtClean="0"/>
              <a:t>B) How to learn from finite available data so as to explain it as best as possible.</a:t>
            </a:r>
          </a:p>
          <a:p>
            <a:pPr fontAlgn="t">
              <a:buNone/>
            </a:pPr>
            <a:r>
              <a:rPr lang="en-IN" dirty="0" smtClean="0"/>
              <a:t>C) How to extrapolate learning from a finite amount of data to explain or predict all possible inputs of the same kind.</a:t>
            </a:r>
          </a:p>
          <a:p>
            <a:pPr fontAlgn="t">
              <a:buNone/>
            </a:pPr>
            <a:r>
              <a:rPr lang="en-IN" dirty="0" smtClean="0"/>
              <a:t>D) None of these.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Feedback</a:t>
            </a:r>
            <a:endParaRPr lang="en-IN" dirty="0"/>
          </a:p>
        </p:txBody>
      </p:sp>
      <p:sp>
        <p:nvSpPr>
          <p:cNvPr id="3" name="Content Placeholder 2"/>
          <p:cNvSpPr>
            <a:spLocks noGrp="1"/>
          </p:cNvSpPr>
          <p:nvPr>
            <p:ph idx="1"/>
          </p:nvPr>
        </p:nvSpPr>
        <p:spPr>
          <a:xfrm>
            <a:off x="304800" y="1447800"/>
            <a:ext cx="8534400" cy="4724400"/>
          </a:xfrm>
        </p:spPr>
        <p:txBody>
          <a:bodyPr/>
          <a:lstStyle/>
          <a:p>
            <a:r>
              <a:rPr lang="en-IN" i="1" dirty="0" smtClean="0"/>
              <a:t>Machine learning does not simply involve building models to fit the available data. The real challenge is to learn patterns which can be used to explain the behaviour of similar unseen data.</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914400"/>
          </a:xfrm>
        </p:spPr>
        <p:txBody>
          <a:bodyPr/>
          <a:lstStyle/>
          <a:p>
            <a:r>
              <a:rPr lang="en-IN" dirty="0" smtClean="0"/>
              <a:t>Occam's razor</a:t>
            </a:r>
            <a:endParaRPr lang="en-IN" dirty="0"/>
          </a:p>
        </p:txBody>
      </p:sp>
      <p:sp>
        <p:nvSpPr>
          <p:cNvPr id="3" name="Content Placeholder 2"/>
          <p:cNvSpPr>
            <a:spLocks noGrp="1"/>
          </p:cNvSpPr>
          <p:nvPr>
            <p:ph idx="1"/>
          </p:nvPr>
        </p:nvSpPr>
        <p:spPr>
          <a:xfrm>
            <a:off x="152400" y="1219200"/>
            <a:ext cx="8686800" cy="4953000"/>
          </a:xfrm>
        </p:spPr>
        <p:txBody>
          <a:bodyPr/>
          <a:lstStyle/>
          <a:p>
            <a:r>
              <a:rPr lang="en-IN" dirty="0" smtClean="0"/>
              <a:t>Occam's razor is perhaps the most important thumb rule in machine learning, and incredibly 'simple' at the same time. </a:t>
            </a:r>
          </a:p>
          <a:p>
            <a:r>
              <a:rPr lang="en-IN" b="1" dirty="0" smtClean="0"/>
              <a:t>When in dilemma, choose the simpler model</a:t>
            </a:r>
            <a:r>
              <a:rPr lang="en-IN" dirty="0" smtClean="0"/>
              <a:t>.</a:t>
            </a:r>
          </a:p>
          <a:p>
            <a:r>
              <a:rPr lang="en-IN" dirty="0" smtClean="0"/>
              <a:t>The question then is 'how do we define simplicity?'. </a:t>
            </a:r>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685800"/>
          </a:xfrm>
        </p:spPr>
        <p:txBody>
          <a:bodyPr>
            <a:noAutofit/>
          </a:bodyPr>
          <a:lstStyle/>
          <a:p>
            <a:r>
              <a:rPr lang="en-IN" sz="3600" dirty="0" smtClean="0"/>
              <a:t>Cross Industry Standard Process - Data Mining</a:t>
            </a:r>
            <a:endParaRPr lang="en-IN" sz="3600" dirty="0"/>
          </a:p>
        </p:txBody>
      </p:sp>
      <p:sp>
        <p:nvSpPr>
          <p:cNvPr id="3" name="Content Placeholder 2"/>
          <p:cNvSpPr>
            <a:spLocks noGrp="1"/>
          </p:cNvSpPr>
          <p:nvPr>
            <p:ph idx="1"/>
          </p:nvPr>
        </p:nvSpPr>
        <p:spPr>
          <a:xfrm>
            <a:off x="304800" y="1447800"/>
            <a:ext cx="8382000" cy="4876800"/>
          </a:xfrm>
        </p:spPr>
        <p:txBody>
          <a:bodyPr/>
          <a:lstStyle/>
          <a:p>
            <a:r>
              <a:rPr lang="en-IN" dirty="0" smtClean="0"/>
              <a:t>Two of leading tools providers, SPSS and </a:t>
            </a:r>
            <a:r>
              <a:rPr lang="en-IN" dirty="0" err="1" smtClean="0"/>
              <a:t>Teradata</a:t>
            </a:r>
            <a:r>
              <a:rPr lang="en-IN" dirty="0" smtClean="0"/>
              <a:t>, </a:t>
            </a:r>
            <a:r>
              <a:rPr lang="en-IN" dirty="0" smtClean="0"/>
              <a:t>convened a managed way to codify Data Mining Process </a:t>
            </a:r>
            <a:r>
              <a:rPr lang="en-IN" dirty="0" err="1" smtClean="0"/>
              <a:t>i.e</a:t>
            </a:r>
            <a:r>
              <a:rPr lang="en-IN" dirty="0" smtClean="0"/>
              <a:t>, CRISP-DM, Cross Industry Standard Process for Data Mining.</a:t>
            </a:r>
          </a:p>
          <a:p>
            <a:r>
              <a:rPr lang="en-IN" dirty="0" smtClean="0"/>
              <a:t>SAS Institute had its own version called SEMMA (Sample, Explore, Modify, Model, Assess)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IN" dirty="0" smtClean="0"/>
              <a:t>Occam's Razor</a:t>
            </a:r>
            <a:endParaRPr lang="en-IN" dirty="0"/>
          </a:p>
        </p:txBody>
      </p:sp>
      <p:sp>
        <p:nvSpPr>
          <p:cNvPr id="3" name="Content Placeholder 2"/>
          <p:cNvSpPr>
            <a:spLocks noGrp="1"/>
          </p:cNvSpPr>
          <p:nvPr>
            <p:ph idx="1"/>
          </p:nvPr>
        </p:nvSpPr>
        <p:spPr>
          <a:xfrm>
            <a:off x="228600" y="1371600"/>
            <a:ext cx="8686800" cy="4953000"/>
          </a:xfrm>
        </p:spPr>
        <p:txBody>
          <a:bodyPr/>
          <a:lstStyle/>
          <a:p>
            <a:r>
              <a:rPr lang="en-IN" b="1" dirty="0" smtClean="0"/>
              <a:t>Occam's razor</a:t>
            </a:r>
            <a:r>
              <a:rPr lang="en-IN" dirty="0" smtClean="0"/>
              <a:t> (or </a:t>
            </a:r>
            <a:r>
              <a:rPr lang="en-IN" b="1" dirty="0" smtClean="0"/>
              <a:t>Ockham's razor</a:t>
            </a:r>
            <a:r>
              <a:rPr lang="en-IN" dirty="0" smtClean="0"/>
              <a:t>) is a principle from philosophy. </a:t>
            </a:r>
          </a:p>
          <a:p>
            <a:r>
              <a:rPr lang="en-IN" dirty="0" smtClean="0"/>
              <a:t>Suppose there exist two explanations for an occurrence, In this case the one that requires the least speculation is usually better. </a:t>
            </a:r>
          </a:p>
          <a:p>
            <a:r>
              <a:rPr lang="en-IN" dirty="0" smtClean="0"/>
              <a:t>Another way of saying it is that the more assumptions you have to make, the more unlikely an explanation.</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85800"/>
          </a:xfrm>
        </p:spPr>
        <p:txBody>
          <a:bodyPr>
            <a:normAutofit fontScale="90000"/>
          </a:bodyPr>
          <a:lstStyle/>
          <a:p>
            <a:r>
              <a:rPr lang="en-IN" dirty="0" smtClean="0"/>
              <a:t>Occam's Razor</a:t>
            </a:r>
            <a:endParaRPr lang="en-IN" dirty="0"/>
          </a:p>
        </p:txBody>
      </p:sp>
      <p:sp>
        <p:nvSpPr>
          <p:cNvPr id="3" name="Content Placeholder 2"/>
          <p:cNvSpPr>
            <a:spLocks noGrp="1"/>
          </p:cNvSpPr>
          <p:nvPr>
            <p:ph idx="1"/>
          </p:nvPr>
        </p:nvSpPr>
        <p:spPr>
          <a:xfrm>
            <a:off x="304800" y="1143000"/>
            <a:ext cx="8382000" cy="5181600"/>
          </a:xfrm>
        </p:spPr>
        <p:txBody>
          <a:bodyPr/>
          <a:lstStyle/>
          <a:p>
            <a:r>
              <a:rPr lang="en-IN" dirty="0" smtClean="0"/>
              <a:t>Occam's razor also comes up in medicine. When there are many explanations for symptoms, the simplest diagnosis is the one to test first. If a child has a runny nose, it probably has the common cold rather than a rare birth defect</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dirty="0" smtClean="0"/>
              <a:t>Occam's Razor</a:t>
            </a:r>
            <a:endParaRPr lang="en-IN" dirty="0"/>
          </a:p>
        </p:txBody>
      </p:sp>
      <p:sp>
        <p:nvSpPr>
          <p:cNvPr id="3" name="Content Placeholder 2"/>
          <p:cNvSpPr>
            <a:spLocks noGrp="1"/>
          </p:cNvSpPr>
          <p:nvPr>
            <p:ph idx="1"/>
          </p:nvPr>
        </p:nvSpPr>
        <p:spPr>
          <a:xfrm>
            <a:off x="152400" y="1219200"/>
            <a:ext cx="8839200" cy="4953000"/>
          </a:xfrm>
        </p:spPr>
        <p:txBody>
          <a:bodyPr>
            <a:normAutofit/>
          </a:bodyPr>
          <a:lstStyle/>
          <a:p>
            <a:pPr>
              <a:buNone/>
            </a:pPr>
            <a:r>
              <a:rPr lang="en-IN" dirty="0" smtClean="0"/>
              <a:t>Occam’s razor is a fundamental principle which suggests that:</a:t>
            </a:r>
          </a:p>
          <a:p>
            <a:pPr>
              <a:buNone/>
            </a:pPr>
            <a:endParaRPr lang="en-IN" dirty="0" smtClean="0"/>
          </a:p>
          <a:p>
            <a:pPr fontAlgn="t">
              <a:buNone/>
            </a:pPr>
            <a:r>
              <a:rPr lang="en-IN" dirty="0" smtClean="0"/>
              <a:t>A) A model should be simplified as much as possible</a:t>
            </a:r>
          </a:p>
          <a:p>
            <a:pPr fontAlgn="t">
              <a:buNone/>
            </a:pPr>
            <a:r>
              <a:rPr lang="en-IN" dirty="0" smtClean="0"/>
              <a:t>B) A model should be as simple as possible, but robust.</a:t>
            </a:r>
          </a:p>
          <a:p>
            <a:pPr fontAlgn="t">
              <a:buNone/>
            </a:pPr>
            <a:r>
              <a:rPr lang="en-IN" dirty="0" smtClean="0"/>
              <a:t>C) Both of them</a:t>
            </a:r>
          </a:p>
          <a:p>
            <a:pPr fontAlgn="t">
              <a:buNone/>
            </a:pPr>
            <a:r>
              <a:rPr lang="en-IN" dirty="0" smtClean="0"/>
              <a:t>D) None of them</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762000"/>
          </a:xfrm>
        </p:spPr>
        <p:txBody>
          <a:bodyPr>
            <a:normAutofit fontScale="90000"/>
          </a:bodyPr>
          <a:lstStyle/>
          <a:p>
            <a:r>
              <a:rPr lang="en-IN" dirty="0" smtClean="0"/>
              <a:t>Feedback :</a:t>
            </a:r>
            <a:endParaRPr lang="en-IN" dirty="0"/>
          </a:p>
        </p:txBody>
      </p:sp>
      <p:sp>
        <p:nvSpPr>
          <p:cNvPr id="3" name="Content Placeholder 2"/>
          <p:cNvSpPr>
            <a:spLocks noGrp="1"/>
          </p:cNvSpPr>
          <p:nvPr>
            <p:ph idx="1"/>
          </p:nvPr>
        </p:nvSpPr>
        <p:spPr>
          <a:xfrm>
            <a:off x="304800" y="1447800"/>
            <a:ext cx="8686800" cy="4724400"/>
          </a:xfrm>
        </p:spPr>
        <p:txBody>
          <a:bodyPr/>
          <a:lstStyle/>
          <a:p>
            <a:r>
              <a:rPr lang="en-IN" b="1" dirty="0" smtClean="0"/>
              <a:t>Feedback :</a:t>
            </a:r>
            <a:r>
              <a:rPr lang="en-IN" i="1" dirty="0" smtClean="0"/>
              <a:t>Occam’s razor does not say that a model should be unjustly simplified till no further simplification is possible.</a:t>
            </a:r>
          </a:p>
          <a:p>
            <a:r>
              <a:rPr lang="en-IN" i="1" dirty="0" smtClean="0"/>
              <a:t>It says that when faced with a trade-off between a complex and a simple model, with all other things being roughly equal, you are better off choosing the simpler one. </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685800"/>
          </a:xfrm>
        </p:spPr>
        <p:txBody>
          <a:bodyPr>
            <a:normAutofit fontScale="90000"/>
          </a:bodyPr>
          <a:lstStyle/>
          <a:p>
            <a:r>
              <a:rPr lang="en-IN" dirty="0" smtClean="0"/>
              <a:t>Regression Models</a:t>
            </a:r>
            <a:endParaRPr lang="en-IN" dirty="0"/>
          </a:p>
        </p:txBody>
      </p:sp>
      <p:sp>
        <p:nvSpPr>
          <p:cNvPr id="3" name="Content Placeholder 2"/>
          <p:cNvSpPr>
            <a:spLocks noGrp="1"/>
          </p:cNvSpPr>
          <p:nvPr>
            <p:ph idx="1"/>
          </p:nvPr>
        </p:nvSpPr>
        <p:spPr>
          <a:xfrm>
            <a:off x="228600" y="1295400"/>
            <a:ext cx="8610600" cy="4876800"/>
          </a:xfrm>
        </p:spPr>
        <p:txBody>
          <a:bodyPr/>
          <a:lstStyle/>
          <a:p>
            <a:pPr>
              <a:buNone/>
            </a:pPr>
            <a:r>
              <a:rPr lang="en-IN" dirty="0" smtClean="0"/>
              <a:t>Choose the simplest regression model among the following (all lowercase alphabets are features):</a:t>
            </a:r>
          </a:p>
          <a:p>
            <a:pPr>
              <a:buNone/>
            </a:pPr>
            <a:endParaRPr lang="en-IN" dirty="0" smtClean="0"/>
          </a:p>
          <a:p>
            <a:pPr fontAlgn="t">
              <a:buNone/>
            </a:pPr>
            <a:r>
              <a:rPr lang="en-IN" dirty="0" smtClean="0"/>
              <a:t>A) Y = 3x + 0.005z + w</a:t>
            </a:r>
          </a:p>
          <a:p>
            <a:pPr fontAlgn="t">
              <a:buNone/>
            </a:pPr>
            <a:r>
              <a:rPr lang="en-IN" dirty="0" smtClean="0"/>
              <a:t>B) Y = x + 58z + log(w)</a:t>
            </a:r>
          </a:p>
          <a:p>
            <a:pPr fontAlgn="t">
              <a:buNone/>
            </a:pPr>
            <a:r>
              <a:rPr lang="en-IN" dirty="0" smtClean="0"/>
              <a:t>C) Y = x + 3w</a:t>
            </a:r>
          </a:p>
          <a:p>
            <a:pPr fontAlgn="t">
              <a:buNone/>
            </a:pPr>
            <a:r>
              <a:rPr lang="en-IN" dirty="0" smtClean="0"/>
              <a:t>D) Y = 2x + exp(w)</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762000"/>
          </a:xfrm>
        </p:spPr>
        <p:txBody>
          <a:bodyPr>
            <a:normAutofit fontScale="90000"/>
          </a:bodyPr>
          <a:lstStyle/>
          <a:p>
            <a:r>
              <a:rPr lang="en-IN" dirty="0" smtClean="0"/>
              <a:t>Model and Learning Algorithm</a:t>
            </a:r>
            <a:endParaRPr lang="en-IN" dirty="0"/>
          </a:p>
        </p:txBody>
      </p:sp>
      <p:sp>
        <p:nvSpPr>
          <p:cNvPr id="3" name="Content Placeholder 2"/>
          <p:cNvSpPr>
            <a:spLocks noGrp="1"/>
          </p:cNvSpPr>
          <p:nvPr>
            <p:ph idx="1"/>
          </p:nvPr>
        </p:nvSpPr>
        <p:spPr>
          <a:xfrm>
            <a:off x="228600" y="1143000"/>
            <a:ext cx="8686800" cy="5029200"/>
          </a:xfrm>
        </p:spPr>
        <p:txBody>
          <a:bodyPr>
            <a:normAutofit/>
          </a:bodyPr>
          <a:lstStyle/>
          <a:p>
            <a:pPr>
              <a:buNone/>
            </a:pPr>
            <a:r>
              <a:rPr lang="en-IN" dirty="0" smtClean="0"/>
              <a:t>Let us Understand the process of using training data, learning from it and then building a model to describe a system which performs a task at hand, like classification or regression. </a:t>
            </a:r>
          </a:p>
          <a:p>
            <a:pPr>
              <a:buNone/>
            </a:pPr>
            <a:r>
              <a:rPr lang="en-IN" dirty="0" smtClean="0"/>
              <a:t>The key objectives here are to understand:</a:t>
            </a:r>
          </a:p>
          <a:p>
            <a:pPr>
              <a:buNone/>
            </a:pPr>
            <a:r>
              <a:rPr lang="en-IN" dirty="0" smtClean="0"/>
              <a:t>1. The meaning of model, learning algorithm, system and hypothesis class.</a:t>
            </a:r>
          </a:p>
          <a:p>
            <a:pPr>
              <a:buNone/>
            </a:pPr>
            <a:r>
              <a:rPr lang="en-IN" dirty="0" smtClean="0"/>
              <a:t>2. The difference between a learning algorithm and a model.</a:t>
            </a:r>
          </a:p>
          <a:p>
            <a:pPr>
              <a:buNone/>
            </a:pPr>
            <a:r>
              <a:rPr lang="en-IN" dirty="0" smtClean="0"/>
              <a:t>3. The meaning of ‘class of models’. </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53400" cy="914400"/>
          </a:xfrm>
        </p:spPr>
        <p:txBody>
          <a:bodyPr/>
          <a:lstStyle/>
          <a:p>
            <a:r>
              <a:rPr lang="en-IN" dirty="0" smtClean="0"/>
              <a:t>Learning algorithm</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 Basic property of a learning algorithm - that it can only produce models of a certain kind within its boundaries.</a:t>
            </a:r>
          </a:p>
          <a:p>
            <a:r>
              <a:rPr lang="en-IN" dirty="0" smtClean="0"/>
              <a:t>This means that an algorithm designed to produce linear class of models, like linear / logistic regression, will never be able to produce a decision tree or a neural network. </a:t>
            </a:r>
          </a:p>
          <a:p>
            <a:r>
              <a:rPr lang="en-IN" dirty="0" smtClean="0"/>
              <a:t>The class of model becomes critical because a wrong class will yield a sub-optimal model.</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153400" cy="685800"/>
          </a:xfrm>
        </p:spPr>
        <p:txBody>
          <a:bodyPr>
            <a:normAutofit/>
          </a:bodyPr>
          <a:lstStyle/>
          <a:p>
            <a:r>
              <a:rPr lang="en-IN" sz="4000" dirty="0" smtClean="0"/>
              <a:t>Model and Learning Algorithm</a:t>
            </a:r>
            <a:endParaRPr lang="en-IN" sz="4000" dirty="0"/>
          </a:p>
        </p:txBody>
      </p:sp>
      <p:sp>
        <p:nvSpPr>
          <p:cNvPr id="3" name="Content Placeholder 2"/>
          <p:cNvSpPr>
            <a:spLocks noGrp="1"/>
          </p:cNvSpPr>
          <p:nvPr>
            <p:ph idx="1"/>
          </p:nvPr>
        </p:nvSpPr>
        <p:spPr>
          <a:xfrm>
            <a:off x="304800" y="1447800"/>
            <a:ext cx="8534400" cy="4724400"/>
          </a:xfrm>
        </p:spPr>
        <p:txBody>
          <a:bodyPr/>
          <a:lstStyle/>
          <a:p>
            <a:pPr fontAlgn="t">
              <a:buNone/>
            </a:pPr>
            <a:r>
              <a:rPr lang="en-IN" dirty="0" smtClean="0"/>
              <a:t>Choose the correct statement:</a:t>
            </a:r>
          </a:p>
          <a:p>
            <a:pPr fontAlgn="t">
              <a:buNone/>
            </a:pPr>
            <a:endParaRPr lang="en-IN" dirty="0" smtClean="0"/>
          </a:p>
          <a:p>
            <a:pPr fontAlgn="t">
              <a:buNone/>
            </a:pPr>
            <a:r>
              <a:rPr lang="en-IN" dirty="0" smtClean="0"/>
              <a:t>A) The model is told what needs to be done, it figures out how it needs to be done and returns a learning algorithm</a:t>
            </a:r>
          </a:p>
          <a:p>
            <a:pPr fontAlgn="t">
              <a:buNone/>
            </a:pPr>
            <a:r>
              <a:rPr lang="en-IN" dirty="0" smtClean="0"/>
              <a:t>B) The learning algorithm is told what needs to be done, it figures out how it needs to be done and returns a model</a:t>
            </a:r>
          </a:p>
          <a:p>
            <a:pPr fontAlgn="t">
              <a:buNone/>
            </a:pPr>
            <a:r>
              <a:rPr lang="en-IN" dirty="0" smtClean="0"/>
              <a:t>C) The learning algorithm does not concern itself with what needs to be done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4000" dirty="0" smtClean="0"/>
              <a:t>4 points about using a simpler model</a:t>
            </a:r>
            <a:endParaRPr lang="en-IN" sz="4000" dirty="0"/>
          </a:p>
        </p:txBody>
      </p:sp>
      <p:sp>
        <p:nvSpPr>
          <p:cNvPr id="3" name="Content Placeholder 2"/>
          <p:cNvSpPr>
            <a:spLocks noGrp="1"/>
          </p:cNvSpPr>
          <p:nvPr>
            <p:ph idx="1"/>
          </p:nvPr>
        </p:nvSpPr>
        <p:spPr>
          <a:xfrm>
            <a:off x="152400" y="1219200"/>
            <a:ext cx="8686800" cy="4953000"/>
          </a:xfrm>
        </p:spPr>
        <p:txBody>
          <a:bodyPr>
            <a:normAutofit fontScale="92500"/>
          </a:bodyPr>
          <a:lstStyle/>
          <a:p>
            <a:pPr>
              <a:buNone/>
            </a:pPr>
            <a:r>
              <a:rPr lang="en-IN" dirty="0" smtClean="0"/>
              <a:t>1. A simpler model is usually more generic than a complex model. This becomes important because generic models are bound to perform better on unseen datasets.</a:t>
            </a:r>
          </a:p>
          <a:p>
            <a:pPr>
              <a:buNone/>
            </a:pPr>
            <a:r>
              <a:rPr lang="en-IN" dirty="0" smtClean="0"/>
              <a:t>2. A simpler model requires less training data points. This becomes extremely important because in many cases one has to work with limited data points.</a:t>
            </a:r>
          </a:p>
          <a:p>
            <a:pPr>
              <a:buNone/>
            </a:pPr>
            <a:r>
              <a:rPr lang="en-IN" dirty="0" smtClean="0"/>
              <a:t>3. A simple model is more robust and does not change significantly if the training data points undergo small changes.</a:t>
            </a:r>
          </a:p>
          <a:p>
            <a:pPr>
              <a:buNone/>
            </a:pPr>
            <a:r>
              <a:rPr lang="en-IN" dirty="0" smtClean="0"/>
              <a:t>4. A simple model may make more errors in the training phase but it is bound to outperform complex models when it sees new data. This happens because of </a:t>
            </a:r>
            <a:r>
              <a:rPr lang="en-IN" b="1" dirty="0" smtClean="0"/>
              <a:t>over-fitting</a:t>
            </a:r>
            <a:r>
              <a:rPr lang="en-IN" dirty="0" smtClean="0"/>
              <a: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09600"/>
          </a:xfrm>
        </p:spPr>
        <p:txBody>
          <a:bodyPr>
            <a:noAutofit/>
          </a:bodyPr>
          <a:lstStyle/>
          <a:p>
            <a:r>
              <a:rPr lang="en-IN" sz="4000" b="1" dirty="0" smtClean="0"/>
              <a:t>Over-fitting – Test our Understanding</a:t>
            </a:r>
            <a:endParaRPr lang="en-IN" sz="4000" dirty="0"/>
          </a:p>
        </p:txBody>
      </p:sp>
      <p:sp>
        <p:nvSpPr>
          <p:cNvPr id="3" name="Content Placeholder 2"/>
          <p:cNvSpPr>
            <a:spLocks noGrp="1"/>
          </p:cNvSpPr>
          <p:nvPr>
            <p:ph idx="1"/>
          </p:nvPr>
        </p:nvSpPr>
        <p:spPr>
          <a:xfrm>
            <a:off x="304800" y="990600"/>
            <a:ext cx="8534400" cy="5181600"/>
          </a:xfrm>
        </p:spPr>
        <p:txBody>
          <a:bodyPr/>
          <a:lstStyle/>
          <a:p>
            <a:pPr>
              <a:buNone/>
            </a:pPr>
            <a:r>
              <a:rPr lang="en-IN" dirty="0" smtClean="0"/>
              <a:t>Let us take a situation where two people are preparing for a competitive exam:</a:t>
            </a:r>
          </a:p>
          <a:p>
            <a:pPr>
              <a:buNone/>
            </a:pPr>
            <a:r>
              <a:rPr lang="en-IN" dirty="0" smtClean="0"/>
              <a:t>The most extreme case of over-fitting is:</a:t>
            </a:r>
          </a:p>
          <a:p>
            <a:pPr fontAlgn="t">
              <a:buNone/>
            </a:pPr>
            <a:r>
              <a:rPr lang="en-IN" dirty="0" smtClean="0"/>
              <a:t>A) The second person is absolutely clear and confident about the underlying principles of the subjects</a:t>
            </a:r>
          </a:p>
          <a:p>
            <a:pPr fontAlgn="t">
              <a:buNone/>
            </a:pPr>
            <a:r>
              <a:rPr lang="en-IN" dirty="0" smtClean="0"/>
              <a:t>B) The first person has mugged up all the possible questions using numerous text-books and preparation material</a:t>
            </a:r>
          </a:p>
          <a:p>
            <a:pPr fontAlgn="t">
              <a:buNone/>
            </a:pPr>
            <a:r>
              <a:rPr lang="en-IN" dirty="0" smtClean="0"/>
              <a:t>C) The first person has used numerous practice questions to develop his understanding of the subjects and the underlying principles pretty well</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dirty="0" smtClean="0"/>
              <a:t>What is CRISP-DM?</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r>
              <a:rPr lang="en-IN" dirty="0" smtClean="0"/>
              <a:t>The process or methodology of CRISP-DM is described in these </a:t>
            </a:r>
            <a:r>
              <a:rPr lang="en-IN" b="1" dirty="0" smtClean="0"/>
              <a:t>S</a:t>
            </a:r>
            <a:r>
              <a:rPr lang="en-IN" b="1" dirty="0" smtClean="0"/>
              <a:t>ix</a:t>
            </a:r>
            <a:r>
              <a:rPr lang="en-IN" dirty="0" smtClean="0"/>
              <a:t> </a:t>
            </a:r>
            <a:r>
              <a:rPr lang="en-IN" dirty="0" smtClean="0"/>
              <a:t>major steps</a:t>
            </a:r>
          </a:p>
          <a:p>
            <a:r>
              <a:rPr lang="en-IN" dirty="0" smtClean="0"/>
              <a:t>1. Business Understanding</a:t>
            </a:r>
          </a:p>
          <a:p>
            <a:r>
              <a:rPr lang="en-IN" dirty="0" smtClean="0"/>
              <a:t>2. Data Understanding (Data Exploration)</a:t>
            </a:r>
          </a:p>
          <a:p>
            <a:r>
              <a:rPr lang="en-IN" dirty="0" smtClean="0"/>
              <a:t>3.Data Preparation (Data Manipulation)</a:t>
            </a:r>
          </a:p>
          <a:p>
            <a:r>
              <a:rPr lang="en-IN" dirty="0" smtClean="0"/>
              <a:t>4.Modeling (Model Building)</a:t>
            </a:r>
          </a:p>
          <a:p>
            <a:r>
              <a:rPr lang="en-IN" dirty="0" smtClean="0"/>
              <a:t>5.Evaluation (Model Validation)</a:t>
            </a:r>
          </a:p>
          <a:p>
            <a:r>
              <a:rPr lang="en-IN" dirty="0" smtClean="0"/>
              <a:t>6. Deployment (Model Deployment)</a:t>
            </a:r>
          </a:p>
          <a:p>
            <a:endParaRPr lang="en-IN" dirty="0" smtClean="0"/>
          </a:p>
          <a:p>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Disadvantages of Complexity</a:t>
            </a:r>
            <a:endParaRPr lang="en-IN" sz="4000"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The disadvantages the first person is likely to face because of a complex model are (mark all that apply):</a:t>
            </a:r>
          </a:p>
          <a:p>
            <a:pPr fontAlgn="t">
              <a:buNone/>
            </a:pPr>
            <a:endParaRPr lang="en-IN" dirty="0" smtClean="0"/>
          </a:p>
          <a:p>
            <a:pPr fontAlgn="t">
              <a:buNone/>
            </a:pPr>
            <a:r>
              <a:rPr lang="en-IN" dirty="0" smtClean="0"/>
              <a:t>A) He’ll need more training data to ‘learn’</a:t>
            </a:r>
          </a:p>
          <a:p>
            <a:pPr fontAlgn="t">
              <a:buNone/>
            </a:pPr>
            <a:r>
              <a:rPr lang="en-IN" dirty="0" smtClean="0"/>
              <a:t>B) Despite the training, he may as well not learn and perform poorly in the real world</a:t>
            </a:r>
          </a:p>
          <a:p>
            <a:pPr fontAlgn="t">
              <a:buNone/>
            </a:pPr>
            <a:r>
              <a:rPr lang="en-IN" dirty="0" smtClean="0"/>
              <a:t>C) He is likely to perform poorly on the training data compared to the second fellow.</a:t>
            </a:r>
          </a:p>
          <a:p>
            <a:pPr fontAlgn="t">
              <a:buNone/>
            </a:pP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Over-fitting</a:t>
            </a:r>
            <a:endParaRPr lang="en-IN" sz="4000" dirty="0"/>
          </a:p>
        </p:txBody>
      </p:sp>
      <p:sp>
        <p:nvSpPr>
          <p:cNvPr id="3" name="Content Placeholder 2"/>
          <p:cNvSpPr>
            <a:spLocks noGrp="1"/>
          </p:cNvSpPr>
          <p:nvPr>
            <p:ph idx="1"/>
          </p:nvPr>
        </p:nvSpPr>
        <p:spPr>
          <a:xfrm>
            <a:off x="304800" y="1219200"/>
            <a:ext cx="8534400" cy="4953000"/>
          </a:xfrm>
        </p:spPr>
        <p:txBody>
          <a:bodyPr/>
          <a:lstStyle/>
          <a:p>
            <a:r>
              <a:rPr lang="en-IN" dirty="0" smtClean="0"/>
              <a:t>Over-fitting is a phenomenon where a model becomes too specific to the data it is trained on and fails to generalise to other unseen data points in the larger domain. </a:t>
            </a:r>
          </a:p>
          <a:p>
            <a:r>
              <a:rPr lang="en-IN" dirty="0" smtClean="0"/>
              <a:t>A model that has become too specific to a training dataset has actually ‘learnt’ not just the hidden patterns in the data but also the noise and the inconsistencies in the data. </a:t>
            </a:r>
          </a:p>
          <a:p>
            <a:r>
              <a:rPr lang="en-IN" dirty="0" smtClean="0"/>
              <a:t>In a typical case of over-fitting, the model performs very well on the training data but fails miserably on the test data. </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09600"/>
          </a:xfrm>
        </p:spPr>
        <p:txBody>
          <a:bodyPr>
            <a:normAutofit fontScale="90000"/>
          </a:bodyPr>
          <a:lstStyle/>
          <a:p>
            <a:r>
              <a:rPr lang="en-IN" sz="4000" dirty="0" smtClean="0"/>
              <a:t>Over-fitting –Test our Understanding</a:t>
            </a:r>
            <a:endParaRPr lang="en-IN" sz="4000" dirty="0"/>
          </a:p>
        </p:txBody>
      </p:sp>
      <p:sp>
        <p:nvSpPr>
          <p:cNvPr id="3" name="Content Placeholder 2"/>
          <p:cNvSpPr>
            <a:spLocks noGrp="1"/>
          </p:cNvSpPr>
          <p:nvPr>
            <p:ph idx="1"/>
          </p:nvPr>
        </p:nvSpPr>
        <p:spPr>
          <a:xfrm>
            <a:off x="304800" y="1447800"/>
            <a:ext cx="8534400" cy="4724400"/>
          </a:xfrm>
        </p:spPr>
        <p:txBody>
          <a:bodyPr>
            <a:normAutofit fontScale="92500"/>
          </a:bodyPr>
          <a:lstStyle/>
          <a:p>
            <a:pPr>
              <a:buNone/>
            </a:pPr>
            <a:r>
              <a:rPr lang="en-IN" dirty="0" smtClean="0"/>
              <a:t>The possibility of over-fitting exists primarily because:</a:t>
            </a:r>
          </a:p>
          <a:p>
            <a:pPr fontAlgn="t">
              <a:buNone/>
            </a:pPr>
            <a:endParaRPr lang="en-IN" dirty="0" smtClean="0"/>
          </a:p>
          <a:p>
            <a:pPr fontAlgn="t">
              <a:buNone/>
            </a:pPr>
            <a:r>
              <a:rPr lang="en-IN" dirty="0" smtClean="0"/>
              <a:t>A) All models have a tendency to memorize the data rather than learning from it</a:t>
            </a:r>
          </a:p>
          <a:p>
            <a:pPr fontAlgn="t">
              <a:buNone/>
            </a:pPr>
            <a:r>
              <a:rPr lang="en-IN" dirty="0" smtClean="0"/>
              <a:t>B) Models are usually provided with a large amount of training data</a:t>
            </a:r>
          </a:p>
          <a:p>
            <a:pPr fontAlgn="t">
              <a:buNone/>
            </a:pPr>
            <a:r>
              <a:rPr lang="en-IN" dirty="0" smtClean="0"/>
              <a:t>C) Models are trained on a set of training data but their efficacy is determined by the ability to perform well on unseen (test) data</a:t>
            </a:r>
          </a:p>
          <a:p>
            <a:pPr fontAlgn="t">
              <a:buNone/>
            </a:pPr>
            <a:r>
              <a:rPr lang="en-IN" dirty="0" smtClean="0"/>
              <a:t>D) Models have a tendency to become complex while being trained unless we deliberately try to make them simpler</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Over-fitting –Test our Understanding</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It is possible to memorize the training data while failing to truly learn the underlying trends and patterns. On unseen data (read tricky but unseen exam questions), memorizing is bound to fail.</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Over-fitting in Linear Regression</a:t>
            </a:r>
            <a:endParaRPr lang="en-IN" sz="4000"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In linear regression, which of the following are clear signs of over-fitting?</a:t>
            </a:r>
          </a:p>
          <a:p>
            <a:pPr>
              <a:buNone/>
            </a:pPr>
            <a:endParaRPr lang="en-IN" dirty="0" smtClean="0"/>
          </a:p>
          <a:p>
            <a:pPr fontAlgn="t">
              <a:buNone/>
            </a:pPr>
            <a:r>
              <a:rPr lang="en-IN" dirty="0" smtClean="0"/>
              <a:t>A) The R-squared value on is 0.80 on both training and testing data</a:t>
            </a:r>
          </a:p>
          <a:p>
            <a:pPr fontAlgn="t">
              <a:buNone/>
            </a:pPr>
            <a:r>
              <a:rPr lang="en-IN" dirty="0" smtClean="0"/>
              <a:t>B) The R-squared value on training data is 0.80 and 0.90 on train and test data respectively</a:t>
            </a:r>
          </a:p>
          <a:p>
            <a:pPr fontAlgn="t">
              <a:buNone/>
            </a:pPr>
            <a:r>
              <a:rPr lang="en-IN" dirty="0" smtClean="0"/>
              <a:t>C) The R-squared value on training data is 0.90 and 0.30 on train and test data respectively</a:t>
            </a:r>
          </a:p>
          <a:p>
            <a:pPr fontAlgn="t">
              <a:buNone/>
            </a:pPr>
            <a:r>
              <a:rPr lang="en-IN" dirty="0" smtClean="0"/>
              <a:t>D) None of the above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Feedback</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In over-fitting, the model fits the training data very well since it has somehow memorised it.</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a:bodyPr>
          <a:lstStyle/>
          <a:p>
            <a:r>
              <a:rPr lang="en-IN" sz="4000" dirty="0" smtClean="0"/>
              <a:t>Bias-Variance Trade-off</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dirty="0" smtClean="0"/>
              <a:t>We know the pros and cons of simple and complex models. On one hand, simplicity is generalizable and robust. But, Some problems are inherently complex in nature.</a:t>
            </a:r>
          </a:p>
          <a:p>
            <a:r>
              <a:rPr lang="en-IN" dirty="0" smtClean="0"/>
              <a:t>There is a trade-off between the two, which is known as the bias-variance trade-off in machine learning.</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153400" cy="685800"/>
          </a:xfrm>
        </p:spPr>
        <p:txBody>
          <a:bodyPr>
            <a:normAutofit/>
          </a:bodyPr>
          <a:lstStyle/>
          <a:p>
            <a:r>
              <a:rPr lang="en-IN" sz="4000" dirty="0" smtClean="0"/>
              <a:t>Variance</a:t>
            </a:r>
            <a:endParaRPr lang="en-IN" sz="4000" dirty="0"/>
          </a:p>
        </p:txBody>
      </p:sp>
      <p:sp>
        <p:nvSpPr>
          <p:cNvPr id="3" name="Content Placeholder 2"/>
          <p:cNvSpPr>
            <a:spLocks noGrp="1"/>
          </p:cNvSpPr>
          <p:nvPr>
            <p:ph idx="1"/>
          </p:nvPr>
        </p:nvSpPr>
        <p:spPr>
          <a:xfrm>
            <a:off x="228600" y="1143000"/>
            <a:ext cx="8610600" cy="5029200"/>
          </a:xfrm>
        </p:spPr>
        <p:txBody>
          <a:bodyPr/>
          <a:lstStyle/>
          <a:p>
            <a:r>
              <a:rPr lang="en-IN" dirty="0" smtClean="0"/>
              <a:t>If a model memorizes the entire training dataset, If you change the dataset a little, this model will need to change drastically. The model is, therefore, </a:t>
            </a:r>
            <a:r>
              <a:rPr lang="en-IN" b="1" dirty="0" smtClean="0"/>
              <a:t>unstable and sensitive to changes in training data</a:t>
            </a:r>
            <a:r>
              <a:rPr lang="en-IN" dirty="0" smtClean="0"/>
              <a:t>, and this is called </a:t>
            </a:r>
            <a:r>
              <a:rPr lang="en-IN" b="1" dirty="0" smtClean="0"/>
              <a:t>high variance</a:t>
            </a:r>
            <a:r>
              <a:rPr lang="en-IN" dirty="0" smtClean="0"/>
              <a:t>.</a:t>
            </a:r>
          </a:p>
          <a:p>
            <a:r>
              <a:rPr lang="en-IN" dirty="0" smtClean="0"/>
              <a:t>The ‘variance’ of a model is the </a:t>
            </a:r>
            <a:r>
              <a:rPr lang="en-IN" b="1" dirty="0" smtClean="0"/>
              <a:t>variance in its output</a:t>
            </a:r>
            <a:r>
              <a:rPr lang="en-IN" dirty="0" smtClean="0"/>
              <a:t> on some test data with respect to the changes in the training data. </a:t>
            </a:r>
          </a:p>
          <a:p>
            <a:r>
              <a:rPr lang="en-IN" dirty="0" smtClean="0"/>
              <a:t>In other words, variance here refers to the </a:t>
            </a:r>
            <a:r>
              <a:rPr lang="en-IN" b="1" dirty="0" smtClean="0"/>
              <a:t>degree of changes in the model itself </a:t>
            </a:r>
            <a:r>
              <a:rPr lang="en-IN" dirty="0" smtClean="0"/>
              <a:t>with respect to changes in training data.</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a:bodyPr>
          <a:lstStyle/>
          <a:p>
            <a:r>
              <a:rPr lang="en-IN" sz="4000" b="1" dirty="0" smtClean="0"/>
              <a:t>Bias</a:t>
            </a:r>
            <a:r>
              <a:rPr lang="en-IN" sz="4000" dirty="0" smtClean="0"/>
              <a:t> </a:t>
            </a:r>
            <a:endParaRPr lang="en-IN" sz="4000" dirty="0"/>
          </a:p>
        </p:txBody>
      </p:sp>
      <p:sp>
        <p:nvSpPr>
          <p:cNvPr id="3" name="Content Placeholder 2"/>
          <p:cNvSpPr>
            <a:spLocks noGrp="1"/>
          </p:cNvSpPr>
          <p:nvPr>
            <p:ph idx="1"/>
          </p:nvPr>
        </p:nvSpPr>
        <p:spPr>
          <a:xfrm>
            <a:off x="228600" y="1219200"/>
            <a:ext cx="8610600" cy="4953000"/>
          </a:xfrm>
        </p:spPr>
        <p:txBody>
          <a:bodyPr/>
          <a:lstStyle/>
          <a:p>
            <a:r>
              <a:rPr lang="en-IN" b="1" dirty="0" smtClean="0"/>
              <a:t>Bias</a:t>
            </a:r>
            <a:r>
              <a:rPr lang="en-IN" dirty="0" smtClean="0"/>
              <a:t> quantifies how </a:t>
            </a:r>
            <a:r>
              <a:rPr lang="en-IN" b="1" dirty="0" smtClean="0"/>
              <a:t>accurate the model is likely to be </a:t>
            </a:r>
            <a:r>
              <a:rPr lang="en-IN" dirty="0" smtClean="0"/>
              <a:t>on future (test) data. Extremely simple models are likely to fail in predicting complex real world phenomena. Simplicity has its own disadvantages.</a:t>
            </a:r>
          </a:p>
          <a:p>
            <a:r>
              <a:rPr lang="en-IN" dirty="0" smtClean="0"/>
              <a:t>Imagine solving digital image processing problems using simple linear regression when much more complex models like neural networks are typically successful in these problems. We say that the linear model has a high bias since it is way too simple to be able to learn the complexity involved in the task.</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a:bodyPr>
          <a:lstStyle/>
          <a:p>
            <a:r>
              <a:rPr lang="en-IN" sz="4000" dirty="0" smtClean="0"/>
              <a:t>Bias-Variance Trade-off</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dirty="0" smtClean="0"/>
              <a:t>In an ideal case, we want to reduce both the bias and the variance, because the expected total error of a model is the sum of the errors in bias and the variance.</a:t>
            </a:r>
          </a:p>
          <a:p>
            <a:r>
              <a:rPr lang="en-IN" dirty="0" smtClean="0"/>
              <a:t>Although, in practice, we often cannot have a low bias and low variance model. </a:t>
            </a:r>
          </a:p>
          <a:p>
            <a:r>
              <a:rPr lang="en-IN" dirty="0" smtClean="0"/>
              <a:t>As the model complexity goes up, the bias reduces while the variance increases, hence the trade-off.</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rmAutofit fontScale="90000"/>
          </a:bodyPr>
          <a:lstStyle/>
          <a:p>
            <a:r>
              <a:rPr lang="en-IN" dirty="0" smtClean="0"/>
              <a:t>CRISP-DM</a:t>
            </a:r>
            <a:endParaRPr lang="en-IN" dirty="0"/>
          </a:p>
        </p:txBody>
      </p:sp>
      <p:pic>
        <p:nvPicPr>
          <p:cNvPr id="5" name="Content Placeholder 4" descr="CRISP.png"/>
          <p:cNvPicPr>
            <a:picLocks noGrp="1" noChangeAspect="1"/>
          </p:cNvPicPr>
          <p:nvPr>
            <p:ph idx="1"/>
          </p:nvPr>
        </p:nvPicPr>
        <p:blipFill>
          <a:blip r:embed="rId2"/>
          <a:stretch>
            <a:fillRect/>
          </a:stretch>
        </p:blipFill>
        <p:spPr>
          <a:xfrm>
            <a:off x="1143000" y="914400"/>
            <a:ext cx="6553200" cy="5181600"/>
          </a:xfrm>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Model Variance - Regression</a:t>
            </a:r>
            <a:endParaRPr lang="en-IN" sz="4000"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Mr. Prasad builds two linear regression models to solve the Regression problem.</a:t>
            </a:r>
          </a:p>
          <a:p>
            <a:pPr>
              <a:buNone/>
            </a:pPr>
            <a:r>
              <a:rPr lang="en-IN" dirty="0" smtClean="0"/>
              <a:t>-- model (1) has 3 features and model (2) has 11 features. </a:t>
            </a:r>
          </a:p>
          <a:p>
            <a:pPr>
              <a:buNone/>
            </a:pPr>
            <a:r>
              <a:rPr lang="en-IN" dirty="0" smtClean="0"/>
              <a:t>Which model is likely to undergo a larger change when a new training dataset is used?</a:t>
            </a:r>
          </a:p>
          <a:p>
            <a:pPr>
              <a:buNone/>
            </a:pPr>
            <a:endParaRPr lang="en-IN" dirty="0" smtClean="0"/>
          </a:p>
          <a:p>
            <a:pPr fontAlgn="t">
              <a:buNone/>
            </a:pPr>
            <a:r>
              <a:rPr lang="en-IN" b="1" dirty="0" smtClean="0"/>
              <a:t>A) Model 1</a:t>
            </a:r>
          </a:p>
          <a:p>
            <a:pPr fontAlgn="t">
              <a:buNone/>
            </a:pPr>
            <a:r>
              <a:rPr lang="en-IN" b="1" dirty="0" smtClean="0"/>
              <a:t>B) Model 2</a:t>
            </a:r>
          </a:p>
          <a:p>
            <a:pPr fontAlgn="t">
              <a:buNone/>
            </a:pPr>
            <a:endParaRPr lang="en-IN" b="1"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Model Variance - Regression</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Model 2 can change its 11 coefficients (and the constant term) to fit the new training data.</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685800"/>
          </a:xfrm>
        </p:spPr>
        <p:txBody>
          <a:bodyPr>
            <a:normAutofit/>
          </a:bodyPr>
          <a:lstStyle/>
          <a:p>
            <a:r>
              <a:rPr lang="en-IN" sz="4000" dirty="0" smtClean="0"/>
              <a:t>Bias and Variance</a:t>
            </a:r>
            <a:endParaRPr lang="en-IN" sz="4000" dirty="0"/>
          </a:p>
        </p:txBody>
      </p:sp>
      <p:sp>
        <p:nvSpPr>
          <p:cNvPr id="3" name="Content Placeholder 2"/>
          <p:cNvSpPr>
            <a:spLocks noGrp="1"/>
          </p:cNvSpPr>
          <p:nvPr>
            <p:ph idx="1"/>
          </p:nvPr>
        </p:nvSpPr>
        <p:spPr>
          <a:xfrm>
            <a:off x="228600" y="1219200"/>
            <a:ext cx="8610600" cy="4953000"/>
          </a:xfrm>
        </p:spPr>
        <p:txBody>
          <a:bodyPr>
            <a:normAutofit/>
          </a:bodyPr>
          <a:lstStyle/>
          <a:p>
            <a:pPr>
              <a:buNone/>
            </a:pPr>
            <a:r>
              <a:rPr lang="en-IN" dirty="0" smtClean="0"/>
              <a:t>An artificially generated dataset was used to generate data, Three regression models have been created to fit the data - linear, a degree-3 polynomial and a higher degree polynomial which passes through all the training points.</a:t>
            </a:r>
          </a:p>
          <a:p>
            <a:pPr>
              <a:buNone/>
            </a:pPr>
            <a:r>
              <a:rPr lang="en-IN" dirty="0" smtClean="0"/>
              <a:t>The correct order of bias in the three models is:</a:t>
            </a:r>
          </a:p>
          <a:p>
            <a:pPr fontAlgn="t">
              <a:buNone/>
            </a:pPr>
            <a:r>
              <a:rPr lang="en-IN" dirty="0" smtClean="0"/>
              <a:t>A) Straight line &gt; Degree-3 &gt; Polynomial</a:t>
            </a:r>
          </a:p>
          <a:p>
            <a:pPr fontAlgn="t">
              <a:buNone/>
            </a:pPr>
            <a:r>
              <a:rPr lang="en-IN" dirty="0" smtClean="0"/>
              <a:t>B) Straight line &gt; Polynomial &gt; Degree-3</a:t>
            </a:r>
          </a:p>
          <a:p>
            <a:pPr fontAlgn="t">
              <a:buNone/>
            </a:pPr>
            <a:r>
              <a:rPr lang="en-IN" dirty="0" smtClean="0"/>
              <a:t>C) Polynomial &gt; Degree-3 &gt; Straight line</a:t>
            </a:r>
          </a:p>
          <a:p>
            <a:pPr fontAlgn="t">
              <a:buNone/>
            </a:pPr>
            <a:r>
              <a:rPr lang="en-IN" dirty="0" smtClean="0"/>
              <a:t>D Polynomial &gt; Straight line &gt; Degree-3</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Bias and Variance</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The bias is high when the model is too simple.</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600"/>
          </a:xfrm>
        </p:spPr>
        <p:txBody>
          <a:bodyPr>
            <a:normAutofit fontScale="90000"/>
          </a:bodyPr>
          <a:lstStyle/>
          <a:p>
            <a:r>
              <a:rPr lang="en-IN" sz="4000" dirty="0" smtClean="0"/>
              <a:t>Variance – Test our Understanding</a:t>
            </a:r>
            <a:endParaRPr lang="en-IN" sz="4000" dirty="0"/>
          </a:p>
        </p:txBody>
      </p:sp>
      <p:sp>
        <p:nvSpPr>
          <p:cNvPr id="3" name="Content Placeholder 2"/>
          <p:cNvSpPr>
            <a:spLocks noGrp="1"/>
          </p:cNvSpPr>
          <p:nvPr>
            <p:ph idx="1"/>
          </p:nvPr>
        </p:nvSpPr>
        <p:spPr>
          <a:xfrm>
            <a:off x="228600" y="1219200"/>
            <a:ext cx="8610600" cy="4953000"/>
          </a:xfrm>
        </p:spPr>
        <p:txBody>
          <a:bodyPr>
            <a:normAutofit/>
          </a:bodyPr>
          <a:lstStyle/>
          <a:p>
            <a:pPr>
              <a:buNone/>
            </a:pPr>
            <a:r>
              <a:rPr lang="en-IN" dirty="0" smtClean="0"/>
              <a:t>The variance in the higher degree polynomial is said to be higher than the other two models because:</a:t>
            </a:r>
          </a:p>
          <a:p>
            <a:pPr fontAlgn="t">
              <a:buNone/>
            </a:pPr>
            <a:r>
              <a:rPr lang="en-IN" dirty="0" smtClean="0"/>
              <a:t>A) The variance in the y-values of the polynomial is clearly higher, as shown in the figure</a:t>
            </a:r>
          </a:p>
          <a:p>
            <a:pPr fontAlgn="t">
              <a:buNone/>
            </a:pPr>
            <a:r>
              <a:rPr lang="en-IN" dirty="0" smtClean="0"/>
              <a:t>B) The model will change drastically from its current state when plotted on unseen test data</a:t>
            </a:r>
          </a:p>
          <a:p>
            <a:pPr fontAlgn="t">
              <a:buNone/>
            </a:pPr>
            <a:r>
              <a:rPr lang="en-IN" dirty="0" smtClean="0"/>
              <a:t>C) The model will change drastically from its current state if the current training data is altered</a:t>
            </a:r>
          </a:p>
          <a:p>
            <a:pPr fontAlgn="t">
              <a:buNone/>
            </a:pPr>
            <a:r>
              <a:rPr lang="en-IN" dirty="0" smtClean="0"/>
              <a:t>D) The y-values of the model will change drastically from the current y-values when tested on unseen data</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09600"/>
          </a:xfrm>
        </p:spPr>
        <p:txBody>
          <a:bodyPr>
            <a:normAutofit fontScale="90000"/>
          </a:bodyPr>
          <a:lstStyle/>
          <a:p>
            <a:r>
              <a:rPr lang="en-IN" sz="4000" dirty="0" smtClean="0"/>
              <a:t>Variance – Test our Understanding</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Variance refers to changes in the model as a whole when trained on a different dataset. Since the polynomial is trying to overfit the data, it will change drastically with respect to it.</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a:bodyPr>
          <a:lstStyle/>
          <a:p>
            <a:r>
              <a:rPr lang="en-IN" sz="4000" dirty="0" smtClean="0"/>
              <a:t>Regularization</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dirty="0" smtClean="0"/>
              <a:t>Regularization is the process of deliberately simplifying models to achieve the correct balance between keeping the model simple and yet not too naive. Recall that there are a few objective ways of measuring simplicity - choice of simpler functions, lesser number of model parameters, using lower degree polynomials, etc.</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Regularization - Test</a:t>
            </a:r>
            <a:endParaRPr lang="en-IN" sz="4000"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Regularization is typically performed while:</a:t>
            </a:r>
          </a:p>
          <a:p>
            <a:pPr>
              <a:buNone/>
            </a:pPr>
            <a:endParaRPr lang="en-IN" dirty="0" smtClean="0"/>
          </a:p>
          <a:p>
            <a:pPr fontAlgn="t">
              <a:buNone/>
            </a:pPr>
            <a:r>
              <a:rPr lang="en-IN" dirty="0" smtClean="0"/>
              <a:t>A) The model is being tested on unseen data</a:t>
            </a:r>
          </a:p>
          <a:p>
            <a:pPr fontAlgn="t">
              <a:buNone/>
            </a:pPr>
            <a:r>
              <a:rPr lang="en-IN" dirty="0" smtClean="0"/>
              <a:t>B) The learning algorithm uses the training data to produce a model</a:t>
            </a:r>
          </a:p>
          <a:p>
            <a:pPr fontAlgn="t">
              <a:buNone/>
            </a:pPr>
            <a:r>
              <a:rPr lang="en-IN" dirty="0" smtClean="0"/>
              <a:t>C) The learning algorithm uses the test data to produce a model</a:t>
            </a:r>
          </a:p>
          <a:p>
            <a:pPr fontAlgn="t">
              <a:buNone/>
            </a:pPr>
            <a:r>
              <a:rPr lang="en-IN" dirty="0" smtClean="0"/>
              <a:t>D) The model uses the training data to produce a model</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Regularization - Test</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The learning algorithm performs the process while it is learning from training data.</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685800"/>
          </a:xfrm>
        </p:spPr>
        <p:txBody>
          <a:bodyPr>
            <a:normAutofit fontScale="90000"/>
          </a:bodyPr>
          <a:lstStyle/>
          <a:p>
            <a:r>
              <a:rPr lang="en-IN" dirty="0" smtClean="0"/>
              <a:t>Which</a:t>
            </a:r>
            <a:r>
              <a:rPr lang="en-IN" b="1" dirty="0" smtClean="0"/>
              <a:t> model</a:t>
            </a:r>
            <a:r>
              <a:rPr lang="en-IN" dirty="0" smtClean="0"/>
              <a:t> to apply?</a:t>
            </a:r>
            <a:endParaRPr lang="en-IN" dirty="0"/>
          </a:p>
        </p:txBody>
      </p:sp>
      <p:sp>
        <p:nvSpPr>
          <p:cNvPr id="3" name="Content Placeholder 2"/>
          <p:cNvSpPr>
            <a:spLocks noGrp="1"/>
          </p:cNvSpPr>
          <p:nvPr>
            <p:ph idx="1"/>
          </p:nvPr>
        </p:nvSpPr>
        <p:spPr>
          <a:xfrm>
            <a:off x="304800" y="1219200"/>
            <a:ext cx="8534400" cy="4953000"/>
          </a:xfrm>
        </p:spPr>
        <p:txBody>
          <a:bodyPr/>
          <a:lstStyle/>
          <a:p>
            <a:r>
              <a:rPr lang="en-IN" dirty="0" smtClean="0"/>
              <a:t>We learnt various machine learning models such as </a:t>
            </a:r>
            <a:r>
              <a:rPr lang="en-IN" b="1" dirty="0" smtClean="0"/>
              <a:t>logistic regression, </a:t>
            </a:r>
            <a:r>
              <a:rPr lang="en-IN" b="1" dirty="0" smtClean="0"/>
              <a:t>KNN</a:t>
            </a:r>
            <a:r>
              <a:rPr lang="en-IN" b="1" dirty="0" smtClean="0"/>
              <a:t>, </a:t>
            </a:r>
            <a:r>
              <a:rPr lang="en-IN" b="1" dirty="0" smtClean="0"/>
              <a:t>decision trees, </a:t>
            </a:r>
            <a:r>
              <a:rPr lang="en-IN" b="1" dirty="0" smtClean="0"/>
              <a:t>N</a:t>
            </a:r>
            <a:r>
              <a:rPr lang="en-IN" b="1" dirty="0" smtClean="0"/>
              <a:t>aiveBayes</a:t>
            </a:r>
            <a:r>
              <a:rPr lang="en-IN" dirty="0" smtClean="0"/>
              <a:t>. </a:t>
            </a:r>
          </a:p>
          <a:p>
            <a:r>
              <a:rPr lang="en-IN" dirty="0" smtClean="0"/>
              <a:t>The </a:t>
            </a:r>
            <a:r>
              <a:rPr lang="en-IN" dirty="0" smtClean="0"/>
              <a:t>question is, </a:t>
            </a:r>
            <a:r>
              <a:rPr lang="en-IN" b="1" dirty="0" smtClean="0"/>
              <a:t>how do you choose </a:t>
            </a:r>
            <a:r>
              <a:rPr lang="en-IN" dirty="0" smtClean="0"/>
              <a:t>which</a:t>
            </a:r>
            <a:r>
              <a:rPr lang="en-IN" b="1" dirty="0" smtClean="0"/>
              <a:t> model(s)</a:t>
            </a:r>
            <a:r>
              <a:rPr lang="en-IN" dirty="0" smtClean="0"/>
              <a:t> to apply to a given business problem?</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1.Business Understanding</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1.Business Understanding Focuses on understanding the project objectives and requirements from a business perspective, and then converting this knowledge into a data mining problem definition and a preliminary plan</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fontScale="90000"/>
          </a:bodyPr>
          <a:lstStyle/>
          <a:p>
            <a:r>
              <a:rPr lang="en-IN" dirty="0" smtClean="0"/>
              <a:t>Which</a:t>
            </a:r>
            <a:r>
              <a:rPr lang="en-IN" b="1" dirty="0" smtClean="0"/>
              <a:t> model</a:t>
            </a:r>
            <a:r>
              <a:rPr lang="en-IN" dirty="0" smtClean="0"/>
              <a:t> to apply?</a:t>
            </a:r>
            <a:endParaRPr lang="en-IN" dirty="0"/>
          </a:p>
        </p:txBody>
      </p:sp>
      <p:sp>
        <p:nvSpPr>
          <p:cNvPr id="3" name="Content Placeholder 2"/>
          <p:cNvSpPr>
            <a:spLocks noGrp="1"/>
          </p:cNvSpPr>
          <p:nvPr>
            <p:ph idx="1"/>
          </p:nvPr>
        </p:nvSpPr>
        <p:spPr>
          <a:xfrm>
            <a:off x="304800" y="1219200"/>
            <a:ext cx="8534400" cy="4953000"/>
          </a:xfrm>
        </p:spPr>
        <p:txBody>
          <a:bodyPr/>
          <a:lstStyle/>
          <a:p>
            <a:r>
              <a:rPr lang="en-IN" dirty="0" smtClean="0"/>
              <a:t>One option is to apply all the models and compare their results; but is it always feasible to apply all the models? Sometimes, you won’t have enough time to try all the available options. </a:t>
            </a:r>
          </a:p>
          <a:p>
            <a:r>
              <a:rPr lang="en-IN" dirty="0" smtClean="0"/>
              <a:t>More importantly, it is helpful to be able to identify some guiding principles behind the choice of models, rather than using a hit-and-trial approach.</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685800"/>
          </a:xfrm>
        </p:spPr>
        <p:txBody>
          <a:bodyPr>
            <a:normAutofit/>
          </a:bodyPr>
          <a:lstStyle/>
          <a:p>
            <a:r>
              <a:rPr lang="en-IN" sz="4000" dirty="0" smtClean="0"/>
              <a:t>Logistic Regression - Test</a:t>
            </a:r>
            <a:endParaRPr lang="en-IN" sz="4000" dirty="0"/>
          </a:p>
        </p:txBody>
      </p:sp>
      <p:sp>
        <p:nvSpPr>
          <p:cNvPr id="3" name="Content Placeholder 2"/>
          <p:cNvSpPr>
            <a:spLocks noGrp="1"/>
          </p:cNvSpPr>
          <p:nvPr>
            <p:ph idx="1"/>
          </p:nvPr>
        </p:nvSpPr>
        <p:spPr>
          <a:xfrm>
            <a:off x="304800" y="1219200"/>
            <a:ext cx="8534400" cy="4953000"/>
          </a:xfrm>
        </p:spPr>
        <p:txBody>
          <a:bodyPr>
            <a:normAutofit/>
          </a:bodyPr>
          <a:lstStyle/>
          <a:p>
            <a:pPr>
              <a:buNone/>
            </a:pPr>
            <a:r>
              <a:rPr lang="en-IN" dirty="0" smtClean="0"/>
              <a:t>Which of the following is correct about logistic regression?</a:t>
            </a:r>
          </a:p>
          <a:p>
            <a:pPr>
              <a:buNone/>
            </a:pPr>
            <a:endParaRPr lang="en-IN" dirty="0" smtClean="0"/>
          </a:p>
          <a:p>
            <a:pPr fontAlgn="t">
              <a:buNone/>
            </a:pPr>
            <a:r>
              <a:rPr lang="en-IN" dirty="0" smtClean="0"/>
              <a:t>A) A logistic regression model calculates the class probabilities of all the classes of the outcome variable, while predicting a test case.</a:t>
            </a:r>
          </a:p>
          <a:p>
            <a:pPr fontAlgn="t">
              <a:buNone/>
            </a:pPr>
            <a:r>
              <a:rPr lang="en-IN" dirty="0" smtClean="0"/>
              <a:t>B) The decision boundary of an LR model is a sigmoid curve line.</a:t>
            </a:r>
          </a:p>
          <a:p>
            <a:pPr fontAlgn="t">
              <a:buNone/>
            </a:pPr>
            <a:r>
              <a:rPr lang="en-IN" dirty="0" smtClean="0"/>
              <a:t>C) The decision boundary of an LR model is a straight line.</a:t>
            </a:r>
          </a:p>
          <a:p>
            <a:pPr fontAlgn="t">
              <a:buNone/>
            </a:pPr>
            <a:r>
              <a:rPr lang="en-IN" dirty="0" smtClean="0"/>
              <a:t>D) A logistic regression model predicts the class of the test case without creating any probabilities.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a:bodyPr>
          <a:lstStyle/>
          <a:p>
            <a:r>
              <a:rPr lang="en-IN" sz="4000" dirty="0" smtClean="0"/>
              <a:t>Logistic Regression - Test</a:t>
            </a:r>
            <a:endParaRPr lang="en-IN" sz="4000" dirty="0"/>
          </a:p>
        </p:txBody>
      </p:sp>
      <p:sp>
        <p:nvSpPr>
          <p:cNvPr id="3" name="Content Placeholder 2"/>
          <p:cNvSpPr>
            <a:spLocks noGrp="1"/>
          </p:cNvSpPr>
          <p:nvPr>
            <p:ph idx="1"/>
          </p:nvPr>
        </p:nvSpPr>
        <p:spPr>
          <a:xfrm>
            <a:off x="304800" y="1219200"/>
            <a:ext cx="8534400" cy="4953000"/>
          </a:xfrm>
        </p:spPr>
        <p:txBody>
          <a:bodyPr>
            <a:normAutofit lnSpcReduction="10000"/>
          </a:bodyPr>
          <a:lstStyle/>
          <a:p>
            <a:r>
              <a:rPr lang="en-IN" b="1" dirty="0" smtClean="0"/>
              <a:t>Feedback :</a:t>
            </a:r>
            <a:r>
              <a:rPr lang="en-IN" dirty="0" smtClean="0"/>
              <a:t>The separator, between different classes of a logistic regression model, is always a linear line that is determined by the cut-off chosen after building the model.</a:t>
            </a:r>
          </a:p>
          <a:p>
            <a:r>
              <a:rPr lang="en-IN" b="1" dirty="0" smtClean="0"/>
              <a:t>Feedback :</a:t>
            </a:r>
            <a:r>
              <a:rPr lang="en-IN" dirty="0" smtClean="0"/>
              <a:t>Logistic regression calculates the class probabilities of all the classes present in the outcome variable, using the logistic function. The final class is predicted by providing a cut-off value.</a:t>
            </a:r>
          </a:p>
          <a:p>
            <a:r>
              <a:rPr lang="en-IN" b="1" dirty="0" smtClean="0"/>
              <a:t>Feedback :</a:t>
            </a:r>
            <a:r>
              <a:rPr lang="en-IN" dirty="0" smtClean="0"/>
              <a:t>The logistic regression model separates two different classes using a line linearly. The sigmoid curve is only used to calculate class probabilities. The final classes are predicted based on the cut-off chosen after building the model.</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dirty="0" smtClean="0"/>
              <a:t>Advantages of </a:t>
            </a:r>
            <a:r>
              <a:rPr lang="en-IN" b="1" dirty="0" smtClean="0"/>
              <a:t>Logistic regression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Logistic regression</a:t>
            </a:r>
            <a:endParaRPr lang="en-IN" dirty="0" smtClean="0"/>
          </a:p>
          <a:p>
            <a:pPr lvl="1"/>
            <a:r>
              <a:rPr lang="en-IN" dirty="0" smtClean="0"/>
              <a:t>It is convenient for generating probability scores.</a:t>
            </a:r>
          </a:p>
          <a:p>
            <a:pPr lvl="1"/>
            <a:r>
              <a:rPr lang="en-IN" dirty="0" smtClean="0"/>
              <a:t>Efficient implementation is available across different tools.</a:t>
            </a:r>
          </a:p>
          <a:p>
            <a:pPr lvl="1"/>
            <a:r>
              <a:rPr lang="en-IN" dirty="0" smtClean="0"/>
              <a:t>The issue of </a:t>
            </a:r>
            <a:r>
              <a:rPr lang="en-IN" dirty="0" err="1" smtClean="0"/>
              <a:t>multicollinearity</a:t>
            </a:r>
            <a:r>
              <a:rPr lang="en-IN" dirty="0" smtClean="0"/>
              <a:t> </a:t>
            </a:r>
            <a:r>
              <a:rPr lang="en-IN" dirty="0" smtClean="0"/>
              <a:t>can be countered with regularisation.</a:t>
            </a:r>
          </a:p>
          <a:p>
            <a:pPr lvl="1"/>
            <a:r>
              <a:rPr lang="en-IN" dirty="0" smtClean="0"/>
              <a:t>It has widespread industry use.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fontScale="90000"/>
          </a:bodyPr>
          <a:lstStyle/>
          <a:p>
            <a:r>
              <a:rPr lang="en-IN" dirty="0" smtClean="0"/>
              <a:t>Cons of Logistic regression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Cons of </a:t>
            </a:r>
            <a:r>
              <a:rPr lang="en-IN" b="1" dirty="0" smtClean="0"/>
              <a:t>Logistic regression</a:t>
            </a:r>
            <a:endParaRPr lang="en-IN" dirty="0" smtClean="0"/>
          </a:p>
          <a:p>
            <a:pPr lvl="1"/>
            <a:r>
              <a:rPr lang="en-IN" dirty="0" smtClean="0"/>
              <a:t>It does not perform well when the features space is too large.</a:t>
            </a:r>
          </a:p>
          <a:p>
            <a:pPr lvl="1"/>
            <a:r>
              <a:rPr lang="en-IN" dirty="0" smtClean="0"/>
              <a:t>It does not perform well when there are a lot of categorical variables in the data.</a:t>
            </a:r>
          </a:p>
          <a:p>
            <a:pPr lvl="1"/>
            <a:r>
              <a:rPr lang="en-IN" dirty="0" smtClean="0"/>
              <a:t>The nonlinear features have to be transformed to linear features in order to efficiently use them for a logistic model.</a:t>
            </a:r>
          </a:p>
          <a:p>
            <a:pPr lvl="1"/>
            <a:r>
              <a:rPr lang="en-IN" dirty="0" smtClean="0"/>
              <a:t>It relies on entire data i.e. if there is even a small change in the data, the logistic model can change significantly.</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a:bodyPr>
          <a:lstStyle/>
          <a:p>
            <a:r>
              <a:rPr lang="en-IN" sz="4000" dirty="0" smtClean="0"/>
              <a:t>Advantages of Decision trees</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Decision trees</a:t>
            </a:r>
            <a:endParaRPr lang="en-IN" dirty="0" smtClean="0"/>
          </a:p>
          <a:p>
            <a:r>
              <a:rPr lang="en-IN" dirty="0" smtClean="0"/>
              <a:t>Intuitive decision rules make it easy to interpret.</a:t>
            </a:r>
          </a:p>
          <a:p>
            <a:r>
              <a:rPr lang="en-IN" dirty="0" smtClean="0"/>
              <a:t>Trees handle nonlinear features well.</a:t>
            </a:r>
          </a:p>
          <a:p>
            <a:r>
              <a:rPr lang="en-IN" dirty="0" smtClean="0"/>
              <a:t>The variable interaction is taken into account.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Cons of Decision trees</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Cons of Decision trees</a:t>
            </a:r>
            <a:endParaRPr lang="en-IN" dirty="0" smtClean="0"/>
          </a:p>
          <a:p>
            <a:r>
              <a:rPr lang="en-IN" dirty="0" smtClean="0"/>
              <a:t>Trees are highly biased towards the training set and overfit it more often than not.</a:t>
            </a:r>
          </a:p>
          <a:p>
            <a:r>
              <a:rPr lang="en-IN" dirty="0" smtClean="0"/>
              <a:t>There is no meaningful probability score as the output.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685800"/>
          </a:xfrm>
        </p:spPr>
        <p:txBody>
          <a:bodyPr>
            <a:normAutofit/>
          </a:bodyPr>
          <a:lstStyle/>
          <a:p>
            <a:r>
              <a:rPr lang="en-IN" sz="3600" dirty="0" smtClean="0"/>
              <a:t>Pros and Cons of Different ML Models- Test</a:t>
            </a:r>
            <a:endParaRPr lang="en-IN" sz="3600" dirty="0"/>
          </a:p>
        </p:txBody>
      </p:sp>
      <p:sp>
        <p:nvSpPr>
          <p:cNvPr id="3" name="Content Placeholder 2"/>
          <p:cNvSpPr>
            <a:spLocks noGrp="1"/>
          </p:cNvSpPr>
          <p:nvPr>
            <p:ph idx="1"/>
          </p:nvPr>
        </p:nvSpPr>
        <p:spPr>
          <a:xfrm>
            <a:off x="304800" y="1219200"/>
            <a:ext cx="8534400" cy="4953000"/>
          </a:xfrm>
        </p:spPr>
        <p:txBody>
          <a:bodyPr>
            <a:normAutofit/>
          </a:bodyPr>
          <a:lstStyle/>
          <a:p>
            <a:pPr>
              <a:buNone/>
            </a:pPr>
            <a:r>
              <a:rPr lang="en-IN" dirty="0" smtClean="0"/>
              <a:t>Which of the following algorithms will not perform well when the relationship between the dependent and independent variable in a data set is nonlinear?</a:t>
            </a:r>
          </a:p>
          <a:p>
            <a:endParaRPr lang="en-IN" dirty="0" smtClean="0"/>
          </a:p>
          <a:p>
            <a:pPr fontAlgn="t">
              <a:buNone/>
            </a:pPr>
            <a:r>
              <a:rPr lang="en-IN" dirty="0" smtClean="0"/>
              <a:t>A) Logistic regression</a:t>
            </a:r>
          </a:p>
          <a:p>
            <a:pPr fontAlgn="t">
              <a:buNone/>
            </a:pPr>
            <a:r>
              <a:rPr lang="en-IN" dirty="0" smtClean="0"/>
              <a:t>B) Support vector machines</a:t>
            </a:r>
          </a:p>
          <a:p>
            <a:pPr fontAlgn="t">
              <a:buNone/>
            </a:pPr>
            <a:r>
              <a:rPr lang="en-IN" dirty="0" smtClean="0"/>
              <a:t>C) Decision trees</a:t>
            </a:r>
          </a:p>
          <a:p>
            <a:pPr fontAlgn="t">
              <a:buNone/>
            </a:pPr>
            <a:r>
              <a:rPr lang="en-IN" dirty="0" smtClean="0"/>
              <a:t>D) Random forest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533400"/>
          </a:xfrm>
        </p:spPr>
        <p:txBody>
          <a:bodyPr>
            <a:normAutofit/>
          </a:bodyPr>
          <a:lstStyle/>
          <a:p>
            <a:r>
              <a:rPr lang="en-IN" sz="3200" dirty="0" smtClean="0"/>
              <a:t>Pros and Cons of Different ML Models- Test</a:t>
            </a:r>
            <a:endParaRPr lang="en-IN" sz="3200" dirty="0"/>
          </a:p>
        </p:txBody>
      </p:sp>
      <p:sp>
        <p:nvSpPr>
          <p:cNvPr id="3" name="Content Placeholder 2"/>
          <p:cNvSpPr>
            <a:spLocks noGrp="1"/>
          </p:cNvSpPr>
          <p:nvPr>
            <p:ph idx="1"/>
          </p:nvPr>
        </p:nvSpPr>
        <p:spPr>
          <a:xfrm>
            <a:off x="304800" y="990600"/>
            <a:ext cx="8534400" cy="5181600"/>
          </a:xfrm>
        </p:spPr>
        <p:txBody>
          <a:bodyPr/>
          <a:lstStyle/>
          <a:p>
            <a:r>
              <a:rPr lang="en-IN" b="1" dirty="0" smtClean="0"/>
              <a:t>Feedback :</a:t>
            </a:r>
            <a:r>
              <a:rPr lang="en-IN" i="1" dirty="0" smtClean="0"/>
              <a:t>Since logistic regression separates the different classes of the dependent variable using a line, there should be linear dependence between the dependent and independent variable for it to work well.</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3200" dirty="0" smtClean="0"/>
              <a:t>Pros and Cons of Different ML Models- Test</a:t>
            </a:r>
            <a:endParaRPr lang="en-IN" sz="3200" dirty="0"/>
          </a:p>
        </p:txBody>
      </p:sp>
      <p:sp>
        <p:nvSpPr>
          <p:cNvPr id="3" name="Content Placeholder 2"/>
          <p:cNvSpPr>
            <a:spLocks noGrp="1"/>
          </p:cNvSpPr>
          <p:nvPr>
            <p:ph idx="1"/>
          </p:nvPr>
        </p:nvSpPr>
        <p:spPr>
          <a:xfrm>
            <a:off x="304800" y="1066800"/>
            <a:ext cx="8534400" cy="5105400"/>
          </a:xfrm>
        </p:spPr>
        <p:txBody>
          <a:bodyPr>
            <a:normAutofit/>
          </a:bodyPr>
          <a:lstStyle/>
          <a:p>
            <a:pPr>
              <a:buNone/>
            </a:pPr>
            <a:r>
              <a:rPr lang="en-IN" dirty="0" smtClean="0"/>
              <a:t>Which of these algorithms’ result is easiest to explain to someone who does not possess any knowledge of machine learning?</a:t>
            </a:r>
          </a:p>
          <a:p>
            <a:pPr>
              <a:buNone/>
            </a:pPr>
            <a:endParaRPr lang="en-IN" dirty="0" smtClean="0"/>
          </a:p>
          <a:p>
            <a:pPr fontAlgn="t">
              <a:buNone/>
            </a:pPr>
            <a:r>
              <a:rPr lang="en-IN" dirty="0" smtClean="0"/>
              <a:t>A) Support vector machines</a:t>
            </a:r>
          </a:p>
          <a:p>
            <a:pPr fontAlgn="t">
              <a:buNone/>
            </a:pPr>
            <a:r>
              <a:rPr lang="en-IN" dirty="0" smtClean="0"/>
              <a:t>B) Decision trees</a:t>
            </a:r>
          </a:p>
          <a:p>
            <a:pPr fontAlgn="t">
              <a:buNone/>
            </a:pPr>
            <a:r>
              <a:rPr lang="en-IN" dirty="0" smtClean="0"/>
              <a:t>C) Random forest</a:t>
            </a:r>
          </a:p>
          <a:p>
            <a:pPr fontAlgn="t">
              <a:buNone/>
            </a:pPr>
            <a:r>
              <a:rPr lang="en-IN" dirty="0" smtClean="0"/>
              <a:t>D) Neural Networks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rmAutofit fontScale="90000"/>
          </a:bodyPr>
          <a:lstStyle/>
          <a:p>
            <a:r>
              <a:rPr lang="en-IN" dirty="0" smtClean="0"/>
              <a:t>2.Data Understanding</a:t>
            </a:r>
            <a:endParaRPr lang="en-IN" dirty="0"/>
          </a:p>
        </p:txBody>
      </p:sp>
      <p:sp>
        <p:nvSpPr>
          <p:cNvPr id="3" name="Content Placeholder 2"/>
          <p:cNvSpPr>
            <a:spLocks noGrp="1"/>
          </p:cNvSpPr>
          <p:nvPr>
            <p:ph idx="1"/>
          </p:nvPr>
        </p:nvSpPr>
        <p:spPr>
          <a:xfrm>
            <a:off x="304800" y="1295400"/>
            <a:ext cx="8382000" cy="5029200"/>
          </a:xfrm>
        </p:spPr>
        <p:txBody>
          <a:bodyPr>
            <a:normAutofit/>
          </a:bodyPr>
          <a:lstStyle/>
          <a:p>
            <a:r>
              <a:rPr lang="en-IN" dirty="0" smtClean="0"/>
              <a:t>2.Data Understanding Starts with an initial data collection and proceeds with activities in order to get familiar with the data, to identify data quality problems, to discover first insights into the data, or to detect interesting subsets to form hypotheses for hidden information.</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3200" dirty="0" smtClean="0"/>
              <a:t>Pros and Cons of Different ML Models- Test</a:t>
            </a:r>
            <a:endParaRPr lang="en-IN" sz="32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Because of the intuitive nature of decision trees, their results can be easily interpreted and explained.</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4000" dirty="0" smtClean="0"/>
              <a:t>choice of algorithms:</a:t>
            </a:r>
            <a:endParaRPr lang="en-IN" sz="4000" dirty="0"/>
          </a:p>
        </p:txBody>
      </p:sp>
      <p:sp>
        <p:nvSpPr>
          <p:cNvPr id="3" name="Content Placeholder 2"/>
          <p:cNvSpPr>
            <a:spLocks noGrp="1"/>
          </p:cNvSpPr>
          <p:nvPr>
            <p:ph idx="1"/>
          </p:nvPr>
        </p:nvSpPr>
        <p:spPr>
          <a:xfrm>
            <a:off x="304800" y="1447800"/>
            <a:ext cx="8534400" cy="4724400"/>
          </a:xfrm>
        </p:spPr>
        <p:txBody>
          <a:bodyPr>
            <a:normAutofit/>
          </a:bodyPr>
          <a:lstStyle/>
          <a:p>
            <a:r>
              <a:rPr lang="en-IN" dirty="0" smtClean="0"/>
              <a:t>You could get overwhelmed by the choice of algorithms available for classification. To summarise—</a:t>
            </a:r>
          </a:p>
          <a:p>
            <a:r>
              <a:rPr lang="en-IN" b="1" dirty="0" smtClean="0"/>
              <a:t>Start with logistic regression</a:t>
            </a:r>
            <a:r>
              <a:rPr lang="en-IN" dirty="0" smtClean="0"/>
              <a:t>. Using a logistic regression model serves two purposes: 1) It acts as a </a:t>
            </a:r>
            <a:r>
              <a:rPr lang="en-IN" b="1" dirty="0" smtClean="0"/>
              <a:t>baseline</a:t>
            </a:r>
            <a:r>
              <a:rPr lang="en-IN" dirty="0" smtClean="0"/>
              <a:t> (benchmark) model. 2) It gives you an idea about the important variables.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4000" dirty="0" smtClean="0"/>
              <a:t>Choice of algorithms</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dirty="0" smtClean="0"/>
              <a:t>Then, go for </a:t>
            </a:r>
            <a:r>
              <a:rPr lang="en-IN" b="1" dirty="0" smtClean="0"/>
              <a:t>decision trees</a:t>
            </a:r>
            <a:r>
              <a:rPr lang="en-IN" dirty="0" smtClean="0"/>
              <a:t> and compare their performance with the logistic regression model. If there is no significant improvement in their performance, then just use the important variables drawn from the logistic regression model</a:t>
            </a:r>
            <a:r>
              <a:rPr lang="en-IN" dirty="0" smtClean="0"/>
              <a:t>.</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153400" cy="762000"/>
          </a:xfrm>
        </p:spPr>
        <p:txBody>
          <a:bodyPr>
            <a:normAutofit/>
          </a:bodyPr>
          <a:lstStyle/>
          <a:p>
            <a:r>
              <a:rPr lang="en-IN" sz="4000" dirty="0" smtClean="0"/>
              <a:t>CART vs CHAID</a:t>
            </a:r>
            <a:endParaRPr lang="en-IN" sz="4000"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What is the main difference between CART and CHAID trees?</a:t>
            </a:r>
          </a:p>
          <a:p>
            <a:pPr fontAlgn="t">
              <a:buNone/>
            </a:pPr>
            <a:r>
              <a:rPr lang="en-IN" dirty="0" smtClean="0"/>
              <a:t>A) CART is used for classification, and CHAID is used for regression.</a:t>
            </a:r>
          </a:p>
          <a:p>
            <a:pPr fontAlgn="t">
              <a:buNone/>
            </a:pPr>
            <a:r>
              <a:rPr lang="en-IN" dirty="0" smtClean="0"/>
              <a:t>B) CART can create </a:t>
            </a:r>
            <a:r>
              <a:rPr lang="en-IN" dirty="0" err="1" smtClean="0"/>
              <a:t>multiway</a:t>
            </a:r>
            <a:r>
              <a:rPr lang="en-IN" dirty="0" smtClean="0"/>
              <a:t> trees (more than two children for a node), and CHAID can only create binary trees (a maximum of two children for a node).</a:t>
            </a:r>
          </a:p>
          <a:p>
            <a:pPr fontAlgn="t">
              <a:buNone/>
            </a:pPr>
            <a:r>
              <a:rPr lang="en-IN" dirty="0" smtClean="0"/>
              <a:t>C) CART can only create binary trees (a maximum of two children for a node), and CHAID can create </a:t>
            </a:r>
            <a:r>
              <a:rPr lang="en-IN" dirty="0" err="1" smtClean="0"/>
              <a:t>multiway</a:t>
            </a:r>
            <a:r>
              <a:rPr lang="en-IN" dirty="0" smtClean="0"/>
              <a:t> trees (more than two children for a node).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CART vs CHAID</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CART can only build binary trees, whereas CHAID can build </a:t>
            </a:r>
            <a:r>
              <a:rPr lang="en-IN" i="1" dirty="0" smtClean="0"/>
              <a:t>multi-way </a:t>
            </a:r>
            <a:r>
              <a:rPr lang="en-IN" i="1" dirty="0" smtClean="0"/>
              <a:t>trees.</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09600"/>
          </a:xfrm>
        </p:spPr>
        <p:txBody>
          <a:bodyPr>
            <a:normAutofit fontScale="90000"/>
          </a:bodyPr>
          <a:lstStyle/>
          <a:p>
            <a:r>
              <a:rPr lang="en-IN" sz="4000" dirty="0" smtClean="0"/>
              <a:t>CART vs CHAID</a:t>
            </a:r>
            <a:endParaRPr lang="en-IN" sz="4000" dirty="0"/>
          </a:p>
        </p:txBody>
      </p:sp>
      <p:sp>
        <p:nvSpPr>
          <p:cNvPr id="3" name="Content Placeholder 2"/>
          <p:cNvSpPr>
            <a:spLocks noGrp="1"/>
          </p:cNvSpPr>
          <p:nvPr>
            <p:ph idx="1"/>
          </p:nvPr>
        </p:nvSpPr>
        <p:spPr>
          <a:xfrm>
            <a:off x="304800" y="990600"/>
            <a:ext cx="8534400" cy="5181600"/>
          </a:xfrm>
        </p:spPr>
        <p:txBody>
          <a:bodyPr>
            <a:normAutofit/>
          </a:bodyPr>
          <a:lstStyle/>
          <a:p>
            <a:pPr>
              <a:buNone/>
            </a:pPr>
            <a:r>
              <a:rPr lang="en-IN" dirty="0" smtClean="0"/>
              <a:t>Suppose you are asked to build a decision tree model for a classification problem, by your manager. The aim of the organisation is to understand the driver KPIs (Key Performance Indicators), i.e. features that play an important role in the problem at hand. Which type of tree would be more appropriate for this task?</a:t>
            </a:r>
          </a:p>
          <a:p>
            <a:endParaRPr lang="en-IN" dirty="0" smtClean="0"/>
          </a:p>
          <a:p>
            <a:pPr fontAlgn="t">
              <a:buNone/>
            </a:pPr>
            <a:r>
              <a:rPr lang="en-IN" dirty="0" smtClean="0"/>
              <a:t>A) CART (Classification and Regression Tree)</a:t>
            </a:r>
          </a:p>
          <a:p>
            <a:pPr fontAlgn="t">
              <a:buNone/>
            </a:pPr>
            <a:r>
              <a:rPr lang="en-IN" dirty="0" smtClean="0"/>
              <a:t>B) CHAID (Chi-square Automatic Interaction Detection)</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4000" dirty="0" smtClean="0"/>
              <a:t>CART vs CHAID</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CHAID trees are suitable when you need to understand the driver KPIs, instead of predicting the class.</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Disadvantages of decision trees:</a:t>
            </a:r>
            <a:endParaRPr lang="en-IN" sz="4000" dirty="0"/>
          </a:p>
        </p:txBody>
      </p:sp>
      <p:sp>
        <p:nvSpPr>
          <p:cNvPr id="3" name="Content Placeholder 2"/>
          <p:cNvSpPr>
            <a:spLocks noGrp="1"/>
          </p:cNvSpPr>
          <p:nvPr>
            <p:ph idx="1"/>
          </p:nvPr>
        </p:nvSpPr>
        <p:spPr>
          <a:xfrm>
            <a:off x="304800" y="1143000"/>
            <a:ext cx="8534400" cy="5029200"/>
          </a:xfrm>
        </p:spPr>
        <p:txBody>
          <a:bodyPr>
            <a:normAutofit/>
          </a:bodyPr>
          <a:lstStyle/>
          <a:p>
            <a:r>
              <a:rPr lang="en-IN" dirty="0" smtClean="0"/>
              <a:t> Trees have a tendency to </a:t>
            </a:r>
            <a:r>
              <a:rPr lang="en-IN" b="1" dirty="0" smtClean="0"/>
              <a:t>overfit</a:t>
            </a:r>
            <a:r>
              <a:rPr lang="en-IN" dirty="0" smtClean="0"/>
              <a:t> the training data.</a:t>
            </a:r>
          </a:p>
          <a:p>
            <a:r>
              <a:rPr lang="en-IN" dirty="0" smtClean="0"/>
              <a:t>Splitting with </a:t>
            </a:r>
            <a:r>
              <a:rPr lang="en-IN" b="1" dirty="0" smtClean="0"/>
              <a:t>multiple linear decision boundaries that are perpendicular to the feature </a:t>
            </a:r>
            <a:r>
              <a:rPr lang="en-IN" b="1" dirty="0" err="1" smtClean="0"/>
              <a:t>space</a:t>
            </a:r>
            <a:r>
              <a:rPr lang="en-IN" dirty="0" err="1" smtClean="0"/>
              <a:t>is</a:t>
            </a:r>
            <a:r>
              <a:rPr lang="en-IN" dirty="0" smtClean="0"/>
              <a:t> not always efficient.</a:t>
            </a:r>
          </a:p>
          <a:p>
            <a:r>
              <a:rPr lang="en-IN" dirty="0" smtClean="0"/>
              <a:t>It is not possible to </a:t>
            </a:r>
            <a:r>
              <a:rPr lang="en-IN" b="1" dirty="0" smtClean="0"/>
              <a:t>predict beyond the range</a:t>
            </a:r>
            <a:r>
              <a:rPr lang="en-IN" dirty="0" smtClean="0"/>
              <a:t> of the response variable in the training data in a regression problem. Suppose you want to predict house prices using a decision tree and the range of the house price (response variable) is $5000 to $35000. While predicting, the output of the decision tree will always be within that range.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609600"/>
          </a:xfrm>
        </p:spPr>
        <p:txBody>
          <a:bodyPr>
            <a:normAutofit fontScale="90000"/>
          </a:bodyPr>
          <a:lstStyle/>
          <a:p>
            <a:r>
              <a:rPr lang="en-IN" dirty="0" smtClean="0"/>
              <a:t>Approach towards model building</a:t>
            </a:r>
            <a:endParaRPr lang="en-IN" dirty="0"/>
          </a:p>
        </p:txBody>
      </p:sp>
      <p:sp>
        <p:nvSpPr>
          <p:cNvPr id="3" name="Content Placeholder 2"/>
          <p:cNvSpPr>
            <a:spLocks noGrp="1"/>
          </p:cNvSpPr>
          <p:nvPr>
            <p:ph idx="1"/>
          </p:nvPr>
        </p:nvSpPr>
        <p:spPr>
          <a:xfrm>
            <a:off x="304800" y="1066800"/>
            <a:ext cx="8534400" cy="5105400"/>
          </a:xfrm>
        </p:spPr>
        <p:txBody>
          <a:bodyPr/>
          <a:lstStyle/>
          <a:p>
            <a:pPr>
              <a:buNone/>
            </a:pPr>
            <a:r>
              <a:rPr lang="en-IN" dirty="0" smtClean="0"/>
              <a:t>Which is the more appropriate approach towards model building?</a:t>
            </a:r>
          </a:p>
          <a:p>
            <a:pPr fontAlgn="t">
              <a:buNone/>
            </a:pPr>
            <a:endParaRPr lang="en-IN" dirty="0" smtClean="0"/>
          </a:p>
          <a:p>
            <a:pPr fontAlgn="t">
              <a:buNone/>
            </a:pPr>
            <a:r>
              <a:rPr lang="en-IN" dirty="0" smtClean="0"/>
              <a:t>A) Start from a simple model; and only build complex models if the simple ones do not meet the required standards.</a:t>
            </a:r>
          </a:p>
          <a:p>
            <a:pPr fontAlgn="t">
              <a:buNone/>
            </a:pPr>
            <a:r>
              <a:rPr lang="en-IN" dirty="0" smtClean="0"/>
              <a:t>B) Start from a complex model because simple ones are always less accurate.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a:bodyPr>
          <a:lstStyle/>
          <a:p>
            <a:r>
              <a:rPr lang="en-IN" sz="4000" dirty="0" smtClean="0"/>
              <a:t>Test- Which Model to use?</a:t>
            </a:r>
            <a:endParaRPr lang="en-IN" sz="4000"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Which of these is most appropriate to use as a baseline (benchmark) model?</a:t>
            </a:r>
          </a:p>
          <a:p>
            <a:pPr>
              <a:buNone/>
            </a:pPr>
            <a:endParaRPr lang="en-IN" dirty="0" smtClean="0"/>
          </a:p>
          <a:p>
            <a:pPr fontAlgn="t">
              <a:buNone/>
            </a:pPr>
            <a:r>
              <a:rPr lang="en-IN" dirty="0" smtClean="0"/>
              <a:t>A) Logistic regression</a:t>
            </a:r>
          </a:p>
          <a:p>
            <a:pPr fontAlgn="t">
              <a:buNone/>
            </a:pPr>
            <a:r>
              <a:rPr lang="en-IN" dirty="0" smtClean="0"/>
              <a:t>B) </a:t>
            </a:r>
            <a:r>
              <a:rPr lang="en-IN" dirty="0" smtClean="0"/>
              <a:t>KNN</a:t>
            </a:r>
            <a:endParaRPr lang="en-IN" dirty="0" smtClean="0"/>
          </a:p>
          <a:p>
            <a:pPr fontAlgn="t">
              <a:buNone/>
            </a:pPr>
            <a:r>
              <a:rPr lang="en-IN" dirty="0" smtClean="0"/>
              <a:t>C) </a:t>
            </a:r>
            <a:r>
              <a:rPr lang="en-IN" dirty="0" smtClean="0"/>
              <a:t>NaiveBayes</a:t>
            </a:r>
            <a:endParaRPr lang="en-IN" dirty="0" smtClean="0"/>
          </a:p>
          <a:p>
            <a:pPr fontAlgn="t">
              <a:buNone/>
            </a:pPr>
            <a:r>
              <a:rPr lang="en-IN" dirty="0" smtClean="0"/>
              <a:t>D) Decision trees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3.Data Preparation</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r>
              <a:rPr lang="en-IN" dirty="0" smtClean="0"/>
              <a:t>3.Data Preparation The data preparation phase covers all activities to construct the final dataset from the initial raw data.</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09600"/>
          </a:xfrm>
        </p:spPr>
        <p:txBody>
          <a:bodyPr>
            <a:normAutofit fontScale="90000"/>
          </a:bodyPr>
          <a:lstStyle/>
          <a:p>
            <a:r>
              <a:rPr lang="en-IN" sz="4000" dirty="0" smtClean="0"/>
              <a:t>Test- Which Model to use?</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Logistic regression is simple to run, with no hyper parameters to tune. It can be used as a benchmark to compare the performance of other models.</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09600"/>
          </a:xfrm>
        </p:spPr>
        <p:txBody>
          <a:bodyPr>
            <a:normAutofit fontScale="90000"/>
          </a:bodyPr>
          <a:lstStyle/>
          <a:p>
            <a:r>
              <a:rPr lang="en-IN" sz="4000" dirty="0" smtClean="0"/>
              <a:t>Which model to use?- Test</a:t>
            </a:r>
            <a:endParaRPr lang="en-IN" sz="4000" dirty="0"/>
          </a:p>
        </p:txBody>
      </p:sp>
      <p:sp>
        <p:nvSpPr>
          <p:cNvPr id="3" name="Content Placeholder 2"/>
          <p:cNvSpPr>
            <a:spLocks noGrp="1"/>
          </p:cNvSpPr>
          <p:nvPr>
            <p:ph idx="1"/>
          </p:nvPr>
        </p:nvSpPr>
        <p:spPr>
          <a:xfrm>
            <a:off x="304800" y="1066800"/>
            <a:ext cx="8534400" cy="5105400"/>
          </a:xfrm>
        </p:spPr>
        <p:txBody>
          <a:bodyPr>
            <a:normAutofit fontScale="92500"/>
          </a:bodyPr>
          <a:lstStyle/>
          <a:p>
            <a:pPr>
              <a:buNone/>
            </a:pPr>
            <a:r>
              <a:rPr lang="en-IN" dirty="0" smtClean="0"/>
              <a:t>Given a decision tree model on a binary classification task, which among the following is the best way to check whether the tree is over-fitting?</a:t>
            </a:r>
          </a:p>
          <a:p>
            <a:pPr>
              <a:buNone/>
            </a:pPr>
            <a:endParaRPr lang="en-IN" dirty="0" smtClean="0"/>
          </a:p>
          <a:p>
            <a:pPr fontAlgn="t">
              <a:buNone/>
            </a:pPr>
            <a:r>
              <a:rPr lang="en-IN" dirty="0" smtClean="0"/>
              <a:t>A) Plot the tree, if it has more than 10 leaves, it may be over-fitting.</a:t>
            </a:r>
          </a:p>
          <a:p>
            <a:pPr fontAlgn="t">
              <a:buNone/>
            </a:pPr>
            <a:r>
              <a:rPr lang="en-IN" dirty="0" smtClean="0"/>
              <a:t>B) Plot the tree, if it has more than 25 nodes, it may be over-fitting.</a:t>
            </a:r>
          </a:p>
          <a:p>
            <a:pPr fontAlgn="t">
              <a:buNone/>
            </a:pPr>
            <a:r>
              <a:rPr lang="en-IN" dirty="0" smtClean="0"/>
              <a:t>C) Look at the number of observations in each node, if any node has lesser than 50 observations, it may </a:t>
            </a:r>
            <a:r>
              <a:rPr lang="en-IN" smtClean="0"/>
              <a:t>be </a:t>
            </a:r>
            <a:r>
              <a:rPr lang="en-IN" smtClean="0"/>
              <a:t>over-fitting</a:t>
            </a:r>
            <a:r>
              <a:rPr lang="en-IN" dirty="0" smtClean="0"/>
              <a:t>.</a:t>
            </a:r>
          </a:p>
          <a:p>
            <a:pPr fontAlgn="t">
              <a:buNone/>
            </a:pPr>
            <a:r>
              <a:rPr lang="en-IN" dirty="0" smtClean="0"/>
              <a:t>D) Compare the accuracy of the tree model on the training and validation sets.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a:bodyPr>
          <a:lstStyle/>
          <a:p>
            <a:r>
              <a:rPr lang="en-IN" sz="4000" dirty="0" smtClean="0"/>
              <a:t>Which model to use?- Test</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If the difference between training and validation accuracy is significant, then you can conclude that the tree has </a:t>
            </a:r>
            <a:r>
              <a:rPr lang="en-IN" i="1" dirty="0" smtClean="0"/>
              <a:t>over-fitted </a:t>
            </a:r>
            <a:r>
              <a:rPr lang="en-IN" i="1" dirty="0" smtClean="0"/>
              <a:t>the data.</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4.Modeling</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Modelling techniques are selected and applied. </a:t>
            </a:r>
          </a:p>
          <a:p>
            <a:r>
              <a:rPr lang="en-IN" dirty="0" smtClean="0"/>
              <a:t>Since some techniques like neural nets have specific requirements regarding the form of the data, there can be a loop back here to data prep.</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639</TotalTime>
  <Words>4204</Words>
  <Application>Microsoft Office PowerPoint</Application>
  <PresentationFormat>On-screen Show (4:3)</PresentationFormat>
  <Paragraphs>467</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Flow</vt:lpstr>
      <vt:lpstr>CRISP-DM Methodology</vt:lpstr>
      <vt:lpstr>Objectives</vt:lpstr>
      <vt:lpstr>Cross Industry Standard Process - Data Mining</vt:lpstr>
      <vt:lpstr>What is CRISP-DM?</vt:lpstr>
      <vt:lpstr>CRISP-DM</vt:lpstr>
      <vt:lpstr>1.Business Understanding</vt:lpstr>
      <vt:lpstr>2.Data Understanding</vt:lpstr>
      <vt:lpstr>3.Data Preparation</vt:lpstr>
      <vt:lpstr>4.Modeling</vt:lpstr>
      <vt:lpstr>5.Evaluation</vt:lpstr>
      <vt:lpstr>6.Deployment</vt:lpstr>
      <vt:lpstr>TDSP (Team Data Science Process)</vt:lpstr>
      <vt:lpstr>TDSP</vt:lpstr>
      <vt:lpstr>From Data to Decisions…</vt:lpstr>
      <vt:lpstr>Approving Loans</vt:lpstr>
      <vt:lpstr>Supervised Learning</vt:lpstr>
      <vt:lpstr>Supervised Learning</vt:lpstr>
      <vt:lpstr>Supervised Learning</vt:lpstr>
      <vt:lpstr>Slide 19</vt:lpstr>
      <vt:lpstr>Two types of Classifiers</vt:lpstr>
      <vt:lpstr>Good modeling technique?</vt:lpstr>
      <vt:lpstr>Expectations from Model</vt:lpstr>
      <vt:lpstr>Expectations from Model</vt:lpstr>
      <vt:lpstr>Introduction to Model Selection</vt:lpstr>
      <vt:lpstr>Introduction to Model Selection</vt:lpstr>
      <vt:lpstr>Introduction to Model Selection</vt:lpstr>
      <vt:lpstr>Central Issue in Machine Learning</vt:lpstr>
      <vt:lpstr>Feedback</vt:lpstr>
      <vt:lpstr>Occam's razor</vt:lpstr>
      <vt:lpstr>Occam's Razor</vt:lpstr>
      <vt:lpstr>Occam's Razor</vt:lpstr>
      <vt:lpstr>Occam's Razor</vt:lpstr>
      <vt:lpstr>Feedback :</vt:lpstr>
      <vt:lpstr>Regression Models</vt:lpstr>
      <vt:lpstr>Model and Learning Algorithm</vt:lpstr>
      <vt:lpstr>Learning algorithm</vt:lpstr>
      <vt:lpstr>Model and Learning Algorithm</vt:lpstr>
      <vt:lpstr>4 points about using a simpler model</vt:lpstr>
      <vt:lpstr>Over-fitting – Test our Understanding</vt:lpstr>
      <vt:lpstr>Disadvantages of Complexity</vt:lpstr>
      <vt:lpstr>Over-fitting</vt:lpstr>
      <vt:lpstr>Over-fitting –Test our Understanding</vt:lpstr>
      <vt:lpstr>Over-fitting –Test our Understanding</vt:lpstr>
      <vt:lpstr>Over-fitting in Linear Regression</vt:lpstr>
      <vt:lpstr>Feedback</vt:lpstr>
      <vt:lpstr>Bias-Variance Trade-off</vt:lpstr>
      <vt:lpstr>Variance</vt:lpstr>
      <vt:lpstr>Bias </vt:lpstr>
      <vt:lpstr>Bias-Variance Trade-off</vt:lpstr>
      <vt:lpstr>Model Variance - Regression</vt:lpstr>
      <vt:lpstr>Model Variance - Regression</vt:lpstr>
      <vt:lpstr>Bias and Variance</vt:lpstr>
      <vt:lpstr>Bias and Variance</vt:lpstr>
      <vt:lpstr>Variance – Test our Understanding</vt:lpstr>
      <vt:lpstr>Variance – Test our Understanding</vt:lpstr>
      <vt:lpstr>Regularization</vt:lpstr>
      <vt:lpstr>Regularization - Test</vt:lpstr>
      <vt:lpstr>Regularization - Test</vt:lpstr>
      <vt:lpstr>Which model to apply?</vt:lpstr>
      <vt:lpstr>Which model to apply?</vt:lpstr>
      <vt:lpstr>Logistic Regression - Test</vt:lpstr>
      <vt:lpstr>Logistic Regression - Test</vt:lpstr>
      <vt:lpstr>Advantages of Logistic regression</vt:lpstr>
      <vt:lpstr>Cons of Logistic regression</vt:lpstr>
      <vt:lpstr>Advantages of Decision trees</vt:lpstr>
      <vt:lpstr>Cons of Decision trees</vt:lpstr>
      <vt:lpstr>Pros and Cons of Different ML Models- Test</vt:lpstr>
      <vt:lpstr>Pros and Cons of Different ML Models- Test</vt:lpstr>
      <vt:lpstr>Pros and Cons of Different ML Models- Test</vt:lpstr>
      <vt:lpstr>Pros and Cons of Different ML Models- Test</vt:lpstr>
      <vt:lpstr>choice of algorithms:</vt:lpstr>
      <vt:lpstr>Choice of algorithms</vt:lpstr>
      <vt:lpstr>CART vs CHAID</vt:lpstr>
      <vt:lpstr>CART vs CHAID</vt:lpstr>
      <vt:lpstr>CART vs CHAID</vt:lpstr>
      <vt:lpstr>CART vs CHAID</vt:lpstr>
      <vt:lpstr>Disadvantages of decision trees:</vt:lpstr>
      <vt:lpstr>Approach towards model building</vt:lpstr>
      <vt:lpstr>Test- Which Model to use?</vt:lpstr>
      <vt:lpstr>Test- Which Model to use?</vt:lpstr>
      <vt:lpstr>Which model to use?- Test</vt:lpstr>
      <vt:lpstr>Which model to use?- Test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117</cp:revision>
  <dcterms:created xsi:type="dcterms:W3CDTF">2006-08-16T00:00:00Z</dcterms:created>
  <dcterms:modified xsi:type="dcterms:W3CDTF">2019-02-11T12:30:51Z</dcterms:modified>
</cp:coreProperties>
</file>