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302" r:id="rId3"/>
    <p:sldId id="303" r:id="rId4"/>
    <p:sldId id="339" r:id="rId5"/>
    <p:sldId id="323" r:id="rId6"/>
    <p:sldId id="340" r:id="rId7"/>
    <p:sldId id="304" r:id="rId8"/>
    <p:sldId id="307" r:id="rId9"/>
    <p:sldId id="324" r:id="rId10"/>
    <p:sldId id="341" r:id="rId11"/>
    <p:sldId id="342" r:id="rId12"/>
    <p:sldId id="306" r:id="rId13"/>
    <p:sldId id="308" r:id="rId14"/>
    <p:sldId id="309" r:id="rId15"/>
    <p:sldId id="311" r:id="rId16"/>
    <p:sldId id="312" r:id="rId17"/>
    <p:sldId id="327" r:id="rId18"/>
    <p:sldId id="335" r:id="rId19"/>
    <p:sldId id="336" r:id="rId20"/>
    <p:sldId id="337" r:id="rId21"/>
    <p:sldId id="338" r:id="rId22"/>
    <p:sldId id="326" r:id="rId23"/>
    <p:sldId id="313" r:id="rId24"/>
    <p:sldId id="317" r:id="rId25"/>
    <p:sldId id="328" r:id="rId26"/>
    <p:sldId id="316" r:id="rId27"/>
    <p:sldId id="315" r:id="rId28"/>
    <p:sldId id="314" r:id="rId29"/>
    <p:sldId id="331" r:id="rId30"/>
    <p:sldId id="332" r:id="rId31"/>
    <p:sldId id="333" r:id="rId32"/>
    <p:sldId id="343" r:id="rId33"/>
    <p:sldId id="344" r:id="rId34"/>
    <p:sldId id="345" r:id="rId35"/>
    <p:sldId id="346" r:id="rId36"/>
    <p:sldId id="347" r:id="rId37"/>
    <p:sldId id="329" r:id="rId38"/>
    <p:sldId id="330" r:id="rId39"/>
    <p:sldId id="320" r:id="rId40"/>
    <p:sldId id="321" r:id="rId41"/>
    <p:sldId id="32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AB015-1E7F-4FF7-BA95-49C08237626F}" type="datetimeFigureOut">
              <a:rPr lang="en-US" smtClean="0"/>
              <a:pPr/>
              <a:t>2/12/2019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DD122-A938-496A-BE3E-DD1356C2A5B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2BFC9F-5C17-4844-A470-F511C9CFF2A4}" type="datetime1">
              <a:rPr lang="en-US" smtClean="0"/>
              <a:pPr/>
              <a:t>2/12/2019</a:t>
            </a:fld>
            <a:endParaRPr lang="en-US"/>
          </a:p>
        </p:txBody>
      </p:sp>
      <p:sp>
        <p:nvSpPr>
          <p:cNvPr id="19" name="Footer Placeholder 18"/>
          <p:cNvSpPr>
            <a:spLocks noGrp="1"/>
          </p:cNvSpPr>
          <p:nvPr>
            <p:ph type="ftr" sz="quarter" idx="11"/>
          </p:nvPr>
        </p:nvSpPr>
        <p:spPr/>
        <p:txBody>
          <a:bodyPr/>
          <a:lstStyle/>
          <a:p>
            <a:r>
              <a:rPr lang="en-US" smtClean="0"/>
              <a:t>Y.Lakshmi Prasad 08978784848</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B142DD-7873-4684-8578-95996306FF0B}" type="datetime1">
              <a:rPr lang="en-US" smtClean="0"/>
              <a:pPr/>
              <a:t>2/12/2019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ECF722-F774-4EB7-9509-E6366055B9F2}" type="datetime1">
              <a:rPr lang="en-US" smtClean="0"/>
              <a:pPr/>
              <a:t>2/12/2019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B1CEC1-B084-482A-8569-262B7264E72D}" type="datetime1">
              <a:rPr lang="en-US" smtClean="0"/>
              <a:pPr/>
              <a:t>2/12/2019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C3D732-72DD-40DB-B5A4-6291B93D93CF}" type="datetime1">
              <a:rPr lang="en-US" smtClean="0"/>
              <a:pPr/>
              <a:t>2/12/2019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492694-C548-4378-BA09-B1CD0E805896}" type="datetime1">
              <a:rPr lang="en-US" smtClean="0"/>
              <a:pPr/>
              <a:t>2/12/2019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62B1D3-8FE7-454C-80B0-E712467EE7B1}" type="datetime1">
              <a:rPr lang="en-US" smtClean="0"/>
              <a:pPr/>
              <a:t>2/12/2019</a:t>
            </a:fld>
            <a:endParaRPr lang="en-US"/>
          </a:p>
        </p:txBody>
      </p:sp>
      <p:sp>
        <p:nvSpPr>
          <p:cNvPr id="8" name="Footer Placeholder 7"/>
          <p:cNvSpPr>
            <a:spLocks noGrp="1"/>
          </p:cNvSpPr>
          <p:nvPr>
            <p:ph type="ftr" sz="quarter" idx="11"/>
          </p:nvPr>
        </p:nvSpPr>
        <p:spPr/>
        <p:txBody>
          <a:bodyPr/>
          <a:lstStyle/>
          <a:p>
            <a:r>
              <a:rPr lang="en-US" smtClean="0"/>
              <a:t>Y.Lakshmi Prasad 08978784848</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C61FD2-4631-4C19-AD5B-64DAB8370D2A}" type="datetime1">
              <a:rPr lang="en-US" smtClean="0"/>
              <a:pPr/>
              <a:t>2/12/2019</a:t>
            </a:fld>
            <a:endParaRPr lang="en-US"/>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6D158-B7B4-4AE7-A56D-F7BD512B0E3B}" type="datetime1">
              <a:rPr lang="en-US" smtClean="0"/>
              <a:pPr/>
              <a:t>2/12/2019</a:t>
            </a:fld>
            <a:endParaRPr lang="en-US"/>
          </a:p>
        </p:txBody>
      </p:sp>
      <p:sp>
        <p:nvSpPr>
          <p:cNvPr id="3" name="Footer Placeholder 2"/>
          <p:cNvSpPr>
            <a:spLocks noGrp="1"/>
          </p:cNvSpPr>
          <p:nvPr>
            <p:ph type="ftr" sz="quarter" idx="11"/>
          </p:nvPr>
        </p:nvSpPr>
        <p:spPr/>
        <p:txBody>
          <a:bodyPr/>
          <a:lstStyle/>
          <a:p>
            <a:r>
              <a:rPr lang="en-US" smtClean="0"/>
              <a:t>Y.Lakshmi Prasad 08978784848</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9C5E72-D9A9-4ECF-B3D9-1022DDF7A252}" type="datetime1">
              <a:rPr lang="en-US" smtClean="0"/>
              <a:pPr/>
              <a:t>2/12/2019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8D3550-2CC1-41B5-9867-D2F69066BC87}" type="datetime1">
              <a:rPr lang="en-US" smtClean="0"/>
              <a:pPr/>
              <a:t>2/12/2019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6BEFB7-C44A-4513-91A3-2287836189A0}" type="datetime1">
              <a:rPr lang="en-US" smtClean="0"/>
              <a:pPr/>
              <a:t>2/12/2019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Y.Lakshmi Prasad 08978784848</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K-Nearest Neighbours</a:t>
            </a:r>
            <a:endParaRPr lang="en-IN" dirty="0"/>
          </a:p>
        </p:txBody>
      </p:sp>
      <p:sp>
        <p:nvSpPr>
          <p:cNvPr id="3" name="Subtitle 2"/>
          <p:cNvSpPr>
            <a:spLocks noGrp="1"/>
          </p:cNvSpPr>
          <p:nvPr>
            <p:ph type="subTitle" idx="1"/>
          </p:nvPr>
        </p:nvSpPr>
        <p:spPr>
          <a:xfrm>
            <a:off x="1524000" y="5105400"/>
            <a:ext cx="7315200" cy="1143000"/>
          </a:xfrm>
        </p:spPr>
        <p:txBody>
          <a:bodyPr/>
          <a:lstStyle/>
          <a:p>
            <a:r>
              <a:rPr lang="en-IN" dirty="0" smtClean="0"/>
              <a:t>Y.LAKSHMI PRASAD</a:t>
            </a:r>
          </a:p>
          <a:p>
            <a:r>
              <a:rPr lang="en-IN" dirty="0" smtClean="0"/>
              <a:t>08978784848</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838200"/>
          </a:xfrm>
        </p:spPr>
        <p:txBody>
          <a:bodyPr>
            <a:normAutofit fontScale="90000"/>
          </a:bodyPr>
          <a:lstStyle/>
          <a:p>
            <a:r>
              <a:rPr lang="en-IN" sz="5400" dirty="0" smtClean="0"/>
              <a:t>KNN's Idea</a:t>
            </a:r>
            <a:endParaRPr lang="en-IN" dirty="0"/>
          </a:p>
        </p:txBody>
      </p:sp>
      <p:sp>
        <p:nvSpPr>
          <p:cNvPr id="3" name="Content Placeholder 2"/>
          <p:cNvSpPr>
            <a:spLocks noGrp="1"/>
          </p:cNvSpPr>
          <p:nvPr>
            <p:ph idx="1"/>
          </p:nvPr>
        </p:nvSpPr>
        <p:spPr>
          <a:xfrm>
            <a:off x="228600" y="1219200"/>
            <a:ext cx="8458200" cy="5105400"/>
          </a:xfrm>
        </p:spPr>
        <p:txBody>
          <a:bodyPr/>
          <a:lstStyle/>
          <a:p>
            <a:r>
              <a:rPr lang="en-IN" dirty="0" smtClean="0"/>
              <a:t>KNN Algorithm is based on </a:t>
            </a:r>
            <a:r>
              <a:rPr lang="en-IN" b="1" dirty="0" smtClean="0"/>
              <a:t>feature similarity, </a:t>
            </a:r>
            <a:r>
              <a:rPr lang="en-IN" dirty="0" smtClean="0"/>
              <a:t>How closely out-of-sample features resemble our training set determines how we classify a given data point.</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609600"/>
          </a:xfrm>
        </p:spPr>
        <p:txBody>
          <a:bodyPr>
            <a:normAutofit fontScale="90000"/>
          </a:bodyPr>
          <a:lstStyle/>
          <a:p>
            <a:r>
              <a:rPr lang="en-IN" sz="4000" dirty="0" smtClean="0"/>
              <a:t>KNN for Classification and Regression</a:t>
            </a:r>
            <a:endParaRPr lang="en-IN" sz="4000" dirty="0"/>
          </a:p>
        </p:txBody>
      </p:sp>
      <p:sp>
        <p:nvSpPr>
          <p:cNvPr id="3" name="Content Placeholder 2"/>
          <p:cNvSpPr>
            <a:spLocks noGrp="1"/>
          </p:cNvSpPr>
          <p:nvPr>
            <p:ph idx="1"/>
          </p:nvPr>
        </p:nvSpPr>
        <p:spPr>
          <a:xfrm>
            <a:off x="304800" y="1066800"/>
            <a:ext cx="8382000" cy="5257800"/>
          </a:xfrm>
        </p:spPr>
        <p:txBody>
          <a:bodyPr/>
          <a:lstStyle/>
          <a:p>
            <a:r>
              <a:rPr lang="en-IN" dirty="0" smtClean="0"/>
              <a:t>KNN can be used for </a:t>
            </a:r>
            <a:r>
              <a:rPr lang="en-IN" b="1" dirty="0" smtClean="0"/>
              <a:t>classification</a:t>
            </a:r>
            <a:r>
              <a:rPr lang="en-IN" dirty="0" smtClean="0"/>
              <a:t> — the output is a class membership. An object is classified by a majority vote of its neighbours, with the object being assigned to the class most common among its k nearest neighbours.</a:t>
            </a:r>
          </a:p>
          <a:p>
            <a:r>
              <a:rPr lang="en-IN" dirty="0" smtClean="0"/>
              <a:t>KNN can also be used for </a:t>
            </a:r>
            <a:r>
              <a:rPr lang="en-IN" b="1" dirty="0" smtClean="0"/>
              <a:t>regression</a:t>
            </a:r>
            <a:r>
              <a:rPr lang="en-IN" dirty="0" smtClean="0"/>
              <a:t> — output is the value for the object. This value is the average (or median) of the values of its k nearest neighbours.</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28600"/>
            <a:ext cx="7631723" cy="685800"/>
          </a:xfrm>
        </p:spPr>
        <p:txBody>
          <a:bodyPr>
            <a:normAutofit/>
          </a:bodyPr>
          <a:lstStyle/>
          <a:p>
            <a:r>
              <a:rPr lang="en-US" sz="4000" dirty="0"/>
              <a:t>K - Nearest Neighbors</a:t>
            </a:r>
          </a:p>
        </p:txBody>
      </p:sp>
      <p:sp>
        <p:nvSpPr>
          <p:cNvPr id="2" name="Content Placeholder 1"/>
          <p:cNvSpPr>
            <a:spLocks noGrp="1"/>
          </p:cNvSpPr>
          <p:nvPr>
            <p:ph idx="1"/>
          </p:nvPr>
        </p:nvSpPr>
        <p:spPr>
          <a:xfrm>
            <a:off x="304800" y="1447800"/>
            <a:ext cx="8482042" cy="4525963"/>
          </a:xfrm>
        </p:spPr>
        <p:txBody>
          <a:bodyPr/>
          <a:lstStyle/>
          <a:p>
            <a:pPr>
              <a:lnSpc>
                <a:spcPct val="90000"/>
              </a:lnSpc>
            </a:pPr>
            <a:r>
              <a:rPr lang="en-US" dirty="0"/>
              <a:t>For a given instance </a:t>
            </a:r>
            <a:r>
              <a:rPr lang="en-US" dirty="0" smtClean="0"/>
              <a:t>‘T’, </a:t>
            </a:r>
            <a:r>
              <a:rPr lang="en-US" dirty="0"/>
              <a:t>get the top </a:t>
            </a:r>
            <a:r>
              <a:rPr lang="en-US" dirty="0" smtClean="0"/>
              <a:t>“K” </a:t>
            </a:r>
            <a:r>
              <a:rPr lang="en-US" dirty="0"/>
              <a:t>dataset instances that are “nearest” to </a:t>
            </a:r>
            <a:r>
              <a:rPr lang="en-US" dirty="0" smtClean="0"/>
              <a:t>‘T’.</a:t>
            </a:r>
            <a:endParaRPr lang="en-US" dirty="0"/>
          </a:p>
          <a:p>
            <a:pPr>
              <a:lnSpc>
                <a:spcPct val="90000"/>
              </a:lnSpc>
            </a:pPr>
            <a:r>
              <a:rPr lang="en-US" dirty="0" smtClean="0"/>
              <a:t>Inspect </a:t>
            </a:r>
            <a:r>
              <a:rPr lang="en-US" dirty="0"/>
              <a:t>the category of these </a:t>
            </a:r>
            <a:r>
              <a:rPr lang="en-US" dirty="0" smtClean="0"/>
              <a:t>“K” instances</a:t>
            </a:r>
            <a:r>
              <a:rPr lang="en-US" dirty="0"/>
              <a:t>, choose the category </a:t>
            </a:r>
            <a:r>
              <a:rPr lang="en-US" dirty="0" smtClean="0"/>
              <a:t>“C” </a:t>
            </a:r>
            <a:r>
              <a:rPr lang="en-US" dirty="0"/>
              <a:t>that represent the most </a:t>
            </a:r>
            <a:r>
              <a:rPr lang="en-US" dirty="0" smtClean="0"/>
              <a:t>instances.</a:t>
            </a:r>
            <a:endParaRPr lang="en-US" dirty="0"/>
          </a:p>
          <a:p>
            <a:pPr>
              <a:lnSpc>
                <a:spcPct val="90000"/>
              </a:lnSpc>
            </a:pPr>
            <a:r>
              <a:rPr lang="en-US" dirty="0"/>
              <a:t>Conclude that </a:t>
            </a:r>
            <a:r>
              <a:rPr lang="en-US" dirty="0" smtClean="0"/>
              <a:t>‘T’ </a:t>
            </a:r>
            <a:r>
              <a:rPr lang="en-US" dirty="0"/>
              <a:t>belongs to category </a:t>
            </a:r>
            <a:r>
              <a:rPr lang="en-US" dirty="0" smtClean="0"/>
              <a:t>“C”.</a:t>
            </a:r>
            <a:endParaRPr lang="en-US" dirty="0"/>
          </a:p>
        </p:txBody>
      </p:sp>
    </p:spTree>
    <p:extLst>
      <p:ext uri="{BB962C8B-B14F-4D97-AF65-F5344CB8AC3E}">
        <p14:creationId xmlns="" xmlns:p14="http://schemas.microsoft.com/office/powerpoint/2010/main" val="1191515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6500858" cy="762000"/>
          </a:xfrm>
        </p:spPr>
        <p:txBody>
          <a:bodyPr>
            <a:normAutofit fontScale="90000"/>
          </a:bodyPr>
          <a:lstStyle/>
          <a:p>
            <a:r>
              <a:rPr lang="en-US" dirty="0"/>
              <a:t>1</a:t>
            </a:r>
            <a:r>
              <a:rPr lang="en-US" dirty="0" smtClean="0"/>
              <a:t>-Nearest Neighbor</a:t>
            </a:r>
            <a:endParaRPr lang="en-US" dirty="0"/>
          </a:p>
        </p:txBody>
      </p:sp>
      <p:pic>
        <p:nvPicPr>
          <p:cNvPr id="15" name="Picture 14" descr="Screen Shot 2014-09-13 at 12.49.20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9612" y="1219200"/>
            <a:ext cx="8557188" cy="5187644"/>
          </a:xfrm>
          <a:prstGeom prst="rect">
            <a:avLst/>
          </a:prstGeom>
        </p:spPr>
      </p:pic>
      <p:sp>
        <p:nvSpPr>
          <p:cNvPr id="16" name="Rectangle 15"/>
          <p:cNvSpPr/>
          <p:nvPr/>
        </p:nvSpPr>
        <p:spPr>
          <a:xfrm>
            <a:off x="3505200" y="3200400"/>
            <a:ext cx="258298" cy="247523"/>
          </a:xfrm>
          <a:prstGeom prst="rect">
            <a:avLst/>
          </a:prstGeom>
          <a:solidFill>
            <a:srgbClr val="FF00FF"/>
          </a:solidFill>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n-US" b="1" dirty="0" smtClean="0"/>
              <a:t>x</a:t>
            </a:r>
            <a:endParaRPr lang="en-US" b="1" dirty="0"/>
          </a:p>
        </p:txBody>
      </p:sp>
      <p:sp>
        <p:nvSpPr>
          <p:cNvPr id="17" name="Oval 16"/>
          <p:cNvSpPr/>
          <p:nvPr/>
        </p:nvSpPr>
        <p:spPr>
          <a:xfrm>
            <a:off x="3124200" y="3048000"/>
            <a:ext cx="817942" cy="731807"/>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44964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0813" cy="762000"/>
          </a:xfrm>
        </p:spPr>
        <p:txBody>
          <a:bodyPr>
            <a:normAutofit fontScale="90000"/>
          </a:bodyPr>
          <a:lstStyle/>
          <a:p>
            <a:r>
              <a:rPr lang="en-US" dirty="0"/>
              <a:t>2</a:t>
            </a:r>
            <a:r>
              <a:rPr lang="en-US" dirty="0" smtClean="0"/>
              <a:t>-Nearest Neighbor</a:t>
            </a:r>
            <a:endParaRPr lang="en-US" dirty="0"/>
          </a:p>
        </p:txBody>
      </p:sp>
      <p:pic>
        <p:nvPicPr>
          <p:cNvPr id="15" name="Picture 14" descr="Screen Shot 2014-09-13 at 12.49.20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1731" y="1295400"/>
            <a:ext cx="8195061" cy="4968110"/>
          </a:xfrm>
          <a:prstGeom prst="rect">
            <a:avLst/>
          </a:prstGeom>
        </p:spPr>
      </p:pic>
      <p:sp>
        <p:nvSpPr>
          <p:cNvPr id="16" name="Rectangle 15"/>
          <p:cNvSpPr/>
          <p:nvPr/>
        </p:nvSpPr>
        <p:spPr>
          <a:xfrm>
            <a:off x="3200400" y="3124200"/>
            <a:ext cx="258298" cy="247523"/>
          </a:xfrm>
          <a:prstGeom prst="rect">
            <a:avLst/>
          </a:prstGeom>
          <a:solidFill>
            <a:srgbClr val="FF00FF"/>
          </a:solidFill>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n-US" b="1" dirty="0"/>
              <a:t>?</a:t>
            </a:r>
          </a:p>
        </p:txBody>
      </p:sp>
      <p:sp>
        <p:nvSpPr>
          <p:cNvPr id="17" name="Oval 16"/>
          <p:cNvSpPr/>
          <p:nvPr/>
        </p:nvSpPr>
        <p:spPr>
          <a:xfrm>
            <a:off x="2514600" y="2819400"/>
            <a:ext cx="1676400" cy="1247134"/>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597007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6357982" cy="751674"/>
          </a:xfrm>
        </p:spPr>
        <p:txBody>
          <a:bodyPr>
            <a:normAutofit fontScale="90000"/>
          </a:bodyPr>
          <a:lstStyle/>
          <a:p>
            <a:r>
              <a:rPr lang="en-US" dirty="0" smtClean="0"/>
              <a:t>K = 3, 5, 7, 9</a:t>
            </a:r>
            <a:endParaRPr lang="en-US" dirty="0"/>
          </a:p>
        </p:txBody>
      </p:sp>
      <p:pic>
        <p:nvPicPr>
          <p:cNvPr id="4" name="Picture 3" descr="Screen Shot 2014-09-13 at 2.37.11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7200" y="1066800"/>
            <a:ext cx="8063641" cy="5572148"/>
          </a:xfrm>
          <a:prstGeom prst="rect">
            <a:avLst/>
          </a:prstGeom>
        </p:spPr>
      </p:pic>
    </p:spTree>
    <p:extLst>
      <p:ext uri="{BB962C8B-B14F-4D97-AF65-F5344CB8AC3E}">
        <p14:creationId xmlns="" xmlns:p14="http://schemas.microsoft.com/office/powerpoint/2010/main" val="2218416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3910"/>
            <a:ext cx="7342209" cy="766690"/>
          </a:xfrm>
        </p:spPr>
        <p:txBody>
          <a:bodyPr>
            <a:normAutofit fontScale="90000"/>
          </a:bodyPr>
          <a:lstStyle/>
          <a:p>
            <a:r>
              <a:rPr lang="en-US" dirty="0" smtClean="0"/>
              <a:t>K = 11,13,15,17</a:t>
            </a:r>
            <a:endParaRPr lang="en-US" dirty="0"/>
          </a:p>
        </p:txBody>
      </p:sp>
      <p:pic>
        <p:nvPicPr>
          <p:cNvPr id="5" name="Picture 4" descr="Screen Shot 2014-09-13 at 2.39.48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77378" y="1066800"/>
            <a:ext cx="8536435" cy="5643642"/>
          </a:xfrm>
          <a:prstGeom prst="rect">
            <a:avLst/>
          </a:prstGeom>
        </p:spPr>
      </p:pic>
    </p:spTree>
    <p:extLst>
      <p:ext uri="{BB962C8B-B14F-4D97-AF65-F5344CB8AC3E}">
        <p14:creationId xmlns="" xmlns:p14="http://schemas.microsoft.com/office/powerpoint/2010/main" val="2779218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8600"/>
            <a:ext cx="7329510" cy="685800"/>
          </a:xfrm>
        </p:spPr>
        <p:txBody>
          <a:bodyPr>
            <a:normAutofit fontScale="90000"/>
          </a:bodyPr>
          <a:lstStyle/>
          <a:p>
            <a:r>
              <a:rPr lang="en-US" dirty="0" smtClean="0"/>
              <a:t>Choosing The K</a:t>
            </a:r>
            <a:endParaRPr lang="en-US" dirty="0"/>
          </a:p>
        </p:txBody>
      </p:sp>
      <p:sp>
        <p:nvSpPr>
          <p:cNvPr id="2" name="Content Placeholder 1"/>
          <p:cNvSpPr>
            <a:spLocks noGrp="1"/>
          </p:cNvSpPr>
          <p:nvPr>
            <p:ph idx="1"/>
          </p:nvPr>
        </p:nvSpPr>
        <p:spPr>
          <a:xfrm>
            <a:off x="228600" y="1066800"/>
            <a:ext cx="8458200" cy="4876801"/>
          </a:xfrm>
        </p:spPr>
        <p:txBody>
          <a:bodyPr>
            <a:normAutofit/>
          </a:bodyPr>
          <a:lstStyle/>
          <a:p>
            <a:r>
              <a:rPr lang="en-US" dirty="0"/>
              <a:t>Choosing the number of nearest neighbors i.e. determining the value of </a:t>
            </a:r>
            <a:r>
              <a:rPr lang="en-US" dirty="0" smtClean="0"/>
              <a:t>‘K’ plays a </a:t>
            </a:r>
            <a:r>
              <a:rPr lang="en-US" dirty="0"/>
              <a:t>significant role in determining the efficacy of the model. </a:t>
            </a:r>
            <a:endParaRPr lang="en-US" dirty="0" smtClean="0"/>
          </a:p>
          <a:p>
            <a:r>
              <a:rPr lang="en-US" dirty="0" smtClean="0"/>
              <a:t>A </a:t>
            </a:r>
            <a:r>
              <a:rPr lang="en-US" dirty="0"/>
              <a:t>large </a:t>
            </a:r>
            <a:r>
              <a:rPr lang="en-US" dirty="0" smtClean="0"/>
              <a:t>K- </a:t>
            </a:r>
            <a:r>
              <a:rPr lang="en-US" dirty="0"/>
              <a:t>value has benefits which include reducing the variance due to </a:t>
            </a:r>
            <a:r>
              <a:rPr lang="en-US" dirty="0" smtClean="0"/>
              <a:t>the noisy </a:t>
            </a:r>
            <a:r>
              <a:rPr lang="en-US" dirty="0"/>
              <a:t>data, the side effect being developing a bias due to which the learner tends </a:t>
            </a:r>
            <a:r>
              <a:rPr lang="en-US" dirty="0" smtClean="0"/>
              <a:t>to ignore </a:t>
            </a:r>
            <a:r>
              <a:rPr lang="en-US" dirty="0"/>
              <a:t>the smaller patterns which may have useful insights.</a:t>
            </a:r>
          </a:p>
        </p:txBody>
      </p:sp>
    </p:spTree>
    <p:extLst>
      <p:ext uri="{BB962C8B-B14F-4D97-AF65-F5344CB8AC3E}">
        <p14:creationId xmlns="" xmlns:p14="http://schemas.microsoft.com/office/powerpoint/2010/main" val="3947987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609600"/>
          </a:xfrm>
        </p:spPr>
        <p:txBody>
          <a:bodyPr>
            <a:normAutofit fontScale="90000"/>
          </a:bodyPr>
          <a:lstStyle/>
          <a:p>
            <a:r>
              <a:rPr lang="en-IN" dirty="0" smtClean="0"/>
              <a:t>Understanding K </a:t>
            </a:r>
            <a:endParaRPr lang="en-IN" dirty="0"/>
          </a:p>
        </p:txBody>
      </p:sp>
      <p:sp>
        <p:nvSpPr>
          <p:cNvPr id="3" name="Content Placeholder 2"/>
          <p:cNvSpPr>
            <a:spLocks noGrp="1"/>
          </p:cNvSpPr>
          <p:nvPr>
            <p:ph idx="1"/>
          </p:nvPr>
        </p:nvSpPr>
        <p:spPr>
          <a:xfrm>
            <a:off x="304800" y="1219200"/>
            <a:ext cx="8382000" cy="5105400"/>
          </a:xfrm>
        </p:spPr>
        <p:txBody>
          <a:bodyPr/>
          <a:lstStyle/>
          <a:p>
            <a:pPr>
              <a:buNone/>
            </a:pPr>
            <a:r>
              <a:rPr lang="en-IN" b="1" dirty="0" smtClean="0"/>
              <a:t> Which of the following will be true about k in k-NN in terms of Bias?</a:t>
            </a:r>
            <a:endParaRPr lang="en-IN" dirty="0" smtClean="0"/>
          </a:p>
          <a:p>
            <a:pPr>
              <a:buNone/>
            </a:pPr>
            <a:r>
              <a:rPr lang="en-IN" dirty="0" smtClean="0"/>
              <a:t>	</a:t>
            </a:r>
          </a:p>
          <a:p>
            <a:pPr marL="514350" indent="-514350">
              <a:buNone/>
            </a:pPr>
            <a:r>
              <a:rPr lang="en-IN" dirty="0" smtClean="0"/>
              <a:t>A) When you increase the k the bias will be increases</a:t>
            </a:r>
          </a:p>
          <a:p>
            <a:pPr marL="514350" indent="-514350">
              <a:buNone/>
            </a:pPr>
            <a:r>
              <a:rPr lang="en-IN" dirty="0" smtClean="0"/>
              <a:t>B) When you decrease the k the bias will be increases</a:t>
            </a:r>
          </a:p>
          <a:p>
            <a:pPr marL="514350" indent="-514350">
              <a:buNone/>
            </a:pPr>
            <a:r>
              <a:rPr lang="en-IN" dirty="0" smtClean="0"/>
              <a:t>C) Can’t say</a:t>
            </a:r>
          </a:p>
          <a:p>
            <a:pPr marL="514350" indent="-514350">
              <a:buNone/>
            </a:pPr>
            <a:r>
              <a:rPr lang="en-IN" dirty="0" smtClean="0"/>
              <a:t>D) None of these</a:t>
            </a:r>
          </a:p>
          <a:p>
            <a:pPr>
              <a:buNone/>
            </a:pP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normAutofit fontScale="90000"/>
          </a:bodyPr>
          <a:lstStyle/>
          <a:p>
            <a:r>
              <a:rPr lang="en-IN" dirty="0" smtClean="0"/>
              <a:t>Feedback</a:t>
            </a:r>
            <a:endParaRPr lang="en-IN" dirty="0"/>
          </a:p>
        </p:txBody>
      </p:sp>
      <p:sp>
        <p:nvSpPr>
          <p:cNvPr id="3" name="Content Placeholder 2"/>
          <p:cNvSpPr>
            <a:spLocks noGrp="1"/>
          </p:cNvSpPr>
          <p:nvPr>
            <p:ph idx="1"/>
          </p:nvPr>
        </p:nvSpPr>
        <p:spPr>
          <a:xfrm>
            <a:off x="304800" y="1143000"/>
            <a:ext cx="8382000" cy="5181600"/>
          </a:xfrm>
        </p:spPr>
        <p:txBody>
          <a:bodyPr/>
          <a:lstStyle/>
          <a:p>
            <a:pPr>
              <a:buNone/>
            </a:pPr>
            <a:r>
              <a:rPr lang="en-IN" b="1" dirty="0" smtClean="0"/>
              <a:t>Answer A: </a:t>
            </a:r>
            <a:r>
              <a:rPr lang="en-IN" dirty="0" smtClean="0"/>
              <a:t>large K means simple model, simple model always consider as high bias</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304800"/>
            <a:ext cx="7324748" cy="685800"/>
          </a:xfrm>
        </p:spPr>
        <p:txBody>
          <a:bodyPr>
            <a:normAutofit fontScale="90000"/>
          </a:bodyPr>
          <a:lstStyle/>
          <a:p>
            <a:r>
              <a:rPr lang="en-US" dirty="0"/>
              <a:t>Memory </a:t>
            </a:r>
            <a:r>
              <a:rPr lang="en-US" dirty="0" smtClean="0"/>
              <a:t>vs Learning</a:t>
            </a:r>
            <a:endParaRPr lang="en-US" dirty="0"/>
          </a:p>
        </p:txBody>
      </p:sp>
      <p:sp>
        <p:nvSpPr>
          <p:cNvPr id="2" name="Content Placeholder 1"/>
          <p:cNvSpPr>
            <a:spLocks noGrp="1"/>
          </p:cNvSpPr>
          <p:nvPr>
            <p:ph idx="1"/>
          </p:nvPr>
        </p:nvSpPr>
        <p:spPr>
          <a:xfrm>
            <a:off x="152400" y="1219200"/>
            <a:ext cx="8610600" cy="4754563"/>
          </a:xfrm>
        </p:spPr>
        <p:txBody>
          <a:bodyPr/>
          <a:lstStyle/>
          <a:p>
            <a:r>
              <a:rPr lang="en-US" dirty="0" smtClean="0"/>
              <a:t>Memory </a:t>
            </a:r>
            <a:r>
              <a:rPr lang="en-US" dirty="0"/>
              <a:t>is the process of recording, storing and retrieving </a:t>
            </a:r>
            <a:r>
              <a:rPr lang="en-US" dirty="0" smtClean="0"/>
              <a:t>information. In Memory</a:t>
            </a:r>
            <a:r>
              <a:rPr lang="en-US" dirty="0"/>
              <a:t>, we keep the data and always go back to it whenever it is necessary. </a:t>
            </a:r>
            <a:endParaRPr lang="en-US" dirty="0" smtClean="0"/>
          </a:p>
          <a:p>
            <a:r>
              <a:rPr lang="en-US" dirty="0" smtClean="0"/>
              <a:t>Learning is </a:t>
            </a:r>
            <a:r>
              <a:rPr lang="en-US" dirty="0"/>
              <a:t>the process or behavior of acquiring </a:t>
            </a:r>
            <a:r>
              <a:rPr lang="en-US" dirty="0" smtClean="0"/>
              <a:t>knowledge. It </a:t>
            </a:r>
            <a:r>
              <a:rPr lang="en-US" dirty="0"/>
              <a:t>is </a:t>
            </a:r>
            <a:r>
              <a:rPr lang="en-US" dirty="0" smtClean="0"/>
              <a:t>the ability </a:t>
            </a:r>
            <a:r>
              <a:rPr lang="en-US" dirty="0"/>
              <a:t>to implement the information and make use </a:t>
            </a:r>
            <a:r>
              <a:rPr lang="en-US" dirty="0" smtClean="0"/>
              <a:t>of it </a:t>
            </a:r>
            <a:r>
              <a:rPr lang="en-US" dirty="0"/>
              <a:t>in practical circumstances.</a:t>
            </a:r>
          </a:p>
        </p:txBody>
      </p:sp>
    </p:spTree>
    <p:extLst>
      <p:ext uri="{BB962C8B-B14F-4D97-AF65-F5344CB8AC3E}">
        <p14:creationId xmlns="" xmlns:p14="http://schemas.microsoft.com/office/powerpoint/2010/main" val="523132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85800"/>
          </a:xfrm>
        </p:spPr>
        <p:txBody>
          <a:bodyPr>
            <a:normAutofit fontScale="90000"/>
          </a:bodyPr>
          <a:lstStyle/>
          <a:p>
            <a:r>
              <a:rPr lang="en-IN" dirty="0" smtClean="0"/>
              <a:t>Noise in Data</a:t>
            </a:r>
            <a:endParaRPr lang="en-IN" dirty="0"/>
          </a:p>
        </p:txBody>
      </p:sp>
      <p:sp>
        <p:nvSpPr>
          <p:cNvPr id="3" name="Content Placeholder 2"/>
          <p:cNvSpPr>
            <a:spLocks noGrp="1"/>
          </p:cNvSpPr>
          <p:nvPr>
            <p:ph idx="1"/>
          </p:nvPr>
        </p:nvSpPr>
        <p:spPr>
          <a:xfrm>
            <a:off x="304800" y="1066800"/>
            <a:ext cx="8382000" cy="5257800"/>
          </a:xfrm>
        </p:spPr>
        <p:txBody>
          <a:bodyPr/>
          <a:lstStyle/>
          <a:p>
            <a:r>
              <a:rPr lang="en-IN" b="1" dirty="0" smtClean="0"/>
              <a:t>When you find noise in data which of the following option would you consider in k-NN?</a:t>
            </a:r>
            <a:endParaRPr lang="en-IN" dirty="0" smtClean="0"/>
          </a:p>
          <a:p>
            <a:endParaRPr lang="en-IN" dirty="0" smtClean="0"/>
          </a:p>
          <a:p>
            <a:pPr>
              <a:buNone/>
            </a:pPr>
            <a:r>
              <a:rPr lang="en-IN" dirty="0" smtClean="0"/>
              <a:t>	A) I will increase the value of k</a:t>
            </a:r>
            <a:br>
              <a:rPr lang="en-IN" dirty="0" smtClean="0"/>
            </a:br>
            <a:r>
              <a:rPr lang="en-IN" dirty="0" smtClean="0"/>
              <a:t>B) I will decrease the value of k</a:t>
            </a:r>
            <a:br>
              <a:rPr lang="en-IN" dirty="0" smtClean="0"/>
            </a:br>
            <a:r>
              <a:rPr lang="en-IN" dirty="0" smtClean="0"/>
              <a:t>C) Noise can not be dependent on value of k</a:t>
            </a:r>
            <a:br>
              <a:rPr lang="en-IN" dirty="0" smtClean="0"/>
            </a:br>
            <a:r>
              <a:rPr lang="en-IN" dirty="0" smtClean="0"/>
              <a:t>D) None of these</a:t>
            </a:r>
          </a:p>
          <a:p>
            <a:pPr>
              <a:buNone/>
            </a:pPr>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85800"/>
          </a:xfrm>
        </p:spPr>
        <p:txBody>
          <a:bodyPr>
            <a:normAutofit fontScale="90000"/>
          </a:bodyPr>
          <a:lstStyle/>
          <a:p>
            <a:r>
              <a:rPr lang="en-IN" dirty="0" smtClean="0"/>
              <a:t>Feedback</a:t>
            </a:r>
            <a:endParaRPr lang="en-IN" dirty="0"/>
          </a:p>
        </p:txBody>
      </p:sp>
      <p:sp>
        <p:nvSpPr>
          <p:cNvPr id="3" name="Content Placeholder 2"/>
          <p:cNvSpPr>
            <a:spLocks noGrp="1"/>
          </p:cNvSpPr>
          <p:nvPr>
            <p:ph idx="1"/>
          </p:nvPr>
        </p:nvSpPr>
        <p:spPr>
          <a:xfrm>
            <a:off x="304800" y="1143000"/>
            <a:ext cx="8382000" cy="5181600"/>
          </a:xfrm>
        </p:spPr>
        <p:txBody>
          <a:bodyPr/>
          <a:lstStyle/>
          <a:p>
            <a:r>
              <a:rPr lang="en-IN" dirty="0" smtClean="0"/>
              <a:t>Answer A: To be more sure of which classifications you make, you can try increasing the value of K.</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85800"/>
          </a:xfrm>
        </p:spPr>
        <p:txBody>
          <a:bodyPr>
            <a:normAutofit/>
          </a:bodyPr>
          <a:lstStyle/>
          <a:p>
            <a:r>
              <a:rPr lang="en-IN" sz="4000" dirty="0" smtClean="0"/>
              <a:t>Model complexity</a:t>
            </a:r>
            <a:endParaRPr lang="en-IN" sz="4000" dirty="0"/>
          </a:p>
        </p:txBody>
      </p:sp>
      <p:sp>
        <p:nvSpPr>
          <p:cNvPr id="3" name="Content Placeholder 2"/>
          <p:cNvSpPr>
            <a:spLocks noGrp="1"/>
          </p:cNvSpPr>
          <p:nvPr>
            <p:ph idx="1"/>
          </p:nvPr>
        </p:nvSpPr>
        <p:spPr>
          <a:xfrm>
            <a:off x="228600" y="1219200"/>
            <a:ext cx="8458200" cy="5105400"/>
          </a:xfrm>
        </p:spPr>
        <p:txBody>
          <a:bodyPr/>
          <a:lstStyle/>
          <a:p>
            <a:r>
              <a:rPr lang="en-IN" dirty="0" smtClean="0"/>
              <a:t>K is hyper-parameter and we need to choose it that gives best performance. </a:t>
            </a:r>
          </a:p>
          <a:p>
            <a:r>
              <a:rPr lang="en-IN" dirty="0" smtClean="0"/>
              <a:t>If K is small, model is complex model can lead to overfit. It means that model memorizes the train sets and cannot predict test set with good accuracy. </a:t>
            </a:r>
          </a:p>
          <a:p>
            <a:r>
              <a:rPr lang="en-IN" dirty="0" smtClean="0"/>
              <a:t>If K is big, model that is less complex model can lead to under-fit.</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655383" cy="685800"/>
          </a:xfrm>
        </p:spPr>
        <p:txBody>
          <a:bodyPr>
            <a:normAutofit/>
          </a:bodyPr>
          <a:lstStyle/>
          <a:p>
            <a:r>
              <a:rPr lang="en-US" sz="4000" dirty="0" smtClean="0"/>
              <a:t>Controlling Complexity in KNN</a:t>
            </a:r>
            <a:endParaRPr lang="en-US" sz="4000" dirty="0"/>
          </a:p>
        </p:txBody>
      </p:sp>
      <p:pic>
        <p:nvPicPr>
          <p:cNvPr id="4" name="Picture 3" descr="BiasVariance.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43000" y="1676990"/>
            <a:ext cx="6833616" cy="4395216"/>
          </a:xfrm>
          <a:prstGeom prst="rect">
            <a:avLst/>
          </a:prstGeom>
        </p:spPr>
      </p:pic>
    </p:spTree>
    <p:extLst>
      <p:ext uri="{BB962C8B-B14F-4D97-AF65-F5344CB8AC3E}">
        <p14:creationId xmlns="" xmlns:p14="http://schemas.microsoft.com/office/powerpoint/2010/main" val="1606887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52400"/>
            <a:ext cx="6943748" cy="685800"/>
          </a:xfrm>
        </p:spPr>
        <p:txBody>
          <a:bodyPr>
            <a:normAutofit fontScale="90000"/>
          </a:bodyPr>
          <a:lstStyle/>
          <a:p>
            <a:r>
              <a:rPr lang="en-US" dirty="0"/>
              <a:t>K - Nearest Neighbors</a:t>
            </a:r>
          </a:p>
        </p:txBody>
      </p:sp>
      <p:sp>
        <p:nvSpPr>
          <p:cNvPr id="2" name="Content Placeholder 1"/>
          <p:cNvSpPr>
            <a:spLocks noGrp="1"/>
          </p:cNvSpPr>
          <p:nvPr>
            <p:ph idx="1"/>
          </p:nvPr>
        </p:nvSpPr>
        <p:spPr>
          <a:xfrm>
            <a:off x="228600" y="1371600"/>
            <a:ext cx="8610600" cy="4525963"/>
          </a:xfrm>
        </p:spPr>
        <p:txBody>
          <a:bodyPr>
            <a:normAutofit/>
          </a:bodyPr>
          <a:lstStyle/>
          <a:p>
            <a:pPr marL="109728" indent="0">
              <a:spcBef>
                <a:spcPct val="10000"/>
              </a:spcBef>
              <a:spcAft>
                <a:spcPts val="400"/>
              </a:spcAft>
              <a:buClr>
                <a:srgbClr val="0C7B9C"/>
              </a:buClr>
              <a:buSzPct val="75000"/>
              <a:buNone/>
            </a:pPr>
            <a:r>
              <a:rPr lang="en-US" altLang="zh-CN" dirty="0">
                <a:latin typeface="Arial" panose="020B0604020202020204" pitchFamily="34" charset="0"/>
                <a:ea typeface="宋体" panose="02010600030101010101" pitchFamily="2" charset="-122"/>
              </a:rPr>
              <a:t>Requires three things</a:t>
            </a:r>
          </a:p>
          <a:p>
            <a:pPr lvl="1">
              <a:spcBef>
                <a:spcPct val="10000"/>
              </a:spcBef>
              <a:spcAft>
                <a:spcPts val="400"/>
              </a:spcAft>
              <a:buClr>
                <a:srgbClr val="0C7B9C"/>
              </a:buClr>
              <a:buSzPct val="100000"/>
              <a:buNone/>
            </a:pPr>
            <a:r>
              <a:rPr lang="en-US" altLang="zh-CN" dirty="0" smtClean="0">
                <a:latin typeface="Arial" panose="020B0604020202020204" pitchFamily="34" charset="0"/>
                <a:ea typeface="宋体" panose="02010600030101010101" pitchFamily="2" charset="-122"/>
              </a:rPr>
              <a:t>1. The </a:t>
            </a:r>
            <a:r>
              <a:rPr lang="en-US" altLang="zh-CN" dirty="0">
                <a:latin typeface="Arial" panose="020B0604020202020204" pitchFamily="34" charset="0"/>
                <a:ea typeface="宋体" panose="02010600030101010101" pitchFamily="2" charset="-122"/>
              </a:rPr>
              <a:t>set of stored records</a:t>
            </a:r>
          </a:p>
          <a:p>
            <a:pPr lvl="1">
              <a:spcBef>
                <a:spcPct val="10000"/>
              </a:spcBef>
              <a:spcAft>
                <a:spcPts val="400"/>
              </a:spcAft>
              <a:buClr>
                <a:srgbClr val="0C7B9C"/>
              </a:buClr>
              <a:buSzPct val="100000"/>
              <a:buNone/>
            </a:pPr>
            <a:r>
              <a:rPr lang="en-US" altLang="zh-CN" dirty="0" smtClean="0">
                <a:latin typeface="Arial" panose="020B0604020202020204" pitchFamily="34" charset="0"/>
                <a:ea typeface="宋体" panose="02010600030101010101" pitchFamily="2" charset="-122"/>
              </a:rPr>
              <a:t>2. Distance </a:t>
            </a:r>
            <a:r>
              <a:rPr lang="en-US" altLang="zh-CN" dirty="0">
                <a:latin typeface="Arial" panose="020B0604020202020204" pitchFamily="34" charset="0"/>
                <a:ea typeface="宋体" panose="02010600030101010101" pitchFamily="2" charset="-122"/>
              </a:rPr>
              <a:t>Metric to compute distance between records</a:t>
            </a:r>
          </a:p>
          <a:p>
            <a:pPr lvl="1">
              <a:spcBef>
                <a:spcPct val="10000"/>
              </a:spcBef>
              <a:spcAft>
                <a:spcPts val="400"/>
              </a:spcAft>
              <a:buClr>
                <a:srgbClr val="0C7B9C"/>
              </a:buClr>
              <a:buSzPct val="100000"/>
              <a:buNone/>
            </a:pPr>
            <a:r>
              <a:rPr lang="en-US" altLang="zh-CN" dirty="0" smtClean="0">
                <a:latin typeface="Arial" panose="020B0604020202020204" pitchFamily="34" charset="0"/>
                <a:ea typeface="宋体" panose="02010600030101010101" pitchFamily="2" charset="-122"/>
              </a:rPr>
              <a:t>3. The </a:t>
            </a:r>
            <a:r>
              <a:rPr lang="en-US" altLang="zh-CN" dirty="0">
                <a:latin typeface="Arial" panose="020B0604020202020204" pitchFamily="34" charset="0"/>
                <a:ea typeface="宋体" panose="02010600030101010101" pitchFamily="2" charset="-122"/>
              </a:rPr>
              <a:t>value of </a:t>
            </a:r>
            <a:r>
              <a:rPr lang="en-US" altLang="zh-CN" dirty="0" smtClean="0">
                <a:latin typeface="Arial" panose="020B0604020202020204" pitchFamily="34" charset="0"/>
                <a:ea typeface="宋体" panose="02010600030101010101" pitchFamily="2" charset="-122"/>
              </a:rPr>
              <a:t>‘</a:t>
            </a:r>
            <a:r>
              <a:rPr lang="en-US" altLang="zh-CN" i="1" dirty="0" smtClean="0">
                <a:latin typeface="Arial" panose="020B0604020202020204" pitchFamily="34" charset="0"/>
                <a:ea typeface="宋体" panose="02010600030101010101" pitchFamily="2" charset="-122"/>
              </a:rPr>
              <a:t>K’</a:t>
            </a:r>
            <a:r>
              <a:rPr lang="en-US" altLang="zh-CN" dirty="0" smtClean="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the number of nearest neighbors to </a:t>
            </a:r>
            <a:r>
              <a:rPr lang="en-US" altLang="zh-CN" dirty="0" smtClean="0">
                <a:latin typeface="Arial" panose="020B0604020202020204" pitchFamily="34" charset="0"/>
                <a:ea typeface="宋体" panose="02010600030101010101" pitchFamily="2" charset="-122"/>
              </a:rPr>
              <a:t>retrieve</a:t>
            </a:r>
          </a:p>
          <a:p>
            <a:pPr lvl="1">
              <a:spcBef>
                <a:spcPct val="10000"/>
              </a:spcBef>
              <a:spcAft>
                <a:spcPts val="400"/>
              </a:spcAft>
              <a:buClr>
                <a:srgbClr val="0C7B9C"/>
              </a:buClr>
              <a:buSzPct val="100000"/>
              <a:buNone/>
            </a:pPr>
            <a:endParaRPr lang="en-US" altLang="zh-CN" dirty="0" smtClean="0">
              <a:latin typeface="Arial" panose="020B0604020202020204" pitchFamily="34" charset="0"/>
              <a:ea typeface="宋体" panose="02010600030101010101" pitchFamily="2" charset="-122"/>
            </a:endParaRPr>
          </a:p>
          <a:p>
            <a:endParaRPr lang="en-US" dirty="0"/>
          </a:p>
        </p:txBody>
      </p:sp>
    </p:spTree>
    <p:extLst>
      <p:ext uri="{BB962C8B-B14F-4D97-AF65-F5344CB8AC3E}">
        <p14:creationId xmlns="" xmlns:p14="http://schemas.microsoft.com/office/powerpoint/2010/main" val="4192713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6934200" cy="685800"/>
          </a:xfrm>
        </p:spPr>
        <p:txBody>
          <a:bodyPr>
            <a:normAutofit fontScale="90000"/>
          </a:bodyPr>
          <a:lstStyle/>
          <a:p>
            <a:r>
              <a:rPr lang="en-US" dirty="0" smtClean="0"/>
              <a:t>K - Nearest Neighbors</a:t>
            </a:r>
            <a:endParaRPr lang="en-IN" dirty="0"/>
          </a:p>
        </p:txBody>
      </p:sp>
      <p:sp>
        <p:nvSpPr>
          <p:cNvPr id="3" name="Content Placeholder 2"/>
          <p:cNvSpPr>
            <a:spLocks noGrp="1"/>
          </p:cNvSpPr>
          <p:nvPr>
            <p:ph idx="1"/>
          </p:nvPr>
        </p:nvSpPr>
        <p:spPr>
          <a:xfrm>
            <a:off x="304800" y="1143000"/>
            <a:ext cx="8382000" cy="5181600"/>
          </a:xfrm>
        </p:spPr>
        <p:txBody>
          <a:bodyPr/>
          <a:lstStyle/>
          <a:p>
            <a:pPr marL="109728" indent="0">
              <a:spcBef>
                <a:spcPct val="10000"/>
              </a:spcBef>
              <a:spcAft>
                <a:spcPts val="400"/>
              </a:spcAft>
              <a:buClr>
                <a:srgbClr val="0C7B9C"/>
              </a:buClr>
              <a:buSzPct val="75000"/>
              <a:buNone/>
            </a:pPr>
            <a:r>
              <a:rPr lang="en-US" altLang="zh-CN" dirty="0" smtClean="0">
                <a:latin typeface="Arial" panose="020B0604020202020204" pitchFamily="34" charset="0"/>
                <a:ea typeface="宋体" panose="02010600030101010101" pitchFamily="2" charset="-122"/>
              </a:rPr>
              <a:t>To classify an unknown record:</a:t>
            </a:r>
          </a:p>
          <a:p>
            <a:pPr lvl="1">
              <a:spcBef>
                <a:spcPct val="10000"/>
              </a:spcBef>
              <a:spcAft>
                <a:spcPts val="400"/>
              </a:spcAft>
              <a:buClr>
                <a:srgbClr val="0C7B9C"/>
              </a:buClr>
              <a:buSzPct val="100000"/>
              <a:buNone/>
            </a:pPr>
            <a:r>
              <a:rPr lang="en-US" altLang="zh-CN" dirty="0" smtClean="0">
                <a:latin typeface="Arial" panose="020B0604020202020204" pitchFamily="34" charset="0"/>
                <a:ea typeface="宋体" panose="02010600030101010101" pitchFamily="2" charset="-122"/>
              </a:rPr>
              <a:t>1. Compute distance to other training records</a:t>
            </a:r>
          </a:p>
          <a:p>
            <a:pPr lvl="1">
              <a:spcBef>
                <a:spcPct val="10000"/>
              </a:spcBef>
              <a:spcAft>
                <a:spcPts val="400"/>
              </a:spcAft>
              <a:buClr>
                <a:srgbClr val="0C7B9C"/>
              </a:buClr>
              <a:buSzPct val="100000"/>
              <a:buNone/>
            </a:pPr>
            <a:r>
              <a:rPr lang="en-US" altLang="zh-CN" dirty="0" smtClean="0">
                <a:latin typeface="Arial" panose="020B0604020202020204" pitchFamily="34" charset="0"/>
                <a:ea typeface="宋体" panose="02010600030101010101" pitchFamily="2" charset="-122"/>
              </a:rPr>
              <a:t>2. Identify </a:t>
            </a:r>
            <a:r>
              <a:rPr lang="en-US" altLang="zh-CN" i="1" dirty="0" smtClean="0">
                <a:latin typeface="Arial" panose="020B0604020202020204" pitchFamily="34" charset="0"/>
                <a:ea typeface="宋体" panose="02010600030101010101" pitchFamily="2" charset="-122"/>
              </a:rPr>
              <a:t>k</a:t>
            </a:r>
            <a:r>
              <a:rPr lang="en-US" altLang="zh-CN" dirty="0" smtClean="0">
                <a:latin typeface="Arial" panose="020B0604020202020204" pitchFamily="34" charset="0"/>
                <a:ea typeface="宋体" panose="02010600030101010101" pitchFamily="2" charset="-122"/>
              </a:rPr>
              <a:t> nearest neighbors </a:t>
            </a:r>
          </a:p>
          <a:p>
            <a:pPr lvl="1">
              <a:spcBef>
                <a:spcPct val="10000"/>
              </a:spcBef>
              <a:spcAft>
                <a:spcPts val="400"/>
              </a:spcAft>
              <a:buClr>
                <a:srgbClr val="0C7B9C"/>
              </a:buClr>
              <a:buSzPct val="100000"/>
              <a:buNone/>
            </a:pPr>
            <a:r>
              <a:rPr lang="en-US" altLang="zh-CN" dirty="0" smtClean="0">
                <a:latin typeface="Arial" panose="020B0604020202020204" pitchFamily="34" charset="0"/>
                <a:ea typeface="宋体" panose="02010600030101010101" pitchFamily="2" charset="-122"/>
              </a:rPr>
              <a:t>3. Use class labels of nearest neighbors to determine the class label of unknown record (e.g., by taking majority vote)</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4786" cy="689818"/>
          </a:xfrm>
        </p:spPr>
        <p:txBody>
          <a:bodyPr>
            <a:normAutofit/>
          </a:bodyPr>
          <a:lstStyle/>
          <a:p>
            <a:r>
              <a:rPr lang="en-IN" sz="4000" dirty="0" smtClean="0"/>
              <a:t>Which distance Metric to use?</a:t>
            </a:r>
            <a:endParaRPr lang="en-IN" sz="4000" dirty="0"/>
          </a:p>
        </p:txBody>
      </p:sp>
      <p:sp>
        <p:nvSpPr>
          <p:cNvPr id="3" name="Content Placeholder 2"/>
          <p:cNvSpPr>
            <a:spLocks noGrp="1"/>
          </p:cNvSpPr>
          <p:nvPr>
            <p:ph idx="1"/>
          </p:nvPr>
        </p:nvSpPr>
        <p:spPr>
          <a:xfrm>
            <a:off x="304800" y="1219200"/>
            <a:ext cx="8610600" cy="5105400"/>
          </a:xfrm>
        </p:spPr>
        <p:txBody>
          <a:bodyPr/>
          <a:lstStyle/>
          <a:p>
            <a:r>
              <a:rPr lang="en-IN" dirty="0" smtClean="0"/>
              <a:t>When you have Numeric variables we use Euclidean distance, When you have Categorical variables we use Hamming distance.</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304800" y="152400"/>
            <a:ext cx="7805394" cy="762000"/>
          </a:xfrm>
        </p:spPr>
        <p:txBody>
          <a:bodyPr>
            <a:normAutofit/>
          </a:bodyPr>
          <a:lstStyle/>
          <a:p>
            <a:pPr eaLnBrk="1" hangingPunct="1"/>
            <a:r>
              <a:rPr lang="en-US" altLang="zh-CN" sz="4000" dirty="0" smtClean="0">
                <a:ea typeface="宋体" panose="02010600030101010101" pitchFamily="2" charset="-122"/>
              </a:rPr>
              <a:t>Nearest Neighbor Classification</a:t>
            </a:r>
          </a:p>
        </p:txBody>
      </p:sp>
      <p:sp>
        <p:nvSpPr>
          <p:cNvPr id="4103" name="Rectangle 3"/>
          <p:cNvSpPr>
            <a:spLocks noGrp="1" noChangeArrowheads="1"/>
          </p:cNvSpPr>
          <p:nvPr>
            <p:ph idx="1"/>
          </p:nvPr>
        </p:nvSpPr>
        <p:spPr>
          <a:xfrm>
            <a:off x="214282" y="1143000"/>
            <a:ext cx="8572164" cy="4830763"/>
          </a:xfrm>
        </p:spPr>
        <p:txBody>
          <a:bodyPr/>
          <a:lstStyle/>
          <a:p>
            <a:pPr eaLnBrk="1" hangingPunct="1"/>
            <a:r>
              <a:rPr lang="en-US" altLang="zh-CN" dirty="0" smtClean="0">
                <a:ea typeface="宋体" panose="02010600030101010101" pitchFamily="2" charset="-122"/>
              </a:rPr>
              <a:t>Compute distance between two points:</a:t>
            </a:r>
          </a:p>
          <a:p>
            <a:pPr lvl="1" eaLnBrk="1" hangingPunct="1"/>
            <a:r>
              <a:rPr lang="en-US" altLang="zh-CN" dirty="0" smtClean="0">
                <a:ea typeface="宋体" panose="02010600030101010101" pitchFamily="2" charset="-122"/>
              </a:rPr>
              <a:t>Euclidean distance </a:t>
            </a:r>
          </a:p>
          <a:p>
            <a:pPr lvl="1" eaLnBrk="1" hangingPunct="1"/>
            <a:endParaRPr lang="en-US" altLang="zh-CN" dirty="0" smtClean="0">
              <a:ea typeface="宋体" panose="02010600030101010101" pitchFamily="2" charset="-122"/>
            </a:endParaRPr>
          </a:p>
          <a:p>
            <a:pPr lvl="1" eaLnBrk="1" hangingPunct="1"/>
            <a:endParaRPr lang="en-US" altLang="zh-CN" dirty="0" smtClean="0">
              <a:ea typeface="宋体" panose="02010600030101010101" pitchFamily="2" charset="-122"/>
            </a:endParaRPr>
          </a:p>
          <a:p>
            <a:pPr eaLnBrk="1" hangingPunct="1">
              <a:buFont typeface="Wingdings" panose="05000000000000000000" pitchFamily="2" charset="2"/>
              <a:buNone/>
            </a:pP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Determine the class from nearest neighbor list</a:t>
            </a:r>
          </a:p>
          <a:p>
            <a:pPr lvl="1" eaLnBrk="1" hangingPunct="1"/>
            <a:r>
              <a:rPr lang="en-US" altLang="zh-CN" dirty="0">
                <a:ea typeface="宋体" panose="02010600030101010101" pitchFamily="2" charset="-122"/>
              </a:rPr>
              <a:t>T</a:t>
            </a:r>
            <a:r>
              <a:rPr lang="en-US" altLang="zh-CN" dirty="0" smtClean="0">
                <a:ea typeface="宋体" panose="02010600030101010101" pitchFamily="2" charset="-122"/>
              </a:rPr>
              <a:t>ake the majority vote of class labels among the k-nearest neighbors</a:t>
            </a:r>
          </a:p>
          <a:p>
            <a:pPr lvl="1" eaLnBrk="1" hangingPunct="1"/>
            <a:r>
              <a:rPr lang="en-US" altLang="zh-CN" dirty="0" smtClean="0">
                <a:ea typeface="宋体" panose="02010600030101010101" pitchFamily="2" charset="-122"/>
              </a:rPr>
              <a:t>Weigh the vote according to distance</a:t>
            </a:r>
          </a:p>
          <a:p>
            <a:pPr lvl="2" eaLnBrk="1" hangingPunct="1"/>
            <a:r>
              <a:rPr lang="en-US" altLang="zh-CN" dirty="0" smtClean="0">
                <a:ea typeface="宋体" panose="02010600030101010101" pitchFamily="2" charset="-122"/>
              </a:rPr>
              <a:t> weight factor, w = 1/d</a:t>
            </a:r>
            <a:r>
              <a:rPr lang="en-US" altLang="zh-CN" baseline="30000" dirty="0" smtClean="0">
                <a:ea typeface="宋体" panose="02010600030101010101" pitchFamily="2" charset="-122"/>
              </a:rPr>
              <a:t>2</a:t>
            </a:r>
          </a:p>
        </p:txBody>
      </p:sp>
      <p:graphicFrame>
        <p:nvGraphicFramePr>
          <p:cNvPr id="4098" name="Object 4"/>
          <p:cNvGraphicFramePr>
            <a:graphicFrameLocks noChangeAspect="1"/>
          </p:cNvGraphicFramePr>
          <p:nvPr/>
        </p:nvGraphicFramePr>
        <p:xfrm>
          <a:off x="1752600" y="2209800"/>
          <a:ext cx="4876800" cy="823913"/>
        </p:xfrm>
        <a:graphic>
          <a:graphicData uri="http://schemas.openxmlformats.org/presentationml/2006/ole">
            <p:oleObj spid="_x0000_s1026" name="Equation" r:id="rId3" imgW="2705100" imgH="457200" progId="Equation.3">
              <p:embed/>
            </p:oleObj>
          </a:graphicData>
        </a:graphic>
      </p:graphicFrame>
    </p:spTree>
    <p:extLst>
      <p:ext uri="{BB962C8B-B14F-4D97-AF65-F5344CB8AC3E}">
        <p14:creationId xmlns="" xmlns:p14="http://schemas.microsoft.com/office/powerpoint/2010/main" val="170508621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358114" cy="609600"/>
          </a:xfrm>
        </p:spPr>
        <p:txBody>
          <a:bodyPr>
            <a:normAutofit fontScale="90000"/>
          </a:bodyPr>
          <a:lstStyle/>
          <a:p>
            <a:r>
              <a:rPr lang="en-US" altLang="zh-CN" sz="4000" dirty="0" smtClean="0">
                <a:ea typeface="宋体" panose="02010600030101010101" pitchFamily="2" charset="-122"/>
              </a:rPr>
              <a:t>Nearest Neighbor Classification</a:t>
            </a:r>
            <a:endParaRPr lang="en-IN" sz="4000" dirty="0"/>
          </a:p>
        </p:txBody>
      </p:sp>
      <p:sp>
        <p:nvSpPr>
          <p:cNvPr id="3" name="Content Placeholder 2"/>
          <p:cNvSpPr>
            <a:spLocks noGrp="1"/>
          </p:cNvSpPr>
          <p:nvPr>
            <p:ph idx="1"/>
          </p:nvPr>
        </p:nvSpPr>
        <p:spPr>
          <a:xfrm>
            <a:off x="381000" y="1295400"/>
            <a:ext cx="8120090" cy="4562492"/>
          </a:xfrm>
        </p:spPr>
        <p:txBody>
          <a:bodyPr/>
          <a:lstStyle/>
          <a:p>
            <a:pPr>
              <a:buNone/>
            </a:pPr>
            <a:r>
              <a:rPr lang="en-IN" dirty="0" err="1" smtClean="0"/>
              <a:t>MinKowski</a:t>
            </a:r>
            <a:endParaRPr lang="en-IN" dirty="0" smtClean="0"/>
          </a:p>
          <a:p>
            <a:r>
              <a:rPr lang="en-IN" dirty="0" smtClean="0"/>
              <a:t>1. Euclidean (P=2)</a:t>
            </a:r>
          </a:p>
          <a:p>
            <a:r>
              <a:rPr lang="en-IN" dirty="0" smtClean="0"/>
              <a:t>2. </a:t>
            </a:r>
            <a:r>
              <a:rPr lang="en-IN" dirty="0" err="1" smtClean="0"/>
              <a:t>Manhatten</a:t>
            </a:r>
            <a:r>
              <a:rPr lang="en-IN" dirty="0" smtClean="0"/>
              <a:t> (P=1)</a:t>
            </a:r>
          </a:p>
          <a:p>
            <a:r>
              <a:rPr lang="en-IN" dirty="0" smtClean="0"/>
              <a:t>3.  Hamming (P=0)</a:t>
            </a:r>
          </a:p>
          <a:p>
            <a:r>
              <a:rPr lang="en-IN" dirty="0" smtClean="0"/>
              <a:t>4. Chebyshev (P=</a:t>
            </a:r>
            <a:r>
              <a:rPr lang="en-IN" dirty="0" err="1" smtClean="0"/>
              <a:t>Inf</a:t>
            </a:r>
            <a:r>
              <a:rPr lang="en-IN" dirty="0" smtClean="0"/>
              <a:t>)</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85800"/>
          </a:xfrm>
        </p:spPr>
        <p:txBody>
          <a:bodyPr>
            <a:normAutofit/>
          </a:bodyPr>
          <a:lstStyle/>
          <a:p>
            <a:r>
              <a:rPr lang="en-IN" sz="4000" dirty="0" smtClean="0"/>
              <a:t>Euclidean distance</a:t>
            </a:r>
            <a:endParaRPr lang="en-IN" sz="4000" dirty="0"/>
          </a:p>
        </p:txBody>
      </p:sp>
      <p:sp>
        <p:nvSpPr>
          <p:cNvPr id="3" name="Content Placeholder 2"/>
          <p:cNvSpPr>
            <a:spLocks noGrp="1"/>
          </p:cNvSpPr>
          <p:nvPr>
            <p:ph idx="1"/>
          </p:nvPr>
        </p:nvSpPr>
        <p:spPr>
          <a:xfrm>
            <a:off x="381000" y="1219200"/>
            <a:ext cx="8305800" cy="5105400"/>
          </a:xfrm>
        </p:spPr>
        <p:txBody>
          <a:bodyPr>
            <a:normAutofit/>
          </a:bodyPr>
          <a:lstStyle/>
          <a:p>
            <a:r>
              <a:rPr lang="en-IN" dirty="0" smtClean="0"/>
              <a:t>Most common, L2 norm of two vectors.</a:t>
            </a:r>
          </a:p>
          <a:p>
            <a:r>
              <a:rPr lang="en-IN" dirty="0" smtClean="0"/>
              <a:t>In a bi-dimensional plane, the Euclidean distance refigures as the straight line connecting two points, and you calculate it as the square root of the sum of the squared difference between the elements of two vectors.</a:t>
            </a:r>
          </a:p>
          <a:p>
            <a:r>
              <a:rPr lang="en-IN" dirty="0" smtClean="0"/>
              <a:t>The Euclidean distance between points (1,2) and (3,3) can be computed which results in a distance of about 2.236.</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52400"/>
            <a:ext cx="7696200" cy="685800"/>
          </a:xfrm>
        </p:spPr>
        <p:txBody>
          <a:bodyPr>
            <a:normAutofit/>
          </a:bodyPr>
          <a:lstStyle/>
          <a:p>
            <a:r>
              <a:rPr lang="en-CA" sz="4000" dirty="0"/>
              <a:t>KNN – </a:t>
            </a:r>
            <a:r>
              <a:rPr lang="en-CA" sz="4000" dirty="0" smtClean="0"/>
              <a:t>Different </a:t>
            </a:r>
            <a:r>
              <a:rPr lang="en-CA" sz="4000" dirty="0"/>
              <a:t>names</a:t>
            </a:r>
            <a:endParaRPr lang="en-US" sz="4000" dirty="0"/>
          </a:p>
        </p:txBody>
      </p:sp>
      <p:sp>
        <p:nvSpPr>
          <p:cNvPr id="2" name="Content Placeholder 1"/>
          <p:cNvSpPr>
            <a:spLocks noGrp="1"/>
          </p:cNvSpPr>
          <p:nvPr>
            <p:ph idx="1"/>
          </p:nvPr>
        </p:nvSpPr>
        <p:spPr>
          <a:xfrm>
            <a:off x="428596" y="1143000"/>
            <a:ext cx="7786742" cy="3714760"/>
          </a:xfrm>
        </p:spPr>
        <p:txBody>
          <a:bodyPr/>
          <a:lstStyle/>
          <a:p>
            <a:pPr>
              <a:lnSpc>
                <a:spcPct val="90000"/>
              </a:lnSpc>
              <a:defRPr/>
            </a:pPr>
            <a:r>
              <a:rPr lang="en-US" sz="2800" dirty="0"/>
              <a:t>K-Nearest Neighbors</a:t>
            </a:r>
          </a:p>
          <a:p>
            <a:pPr>
              <a:lnSpc>
                <a:spcPct val="90000"/>
              </a:lnSpc>
              <a:defRPr/>
            </a:pPr>
            <a:r>
              <a:rPr lang="en-US" sz="2800" dirty="0"/>
              <a:t>Memory-Based Reasoning</a:t>
            </a:r>
          </a:p>
          <a:p>
            <a:pPr>
              <a:lnSpc>
                <a:spcPct val="90000"/>
              </a:lnSpc>
              <a:defRPr/>
            </a:pPr>
            <a:r>
              <a:rPr lang="en-US" sz="2800" dirty="0"/>
              <a:t>Example-Based Reasoning</a:t>
            </a:r>
          </a:p>
          <a:p>
            <a:pPr>
              <a:lnSpc>
                <a:spcPct val="90000"/>
              </a:lnSpc>
              <a:defRPr/>
            </a:pPr>
            <a:r>
              <a:rPr lang="en-US" sz="2800" dirty="0"/>
              <a:t>Instance-Based Learning</a:t>
            </a:r>
          </a:p>
          <a:p>
            <a:pPr>
              <a:lnSpc>
                <a:spcPct val="90000"/>
              </a:lnSpc>
              <a:defRPr/>
            </a:pPr>
            <a:r>
              <a:rPr lang="en-US" sz="2800" dirty="0"/>
              <a:t>Case-Based Reasoning</a:t>
            </a:r>
          </a:p>
          <a:p>
            <a:pPr>
              <a:lnSpc>
                <a:spcPct val="90000"/>
              </a:lnSpc>
              <a:defRPr/>
            </a:pPr>
            <a:r>
              <a:rPr lang="en-US" sz="2800" dirty="0"/>
              <a:t>Lazy </a:t>
            </a:r>
            <a:r>
              <a:rPr lang="en-US" sz="2800" dirty="0" smtClean="0"/>
              <a:t>Learning</a:t>
            </a:r>
            <a:endParaRPr lang="en-US" dirty="0"/>
          </a:p>
        </p:txBody>
      </p:sp>
    </p:spTree>
    <p:extLst>
      <p:ext uri="{BB962C8B-B14F-4D97-AF65-F5344CB8AC3E}">
        <p14:creationId xmlns="" xmlns:p14="http://schemas.microsoft.com/office/powerpoint/2010/main" val="24281776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rmAutofit fontScale="90000"/>
          </a:bodyPr>
          <a:lstStyle/>
          <a:p>
            <a:r>
              <a:rPr lang="en-IN" dirty="0" smtClean="0"/>
              <a:t>Manhattan distance</a:t>
            </a:r>
            <a:endParaRPr lang="en-IN" dirty="0"/>
          </a:p>
        </p:txBody>
      </p:sp>
      <p:sp>
        <p:nvSpPr>
          <p:cNvPr id="3" name="Content Placeholder 2"/>
          <p:cNvSpPr>
            <a:spLocks noGrp="1"/>
          </p:cNvSpPr>
          <p:nvPr>
            <p:ph idx="1"/>
          </p:nvPr>
        </p:nvSpPr>
        <p:spPr>
          <a:xfrm>
            <a:off x="304800" y="1143000"/>
            <a:ext cx="8610600" cy="5181600"/>
          </a:xfrm>
        </p:spPr>
        <p:txBody>
          <a:bodyPr>
            <a:normAutofit/>
          </a:bodyPr>
          <a:lstStyle/>
          <a:p>
            <a:r>
              <a:rPr lang="en-IN" dirty="0" smtClean="0"/>
              <a:t>Another useful measure is the Manhattan distance</a:t>
            </a:r>
          </a:p>
          <a:p>
            <a:r>
              <a:rPr lang="en-IN" dirty="0" smtClean="0"/>
              <a:t>L1 norm of two vectors</a:t>
            </a:r>
          </a:p>
          <a:p>
            <a:r>
              <a:rPr lang="en-IN" dirty="0" smtClean="0"/>
              <a:t>Summing the absolute value of the difference between the elements of the vectors.</a:t>
            </a:r>
          </a:p>
          <a:p>
            <a:r>
              <a:rPr lang="en-IN" dirty="0" smtClean="0"/>
              <a:t>If the Euclidean distance marks the shortest route, the Manhattan distance marks the longest route, resembling the directions of a taxi moving in a city. (The distance is also known as taxicab or city-block distance.)</a:t>
            </a:r>
          </a:p>
          <a:p>
            <a:r>
              <a:rPr lang="en-IN" dirty="0" smtClean="0"/>
              <a:t>For instance, the Manhattan distance between points (1,2) and (3,3) is abs(3-1) and abs(3-2), which results in 3.</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85800"/>
          </a:xfrm>
        </p:spPr>
        <p:txBody>
          <a:bodyPr>
            <a:normAutofit fontScale="90000"/>
          </a:bodyPr>
          <a:lstStyle/>
          <a:p>
            <a:r>
              <a:rPr lang="en-IN" dirty="0" smtClean="0"/>
              <a:t>Chebyshev distance</a:t>
            </a:r>
            <a:endParaRPr lang="en-IN" dirty="0"/>
          </a:p>
        </p:txBody>
      </p:sp>
      <p:sp>
        <p:nvSpPr>
          <p:cNvPr id="3" name="Content Placeholder 2"/>
          <p:cNvSpPr>
            <a:spLocks noGrp="1"/>
          </p:cNvSpPr>
          <p:nvPr>
            <p:ph idx="1"/>
          </p:nvPr>
        </p:nvSpPr>
        <p:spPr>
          <a:xfrm>
            <a:off x="228600" y="1219200"/>
            <a:ext cx="8610600" cy="5105400"/>
          </a:xfrm>
        </p:spPr>
        <p:txBody>
          <a:bodyPr>
            <a:normAutofit lnSpcReduction="10000"/>
          </a:bodyPr>
          <a:lstStyle/>
          <a:p>
            <a:r>
              <a:rPr lang="en-IN" dirty="0" smtClean="0"/>
              <a:t>Takes the maximum of the absolute difference between the elements of the vectors.</a:t>
            </a:r>
          </a:p>
          <a:p>
            <a:r>
              <a:rPr lang="en-IN" dirty="0" smtClean="0"/>
              <a:t>It is a distance measure that can represent how a king moves in the game of chess or, in warehouse logistics, the operations required by an overhead crane to move a crate from one place to another.</a:t>
            </a:r>
          </a:p>
          <a:p>
            <a:r>
              <a:rPr lang="en-IN" dirty="0" smtClean="0"/>
              <a:t>In machine learning, the Chebyshev distance can prove useful when you have many dimensions to consider and most of them are just irrelevant or redundant (in Chebyshev, you just pick the one whose absolute difference is the largest).</a:t>
            </a:r>
          </a:p>
          <a:p>
            <a:r>
              <a:rPr lang="en-IN" dirty="0" smtClean="0"/>
              <a:t>In the example used in previous sections, the distance is simply 2, the max between abs(1–3) and abs(2–3).</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838200"/>
          </a:xfrm>
        </p:spPr>
        <p:txBody>
          <a:bodyPr>
            <a:normAutofit/>
          </a:bodyPr>
          <a:lstStyle/>
          <a:p>
            <a:r>
              <a:rPr lang="en-IN" sz="4000" dirty="0" smtClean="0"/>
              <a:t>Weights</a:t>
            </a:r>
            <a:endParaRPr lang="en-IN" sz="4000" dirty="0"/>
          </a:p>
        </p:txBody>
      </p:sp>
      <p:sp>
        <p:nvSpPr>
          <p:cNvPr id="3" name="Content Placeholder 2"/>
          <p:cNvSpPr>
            <a:spLocks noGrp="1"/>
          </p:cNvSpPr>
          <p:nvPr>
            <p:ph idx="1"/>
          </p:nvPr>
        </p:nvSpPr>
        <p:spPr>
          <a:xfrm>
            <a:off x="304800" y="1219200"/>
            <a:ext cx="8382000" cy="5105400"/>
          </a:xfrm>
        </p:spPr>
        <p:txBody>
          <a:bodyPr/>
          <a:lstStyle/>
          <a:p>
            <a:r>
              <a:rPr lang="en-IN" b="1" dirty="0" smtClean="0"/>
              <a:t>weights</a:t>
            </a:r>
            <a:r>
              <a:rPr lang="en-IN" dirty="0" smtClean="0"/>
              <a:t> </a:t>
            </a:r>
            <a:r>
              <a:rPr lang="en-IN" dirty="0" smtClean="0"/>
              <a:t>:</a:t>
            </a:r>
            <a:r>
              <a:rPr lang="en-IN" i="1" dirty="0" smtClean="0"/>
              <a:t> </a:t>
            </a:r>
            <a:r>
              <a:rPr lang="en-IN" dirty="0" smtClean="0"/>
              <a:t>weight </a:t>
            </a:r>
            <a:r>
              <a:rPr lang="en-IN" dirty="0" smtClean="0"/>
              <a:t>function used in prediction</a:t>
            </a:r>
            <a:r>
              <a:rPr lang="en-IN" dirty="0" smtClean="0"/>
              <a:t>.</a:t>
            </a:r>
            <a:r>
              <a:rPr lang="en-IN" i="1" dirty="0" smtClean="0"/>
              <a:t> (default = ‘uniform’)</a:t>
            </a:r>
            <a:r>
              <a:rPr lang="en-IN" dirty="0" smtClean="0"/>
              <a:t> </a:t>
            </a:r>
          </a:p>
          <a:p>
            <a:r>
              <a:rPr lang="en-IN" dirty="0" smtClean="0"/>
              <a:t>1. ‘uniform</a:t>
            </a:r>
            <a:r>
              <a:rPr lang="en-IN" dirty="0" smtClean="0"/>
              <a:t>’ : uniform weights. All points in each </a:t>
            </a:r>
            <a:r>
              <a:rPr lang="en-IN" dirty="0" smtClean="0"/>
              <a:t>neighbourhood </a:t>
            </a:r>
            <a:r>
              <a:rPr lang="en-IN" dirty="0" smtClean="0"/>
              <a:t>are weighted equally.</a:t>
            </a:r>
          </a:p>
          <a:p>
            <a:r>
              <a:rPr lang="en-IN" dirty="0" smtClean="0"/>
              <a:t>2. ‘distance</a:t>
            </a:r>
            <a:r>
              <a:rPr lang="en-IN" dirty="0" smtClean="0"/>
              <a:t>’ : weight points by the inverse of their distance. in this case, closer </a:t>
            </a:r>
            <a:r>
              <a:rPr lang="en-IN" dirty="0" smtClean="0"/>
              <a:t>neighbours </a:t>
            </a:r>
            <a:r>
              <a:rPr lang="en-IN" dirty="0" smtClean="0"/>
              <a:t>of a query point will have a greater influence than </a:t>
            </a:r>
            <a:r>
              <a:rPr lang="en-IN" dirty="0" smtClean="0"/>
              <a:t>neighbours </a:t>
            </a:r>
            <a:r>
              <a:rPr lang="en-IN" dirty="0" smtClean="0"/>
              <a:t>which are further away.</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838200"/>
          </a:xfrm>
        </p:spPr>
        <p:txBody>
          <a:bodyPr>
            <a:normAutofit/>
          </a:bodyPr>
          <a:lstStyle/>
          <a:p>
            <a:r>
              <a:rPr lang="en-IN" sz="4000" dirty="0" smtClean="0"/>
              <a:t>algorithm</a:t>
            </a:r>
            <a:endParaRPr lang="en-IN" sz="4000" dirty="0"/>
          </a:p>
        </p:txBody>
      </p:sp>
      <p:sp>
        <p:nvSpPr>
          <p:cNvPr id="3" name="Content Placeholder 2"/>
          <p:cNvSpPr>
            <a:spLocks noGrp="1"/>
          </p:cNvSpPr>
          <p:nvPr>
            <p:ph idx="1"/>
          </p:nvPr>
        </p:nvSpPr>
        <p:spPr>
          <a:xfrm>
            <a:off x="304800" y="1371600"/>
            <a:ext cx="8382000" cy="4953000"/>
          </a:xfrm>
        </p:spPr>
        <p:txBody>
          <a:bodyPr/>
          <a:lstStyle/>
          <a:p>
            <a:r>
              <a:rPr lang="en-IN" b="1" dirty="0" smtClean="0"/>
              <a:t>algorithm</a:t>
            </a:r>
            <a:r>
              <a:rPr lang="en-IN" dirty="0" smtClean="0"/>
              <a:t> : </a:t>
            </a:r>
            <a:r>
              <a:rPr lang="en-IN" dirty="0" smtClean="0"/>
              <a:t>Algorithm </a:t>
            </a:r>
            <a:r>
              <a:rPr lang="en-IN" dirty="0" smtClean="0"/>
              <a:t>used to compute the nearest </a:t>
            </a:r>
            <a:r>
              <a:rPr lang="en-IN" dirty="0" err="1" smtClean="0"/>
              <a:t>neighbors</a:t>
            </a:r>
            <a:r>
              <a:rPr lang="en-IN" dirty="0" smtClean="0"/>
              <a:t> </a:t>
            </a:r>
            <a:r>
              <a:rPr lang="en-IN" dirty="0" smtClean="0"/>
              <a:t>.</a:t>
            </a:r>
            <a:r>
              <a:rPr lang="en-IN" i="1" dirty="0" smtClean="0"/>
              <a:t> (default = </a:t>
            </a:r>
            <a:r>
              <a:rPr lang="en-IN" i="1" dirty="0" smtClean="0"/>
              <a:t>‘auto’).</a:t>
            </a:r>
          </a:p>
          <a:p>
            <a:pPr>
              <a:buNone/>
            </a:pPr>
            <a:r>
              <a:rPr lang="en-IN" dirty="0" smtClean="0"/>
              <a:t> </a:t>
            </a:r>
            <a:endParaRPr lang="en-IN" dirty="0" smtClean="0"/>
          </a:p>
          <a:p>
            <a:r>
              <a:rPr lang="en-IN" dirty="0" smtClean="0"/>
              <a:t>1.</a:t>
            </a:r>
            <a:r>
              <a:rPr lang="en-IN" dirty="0" smtClean="0"/>
              <a:t> ‘brute’ will use a brute-force search</a:t>
            </a:r>
            <a:r>
              <a:rPr lang="en-IN" dirty="0" smtClean="0"/>
              <a:t>.</a:t>
            </a:r>
          </a:p>
          <a:p>
            <a:r>
              <a:rPr lang="en-IN" dirty="0" smtClean="0"/>
              <a:t>2. ‘</a:t>
            </a:r>
            <a:r>
              <a:rPr lang="en-IN" dirty="0" err="1" smtClean="0"/>
              <a:t>kd_tree</a:t>
            </a:r>
            <a:r>
              <a:rPr lang="en-IN" dirty="0" smtClean="0"/>
              <a:t>’ will use </a:t>
            </a:r>
            <a:r>
              <a:rPr lang="en-IN" dirty="0" smtClean="0"/>
              <a:t>KD Tree</a:t>
            </a:r>
            <a:endParaRPr lang="en-IN" dirty="0" smtClean="0"/>
          </a:p>
          <a:p>
            <a:r>
              <a:rPr lang="en-IN" dirty="0" smtClean="0"/>
              <a:t>3. </a:t>
            </a:r>
            <a:r>
              <a:rPr lang="en-IN" dirty="0" smtClean="0"/>
              <a:t>‘</a:t>
            </a:r>
            <a:r>
              <a:rPr lang="en-IN" dirty="0" err="1" smtClean="0"/>
              <a:t>ball_tree</a:t>
            </a:r>
            <a:r>
              <a:rPr lang="en-IN" dirty="0" smtClean="0"/>
              <a:t>’ will use Ball Tree</a:t>
            </a:r>
          </a:p>
          <a:p>
            <a:r>
              <a:rPr lang="en-IN" dirty="0" smtClean="0"/>
              <a:t>4. ‘auto</a:t>
            </a:r>
            <a:r>
              <a:rPr lang="en-IN" dirty="0" smtClean="0"/>
              <a:t>’ will attempt to decide the most appropriate algorithm based on the values passed to fit method.</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609600"/>
          </a:xfrm>
        </p:spPr>
        <p:txBody>
          <a:bodyPr>
            <a:normAutofit fontScale="90000"/>
          </a:bodyPr>
          <a:lstStyle/>
          <a:p>
            <a:r>
              <a:rPr lang="en-IN" dirty="0" smtClean="0"/>
              <a:t>Brute </a:t>
            </a:r>
            <a:r>
              <a:rPr lang="en-IN" dirty="0" smtClean="0"/>
              <a:t>Force</a:t>
            </a:r>
            <a:endParaRPr lang="en-IN" dirty="0"/>
          </a:p>
        </p:txBody>
      </p:sp>
      <p:sp>
        <p:nvSpPr>
          <p:cNvPr id="3" name="Content Placeholder 2"/>
          <p:cNvSpPr>
            <a:spLocks noGrp="1"/>
          </p:cNvSpPr>
          <p:nvPr>
            <p:ph idx="1"/>
          </p:nvPr>
        </p:nvSpPr>
        <p:spPr>
          <a:xfrm>
            <a:off x="381000" y="1143000"/>
            <a:ext cx="8305800" cy="5181600"/>
          </a:xfrm>
        </p:spPr>
        <p:txBody>
          <a:bodyPr/>
          <a:lstStyle/>
          <a:p>
            <a:r>
              <a:rPr lang="en-IN" dirty="0" smtClean="0"/>
              <a:t>The most naive </a:t>
            </a:r>
            <a:r>
              <a:rPr lang="en-IN" dirty="0" smtClean="0"/>
              <a:t>neighbour </a:t>
            </a:r>
            <a:r>
              <a:rPr lang="en-IN" dirty="0" smtClean="0"/>
              <a:t>search implementation involves the brute-force computation of distances between all pairs of points in the </a:t>
            </a:r>
            <a:r>
              <a:rPr lang="en-IN" dirty="0" smtClean="0"/>
              <a:t>dataset.</a:t>
            </a:r>
          </a:p>
          <a:p>
            <a:r>
              <a:rPr lang="en-IN" dirty="0" smtClean="0"/>
              <a:t> For</a:t>
            </a:r>
            <a:r>
              <a:rPr lang="en-IN" dirty="0" smtClean="0"/>
              <a:t> N samples in D dimensions, this approach scales as O[DN2]. </a:t>
            </a:r>
            <a:endParaRPr lang="en-IN" dirty="0" smtClean="0"/>
          </a:p>
          <a:p>
            <a:r>
              <a:rPr lang="en-IN" dirty="0" smtClean="0"/>
              <a:t>Efficient </a:t>
            </a:r>
            <a:r>
              <a:rPr lang="en-IN" dirty="0" smtClean="0"/>
              <a:t>brute-force </a:t>
            </a:r>
            <a:r>
              <a:rPr lang="en-IN" dirty="0" smtClean="0"/>
              <a:t>neighbours </a:t>
            </a:r>
            <a:r>
              <a:rPr lang="en-IN" dirty="0" smtClean="0"/>
              <a:t>searches can be very competitive for small data samples. </a:t>
            </a:r>
            <a:endParaRPr lang="en-IN" dirty="0" smtClean="0"/>
          </a:p>
          <a:p>
            <a:r>
              <a:rPr lang="en-IN" dirty="0" smtClean="0"/>
              <a:t>However</a:t>
            </a:r>
            <a:r>
              <a:rPr lang="en-IN" dirty="0" smtClean="0"/>
              <a:t>, as the number of samples N grows, the brute-force approach quickly becomes infeasible.</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85800"/>
          </a:xfrm>
        </p:spPr>
        <p:txBody>
          <a:bodyPr>
            <a:normAutofit fontScale="90000"/>
          </a:bodyPr>
          <a:lstStyle/>
          <a:p>
            <a:r>
              <a:rPr lang="en-IN" dirty="0" smtClean="0"/>
              <a:t>K-D </a:t>
            </a:r>
            <a:r>
              <a:rPr lang="en-IN" dirty="0" smtClean="0"/>
              <a:t>Tree (K-Dimensional Tree)</a:t>
            </a:r>
            <a:endParaRPr lang="en-IN" dirty="0"/>
          </a:p>
        </p:txBody>
      </p:sp>
      <p:sp>
        <p:nvSpPr>
          <p:cNvPr id="3" name="Content Placeholder 2"/>
          <p:cNvSpPr>
            <a:spLocks noGrp="1"/>
          </p:cNvSpPr>
          <p:nvPr>
            <p:ph idx="1"/>
          </p:nvPr>
        </p:nvSpPr>
        <p:spPr>
          <a:xfrm>
            <a:off x="304800" y="1219200"/>
            <a:ext cx="8382000" cy="5105400"/>
          </a:xfrm>
        </p:spPr>
        <p:txBody>
          <a:bodyPr>
            <a:normAutofit lnSpcReduction="10000"/>
          </a:bodyPr>
          <a:lstStyle/>
          <a:p>
            <a:r>
              <a:rPr lang="en-IN" dirty="0" smtClean="0"/>
              <a:t>To address the computational inefficiencies of the brute-force approach, a variety of tree-based data structures have been invented. </a:t>
            </a:r>
            <a:endParaRPr lang="en-IN" dirty="0" smtClean="0"/>
          </a:p>
          <a:p>
            <a:r>
              <a:rPr lang="en-IN" dirty="0" smtClean="0"/>
              <a:t>T</a:t>
            </a:r>
            <a:r>
              <a:rPr lang="en-IN" dirty="0" smtClean="0"/>
              <a:t>hese </a:t>
            </a:r>
            <a:r>
              <a:rPr lang="en-IN" dirty="0" smtClean="0"/>
              <a:t>structures attempt to reduce the required number of distance calculations by efficiently encoding aggregate distance information for the sample</a:t>
            </a:r>
            <a:r>
              <a:rPr lang="en-IN" dirty="0" smtClean="0"/>
              <a:t>.</a:t>
            </a:r>
          </a:p>
          <a:p>
            <a:r>
              <a:rPr lang="en-IN" dirty="0" smtClean="0"/>
              <a:t>The basic idea is that if point A is very distant from point B, and point B is very close to point C, then we know that points A and C are very distant, </a:t>
            </a:r>
            <a:r>
              <a:rPr lang="en-IN" i="1" dirty="0" smtClean="0"/>
              <a:t>without having to explicitly calculate their </a:t>
            </a:r>
            <a:r>
              <a:rPr lang="en-IN" i="1" dirty="0" smtClean="0"/>
              <a:t>distance.</a:t>
            </a:r>
          </a:p>
          <a:p>
            <a:r>
              <a:rPr lang="en-IN" dirty="0" smtClean="0"/>
              <a:t>The </a:t>
            </a:r>
            <a:r>
              <a:rPr lang="en-IN" dirty="0" smtClean="0"/>
              <a:t>computational cost of a nearest </a:t>
            </a:r>
            <a:r>
              <a:rPr lang="en-IN" dirty="0" smtClean="0"/>
              <a:t>neighbours </a:t>
            </a:r>
            <a:r>
              <a:rPr lang="en-IN" dirty="0" smtClean="0"/>
              <a:t>search </a:t>
            </a:r>
            <a:r>
              <a:rPr lang="en-IN" dirty="0" smtClean="0"/>
              <a:t>is reduced</a:t>
            </a:r>
            <a:r>
              <a:rPr lang="en-IN" dirty="0" smtClean="0"/>
              <a:t>,</a:t>
            </a:r>
            <a:r>
              <a:rPr lang="en-IN" dirty="0" smtClean="0"/>
              <a:t> </a:t>
            </a:r>
            <a:r>
              <a:rPr lang="en-IN" dirty="0" smtClean="0"/>
              <a:t>This is a significant improvement over brute-force for large N.</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762000"/>
          </a:xfrm>
        </p:spPr>
        <p:txBody>
          <a:bodyPr>
            <a:normAutofit fontScale="90000"/>
          </a:bodyPr>
          <a:lstStyle/>
          <a:p>
            <a:r>
              <a:rPr lang="en-IN" dirty="0" smtClean="0"/>
              <a:t>Ball Tree</a:t>
            </a:r>
            <a:endParaRPr lang="en-IN" dirty="0"/>
          </a:p>
        </p:txBody>
      </p:sp>
      <p:sp>
        <p:nvSpPr>
          <p:cNvPr id="3" name="Content Placeholder 2"/>
          <p:cNvSpPr>
            <a:spLocks noGrp="1"/>
          </p:cNvSpPr>
          <p:nvPr>
            <p:ph idx="1"/>
          </p:nvPr>
        </p:nvSpPr>
        <p:spPr>
          <a:xfrm>
            <a:off x="304800" y="1219200"/>
            <a:ext cx="8382000" cy="5105400"/>
          </a:xfrm>
        </p:spPr>
        <p:txBody>
          <a:bodyPr/>
          <a:lstStyle/>
          <a:p>
            <a:r>
              <a:rPr lang="en-IN" dirty="0" smtClean="0"/>
              <a:t>To address the inefficiencies of KD Trees in higher dimensions, the </a:t>
            </a:r>
            <a:r>
              <a:rPr lang="en-IN" i="1" dirty="0" smtClean="0"/>
              <a:t>ball tree</a:t>
            </a:r>
            <a:r>
              <a:rPr lang="en-IN" dirty="0" smtClean="0"/>
              <a:t> data structure was developed</a:t>
            </a:r>
            <a:r>
              <a:rPr lang="en-IN" dirty="0" smtClean="0"/>
              <a:t>.</a:t>
            </a:r>
          </a:p>
          <a:p>
            <a:r>
              <a:rPr lang="en-IN" dirty="0" smtClean="0"/>
              <a:t>KD </a:t>
            </a:r>
            <a:r>
              <a:rPr lang="en-IN" dirty="0" smtClean="0"/>
              <a:t>trees partition data along Cartesian axes, ball trees partition data in a series of nesting hyper-spheres. </a:t>
            </a:r>
            <a:endParaRPr lang="en-IN" dirty="0" smtClean="0"/>
          </a:p>
          <a:p>
            <a:r>
              <a:rPr lang="en-IN" dirty="0" smtClean="0"/>
              <a:t>This </a:t>
            </a:r>
            <a:r>
              <a:rPr lang="en-IN" dirty="0" smtClean="0"/>
              <a:t>makes tree construction more costly than that of the KD tree, but results in a data structure which can be very efficient on highly structured data, even in very high </a:t>
            </a:r>
            <a:r>
              <a:rPr lang="en-IN" dirty="0" smtClean="0"/>
              <a:t>dimensions.</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685800"/>
          </a:xfrm>
        </p:spPr>
        <p:txBody>
          <a:bodyPr>
            <a:normAutofit/>
          </a:bodyPr>
          <a:lstStyle/>
          <a:p>
            <a:r>
              <a:rPr lang="en-IN" sz="4000" dirty="0" smtClean="0"/>
              <a:t>Pros of KNN</a:t>
            </a:r>
            <a:endParaRPr lang="en-IN" sz="4000" dirty="0"/>
          </a:p>
        </p:txBody>
      </p:sp>
      <p:sp>
        <p:nvSpPr>
          <p:cNvPr id="3" name="Content Placeholder 2"/>
          <p:cNvSpPr>
            <a:spLocks noGrp="1"/>
          </p:cNvSpPr>
          <p:nvPr>
            <p:ph idx="1"/>
          </p:nvPr>
        </p:nvSpPr>
        <p:spPr>
          <a:xfrm>
            <a:off x="304800" y="1219200"/>
            <a:ext cx="8382000" cy="5105400"/>
          </a:xfrm>
        </p:spPr>
        <p:txBody>
          <a:bodyPr>
            <a:normAutofit/>
          </a:bodyPr>
          <a:lstStyle/>
          <a:p>
            <a:pPr>
              <a:buNone/>
            </a:pPr>
            <a:r>
              <a:rPr lang="en-IN" dirty="0" smtClean="0"/>
              <a:t>Advantages:</a:t>
            </a:r>
          </a:p>
          <a:p>
            <a:r>
              <a:rPr lang="en-IN" dirty="0" smtClean="0"/>
              <a:t>Analytically tractable, simple implementation.</a:t>
            </a:r>
          </a:p>
          <a:p>
            <a:r>
              <a:rPr lang="en-IN" dirty="0" smtClean="0"/>
              <a:t>Uses local information, which can yield highly adaptive behaviour.</a:t>
            </a:r>
          </a:p>
          <a:p>
            <a:r>
              <a:rPr lang="en-IN" dirty="0" smtClean="0"/>
              <a:t>It is lazy learning algorithm and therefore requires no training prior to making real time predictions. This makes the KNN algorithm much faster than other algorithms that require training.</a:t>
            </a:r>
          </a:p>
          <a:p>
            <a:r>
              <a:rPr lang="en-IN" dirty="0" smtClean="0"/>
              <a:t>Since the algorithm requires no training before making predictions, new data can be added seamlessly.</a:t>
            </a:r>
          </a:p>
          <a:p>
            <a:endParaRPr lang="en-IN" dirty="0"/>
          </a:p>
        </p:txBody>
      </p:sp>
      <p:sp>
        <p:nvSpPr>
          <p:cNvPr id="4" name="Footer Placeholder 3"/>
          <p:cNvSpPr>
            <a:spLocks noGrp="1"/>
          </p:cNvSpPr>
          <p:nvPr>
            <p:ph type="ftr" sz="quarter" idx="11"/>
          </p:nvPr>
        </p:nvSpPr>
        <p:spPr/>
        <p:txBody>
          <a:bodyPr/>
          <a:lstStyle/>
          <a:p>
            <a:r>
              <a:rPr lang="en-US" dirty="0" err="1" smtClean="0"/>
              <a:t>Y.Lakshmi</a:t>
            </a:r>
            <a:r>
              <a:rPr lang="en-US" dirty="0" smtClean="0"/>
              <a:t> Prasad 08978784848</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391400" cy="685800"/>
          </a:xfrm>
        </p:spPr>
        <p:txBody>
          <a:bodyPr>
            <a:normAutofit/>
          </a:bodyPr>
          <a:lstStyle/>
          <a:p>
            <a:r>
              <a:rPr lang="en-IN" sz="4000" dirty="0" smtClean="0"/>
              <a:t>Cons of KNN</a:t>
            </a:r>
            <a:endParaRPr lang="en-IN" sz="4000" dirty="0"/>
          </a:p>
        </p:txBody>
      </p:sp>
      <p:sp>
        <p:nvSpPr>
          <p:cNvPr id="3" name="Content Placeholder 2"/>
          <p:cNvSpPr>
            <a:spLocks noGrp="1"/>
          </p:cNvSpPr>
          <p:nvPr>
            <p:ph idx="1"/>
          </p:nvPr>
        </p:nvSpPr>
        <p:spPr>
          <a:xfrm>
            <a:off x="304800" y="1066800"/>
            <a:ext cx="8610600" cy="5257800"/>
          </a:xfrm>
        </p:spPr>
        <p:txBody>
          <a:bodyPr>
            <a:normAutofit/>
          </a:bodyPr>
          <a:lstStyle/>
          <a:p>
            <a:pPr>
              <a:buNone/>
            </a:pPr>
            <a:r>
              <a:rPr lang="en-IN" dirty="0" smtClean="0"/>
              <a:t>Disadvantages:</a:t>
            </a:r>
          </a:p>
          <a:p>
            <a:r>
              <a:rPr lang="en-IN" dirty="0" smtClean="0"/>
              <a:t>Large storage requirements, Computationally intensive recall </a:t>
            </a:r>
          </a:p>
          <a:p>
            <a:r>
              <a:rPr lang="en-IN" dirty="0" smtClean="0"/>
              <a:t>The KNN algorithm doesn't work well with high dimensional data because with large number of dimensions, it becomes difficult for the algorithm to calculate distance in each dimension.</a:t>
            </a:r>
          </a:p>
          <a:p>
            <a:r>
              <a:rPr lang="en-IN" dirty="0" smtClean="0"/>
              <a:t>The KNN algorithm has a high prediction cost for large datasets. </a:t>
            </a:r>
          </a:p>
          <a:p>
            <a:r>
              <a:rPr lang="en-IN" dirty="0" smtClean="0"/>
              <a:t>The KNN algorithm doesn't work well with categorical features since it is difficult to find the distance between dimensions with categorical features.</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28600"/>
            <a:ext cx="7543800" cy="766746"/>
          </a:xfrm>
        </p:spPr>
        <p:txBody>
          <a:bodyPr>
            <a:normAutofit fontScale="90000"/>
          </a:bodyPr>
          <a:lstStyle/>
          <a:p>
            <a:r>
              <a:rPr lang="en-US" dirty="0" smtClean="0"/>
              <a:t>Applications</a:t>
            </a:r>
            <a:endParaRPr lang="en-US" dirty="0"/>
          </a:p>
        </p:txBody>
      </p:sp>
      <p:sp>
        <p:nvSpPr>
          <p:cNvPr id="2" name="Content Placeholder 1"/>
          <p:cNvSpPr>
            <a:spLocks noGrp="1"/>
          </p:cNvSpPr>
          <p:nvPr>
            <p:ph idx="1"/>
          </p:nvPr>
        </p:nvSpPr>
        <p:spPr>
          <a:xfrm>
            <a:off x="304800" y="1066800"/>
            <a:ext cx="8196290" cy="5005406"/>
          </a:xfrm>
        </p:spPr>
        <p:txBody>
          <a:bodyPr>
            <a:normAutofit/>
          </a:bodyPr>
          <a:lstStyle/>
          <a:p>
            <a:pPr>
              <a:defRPr/>
            </a:pPr>
            <a:r>
              <a:rPr lang="en-IN" dirty="0" smtClean="0"/>
              <a:t>Bank customer profiling </a:t>
            </a:r>
          </a:p>
          <a:p>
            <a:pPr>
              <a:defRPr/>
            </a:pPr>
            <a:r>
              <a:rPr lang="en-IN" dirty="0" smtClean="0"/>
              <a:t>Money laundering analyses</a:t>
            </a:r>
          </a:p>
          <a:p>
            <a:r>
              <a:rPr lang="en-IN" dirty="0" smtClean="0"/>
              <a:t>Predict cancer is malignant or benign</a:t>
            </a:r>
          </a:p>
          <a:p>
            <a:r>
              <a:rPr lang="en-IN" dirty="0" smtClean="0"/>
              <a:t>Pattern recognition</a:t>
            </a:r>
          </a:p>
          <a:p>
            <a:pPr>
              <a:defRPr/>
            </a:pPr>
            <a:endParaRPr lang="en-CA" dirty="0"/>
          </a:p>
        </p:txBody>
      </p:sp>
    </p:spTree>
    <p:extLst>
      <p:ext uri="{BB962C8B-B14F-4D97-AF65-F5344CB8AC3E}">
        <p14:creationId xmlns="" xmlns:p14="http://schemas.microsoft.com/office/powerpoint/2010/main" val="1917390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685800"/>
          </a:xfrm>
        </p:spPr>
        <p:txBody>
          <a:bodyPr>
            <a:normAutofit fontScale="90000"/>
          </a:bodyPr>
          <a:lstStyle/>
          <a:p>
            <a:r>
              <a:rPr lang="en-IN" sz="5400" dirty="0" smtClean="0"/>
              <a:t>Introduction to KNN</a:t>
            </a:r>
            <a:endParaRPr lang="en-IN" dirty="0"/>
          </a:p>
        </p:txBody>
      </p:sp>
      <p:sp>
        <p:nvSpPr>
          <p:cNvPr id="3" name="Content Placeholder 2"/>
          <p:cNvSpPr>
            <a:spLocks noGrp="1"/>
          </p:cNvSpPr>
          <p:nvPr>
            <p:ph idx="1"/>
          </p:nvPr>
        </p:nvSpPr>
        <p:spPr>
          <a:xfrm>
            <a:off x="228600" y="1143000"/>
            <a:ext cx="8458200" cy="5181600"/>
          </a:xfrm>
        </p:spPr>
        <p:txBody>
          <a:bodyPr>
            <a:normAutofit/>
          </a:bodyPr>
          <a:lstStyle/>
          <a:p>
            <a:r>
              <a:rPr lang="en-IN" dirty="0" smtClean="0"/>
              <a:t>KNN is </a:t>
            </a:r>
            <a:r>
              <a:rPr lang="en-IN" b="1" dirty="0" smtClean="0"/>
              <a:t>non-parametric</a:t>
            </a:r>
            <a:r>
              <a:rPr lang="en-IN" dirty="0" smtClean="0"/>
              <a:t>, it means that it does not make any assumptions on the underlying data distribution. </a:t>
            </a:r>
          </a:p>
          <a:p>
            <a:r>
              <a:rPr lang="en-IN" dirty="0" smtClean="0"/>
              <a:t>In other words, the model structure is determined from the data. </a:t>
            </a:r>
          </a:p>
          <a:p>
            <a:r>
              <a:rPr lang="en-IN" dirty="0" smtClean="0"/>
              <a:t>KNN probably should be one of the first choices for a classification study when there is little or no prior knowledge about the distribution data.</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52400"/>
            <a:ext cx="7329510" cy="685800"/>
          </a:xfrm>
        </p:spPr>
        <p:txBody>
          <a:bodyPr>
            <a:normAutofit fontScale="90000"/>
          </a:bodyPr>
          <a:lstStyle/>
          <a:p>
            <a:r>
              <a:rPr lang="en-US" dirty="0" smtClean="0"/>
              <a:t>Summary</a:t>
            </a:r>
            <a:endParaRPr lang="en-US" dirty="0"/>
          </a:p>
        </p:txBody>
      </p:sp>
      <p:sp>
        <p:nvSpPr>
          <p:cNvPr id="2" name="Content Placeholder 1"/>
          <p:cNvSpPr>
            <a:spLocks noGrp="1"/>
          </p:cNvSpPr>
          <p:nvPr>
            <p:ph idx="1"/>
          </p:nvPr>
        </p:nvSpPr>
        <p:spPr>
          <a:xfrm>
            <a:off x="357158" y="1143000"/>
            <a:ext cx="8329642" cy="5181600"/>
          </a:xfrm>
        </p:spPr>
        <p:txBody>
          <a:bodyPr/>
          <a:lstStyle/>
          <a:p>
            <a:r>
              <a:rPr lang="en-CA" dirty="0">
                <a:solidFill>
                  <a:srgbClr val="000000"/>
                </a:solidFill>
              </a:rPr>
              <a:t>KNN is conceptually simple, yet able to solve complex problems </a:t>
            </a:r>
          </a:p>
          <a:p>
            <a:r>
              <a:rPr lang="en-CA" dirty="0">
                <a:solidFill>
                  <a:srgbClr val="000000"/>
                </a:solidFill>
              </a:rPr>
              <a:t>Can work with relatively little information</a:t>
            </a:r>
          </a:p>
          <a:p>
            <a:r>
              <a:rPr lang="en-CA" dirty="0">
                <a:solidFill>
                  <a:srgbClr val="000000"/>
                </a:solidFill>
              </a:rPr>
              <a:t>Learning is simple (no learning at all!)</a:t>
            </a:r>
          </a:p>
          <a:p>
            <a:r>
              <a:rPr lang="en-CA" dirty="0" smtClean="0">
                <a:solidFill>
                  <a:srgbClr val="000000"/>
                </a:solidFill>
              </a:rPr>
              <a:t>Consider the Memory </a:t>
            </a:r>
            <a:r>
              <a:rPr lang="en-CA" dirty="0">
                <a:solidFill>
                  <a:srgbClr val="000000"/>
                </a:solidFill>
              </a:rPr>
              <a:t>and CPU </a:t>
            </a:r>
            <a:r>
              <a:rPr lang="en-CA" dirty="0" smtClean="0">
                <a:solidFill>
                  <a:srgbClr val="000000"/>
                </a:solidFill>
              </a:rPr>
              <a:t>cost.</a:t>
            </a:r>
            <a:endParaRPr lang="en-CA" dirty="0">
              <a:solidFill>
                <a:srgbClr val="000000"/>
              </a:solidFill>
            </a:endParaRPr>
          </a:p>
        </p:txBody>
      </p:sp>
    </p:spTree>
    <p:extLst>
      <p:ext uri="{BB962C8B-B14F-4D97-AF65-F5344CB8AC3E}">
        <p14:creationId xmlns="" xmlns:p14="http://schemas.microsoft.com/office/powerpoint/2010/main" val="30766819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35480"/>
            <a:ext cx="8229600" cy="1874520"/>
          </a:xfrm>
        </p:spPr>
        <p:txBody>
          <a:bodyPr>
            <a:normAutofit/>
          </a:bodyPr>
          <a:lstStyle/>
          <a:p>
            <a:pPr marL="109728" indent="0" algn="ctr">
              <a:buNone/>
            </a:pPr>
            <a:r>
              <a:rPr lang="en-US" sz="7200" dirty="0" smtClean="0"/>
              <a:t>Questions?</a:t>
            </a:r>
            <a:endParaRPr lang="en-US" sz="7200" dirty="0"/>
          </a:p>
        </p:txBody>
      </p:sp>
    </p:spTree>
    <p:extLst>
      <p:ext uri="{BB962C8B-B14F-4D97-AF65-F5344CB8AC3E}">
        <p14:creationId xmlns="" xmlns:p14="http://schemas.microsoft.com/office/powerpoint/2010/main" val="2345595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77200" cy="685800"/>
          </a:xfrm>
        </p:spPr>
        <p:txBody>
          <a:bodyPr>
            <a:normAutofit/>
          </a:bodyPr>
          <a:lstStyle/>
          <a:p>
            <a:r>
              <a:rPr lang="en-IN" sz="4000" dirty="0" smtClean="0"/>
              <a:t>Introduction to KNN</a:t>
            </a:r>
            <a:endParaRPr lang="en-IN" sz="4000" dirty="0"/>
          </a:p>
        </p:txBody>
      </p:sp>
      <p:sp>
        <p:nvSpPr>
          <p:cNvPr id="3" name="Content Placeholder 2"/>
          <p:cNvSpPr>
            <a:spLocks noGrp="1"/>
          </p:cNvSpPr>
          <p:nvPr>
            <p:ph idx="1"/>
          </p:nvPr>
        </p:nvSpPr>
        <p:spPr>
          <a:xfrm>
            <a:off x="304800" y="1219200"/>
            <a:ext cx="8534400" cy="4953000"/>
          </a:xfrm>
        </p:spPr>
        <p:txBody>
          <a:bodyPr>
            <a:normAutofit/>
          </a:bodyPr>
          <a:lstStyle/>
          <a:p>
            <a:r>
              <a:rPr lang="en-IN" dirty="0" smtClean="0"/>
              <a:t>KNN is a simple yet powerful classification algorithm.</a:t>
            </a:r>
          </a:p>
          <a:p>
            <a:r>
              <a:rPr lang="en-IN" dirty="0" smtClean="0"/>
              <a:t>KNN is also known as a </a:t>
            </a:r>
            <a:r>
              <a:rPr lang="en-IN" b="1" dirty="0" smtClean="0"/>
              <a:t>lazy</a:t>
            </a:r>
            <a:r>
              <a:rPr lang="en-IN" dirty="0" smtClean="0"/>
              <a:t> algorithm since does not use the training data points to do any </a:t>
            </a:r>
            <a:r>
              <a:rPr lang="en-IN" i="1" dirty="0" smtClean="0"/>
              <a:t>generalization</a:t>
            </a:r>
            <a:r>
              <a:rPr lang="en-IN" dirty="0" smtClean="0"/>
              <a:t>.</a:t>
            </a:r>
          </a:p>
          <a:p>
            <a:r>
              <a:rPr lang="en-IN" dirty="0" smtClean="0"/>
              <a:t>Lack of generalization means that KNN keeps all the training data. To be more exact, all (or most) the training data is needed during the testing phase.</a:t>
            </a:r>
          </a:p>
          <a:p>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62000"/>
          </a:xfrm>
        </p:spPr>
        <p:txBody>
          <a:bodyPr>
            <a:normAutofit fontScale="90000"/>
          </a:bodyPr>
          <a:lstStyle/>
          <a:p>
            <a:r>
              <a:rPr lang="en-IN" sz="5400" dirty="0" smtClean="0"/>
              <a:t>Introduction to KNN</a:t>
            </a:r>
            <a:endParaRPr lang="en-IN" dirty="0"/>
          </a:p>
        </p:txBody>
      </p:sp>
      <p:sp>
        <p:nvSpPr>
          <p:cNvPr id="3" name="Content Placeholder 2"/>
          <p:cNvSpPr>
            <a:spLocks noGrp="1"/>
          </p:cNvSpPr>
          <p:nvPr>
            <p:ph idx="1"/>
          </p:nvPr>
        </p:nvSpPr>
        <p:spPr>
          <a:xfrm>
            <a:off x="381000" y="1066800"/>
            <a:ext cx="8305800" cy="5257800"/>
          </a:xfrm>
        </p:spPr>
        <p:txBody>
          <a:bodyPr/>
          <a:lstStyle/>
          <a:p>
            <a:r>
              <a:rPr lang="en-IN" dirty="0" smtClean="0"/>
              <a:t>KNN does not try to learn a function from the training data, so it is called Nonparametric model, It memorise the pattern from the dataset.</a:t>
            </a:r>
          </a:p>
          <a:p>
            <a:r>
              <a:rPr lang="en-IN" dirty="0" smtClean="0"/>
              <a:t>KNN requires no training for making predictions, which is typically one of the most difficult parts of a machine learning algorithm.</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228600" y="152400"/>
            <a:ext cx="7712053" cy="609601"/>
          </a:xfrm>
        </p:spPr>
        <p:txBody>
          <a:bodyPr>
            <a:noAutofit/>
          </a:bodyPr>
          <a:lstStyle/>
          <a:p>
            <a:pPr eaLnBrk="1" hangingPunct="1"/>
            <a:r>
              <a:rPr lang="en-US" altLang="zh-CN" sz="4000" dirty="0" smtClean="0">
                <a:ea typeface="宋体" panose="02010600030101010101" pitchFamily="2" charset="-122"/>
              </a:rPr>
              <a:t>Nearest Neighbor Classifiers</a:t>
            </a:r>
          </a:p>
        </p:txBody>
      </p:sp>
      <p:sp>
        <p:nvSpPr>
          <p:cNvPr id="22534" name="Rectangle 3"/>
          <p:cNvSpPr>
            <a:spLocks noGrp="1" noChangeArrowheads="1"/>
          </p:cNvSpPr>
          <p:nvPr>
            <p:ph idx="1"/>
          </p:nvPr>
        </p:nvSpPr>
        <p:spPr>
          <a:xfrm>
            <a:off x="265272" y="1066801"/>
            <a:ext cx="8229600" cy="4832350"/>
          </a:xfrm>
        </p:spPr>
        <p:txBody>
          <a:bodyPr/>
          <a:lstStyle/>
          <a:p>
            <a:pPr eaLnBrk="1" hangingPunct="1"/>
            <a:r>
              <a:rPr lang="en-US" altLang="zh-CN" dirty="0" smtClean="0">
                <a:ea typeface="宋体" panose="02010600030101010101" pitchFamily="2" charset="-122"/>
              </a:rPr>
              <a:t>Basic idea:</a:t>
            </a:r>
          </a:p>
          <a:p>
            <a:pPr lvl="1" eaLnBrk="1" hangingPunct="1"/>
            <a:r>
              <a:rPr lang="en-US" altLang="zh-CN" dirty="0" smtClean="0">
                <a:ea typeface="宋体" panose="02010600030101010101" pitchFamily="2" charset="-122"/>
              </a:rPr>
              <a:t>If it walks like a duck, quacks like a duck, then it</a:t>
            </a:r>
            <a:r>
              <a:rPr lang="en-US" altLang="zh-CN" dirty="0" smtClean="0">
                <a:latin typeface="Arial" panose="020B0604020202020204" pitchFamily="34" charset="0"/>
                <a:ea typeface="宋体" panose="02010600030101010101" pitchFamily="2" charset="-122"/>
              </a:rPr>
              <a:t>’</a:t>
            </a:r>
            <a:r>
              <a:rPr lang="en-US" altLang="zh-CN" dirty="0" smtClean="0">
                <a:ea typeface="宋体" panose="02010600030101010101" pitchFamily="2" charset="-122"/>
              </a:rPr>
              <a:t>s probably a duck.</a:t>
            </a:r>
          </a:p>
        </p:txBody>
      </p:sp>
      <p:grpSp>
        <p:nvGrpSpPr>
          <p:cNvPr id="2" name="Group 4"/>
          <p:cNvGrpSpPr>
            <a:grpSpLocks/>
          </p:cNvGrpSpPr>
          <p:nvPr/>
        </p:nvGrpSpPr>
        <p:grpSpPr bwMode="auto">
          <a:xfrm>
            <a:off x="428596" y="2714620"/>
            <a:ext cx="8143933" cy="3381380"/>
            <a:chOff x="192" y="1776"/>
            <a:chExt cx="5203" cy="2160"/>
          </a:xfrm>
        </p:grpSpPr>
        <p:pic>
          <p:nvPicPr>
            <p:cNvPr id="22549" name="Picture 5" descr="j034580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46" y="2283"/>
              <a:ext cx="537"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50" name="Picture 6" descr="j023958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63" y="2756"/>
              <a:ext cx="732" cy="4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51" name="Picture 7" descr="j035038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223" y="2094"/>
              <a:ext cx="451" cy="4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52" name="Picture 8" descr="j033063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100" y="3087"/>
              <a:ext cx="379" cy="4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53" name="Picture 9" descr="j0350389"/>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208" y="3168"/>
              <a:ext cx="624" cy="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54" name="Picture 10" descr="j0350356"/>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734" y="2567"/>
              <a:ext cx="733" cy="6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555" name="Oval 11"/>
            <p:cNvSpPr>
              <a:spLocks noChangeArrowheads="1"/>
            </p:cNvSpPr>
            <p:nvPr/>
          </p:nvSpPr>
          <p:spPr bwMode="auto">
            <a:xfrm>
              <a:off x="816" y="1776"/>
              <a:ext cx="2544" cy="2160"/>
            </a:xfrm>
            <a:prstGeom prst="ellipse">
              <a:avLst/>
            </a:prstGeom>
            <a:noFill/>
            <a:ln w="12700">
              <a:solidFill>
                <a:srgbClr val="FF0000"/>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p>
          </p:txBody>
        </p:sp>
        <p:sp>
          <p:nvSpPr>
            <p:cNvPr id="22556" name="Text Box 12"/>
            <p:cNvSpPr txBox="1">
              <a:spLocks noChangeArrowheads="1"/>
            </p:cNvSpPr>
            <p:nvPr/>
          </p:nvSpPr>
          <p:spPr bwMode="auto">
            <a:xfrm>
              <a:off x="192" y="3312"/>
              <a:ext cx="864"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b="1">
                  <a:latin typeface="Arial" panose="020B0604020202020204" pitchFamily="34" charset="0"/>
                  <a:ea typeface="宋体" panose="02010600030101010101" pitchFamily="2" charset="-122"/>
                </a:rPr>
                <a:t>Training Records</a:t>
              </a:r>
            </a:p>
          </p:txBody>
        </p:sp>
        <p:sp>
          <p:nvSpPr>
            <p:cNvPr id="22557" name="Text Box 13"/>
            <p:cNvSpPr txBox="1">
              <a:spLocks noChangeArrowheads="1"/>
            </p:cNvSpPr>
            <p:nvPr/>
          </p:nvSpPr>
          <p:spPr bwMode="auto">
            <a:xfrm>
              <a:off x="4512" y="2064"/>
              <a:ext cx="864"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spcBef>
                  <a:spcPct val="50000"/>
                </a:spcBef>
              </a:pPr>
              <a:r>
                <a:rPr lang="en-US" altLang="zh-CN" b="1">
                  <a:latin typeface="Arial" panose="020B0604020202020204" pitchFamily="34" charset="0"/>
                  <a:ea typeface="宋体" panose="02010600030101010101" pitchFamily="2" charset="-122"/>
                </a:rPr>
                <a:t>Test Record</a:t>
              </a:r>
            </a:p>
          </p:txBody>
        </p:sp>
      </p:grpSp>
      <p:grpSp>
        <p:nvGrpSpPr>
          <p:cNvPr id="3" name="Group 14"/>
          <p:cNvGrpSpPr>
            <a:grpSpLocks/>
          </p:cNvGrpSpPr>
          <p:nvPr/>
        </p:nvGrpSpPr>
        <p:grpSpPr bwMode="auto">
          <a:xfrm>
            <a:off x="2667000" y="3048000"/>
            <a:ext cx="4572000" cy="2286000"/>
            <a:chOff x="1680" y="1920"/>
            <a:chExt cx="2880" cy="1440"/>
          </a:xfrm>
        </p:grpSpPr>
        <p:sp>
          <p:nvSpPr>
            <p:cNvPr id="22542" name="Text Box 15"/>
            <p:cNvSpPr txBox="1">
              <a:spLocks noChangeArrowheads="1"/>
            </p:cNvSpPr>
            <p:nvPr/>
          </p:nvSpPr>
          <p:spPr bwMode="auto">
            <a:xfrm>
              <a:off x="3312" y="1920"/>
              <a:ext cx="864"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b="1">
                  <a:latin typeface="Arial" panose="020B0604020202020204" pitchFamily="34" charset="0"/>
                  <a:ea typeface="宋体" panose="02010600030101010101" pitchFamily="2" charset="-122"/>
                </a:rPr>
                <a:t>Compute Distance</a:t>
              </a:r>
            </a:p>
          </p:txBody>
        </p:sp>
        <p:grpSp>
          <p:nvGrpSpPr>
            <p:cNvPr id="4" name="Group 16"/>
            <p:cNvGrpSpPr>
              <a:grpSpLocks/>
            </p:cNvGrpSpPr>
            <p:nvPr/>
          </p:nvGrpSpPr>
          <p:grpSpPr bwMode="auto">
            <a:xfrm>
              <a:off x="1680" y="2256"/>
              <a:ext cx="2880" cy="1104"/>
              <a:chOff x="1680" y="2256"/>
              <a:chExt cx="2880" cy="1104"/>
            </a:xfrm>
          </p:grpSpPr>
          <p:sp>
            <p:nvSpPr>
              <p:cNvPr id="22544" name="Line 17"/>
              <p:cNvSpPr>
                <a:spLocks noChangeShapeType="1"/>
              </p:cNvSpPr>
              <p:nvPr/>
            </p:nvSpPr>
            <p:spPr bwMode="auto">
              <a:xfrm>
                <a:off x="2832" y="2256"/>
                <a:ext cx="1680" cy="576"/>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45" name="Line 18"/>
              <p:cNvSpPr>
                <a:spLocks noChangeShapeType="1"/>
              </p:cNvSpPr>
              <p:nvPr/>
            </p:nvSpPr>
            <p:spPr bwMode="auto">
              <a:xfrm>
                <a:off x="2544" y="2880"/>
                <a:ext cx="2016" cy="48"/>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46" name="Line 19"/>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47" name="Line 20"/>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48" name="Line 21"/>
              <p:cNvSpPr>
                <a:spLocks noChangeShapeType="1"/>
              </p:cNvSpPr>
              <p:nvPr/>
            </p:nvSpPr>
            <p:spPr bwMode="auto">
              <a:xfrm>
                <a:off x="1920" y="2352"/>
                <a:ext cx="2544" cy="528"/>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grpSp>
      <p:grpSp>
        <p:nvGrpSpPr>
          <p:cNvPr id="5" name="Group 22"/>
          <p:cNvGrpSpPr>
            <a:grpSpLocks/>
          </p:cNvGrpSpPr>
          <p:nvPr/>
        </p:nvGrpSpPr>
        <p:grpSpPr bwMode="auto">
          <a:xfrm>
            <a:off x="4038600" y="4572000"/>
            <a:ext cx="3352800" cy="1327150"/>
            <a:chOff x="2544" y="2880"/>
            <a:chExt cx="2112" cy="836"/>
          </a:xfrm>
        </p:grpSpPr>
        <p:sp>
          <p:nvSpPr>
            <p:cNvPr id="22538" name="Text Box 23"/>
            <p:cNvSpPr txBox="1">
              <a:spLocks noChangeArrowheads="1"/>
            </p:cNvSpPr>
            <p:nvPr/>
          </p:nvSpPr>
          <p:spPr bwMode="auto">
            <a:xfrm>
              <a:off x="3264" y="3312"/>
              <a:ext cx="139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b="1">
                  <a:latin typeface="Arial" panose="020B0604020202020204" pitchFamily="34" charset="0"/>
                  <a:ea typeface="宋体" panose="02010600030101010101" pitchFamily="2" charset="-122"/>
                </a:rPr>
                <a:t>Choose k of the “nearest” records</a:t>
              </a:r>
            </a:p>
          </p:txBody>
        </p:sp>
        <p:grpSp>
          <p:nvGrpSpPr>
            <p:cNvPr id="6" name="Group 24"/>
            <p:cNvGrpSpPr>
              <a:grpSpLocks/>
            </p:cNvGrpSpPr>
            <p:nvPr/>
          </p:nvGrpSpPr>
          <p:grpSpPr bwMode="auto">
            <a:xfrm>
              <a:off x="2544" y="2880"/>
              <a:ext cx="2016" cy="480"/>
              <a:chOff x="2544" y="2880"/>
              <a:chExt cx="2016" cy="480"/>
            </a:xfrm>
          </p:grpSpPr>
          <p:sp>
            <p:nvSpPr>
              <p:cNvPr id="22540" name="Line 25"/>
              <p:cNvSpPr>
                <a:spLocks noChangeShapeType="1"/>
              </p:cNvSpPr>
              <p:nvPr/>
            </p:nvSpPr>
            <p:spPr bwMode="auto">
              <a:xfrm>
                <a:off x="2544" y="2880"/>
                <a:ext cx="2016" cy="48"/>
              </a:xfrm>
              <a:prstGeom prst="line">
                <a:avLst/>
              </a:prstGeom>
              <a:noFill/>
              <a:ln w="44450">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41" name="Line 26"/>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grpSp>
    </p:spTree>
    <p:extLst>
      <p:ext uri="{BB962C8B-B14F-4D97-AF65-F5344CB8AC3E}">
        <p14:creationId xmlns="" xmlns:p14="http://schemas.microsoft.com/office/powerpoint/2010/main" val="16527528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8600"/>
            <a:ext cx="7770813" cy="685800"/>
          </a:xfrm>
        </p:spPr>
        <p:txBody>
          <a:bodyPr>
            <a:normAutofit fontScale="90000"/>
          </a:bodyPr>
          <a:lstStyle/>
          <a:p>
            <a:r>
              <a:rPr lang="en-US" dirty="0" smtClean="0"/>
              <a:t>1-Nearest Neighbor Classifier</a:t>
            </a:r>
            <a:endParaRPr lang="en-US" dirty="0"/>
          </a:p>
        </p:txBody>
      </p:sp>
      <p:pic>
        <p:nvPicPr>
          <p:cNvPr id="6" name="Picture 5"/>
          <p:cNvPicPr>
            <a:picLocks noChangeAspect="1"/>
          </p:cNvPicPr>
          <p:nvPr/>
        </p:nvPicPr>
        <p:blipFill rotWithShape="1">
          <a:blip r:embed="rId2"/>
          <a:srcRect l="4119" t="41449" r="85758" b="36326"/>
          <a:stretch/>
        </p:blipFill>
        <p:spPr>
          <a:xfrm>
            <a:off x="6868958" y="2711990"/>
            <a:ext cx="925566" cy="979330"/>
          </a:xfrm>
          <a:prstGeom prst="rect">
            <a:avLst/>
          </a:prstGeom>
        </p:spPr>
      </p:pic>
      <p:pic>
        <p:nvPicPr>
          <p:cNvPr id="5" name="Picture 4"/>
          <p:cNvPicPr>
            <a:picLocks noChangeAspect="1"/>
          </p:cNvPicPr>
          <p:nvPr/>
        </p:nvPicPr>
        <p:blipFill rotWithShape="1">
          <a:blip r:embed="rId2"/>
          <a:srcRect l="18224" t="15032" r="27634"/>
          <a:stretch/>
        </p:blipFill>
        <p:spPr>
          <a:xfrm>
            <a:off x="301348" y="2489729"/>
            <a:ext cx="4950703" cy="3744079"/>
          </a:xfrm>
          <a:prstGeom prst="rect">
            <a:avLst/>
          </a:prstGeom>
        </p:spPr>
      </p:pic>
      <p:sp>
        <p:nvSpPr>
          <p:cNvPr id="2" name="TextBox 1"/>
          <p:cNvSpPr txBox="1"/>
          <p:nvPr/>
        </p:nvSpPr>
        <p:spPr>
          <a:xfrm>
            <a:off x="301349" y="1743113"/>
            <a:ext cx="4950702"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b="1" dirty="0" smtClean="0">
                <a:solidFill>
                  <a:srgbClr val="FF0000"/>
                </a:solidFill>
              </a:rPr>
              <a:t>Training Examples (Instances)</a:t>
            </a:r>
          </a:p>
          <a:p>
            <a:pPr algn="ctr"/>
            <a:r>
              <a:rPr lang="en-US" b="1" dirty="0" smtClean="0">
                <a:solidFill>
                  <a:srgbClr val="FF0000"/>
                </a:solidFill>
              </a:rPr>
              <a:t>Some for each CLASS</a:t>
            </a:r>
            <a:endParaRPr lang="en-US" b="1" dirty="0">
              <a:solidFill>
                <a:srgbClr val="FF0000"/>
              </a:solidFill>
            </a:endParaRPr>
          </a:p>
        </p:txBody>
      </p:sp>
      <p:sp>
        <p:nvSpPr>
          <p:cNvPr id="7" name="TextBox 6"/>
          <p:cNvSpPr txBox="1"/>
          <p:nvPr/>
        </p:nvSpPr>
        <p:spPr>
          <a:xfrm>
            <a:off x="5824624" y="1838564"/>
            <a:ext cx="3134317" cy="646331"/>
          </a:xfrm>
          <a:prstGeom prst="rect">
            <a:avLst/>
          </a:prstGeom>
          <a:noFill/>
        </p:spPr>
        <p:txBody>
          <a:bodyPr wrap="none" rtlCol="0">
            <a:spAutoFit/>
          </a:bodyPr>
          <a:lstStyle/>
          <a:p>
            <a:pPr algn="ctr"/>
            <a:r>
              <a:rPr lang="en-US" b="1" dirty="0" smtClean="0"/>
              <a:t>Test Examples</a:t>
            </a:r>
          </a:p>
          <a:p>
            <a:pPr algn="ctr"/>
            <a:r>
              <a:rPr lang="en-US" b="1" dirty="0" smtClean="0"/>
              <a:t>(What class to assign this?)</a:t>
            </a:r>
            <a:endParaRPr lang="en-US" b="1" dirty="0"/>
          </a:p>
        </p:txBody>
      </p:sp>
      <p:sp>
        <p:nvSpPr>
          <p:cNvPr id="3" name="Rounded Rectangle 2"/>
          <p:cNvSpPr/>
          <p:nvPr/>
        </p:nvSpPr>
        <p:spPr>
          <a:xfrm>
            <a:off x="398211" y="2586587"/>
            <a:ext cx="266907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398211" y="3318394"/>
            <a:ext cx="266907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398211" y="4019648"/>
            <a:ext cx="266907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398211" y="4729931"/>
            <a:ext cx="266907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398211" y="5418690"/>
            <a:ext cx="266907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3262737" y="5385352"/>
            <a:ext cx="193550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3251975" y="4646248"/>
            <a:ext cx="193550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3253698" y="3910296"/>
            <a:ext cx="193550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233900" y="3190982"/>
            <a:ext cx="193550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3233900" y="2534509"/>
            <a:ext cx="193550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3874462" y="3180220"/>
            <a:ext cx="742606" cy="656473"/>
          </a:xfrm>
          <a:prstGeom prst="ellipse">
            <a:avLst/>
          </a:prstGeom>
          <a:noFill/>
          <a:ln w="76200" cmpd="sng">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a:stCxn id="6" idx="1"/>
            <a:endCxn id="17" idx="6"/>
          </p:cNvCxnSpPr>
          <p:nvPr/>
        </p:nvCxnSpPr>
        <p:spPr>
          <a:xfrm flipH="1">
            <a:off x="4617068" y="3201655"/>
            <a:ext cx="2251890" cy="306802"/>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 xmlns:p14="http://schemas.microsoft.com/office/powerpoint/2010/main" val="243739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685800"/>
          </a:xfrm>
        </p:spPr>
        <p:txBody>
          <a:bodyPr>
            <a:normAutofit/>
          </a:bodyPr>
          <a:lstStyle/>
          <a:p>
            <a:r>
              <a:rPr lang="en-IN" sz="4000" dirty="0" smtClean="0"/>
              <a:t>KNN's Idea</a:t>
            </a:r>
            <a:endParaRPr lang="en-IN" sz="4000" dirty="0"/>
          </a:p>
        </p:txBody>
      </p:sp>
      <p:sp>
        <p:nvSpPr>
          <p:cNvPr id="3" name="Content Placeholder 2"/>
          <p:cNvSpPr>
            <a:spLocks noGrp="1"/>
          </p:cNvSpPr>
          <p:nvPr>
            <p:ph idx="1"/>
          </p:nvPr>
        </p:nvSpPr>
        <p:spPr>
          <a:xfrm>
            <a:off x="304800" y="1143000"/>
            <a:ext cx="8534400" cy="5029200"/>
          </a:xfrm>
        </p:spPr>
        <p:txBody>
          <a:bodyPr>
            <a:normAutofit lnSpcReduction="10000"/>
          </a:bodyPr>
          <a:lstStyle/>
          <a:p>
            <a:pPr>
              <a:buNone/>
            </a:pPr>
            <a:r>
              <a:rPr lang="en-IN" dirty="0" smtClean="0"/>
              <a:t>The intuition behind the KNN algorithm is one of the simplest of all the supervised machine learning algorithms.</a:t>
            </a:r>
          </a:p>
          <a:p>
            <a:pPr>
              <a:buNone/>
            </a:pPr>
            <a:r>
              <a:rPr lang="en-IN" dirty="0" smtClean="0"/>
              <a:t>1. It simply calculates the distance of a new data point to all other training data points. The distance can be of any type e.g., Euclidean or Manhattan etc.</a:t>
            </a:r>
          </a:p>
          <a:p>
            <a:pPr>
              <a:buNone/>
            </a:pPr>
            <a:r>
              <a:rPr lang="en-IN" dirty="0" smtClean="0"/>
              <a:t>2. It then selects the K-nearest data points, where K can be any integer.</a:t>
            </a:r>
          </a:p>
          <a:p>
            <a:pPr>
              <a:buNone/>
            </a:pPr>
            <a:r>
              <a:rPr lang="en-IN" dirty="0" smtClean="0"/>
              <a:t>3. Finally it assigns the data point to the class to which the majority of the K data points belong.</a:t>
            </a:r>
          </a:p>
          <a:p>
            <a:pPr>
              <a:buNone/>
            </a:pPr>
            <a:r>
              <a:rPr lang="en-US" dirty="0" smtClean="0"/>
              <a:t>4. This algorithm segregates unlabeled data points into well-defined groups.</a:t>
            </a:r>
          </a:p>
          <a:p>
            <a:pPr>
              <a:buNone/>
            </a:pP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461</TotalTime>
  <Words>1449</Words>
  <Application>Microsoft Office PowerPoint</Application>
  <PresentationFormat>On-screen Show (4:3)</PresentationFormat>
  <Paragraphs>193</Paragraphs>
  <Slides>41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Flow</vt:lpstr>
      <vt:lpstr>Equation</vt:lpstr>
      <vt:lpstr>K-Nearest Neighbours</vt:lpstr>
      <vt:lpstr>Memory vs Learning</vt:lpstr>
      <vt:lpstr>KNN – Different names</vt:lpstr>
      <vt:lpstr>Introduction to KNN</vt:lpstr>
      <vt:lpstr>Introduction to KNN</vt:lpstr>
      <vt:lpstr>Introduction to KNN</vt:lpstr>
      <vt:lpstr>Nearest Neighbor Classifiers</vt:lpstr>
      <vt:lpstr>1-Nearest Neighbor Classifier</vt:lpstr>
      <vt:lpstr>KNN's Idea</vt:lpstr>
      <vt:lpstr>KNN's Idea</vt:lpstr>
      <vt:lpstr>KNN for Classification and Regression</vt:lpstr>
      <vt:lpstr>K - Nearest Neighbors</vt:lpstr>
      <vt:lpstr>1-Nearest Neighbor</vt:lpstr>
      <vt:lpstr>2-Nearest Neighbor</vt:lpstr>
      <vt:lpstr>K = 3, 5, 7, 9</vt:lpstr>
      <vt:lpstr>K = 11,13,15,17</vt:lpstr>
      <vt:lpstr>Choosing The K</vt:lpstr>
      <vt:lpstr>Understanding K </vt:lpstr>
      <vt:lpstr>Feedback</vt:lpstr>
      <vt:lpstr>Noise in Data</vt:lpstr>
      <vt:lpstr>Feedback</vt:lpstr>
      <vt:lpstr>Model complexity</vt:lpstr>
      <vt:lpstr>Controlling Complexity in KNN</vt:lpstr>
      <vt:lpstr>K - Nearest Neighbors</vt:lpstr>
      <vt:lpstr>K - Nearest Neighbors</vt:lpstr>
      <vt:lpstr>Which distance Metric to use?</vt:lpstr>
      <vt:lpstr>Nearest Neighbor Classification</vt:lpstr>
      <vt:lpstr>Nearest Neighbor Classification</vt:lpstr>
      <vt:lpstr>Euclidean distance</vt:lpstr>
      <vt:lpstr>Manhattan distance</vt:lpstr>
      <vt:lpstr>Chebyshev distance</vt:lpstr>
      <vt:lpstr>Weights</vt:lpstr>
      <vt:lpstr>algorithm</vt:lpstr>
      <vt:lpstr>Brute Force</vt:lpstr>
      <vt:lpstr>K-D Tree (K-Dimensional Tree)</vt:lpstr>
      <vt:lpstr>Ball Tree</vt:lpstr>
      <vt:lpstr>Pros of KNN</vt:lpstr>
      <vt:lpstr>Cons of KNN</vt:lpstr>
      <vt:lpstr>Applications</vt:lpstr>
      <vt:lpstr>Summary</vt:lpstr>
      <vt:lpstr>Slide 41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49</cp:revision>
  <dcterms:created xsi:type="dcterms:W3CDTF">2006-08-16T00:00:00Z</dcterms:created>
  <dcterms:modified xsi:type="dcterms:W3CDTF">2019-02-12T02:16:15Z</dcterms:modified>
</cp:coreProperties>
</file>